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Objects="1">
      <p:cViewPr varScale="1">
        <p:scale>
          <a:sx n="80" d="100"/>
          <a:sy n="80" d="100"/>
        </p:scale>
        <p:origin x="120" y="5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D7CD2-DCF4-413A-9142-AD074A5D4ED5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01EFF-AAF1-4CE5-BCFB-2BFC2347D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WithClou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15-08-04 15.08.47.jpg"/>
          <p:cNvPicPr>
            <a:picLocks noChangeAspect="1"/>
          </p:cNvPicPr>
          <p:nvPr userDrawn="1"/>
        </p:nvPicPr>
        <p:blipFill>
          <a:blip r:embed="rId2" cstate="print"/>
          <a:srcRect b="34047"/>
          <a:stretch>
            <a:fillRect/>
          </a:stretch>
        </p:blipFill>
        <p:spPr>
          <a:xfrm>
            <a:off x="0" y="1"/>
            <a:ext cx="12192000" cy="2130425"/>
          </a:xfrm>
          <a:prstGeom prst="rect">
            <a:avLst/>
          </a:prstGeom>
          <a:effectLst>
            <a:reflection blurRad="6350" stA="50000" endA="300" endPos="90000" dir="5400000" sy="-100000" algn="bl" rotWithShape="0"/>
            <a:softEdge rad="1270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7401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9624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6356351"/>
            <a:ext cx="1320800" cy="349250"/>
          </a:xfrm>
        </p:spPr>
        <p:txBody>
          <a:bodyPr/>
          <a:lstStyle>
            <a:lvl1pPr algn="ctr">
              <a:defRPr/>
            </a:lvl1pPr>
          </a:lstStyle>
          <a:p>
            <a:fld id="{D0823BA4-E7A1-4D55-B7E2-C81AE90018D1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0" y="3657600"/>
            <a:ext cx="12192000" cy="182562"/>
          </a:xfrm>
          <a:prstGeom prst="round2DiagRect">
            <a:avLst/>
          </a:prstGeom>
          <a:gradFill>
            <a:gsLst>
              <a:gs pos="0">
                <a:srgbClr val="00B050">
                  <a:alpha val="80000"/>
                </a:srgbClr>
              </a:gs>
              <a:gs pos="50000">
                <a:schemeClr val="tx2">
                  <a:alpha val="80000"/>
                </a:schemeClr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3968955" y="6340476"/>
            <a:ext cx="4660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2020, VCA-Plus, Inc.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AA93C9-C3CF-425E-9B03-5E2B4BFC66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29" y="6096000"/>
            <a:ext cx="1228571" cy="7142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WithClou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7401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9624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6356351"/>
            <a:ext cx="1320800" cy="349250"/>
          </a:xfrm>
        </p:spPr>
        <p:txBody>
          <a:bodyPr/>
          <a:lstStyle>
            <a:lvl1pPr algn="ctr">
              <a:defRPr/>
            </a:lvl1pPr>
          </a:lstStyle>
          <a:p>
            <a:fld id="{B467F986-3725-440D-8B13-4E46E901BE61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0" y="3657600"/>
            <a:ext cx="12192000" cy="182562"/>
          </a:xfrm>
          <a:prstGeom prst="round2DiagRect">
            <a:avLst/>
          </a:prstGeom>
          <a:gradFill>
            <a:gsLst>
              <a:gs pos="0">
                <a:srgbClr val="00B050">
                  <a:alpha val="80000"/>
                </a:srgbClr>
              </a:gs>
              <a:gs pos="50000">
                <a:schemeClr val="tx2">
                  <a:alpha val="80000"/>
                </a:schemeClr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3968955" y="6340476"/>
            <a:ext cx="4660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2020, VCA-Plus, Inc.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244594-4AD3-4F7E-BA5A-D0795350F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29" y="6096000"/>
            <a:ext cx="1228571" cy="7142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238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F688-B7FA-4558-AE34-2FE8AF2CED28}" type="datetime1">
              <a:rPr lang="en-US" smtClean="0"/>
              <a:t>12/5/2020</a:t>
            </a:fld>
            <a:r>
              <a:rPr lang="en-US"/>
              <a:t>, </a:t>
            </a:r>
            <a:r>
              <a:rPr lang="en-US" dirty="0"/>
              <a:t>[</a:t>
            </a:r>
            <a:fld id="{B08CE541-0194-458A-9261-EFCC0F686271}" type="slidenum">
              <a:rPr lang="en-US" smtClean="0"/>
              <a:pPr/>
              <a:t>‹#›</a:t>
            </a:fld>
            <a:r>
              <a:rPr lang="en-US" dirty="0"/>
              <a:t>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VCA-Plus, Inc.</a:t>
            </a:r>
            <a:endParaRPr lang="en-US" dirty="0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609600" y="1417638"/>
            <a:ext cx="10972800" cy="182562"/>
          </a:xfrm>
          <a:prstGeom prst="round2DiagRect">
            <a:avLst/>
          </a:prstGeom>
          <a:gradFill>
            <a:gsLst>
              <a:gs pos="0">
                <a:srgbClr val="00B050">
                  <a:alpha val="80000"/>
                </a:srgbClr>
              </a:gs>
              <a:gs pos="50000">
                <a:schemeClr val="tx2">
                  <a:alpha val="80000"/>
                </a:schemeClr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6238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6238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5B2A-F315-49DA-9CB6-FBE81D6DB56E}" type="datetime1">
              <a:rPr lang="en-US" smtClean="0"/>
              <a:t>12/5/2020</a:t>
            </a:fld>
            <a:r>
              <a:rPr lang="en-US"/>
              <a:t>, </a:t>
            </a:r>
            <a:r>
              <a:rPr lang="en-US" dirty="0"/>
              <a:t>[</a:t>
            </a:r>
            <a:fld id="{B08CE541-0194-458A-9261-EFCC0F686271}" type="slidenum">
              <a:rPr lang="en-US" smtClean="0"/>
              <a:pPr/>
              <a:t>‹#›</a:t>
            </a:fld>
            <a:r>
              <a:rPr lang="en-US" dirty="0"/>
              <a:t>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VCA-Plus, Inc.</a:t>
            </a:r>
            <a:endParaRPr lang="en-US" dirty="0"/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609600" y="1417638"/>
            <a:ext cx="10972800" cy="182562"/>
          </a:xfrm>
          <a:prstGeom prst="round2DiagRect">
            <a:avLst/>
          </a:prstGeom>
          <a:gradFill>
            <a:gsLst>
              <a:gs pos="0">
                <a:srgbClr val="00B050">
                  <a:alpha val="80000"/>
                </a:srgbClr>
              </a:gs>
              <a:gs pos="50000">
                <a:schemeClr val="tx2">
                  <a:alpha val="80000"/>
                </a:schemeClr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1150"/>
            <a:ext cx="5386917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209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81150"/>
            <a:ext cx="5389033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209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87CE-950B-4E69-81BA-4A9A4900C6C8}" type="datetime1">
              <a:rPr lang="en-US" smtClean="0"/>
              <a:t>12/5/2020</a:t>
            </a:fld>
            <a:r>
              <a:rPr lang="en-US"/>
              <a:t>, </a:t>
            </a:r>
            <a:r>
              <a:rPr lang="en-US" dirty="0"/>
              <a:t>[</a:t>
            </a:r>
            <a:fld id="{B08CE541-0194-458A-9261-EFCC0F686271}" type="slidenum">
              <a:rPr lang="en-US" smtClean="0"/>
              <a:pPr/>
              <a:t>‹#›</a:t>
            </a:fld>
            <a:r>
              <a:rPr lang="en-US" dirty="0"/>
              <a:t>]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VCA-Plus, Inc.</a:t>
            </a:r>
            <a:endParaRPr lang="en-US" dirty="0"/>
          </a:p>
        </p:txBody>
      </p:sp>
      <p:sp>
        <p:nvSpPr>
          <p:cNvPr id="10" name="Round Diagonal Corner Rectangle 9"/>
          <p:cNvSpPr/>
          <p:nvPr userDrawn="1"/>
        </p:nvSpPr>
        <p:spPr>
          <a:xfrm>
            <a:off x="609600" y="1417638"/>
            <a:ext cx="10972800" cy="182562"/>
          </a:xfrm>
          <a:prstGeom prst="round2DiagRect">
            <a:avLst/>
          </a:prstGeom>
          <a:gradFill>
            <a:gsLst>
              <a:gs pos="0">
                <a:srgbClr val="00B050">
                  <a:alpha val="80000"/>
                </a:srgbClr>
              </a:gs>
              <a:gs pos="50000">
                <a:schemeClr val="tx2">
                  <a:alpha val="80000"/>
                </a:schemeClr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2008-BC37-4323-A18A-0DFAB3A48661}" type="datetime1">
              <a:rPr lang="en-US" smtClean="0"/>
              <a:t>12/5/2020</a:t>
            </a:fld>
            <a:r>
              <a:rPr lang="en-US"/>
              <a:t>, </a:t>
            </a:r>
            <a:r>
              <a:rPr lang="en-US" dirty="0"/>
              <a:t>[</a:t>
            </a:r>
            <a:fld id="{B08CE541-0194-458A-9261-EFCC0F686271}" type="slidenum">
              <a:rPr lang="en-US" smtClean="0"/>
              <a:pPr/>
              <a:t>‹#›</a:t>
            </a:fld>
            <a:r>
              <a:rPr lang="en-US" dirty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VCA-Plus, Inc.</a:t>
            </a:r>
            <a:endParaRPr lang="en-US" dirty="0"/>
          </a:p>
        </p:txBody>
      </p:sp>
      <p:sp>
        <p:nvSpPr>
          <p:cNvPr id="6" name="Round Diagonal Corner Rectangle 5"/>
          <p:cNvSpPr/>
          <p:nvPr userDrawn="1"/>
        </p:nvSpPr>
        <p:spPr>
          <a:xfrm>
            <a:off x="609600" y="1417638"/>
            <a:ext cx="10972800" cy="182562"/>
          </a:xfrm>
          <a:prstGeom prst="round2DiagRect">
            <a:avLst/>
          </a:prstGeom>
          <a:gradFill>
            <a:gsLst>
              <a:gs pos="0">
                <a:srgbClr val="00B050">
                  <a:alpha val="80000"/>
                </a:srgbClr>
              </a:gs>
              <a:gs pos="50000">
                <a:schemeClr val="tx2">
                  <a:alpha val="80000"/>
                </a:schemeClr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240C-CA33-41AD-B353-8D3583AD06BC}" type="datetime1">
              <a:rPr lang="en-US" smtClean="0"/>
              <a:t>12/5/2020</a:t>
            </a:fld>
            <a:r>
              <a:rPr lang="en-US"/>
              <a:t>, </a:t>
            </a:r>
            <a:r>
              <a:rPr lang="en-US" dirty="0"/>
              <a:t>[</a:t>
            </a:r>
            <a:fld id="{B08CE541-0194-458A-9261-EFCC0F686271}" type="slidenum">
              <a:rPr lang="en-US" smtClean="0"/>
              <a:pPr/>
              <a:t>‹#›</a:t>
            </a:fld>
            <a:r>
              <a:rPr lang="en-US" dirty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VCA-Plus,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 rot="16200000">
            <a:off x="1767156" y="3126586"/>
            <a:ext cx="5853113" cy="146043"/>
          </a:xfrm>
          <a:prstGeom prst="round2DiagRect">
            <a:avLst/>
          </a:prstGeom>
          <a:gradFill>
            <a:gsLst>
              <a:gs pos="0">
                <a:srgbClr val="00B050">
                  <a:alpha val="80000"/>
                </a:srgbClr>
              </a:gs>
              <a:gs pos="50000">
                <a:schemeClr val="tx2">
                  <a:alpha val="80000"/>
                </a:schemeClr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A9EF-6EC0-4DDE-A75B-EFFC017F3615}" type="datetime1">
              <a:rPr lang="en-US" smtClean="0"/>
              <a:t>12/5/2020</a:t>
            </a:fld>
            <a:r>
              <a:rPr lang="en-US"/>
              <a:t>, </a:t>
            </a:r>
            <a:r>
              <a:rPr lang="en-US" dirty="0"/>
              <a:t>[</a:t>
            </a:r>
            <a:fld id="{B08CE541-0194-458A-9261-EFCC0F686271}" type="slidenum">
              <a:rPr lang="en-US" smtClean="0"/>
              <a:pPr/>
              <a:t>‹#›</a:t>
            </a:fld>
            <a:r>
              <a:rPr lang="en-US" dirty="0"/>
              <a:t>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VCA-Plus,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43462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533400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7442-6CE5-49A5-8BFA-A46446FB71AB}" type="datetime1">
              <a:rPr lang="en-US" smtClean="0"/>
              <a:t>12/5/2020</a:t>
            </a:fld>
            <a:r>
              <a:rPr lang="en-US"/>
              <a:t>, </a:t>
            </a:r>
            <a:r>
              <a:rPr lang="en-US" dirty="0"/>
              <a:t>[</a:t>
            </a:r>
            <a:fld id="{B08CE541-0194-458A-9261-EFCC0F686271}" type="slidenum">
              <a:rPr lang="en-US" smtClean="0"/>
              <a:pPr/>
              <a:t>‹#›</a:t>
            </a:fld>
            <a:r>
              <a:rPr lang="en-US" dirty="0"/>
              <a:t>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VCA-Plus, Inc.</a:t>
            </a:r>
            <a:endParaRPr lang="en-US" dirty="0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2389717" y="4727576"/>
            <a:ext cx="7315200" cy="73025"/>
          </a:xfrm>
          <a:prstGeom prst="round2DiagRect">
            <a:avLst/>
          </a:prstGeom>
          <a:gradFill>
            <a:gsLst>
              <a:gs pos="0">
                <a:srgbClr val="00B050">
                  <a:alpha val="80000"/>
                </a:srgbClr>
              </a:gs>
              <a:gs pos="50000">
                <a:schemeClr val="tx2">
                  <a:alpha val="80000"/>
                </a:schemeClr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BC05-BF8C-4EC7-9BCB-6D06A3E978E2}" type="datetime1">
              <a:rPr lang="en-US" smtClean="0"/>
              <a:t>12/5/2020</a:t>
            </a:fld>
            <a:r>
              <a:rPr lang="en-US"/>
              <a:t>, </a:t>
            </a:r>
            <a:r>
              <a:rPr lang="en-US" dirty="0"/>
              <a:t>[</a:t>
            </a:r>
            <a:fld id="{B08CE541-0194-458A-9261-EFCC0F686271}" type="slidenum">
              <a:rPr lang="en-US" smtClean="0"/>
              <a:pPr/>
              <a:t>‹#›</a:t>
            </a:fld>
            <a:r>
              <a:rPr lang="en-US" dirty="0"/>
              <a:t>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32800" y="6356351"/>
            <a:ext cx="314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2020 VCA-Plus,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79" r:id="rId3"/>
    <p:sldLayoutId id="2147483681" r:id="rId4"/>
    <p:sldLayoutId id="2147483682" r:id="rId5"/>
    <p:sldLayoutId id="2147483683" r:id="rId6"/>
    <p:sldLayoutId id="2147483688" r:id="rId7"/>
    <p:sldLayoutId id="2147483685" r:id="rId8"/>
    <p:sldLayoutId id="2147483686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TA, TE Domain Dataset Generation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Schaefer</a:t>
            </a:r>
          </a:p>
          <a:p>
            <a:r>
              <a:rPr lang="en-US" dirty="0"/>
              <a:t>VCA-Plus, Inc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6AA2-3D05-485D-ABF0-57A736322AC1}" type="datetime1">
              <a:rPr lang="en-US" smtClean="0"/>
              <a:t>12/5/2020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0837-8573-4EDA-8363-17803221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 with entering the EPOCH values and </a:t>
            </a:r>
            <a:br>
              <a:rPr lang="en-US" dirty="0"/>
            </a:br>
            <a:r>
              <a:rPr lang="en-US" dirty="0"/>
              <a:t>define each ARM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D05D-305E-4A83-9513-A88525080AD9}" type="datetime1">
              <a:rPr lang="en-US" smtClean="0"/>
              <a:t>12/5/2020</a:t>
            </a:fld>
            <a:r>
              <a:rPr lang="en-US"/>
              <a:t>, [</a:t>
            </a:r>
            <a:fld id="{B08CE541-0194-458A-9261-EFCC0F686271}" type="slidenum">
              <a:rPr lang="en-US" smtClean="0"/>
              <a:pPr/>
              <a:t>2</a:t>
            </a:fld>
            <a:r>
              <a:rPr lang="en-US"/>
              <a:t>]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VCA-Plus, Inc.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F0D7D-2B7F-41A1-A949-971B89BD5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24" y="1596315"/>
            <a:ext cx="5086350" cy="5193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B0FAF6-9F09-450A-9B0C-BCD478084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231"/>
          <a:stretch/>
        </p:blipFill>
        <p:spPr>
          <a:xfrm>
            <a:off x="6060336" y="1900475"/>
            <a:ext cx="5425440" cy="458518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F2137C4-446C-4CA0-8387-CEB5B4729EBC}"/>
              </a:ext>
            </a:extLst>
          </p:cNvPr>
          <p:cNvGrpSpPr/>
          <p:nvPr/>
        </p:nvGrpSpPr>
        <p:grpSpPr>
          <a:xfrm>
            <a:off x="2209800" y="4672560"/>
            <a:ext cx="2286000" cy="1055608"/>
            <a:chOff x="-1749581" y="5823644"/>
            <a:chExt cx="2286000" cy="105560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BB3ECF9-F8F8-4A5D-92C6-902268446A84}"/>
                </a:ext>
              </a:extLst>
            </p:cNvPr>
            <p:cNvSpPr/>
            <p:nvPr/>
          </p:nvSpPr>
          <p:spPr>
            <a:xfrm>
              <a:off x="-949481" y="5823644"/>
              <a:ext cx="1485900" cy="10556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User enters EPOCH values; Click on “Create” button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91D594-DD8D-43A7-A9B6-2B72F5F186E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1749581" y="6351448"/>
              <a:ext cx="800100" cy="6132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B4AB6D-4F1F-4759-B8E0-92A1F9A5DA6B}"/>
              </a:ext>
            </a:extLst>
          </p:cNvPr>
          <p:cNvGrpSpPr/>
          <p:nvPr/>
        </p:nvGrpSpPr>
        <p:grpSpPr>
          <a:xfrm>
            <a:off x="3367268" y="3110438"/>
            <a:ext cx="2743200" cy="1493777"/>
            <a:chOff x="-1673381" y="5704464"/>
            <a:chExt cx="2743200" cy="149377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0E7AC8A-E2E6-41CB-9CBE-FEC3A72074A1}"/>
                </a:ext>
              </a:extLst>
            </p:cNvPr>
            <p:cNvSpPr/>
            <p:nvPr/>
          </p:nvSpPr>
          <p:spPr>
            <a:xfrm>
              <a:off x="-1673381" y="5704464"/>
              <a:ext cx="2209800" cy="129397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System generates table, so that the user can enter details for each ARM;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When ready, “Continue”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471D70C-B887-4D48-8FA6-772583E9DEB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536419" y="6351450"/>
              <a:ext cx="533400" cy="8467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83D0-C456-48C6-A220-FDBF659A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Enter details for each Element </a:t>
            </a:r>
            <a:br>
              <a:rPr lang="en-US" dirty="0"/>
            </a:br>
            <a:r>
              <a:rPr lang="en-US" dirty="0"/>
              <a:t>(as required in TA and TE)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B9494-C62F-4747-92D7-ED744F82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2008-BC37-4323-A18A-0DFAB3A48661}" type="datetime1">
              <a:rPr lang="en-US" smtClean="0"/>
              <a:pPr/>
              <a:t>12/5/2020</a:t>
            </a:fld>
            <a:r>
              <a:rPr lang="en-US"/>
              <a:t>, [</a:t>
            </a:r>
            <a:fld id="{B08CE541-0194-458A-9261-EFCC0F686271}" type="slidenum">
              <a:rPr lang="en-US" smtClean="0"/>
              <a:pPr/>
              <a:t>3</a:t>
            </a:fld>
            <a:r>
              <a:rPr lang="en-US"/>
              <a:t>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2E4A1-486E-4C92-A904-926BA967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VCA-Plus, Inc.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81D87-8EB1-4FA9-B496-B923D6423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58"/>
          <a:stretch/>
        </p:blipFill>
        <p:spPr>
          <a:xfrm>
            <a:off x="609600" y="1828799"/>
            <a:ext cx="4714875" cy="4527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3BC047-BBDC-4133-9868-635EABD6F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58"/>
          <a:stretch/>
        </p:blipFill>
        <p:spPr>
          <a:xfrm>
            <a:off x="6380164" y="1846847"/>
            <a:ext cx="4714875" cy="452755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9F9DE39-F28B-47C0-BF2E-34ED341C8B0F}"/>
              </a:ext>
            </a:extLst>
          </p:cNvPr>
          <p:cNvGrpSpPr/>
          <p:nvPr/>
        </p:nvGrpSpPr>
        <p:grpSpPr>
          <a:xfrm>
            <a:off x="3462421" y="1695657"/>
            <a:ext cx="2925764" cy="1771937"/>
            <a:chOff x="-496960" y="2846741"/>
            <a:chExt cx="2925764" cy="177193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0EABD60-4091-4353-9198-5A5A915F52E2}"/>
                </a:ext>
              </a:extLst>
            </p:cNvPr>
            <p:cNvSpPr/>
            <p:nvPr/>
          </p:nvSpPr>
          <p:spPr>
            <a:xfrm>
              <a:off x="473796" y="2846741"/>
              <a:ext cx="1955008" cy="129397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System generates tables for Element details;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Required columns are highlighted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14C2A83-8273-4AC8-8EA5-7DB405B1462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496960" y="3493727"/>
              <a:ext cx="970756" cy="11249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73C814-CADC-4CAD-AFBC-1521AEE12202}"/>
              </a:ext>
            </a:extLst>
          </p:cNvPr>
          <p:cNvGrpSpPr/>
          <p:nvPr/>
        </p:nvGrpSpPr>
        <p:grpSpPr>
          <a:xfrm>
            <a:off x="4433177" y="4294520"/>
            <a:ext cx="2120023" cy="2015677"/>
            <a:chOff x="465775" y="1510059"/>
            <a:chExt cx="2120023" cy="201567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20CE249-F3BE-430B-8AF0-A15CF51C95BE}"/>
                </a:ext>
              </a:extLst>
            </p:cNvPr>
            <p:cNvSpPr/>
            <p:nvPr/>
          </p:nvSpPr>
          <p:spPr>
            <a:xfrm>
              <a:off x="465775" y="2470128"/>
              <a:ext cx="1485900" cy="10556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User entered the details;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When ready, “Continue”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89ECCC9-AE76-4A93-BE2D-9E1B0DFEB4CE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1951675" y="1510059"/>
              <a:ext cx="634123" cy="14878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45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A221-A326-4409-BAE9-3E8E0B5B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Step: Create Domain Datasets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EB41E-1688-480D-A625-44DEDF10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2008-BC37-4323-A18A-0DFAB3A48661}" type="datetime1">
              <a:rPr lang="en-US" smtClean="0"/>
              <a:pPr/>
              <a:t>12/5/2020</a:t>
            </a:fld>
            <a:r>
              <a:rPr lang="en-US"/>
              <a:t>, [</a:t>
            </a:r>
            <a:fld id="{B08CE541-0194-458A-9261-EFCC0F686271}" type="slidenum">
              <a:rPr lang="en-US" smtClean="0"/>
              <a:pPr/>
              <a:t>4</a:t>
            </a:fld>
            <a:r>
              <a:rPr lang="en-US"/>
              <a:t>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5255C-E90D-4763-819F-AB96678C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VCA-Plus, Inc.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A5443A-F075-4AB4-8AF0-25C4511C0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99" r="4167" b="-1802"/>
          <a:stretch/>
        </p:blipFill>
        <p:spPr>
          <a:xfrm>
            <a:off x="1316121" y="2330117"/>
            <a:ext cx="6426200" cy="4332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7249BA-F561-4A19-B4CB-EF3B0076B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040" r="47404" b="4657"/>
          <a:stretch/>
        </p:blipFill>
        <p:spPr>
          <a:xfrm>
            <a:off x="338221" y="1139742"/>
            <a:ext cx="3767138" cy="2509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1AD098-69B9-46B5-8813-CC7C855ED6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56" b="22449"/>
          <a:stretch/>
        </p:blipFill>
        <p:spPr>
          <a:xfrm>
            <a:off x="4152900" y="3493921"/>
            <a:ext cx="7986713" cy="289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85269-3B41-4704-B5A6-220142B4AC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597" b="21343"/>
          <a:stretch/>
        </p:blipFill>
        <p:spPr>
          <a:xfrm>
            <a:off x="6434138" y="1139742"/>
            <a:ext cx="5705475" cy="250983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8B0B27D-E438-4B42-8162-A7D343493A84}"/>
              </a:ext>
            </a:extLst>
          </p:cNvPr>
          <p:cNvGrpSpPr/>
          <p:nvPr/>
        </p:nvGrpSpPr>
        <p:grpSpPr>
          <a:xfrm>
            <a:off x="625642" y="2969299"/>
            <a:ext cx="3481451" cy="1714998"/>
            <a:chOff x="625642" y="2969299"/>
            <a:chExt cx="3481451" cy="171499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3FE1C77-A327-4741-97E2-C7653AA1FF9A}"/>
                </a:ext>
              </a:extLst>
            </p:cNvPr>
            <p:cNvSpPr/>
            <p:nvPr/>
          </p:nvSpPr>
          <p:spPr>
            <a:xfrm>
              <a:off x="2621193" y="2969299"/>
              <a:ext cx="1485900" cy="91940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If “Demographics” is checked, a new (empty) Tab is already created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4C2B2F9-54ED-48D1-A518-544018F0C97E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25642" y="3012618"/>
              <a:ext cx="1995551" cy="41638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6B97F59-4045-42C4-89A9-8CC2FBCF9B4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1719231" y="3429000"/>
              <a:ext cx="901962" cy="12552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1D213B-C400-4966-9CE0-EAC5988CFBFB}"/>
              </a:ext>
            </a:extLst>
          </p:cNvPr>
          <p:cNvGrpSpPr/>
          <p:nvPr/>
        </p:nvGrpSpPr>
        <p:grpSpPr>
          <a:xfrm>
            <a:off x="1866900" y="2581437"/>
            <a:ext cx="4800600" cy="3315214"/>
            <a:chOff x="1866900" y="2581437"/>
            <a:chExt cx="4800600" cy="331521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0172A89-0893-421E-BFA2-0BEFC5B16F7E}"/>
                </a:ext>
              </a:extLst>
            </p:cNvPr>
            <p:cNvSpPr/>
            <p:nvPr/>
          </p:nvSpPr>
          <p:spPr>
            <a:xfrm>
              <a:off x="3020178" y="4534211"/>
              <a:ext cx="1485900" cy="112371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When ready, “Submit” and the system will create the requested Domain datasets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3D45D7-5312-45F3-952C-9F8D17E2E726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1866900" y="5096067"/>
              <a:ext cx="1153278" cy="80058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10610B3-0452-49D0-B642-F10DF41A4656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4506078" y="2581437"/>
              <a:ext cx="2161422" cy="251463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176E401-D48E-45B2-875D-FCB626B8DBF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506078" y="5096067"/>
              <a:ext cx="904122" cy="2018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645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CA_Presentation-v2.potx" id="{19C91AA9-C9E0-4282-9559-DAE5F2FC1DC0}" vid="{2DE0F36C-5D38-42D0-8A87-45072CA471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</TotalTime>
  <Words>164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TA, TE Domain Dataset Generation</vt:lpstr>
      <vt:lpstr>Start with entering the EPOCH values and  define each ARM</vt:lpstr>
      <vt:lpstr>Enter details for each Element  (as required in TA and TE)</vt:lpstr>
      <vt:lpstr>Final Step: Create Domain Datasets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TA, TE Domain Dataset Generation</dc:title>
  <dc:creator>Peter Schaefer</dc:creator>
  <cp:lastModifiedBy>Peter Schaefer</cp:lastModifiedBy>
  <cp:revision>5</cp:revision>
  <dcterms:created xsi:type="dcterms:W3CDTF">2020-12-05T15:42:54Z</dcterms:created>
  <dcterms:modified xsi:type="dcterms:W3CDTF">2020-12-05T16:19:53Z</dcterms:modified>
</cp:coreProperties>
</file>