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41AFBB"/>
    <a:srgbClr val="33CCCC"/>
    <a:srgbClr val="663F64"/>
    <a:srgbClr val="5EA4A2"/>
    <a:srgbClr val="E1AD48"/>
    <a:srgbClr val="8FC0BE"/>
    <a:srgbClr val="ECCA8A"/>
    <a:srgbClr val="00A3D1"/>
    <a:srgbClr val="0F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7" autoAdjust="0"/>
    <p:restoredTop sz="50000" autoAdjust="0"/>
  </p:normalViewPr>
  <p:slideViewPr>
    <p:cSldViewPr snapToGrid="0" snapToObjects="1">
      <p:cViewPr>
        <p:scale>
          <a:sx n="90" d="100"/>
          <a:sy n="90" d="100"/>
        </p:scale>
        <p:origin x="312" y="462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885191-0B04-45C2-9F0A-C5E3F6F62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2EE4-2299-4800-AAF4-B29876D7DB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CFF35-710F-4153-A4DE-EEC7F44D6D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Source Images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791BAA-C61B-40D7-A758-8CACAD7F08C1}"/>
              </a:ext>
            </a:extLst>
          </p:cNvPr>
          <p:cNvSpPr/>
          <p:nvPr/>
        </p:nvSpPr>
        <p:spPr>
          <a:xfrm>
            <a:off x="45563" y="122129"/>
            <a:ext cx="8748074" cy="51753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843A2-2165-487A-BB62-3C8BF7481742}"/>
              </a:ext>
            </a:extLst>
          </p:cNvPr>
          <p:cNvSpPr txBox="1"/>
          <p:nvPr/>
        </p:nvSpPr>
        <p:spPr>
          <a:xfrm>
            <a:off x="3817335" y="32051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Study URI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23F2FF-D66A-46D7-A17F-99D9906CBE5C}"/>
              </a:ext>
            </a:extLst>
          </p:cNvPr>
          <p:cNvSpPr/>
          <p:nvPr/>
        </p:nvSpPr>
        <p:spPr>
          <a:xfrm>
            <a:off x="5898912" y="1505592"/>
            <a:ext cx="2516957" cy="25169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43CEC5-ED33-4832-9C71-CBBDA7AB7AC5}"/>
              </a:ext>
            </a:extLst>
          </p:cNvPr>
          <p:cNvSpPr/>
          <p:nvPr/>
        </p:nvSpPr>
        <p:spPr>
          <a:xfrm>
            <a:off x="6294838" y="1901518"/>
            <a:ext cx="1743959" cy="1743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1FD467-7D40-4530-BB23-0AE18342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66" y="2501742"/>
            <a:ext cx="1336901" cy="2570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C80C6CF-A9A0-4E84-BC67-0A741B8C3A1E}"/>
              </a:ext>
            </a:extLst>
          </p:cNvPr>
          <p:cNvGrpSpPr/>
          <p:nvPr/>
        </p:nvGrpSpPr>
        <p:grpSpPr>
          <a:xfrm>
            <a:off x="2126905" y="1304685"/>
            <a:ext cx="1724831" cy="581552"/>
            <a:chOff x="485892" y="2012506"/>
            <a:chExt cx="1724831" cy="5815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C9F5D3-3C17-4835-8A69-642E5CA808CD}"/>
                </a:ext>
              </a:extLst>
            </p:cNvPr>
            <p:cNvSpPr txBox="1"/>
            <p:nvPr/>
          </p:nvSpPr>
          <p:spPr>
            <a:xfrm>
              <a:off x="485892" y="2224726"/>
              <a:ext cx="1724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ClinicalTrials.gov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C86D6DD-12E3-4F40-AE55-F8ECA948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773" y="2012506"/>
              <a:ext cx="400050" cy="257175"/>
            </a:xfrm>
            <a:prstGeom prst="rect">
              <a:avLst/>
            </a:prstGeom>
          </p:spPr>
        </p:pic>
      </p:grpSp>
      <p:sp>
        <p:nvSpPr>
          <p:cNvPr id="30" name="AutoShape 2" descr="Image result for DATABASE SYMBOL">
            <a:extLst>
              <a:ext uri="{FF2B5EF4-FFF2-40B4-BE49-F238E27FC236}">
                <a16:creationId xmlns:a16="http://schemas.microsoft.com/office/drawing/2014/main" id="{C23A7EA2-6B0F-4749-BA29-7252448E9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94724B-5C1F-4B8E-83C0-14B839D1D6DB}"/>
              </a:ext>
            </a:extLst>
          </p:cNvPr>
          <p:cNvGrpSpPr/>
          <p:nvPr/>
        </p:nvGrpSpPr>
        <p:grpSpPr>
          <a:xfrm>
            <a:off x="1185474" y="1092303"/>
            <a:ext cx="914400" cy="914400"/>
            <a:chOff x="1185474" y="1092303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2FE180-2F2E-4493-8289-C57F70D960B4}"/>
                </a:ext>
              </a:extLst>
            </p:cNvPr>
            <p:cNvSpPr/>
            <p:nvPr/>
          </p:nvSpPr>
          <p:spPr>
            <a:xfrm>
              <a:off x="1185474" y="1092303"/>
              <a:ext cx="914400" cy="914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69EC85-66E1-4D8C-9D93-E7ABBF6EED92}"/>
                </a:ext>
              </a:extLst>
            </p:cNvPr>
            <p:cNvSpPr txBox="1"/>
            <p:nvPr/>
          </p:nvSpPr>
          <p:spPr>
            <a:xfrm>
              <a:off x="1347856" y="1164574"/>
              <a:ext cx="6559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NCT </a:t>
              </a:r>
            </a:p>
            <a:p>
              <a:pPr algn="ctr"/>
              <a:r>
                <a:rPr lang="en-US" sz="1100" dirty="0"/>
                <a:t>Number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233D3EF-DA2E-4F5E-810B-CE46B6C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2092" y="1645515"/>
              <a:ext cx="317447" cy="317447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674995-1ABA-4529-8275-46E8E35574D8}"/>
              </a:ext>
            </a:extLst>
          </p:cNvPr>
          <p:cNvGrpSpPr/>
          <p:nvPr/>
        </p:nvGrpSpPr>
        <p:grpSpPr>
          <a:xfrm>
            <a:off x="361624" y="2181134"/>
            <a:ext cx="914400" cy="914400"/>
            <a:chOff x="1197280" y="2710751"/>
            <a:chExt cx="914400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F982E6-B13F-4EB6-8239-120C0C478056}"/>
                </a:ext>
              </a:extLst>
            </p:cNvPr>
            <p:cNvSpPr/>
            <p:nvPr/>
          </p:nvSpPr>
          <p:spPr>
            <a:xfrm>
              <a:off x="1197280" y="2710751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299047-0590-444F-8810-1B10E370BBE5}"/>
                </a:ext>
              </a:extLst>
            </p:cNvPr>
            <p:cNvSpPr txBox="1"/>
            <p:nvPr/>
          </p:nvSpPr>
          <p:spPr>
            <a:xfrm>
              <a:off x="1323299" y="2841469"/>
              <a:ext cx="6623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EudraCT</a:t>
              </a:r>
            </a:p>
            <a:p>
              <a:r>
                <a:rPr lang="en-US" sz="1100" dirty="0"/>
                <a:t>Number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091CB7-99B4-4E48-B9B8-81E1CC715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5755" y="3276600"/>
              <a:ext cx="317447" cy="317447"/>
            </a:xfrm>
            <a:prstGeom prst="rect">
              <a:avLst/>
            </a:prstGeom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F080B2D7-E550-4252-A578-039B6391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20" y="2773191"/>
            <a:ext cx="317447" cy="317447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85B0EDF-3BD5-424E-8EDB-744FA6D8B032}"/>
              </a:ext>
            </a:extLst>
          </p:cNvPr>
          <p:cNvGrpSpPr/>
          <p:nvPr/>
        </p:nvGrpSpPr>
        <p:grpSpPr>
          <a:xfrm>
            <a:off x="6680785" y="2634462"/>
            <a:ext cx="991758" cy="648776"/>
            <a:chOff x="6638257" y="2733694"/>
            <a:chExt cx="991758" cy="64877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9B1A581-C569-4ECE-A24B-70BCA7A2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8257" y="2733694"/>
              <a:ext cx="317447" cy="31744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BB0C1D4-72DF-4A08-B311-9C7B751C0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2568" y="2733694"/>
              <a:ext cx="317447" cy="31744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0F6F5E4-A1BF-4F23-B404-D92422E44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8257" y="3065023"/>
              <a:ext cx="317447" cy="31744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A7B6BD7-799A-4F31-AC36-119AACF4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5412" y="2733694"/>
              <a:ext cx="317447" cy="31744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3245FD-104C-4004-A65C-2BE145ED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5412" y="3065023"/>
              <a:ext cx="317447" cy="31744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0A692E6-4CB8-4275-87E6-62B0F7EB7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2568" y="3065023"/>
              <a:ext cx="317447" cy="317447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5284AC-66D0-44C0-8932-72B9F0A341AF}"/>
              </a:ext>
            </a:extLst>
          </p:cNvPr>
          <p:cNvGrpSpPr/>
          <p:nvPr/>
        </p:nvGrpSpPr>
        <p:grpSpPr>
          <a:xfrm>
            <a:off x="3967966" y="4060036"/>
            <a:ext cx="1170368" cy="1167309"/>
            <a:chOff x="3522736" y="3582619"/>
            <a:chExt cx="1170368" cy="116730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0C8BDB-C468-4255-B71C-718E3794FD30}"/>
                </a:ext>
              </a:extLst>
            </p:cNvPr>
            <p:cNvGrpSpPr/>
            <p:nvPr/>
          </p:nvGrpSpPr>
          <p:grpSpPr>
            <a:xfrm>
              <a:off x="3522736" y="3582619"/>
              <a:ext cx="549900" cy="549900"/>
              <a:chOff x="3522736" y="3579040"/>
              <a:chExt cx="549900" cy="5499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41752B7-1433-4245-AFF5-8D16C1CA9A95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58019F0-C4A7-404C-ACFB-78E109195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C4F8DE-9FC0-4FF7-8D13-DFBA45482DE2}"/>
                </a:ext>
              </a:extLst>
            </p:cNvPr>
            <p:cNvGrpSpPr/>
            <p:nvPr/>
          </p:nvGrpSpPr>
          <p:grpSpPr>
            <a:xfrm>
              <a:off x="4143204" y="3582619"/>
              <a:ext cx="549900" cy="549900"/>
              <a:chOff x="3522736" y="3579040"/>
              <a:chExt cx="549900" cy="5499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0E57C03-D047-4381-AC38-636E309CEE91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EF561DB-F077-4EAA-8166-D0EFB8F31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D39023D-F2D1-49F7-A5A5-F02134744093}"/>
                </a:ext>
              </a:extLst>
            </p:cNvPr>
            <p:cNvGrpSpPr/>
            <p:nvPr/>
          </p:nvGrpSpPr>
          <p:grpSpPr>
            <a:xfrm>
              <a:off x="3522736" y="4200028"/>
              <a:ext cx="549900" cy="549900"/>
              <a:chOff x="3522736" y="3579040"/>
              <a:chExt cx="549900" cy="5499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099B0C0-47F7-4088-BA2A-20F931578EB0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EDC028A-2C06-4C2B-AF5C-D79E86A3A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197BB73-5AF4-4155-AFE5-8A2F897315B6}"/>
                </a:ext>
              </a:extLst>
            </p:cNvPr>
            <p:cNvGrpSpPr/>
            <p:nvPr/>
          </p:nvGrpSpPr>
          <p:grpSpPr>
            <a:xfrm>
              <a:off x="4143204" y="4200028"/>
              <a:ext cx="549900" cy="549900"/>
              <a:chOff x="3522736" y="3579040"/>
              <a:chExt cx="549900" cy="5499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E630FF-D5A4-4F3D-BC02-0620D1A3EC13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6C31B852-C203-4209-9E02-CE5AE56DD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274333-7D81-42BA-BD53-92322D452E9F}"/>
              </a:ext>
            </a:extLst>
          </p:cNvPr>
          <p:cNvSpPr txBox="1"/>
          <p:nvPr/>
        </p:nvSpPr>
        <p:spPr>
          <a:xfrm>
            <a:off x="3556403" y="3408907"/>
            <a:ext cx="199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Country and Other </a:t>
            </a:r>
          </a:p>
          <a:p>
            <a:pPr algn="ctr"/>
            <a:r>
              <a:rPr lang="en-US" dirty="0"/>
              <a:t>Repositories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57CD53-C582-4E04-A1C0-A0BF13525FCD}"/>
              </a:ext>
            </a:extLst>
          </p:cNvPr>
          <p:cNvSpPr txBox="1"/>
          <p:nvPr/>
        </p:nvSpPr>
        <p:spPr>
          <a:xfrm>
            <a:off x="4724400" y="1480685"/>
            <a:ext cx="1656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Pharmaceutical</a:t>
            </a:r>
          </a:p>
          <a:p>
            <a:pPr algn="ctr"/>
            <a:r>
              <a:rPr lang="en-US" dirty="0"/>
              <a:t>Company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117D67-88C1-4263-82D4-116A6B39E0CD}"/>
              </a:ext>
            </a:extLst>
          </p:cNvPr>
          <p:cNvSpPr/>
          <p:nvPr/>
        </p:nvSpPr>
        <p:spPr>
          <a:xfrm rot="16200000">
            <a:off x="6724488" y="1613900"/>
            <a:ext cx="814647" cy="99921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04903E-D6DB-4DA4-BB81-9806C721F5E4}"/>
              </a:ext>
            </a:extLst>
          </p:cNvPr>
          <p:cNvSpPr/>
          <p:nvPr/>
        </p:nvSpPr>
        <p:spPr>
          <a:xfrm rot="16200000">
            <a:off x="6754853" y="2021223"/>
            <a:ext cx="814647" cy="99921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91D7667-4CE3-455C-A8A3-73948653E174}"/>
              </a:ext>
            </a:extLst>
          </p:cNvPr>
          <p:cNvSpPr/>
          <p:nvPr/>
        </p:nvSpPr>
        <p:spPr>
          <a:xfrm>
            <a:off x="996053" y="3275026"/>
            <a:ext cx="914400" cy="914400"/>
          </a:xfrm>
          <a:prstGeom prst="ellipse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944B921-F87F-4790-8A15-375A7383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01" y="3573502"/>
            <a:ext cx="317447" cy="3174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2B8010E-FD5E-4883-82ED-5F520217F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574" y="3487167"/>
            <a:ext cx="1440269" cy="39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 descr="Image result for DATABASE SYMBOL">
            <a:extLst>
              <a:ext uri="{FF2B5EF4-FFF2-40B4-BE49-F238E27FC236}">
                <a16:creationId xmlns:a16="http://schemas.microsoft.com/office/drawing/2014/main" id="{C23A7EA2-6B0F-4749-BA29-7252448E9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0641" y="-5249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0BCB6C-B930-4156-89AD-3354715543D5}"/>
              </a:ext>
            </a:extLst>
          </p:cNvPr>
          <p:cNvGrpSpPr/>
          <p:nvPr/>
        </p:nvGrpSpPr>
        <p:grpSpPr>
          <a:xfrm>
            <a:off x="334941" y="1206754"/>
            <a:ext cx="1786270" cy="2933436"/>
            <a:chOff x="306463" y="802717"/>
            <a:chExt cx="1786270" cy="29334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23F4B8B-25B8-40C2-9E40-426811607F9A}"/>
                </a:ext>
              </a:extLst>
            </p:cNvPr>
            <p:cNvSpPr/>
            <p:nvPr/>
          </p:nvSpPr>
          <p:spPr>
            <a:xfrm>
              <a:off x="306463" y="802717"/>
              <a:ext cx="1786270" cy="293343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1FD467-7D40-4530-BB23-0AE183426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255" y="1677630"/>
              <a:ext cx="1336901" cy="25709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7DC509-C9FE-474A-A773-98DB14C88051}"/>
                </a:ext>
              </a:extLst>
            </p:cNvPr>
            <p:cNvGrpSpPr/>
            <p:nvPr/>
          </p:nvGrpSpPr>
          <p:grpSpPr>
            <a:xfrm>
              <a:off x="523255" y="1040190"/>
              <a:ext cx="1296317" cy="519997"/>
              <a:chOff x="680365" y="1534825"/>
              <a:chExt cx="1296317" cy="51999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C9F5D3-3C17-4835-8A69-642E5CA808CD}"/>
                  </a:ext>
                </a:extLst>
              </p:cNvPr>
              <p:cNvSpPr txBox="1"/>
              <p:nvPr/>
            </p:nvSpPr>
            <p:spPr>
              <a:xfrm>
                <a:off x="680365" y="1747045"/>
                <a:ext cx="1296317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en-US" sz="1400" dirty="0"/>
                  <a:t>ClinicalTrials.gov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C86D6DD-12E3-4F40-AE55-F8ECA9487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365" y="1534825"/>
                <a:ext cx="400050" cy="257175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0F1357F-799A-4202-AD29-A67E8F04F444}"/>
                </a:ext>
              </a:extLst>
            </p:cNvPr>
            <p:cNvGrpSpPr/>
            <p:nvPr/>
          </p:nvGrpSpPr>
          <p:grpSpPr>
            <a:xfrm>
              <a:off x="523255" y="2889232"/>
              <a:ext cx="1499000" cy="523220"/>
              <a:chOff x="639890" y="3383867"/>
              <a:chExt cx="1499000" cy="52322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274333-7D81-42BA-BD53-92322D452E9F}"/>
                  </a:ext>
                </a:extLst>
              </p:cNvPr>
              <p:cNvSpPr txBox="1"/>
              <p:nvPr/>
            </p:nvSpPr>
            <p:spPr>
              <a:xfrm>
                <a:off x="639890" y="3383867"/>
                <a:ext cx="1499000" cy="523220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en-US" sz="1400" dirty="0"/>
                  <a:t>Country and Other </a:t>
                </a:r>
              </a:p>
              <a:p>
                <a:r>
                  <a:rPr lang="en-US" sz="1400" dirty="0"/>
                  <a:t>Repositories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944B921-F87F-4790-8A15-375A73838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9369" y="3617263"/>
                <a:ext cx="359437" cy="216821"/>
              </a:xfrm>
              <a:prstGeom prst="rect">
                <a:avLst/>
              </a:prstGeom>
            </p:spPr>
          </p:pic>
        </p:grp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2B8010E-FD5E-4883-82ED-5F520217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255" y="2052168"/>
              <a:ext cx="1190305" cy="323452"/>
            </a:xfrm>
            <a:prstGeom prst="rect">
              <a:avLst/>
            </a:prstGeom>
          </p:spPr>
        </p:pic>
        <p:pic>
          <p:nvPicPr>
            <p:cNvPr id="1026" name="Picture 2" descr="File:Food and Drug Administration logo.svg">
              <a:extLst>
                <a:ext uri="{FF2B5EF4-FFF2-40B4-BE49-F238E27FC236}">
                  <a16:creationId xmlns:a16="http://schemas.microsoft.com/office/drawing/2014/main" id="{BBE55BA2-B408-47CB-8036-AE435DE32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5" y="2493062"/>
              <a:ext cx="676343" cy="27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EC1D26E-BF87-4488-997D-FF7F49EB4D71}"/>
              </a:ext>
            </a:extLst>
          </p:cNvPr>
          <p:cNvGrpSpPr/>
          <p:nvPr/>
        </p:nvGrpSpPr>
        <p:grpSpPr>
          <a:xfrm>
            <a:off x="3307488" y="2203852"/>
            <a:ext cx="2120222" cy="936956"/>
            <a:chOff x="3179896" y="2203852"/>
            <a:chExt cx="2120222" cy="9369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E8A7B8-7A78-44A6-BC97-C8F5A8381B65}"/>
                </a:ext>
              </a:extLst>
            </p:cNvPr>
            <p:cNvSpPr/>
            <p:nvPr/>
          </p:nvSpPr>
          <p:spPr>
            <a:xfrm>
              <a:off x="3179896" y="2203852"/>
              <a:ext cx="2120222" cy="936956"/>
            </a:xfrm>
            <a:prstGeom prst="rect">
              <a:avLst/>
            </a:prstGeom>
            <a:solidFill>
              <a:srgbClr val="FFFF99"/>
            </a:solidFill>
            <a:ln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5552D4-6F1B-446A-9DFB-6FD57D10E4B2}"/>
                </a:ext>
              </a:extLst>
            </p:cNvPr>
            <p:cNvSpPr txBox="1"/>
            <p:nvPr/>
          </p:nvSpPr>
          <p:spPr>
            <a:xfrm>
              <a:off x="3361173" y="2355936"/>
              <a:ext cx="1743730" cy="615553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Unique</a:t>
              </a:r>
            </a:p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Identifiers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41E2C-04BC-4E6B-9534-829F0EB40990}"/>
              </a:ext>
            </a:extLst>
          </p:cNvPr>
          <p:cNvSpPr/>
          <p:nvPr/>
        </p:nvSpPr>
        <p:spPr>
          <a:xfrm>
            <a:off x="54881" y="4767447"/>
            <a:ext cx="2926080" cy="731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E88D6F-80C1-48DB-84D8-B21DB2E9C0C7}"/>
              </a:ext>
            </a:extLst>
          </p:cNvPr>
          <p:cNvSpPr/>
          <p:nvPr/>
        </p:nvSpPr>
        <p:spPr>
          <a:xfrm>
            <a:off x="3099364" y="4767447"/>
            <a:ext cx="2926080" cy="7315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Agencies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C7B5F7-8135-408D-BF23-F1894298E472}"/>
              </a:ext>
            </a:extLst>
          </p:cNvPr>
          <p:cNvSpPr/>
          <p:nvPr/>
        </p:nvSpPr>
        <p:spPr>
          <a:xfrm>
            <a:off x="6143847" y="4767447"/>
            <a:ext cx="29260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4247A2-5608-4DB6-8780-7B891109BF52}"/>
              </a:ext>
            </a:extLst>
          </p:cNvPr>
          <p:cNvGrpSpPr/>
          <p:nvPr/>
        </p:nvGrpSpPr>
        <p:grpSpPr>
          <a:xfrm>
            <a:off x="3536303" y="325629"/>
            <a:ext cx="1641288" cy="565888"/>
            <a:chOff x="3175262" y="386950"/>
            <a:chExt cx="1641288" cy="56588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CD6295-4879-48FA-9C60-2958830E5D53}"/>
                </a:ext>
              </a:extLst>
            </p:cNvPr>
            <p:cNvSpPr/>
            <p:nvPr/>
          </p:nvSpPr>
          <p:spPr>
            <a:xfrm>
              <a:off x="3175262" y="386950"/>
              <a:ext cx="1641288" cy="5658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pubmed logo">
              <a:extLst>
                <a:ext uri="{FF2B5EF4-FFF2-40B4-BE49-F238E27FC236}">
                  <a16:creationId xmlns:a16="http://schemas.microsoft.com/office/drawing/2014/main" id="{3BDE29D9-B8BE-4697-BD2C-54A04328AA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565" y="500884"/>
              <a:ext cx="950683" cy="338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AB7D92-62EA-4030-BC30-703B2E54DC48}"/>
              </a:ext>
            </a:extLst>
          </p:cNvPr>
          <p:cNvGrpSpPr/>
          <p:nvPr/>
        </p:nvGrpSpPr>
        <p:grpSpPr>
          <a:xfrm>
            <a:off x="6739390" y="2258755"/>
            <a:ext cx="2099123" cy="2074423"/>
            <a:chOff x="6739390" y="2163061"/>
            <a:chExt cx="2099123" cy="2074423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62A4317-539B-4F1B-B6F5-BFC0E101D2E4}"/>
                </a:ext>
              </a:extLst>
            </p:cNvPr>
            <p:cNvSpPr/>
            <p:nvPr/>
          </p:nvSpPr>
          <p:spPr>
            <a:xfrm>
              <a:off x="6739390" y="2175298"/>
              <a:ext cx="2099123" cy="206218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41275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57CD53-C582-4E04-A1C0-A0BF13525FCD}"/>
                </a:ext>
              </a:extLst>
            </p:cNvPr>
            <p:cNvSpPr txBox="1"/>
            <p:nvPr/>
          </p:nvSpPr>
          <p:spPr>
            <a:xfrm>
              <a:off x="7308044" y="2163061"/>
              <a:ext cx="1068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Company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23F2FF-D66A-46D7-A17F-99D9906CBE5C}"/>
                </a:ext>
              </a:extLst>
            </p:cNvPr>
            <p:cNvSpPr/>
            <p:nvPr/>
          </p:nvSpPr>
          <p:spPr>
            <a:xfrm>
              <a:off x="7044462" y="2509044"/>
              <a:ext cx="1562832" cy="156283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43CEC5-ED33-4832-9C71-CBBDA7AB7AC5}"/>
                </a:ext>
              </a:extLst>
            </p:cNvPr>
            <p:cNvSpPr/>
            <p:nvPr/>
          </p:nvSpPr>
          <p:spPr>
            <a:xfrm>
              <a:off x="7333669" y="2798251"/>
              <a:ext cx="984419" cy="98441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080B2D7-E550-4252-A578-039B6391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7467" y="3831985"/>
              <a:ext cx="216821" cy="21682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9B1A581-C569-4ECE-A24B-70BCA7A2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0873" y="3161738"/>
              <a:ext cx="317447" cy="317447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6117D67-88C1-4263-82D4-116A6B39E0CD}"/>
                </a:ext>
              </a:extLst>
            </p:cNvPr>
            <p:cNvSpPr/>
            <p:nvPr/>
          </p:nvSpPr>
          <p:spPr>
            <a:xfrm rot="16200000">
              <a:off x="7400328" y="2558929"/>
              <a:ext cx="814647" cy="99921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Public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104903E-D6DB-4DA4-BB81-9806C721F5E4}"/>
                </a:ext>
              </a:extLst>
            </p:cNvPr>
            <p:cNvSpPr/>
            <p:nvPr/>
          </p:nvSpPr>
          <p:spPr>
            <a:xfrm rot="16200000">
              <a:off x="7449390" y="2898022"/>
              <a:ext cx="814647" cy="99921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Private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3B8BB4-474F-4D3A-A58C-8279BD0071A8}"/>
              </a:ext>
            </a:extLst>
          </p:cNvPr>
          <p:cNvGrpSpPr/>
          <p:nvPr/>
        </p:nvGrpSpPr>
        <p:grpSpPr>
          <a:xfrm>
            <a:off x="7021617" y="165208"/>
            <a:ext cx="1641288" cy="1819380"/>
            <a:chOff x="7021617" y="165208"/>
            <a:chExt cx="1641288" cy="181938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92A405B-FB75-4C0A-8B33-C911A217DB50}"/>
                </a:ext>
              </a:extLst>
            </p:cNvPr>
            <p:cNvSpPr/>
            <p:nvPr/>
          </p:nvSpPr>
          <p:spPr>
            <a:xfrm>
              <a:off x="7021617" y="165208"/>
              <a:ext cx="1641288" cy="18193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Image result for drugbank logo">
              <a:extLst>
                <a:ext uri="{FF2B5EF4-FFF2-40B4-BE49-F238E27FC236}">
                  <a16:creationId xmlns:a16="http://schemas.microsoft.com/office/drawing/2014/main" id="{FE1C949F-F3A8-4198-9962-CDFA067E5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5899" y="381784"/>
              <a:ext cx="1346106" cy="151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DBPedia logo">
              <a:extLst>
                <a:ext uri="{FF2B5EF4-FFF2-40B4-BE49-F238E27FC236}">
                  <a16:creationId xmlns:a16="http://schemas.microsoft.com/office/drawing/2014/main" id="{62557FEE-D4E8-4BE7-9DAD-B0F7FA487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389" y="608727"/>
              <a:ext cx="697126" cy="43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81A08B-21BF-4F43-AF55-CFDF51A2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44938" y="1118126"/>
              <a:ext cx="888028" cy="630968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F09413-96FA-484E-BCF2-2DE91148E025}"/>
              </a:ext>
            </a:extLst>
          </p:cNvPr>
          <p:cNvCxnSpPr>
            <a:stCxn id="24" idx="0"/>
            <a:endCxn id="59" idx="2"/>
          </p:cNvCxnSpPr>
          <p:nvPr/>
        </p:nvCxnSpPr>
        <p:spPr>
          <a:xfrm flipH="1" flipV="1">
            <a:off x="4356947" y="891517"/>
            <a:ext cx="10652" cy="131233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23804F-9DD1-4B02-BF49-485E387A9ADC}"/>
              </a:ext>
            </a:extLst>
          </p:cNvPr>
          <p:cNvCxnSpPr>
            <a:stCxn id="24" idx="1"/>
            <a:endCxn id="12" idx="3"/>
          </p:cNvCxnSpPr>
          <p:nvPr/>
        </p:nvCxnSpPr>
        <p:spPr>
          <a:xfrm flipH="1">
            <a:off x="2121211" y="2672330"/>
            <a:ext cx="1186277" cy="1142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EC6723-A903-4BFE-9729-401D027F9D4B}"/>
              </a:ext>
            </a:extLst>
          </p:cNvPr>
          <p:cNvCxnSpPr>
            <a:cxnSpLocks/>
            <a:stCxn id="24" idx="3"/>
            <a:endCxn id="69" idx="1"/>
          </p:cNvCxnSpPr>
          <p:nvPr/>
        </p:nvCxnSpPr>
        <p:spPr>
          <a:xfrm flipV="1">
            <a:off x="5427710" y="1074898"/>
            <a:ext cx="1593907" cy="1597432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37DFFE-421E-43A2-B990-D5C488A12345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5427710" y="2672330"/>
            <a:ext cx="1311680" cy="62975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0C98159-648C-438A-812B-D38C7C86B4F1}"/>
              </a:ext>
            </a:extLst>
          </p:cNvPr>
          <p:cNvSpPr txBox="1"/>
          <p:nvPr/>
        </p:nvSpPr>
        <p:spPr>
          <a:xfrm>
            <a:off x="2397978" y="238275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Study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A01E3-6C6E-4A7F-B724-FBC3200BDB8C}"/>
              </a:ext>
            </a:extLst>
          </p:cNvPr>
          <p:cNvSpPr txBox="1"/>
          <p:nvPr/>
        </p:nvSpPr>
        <p:spPr>
          <a:xfrm>
            <a:off x="2249857" y="2622532"/>
            <a:ext cx="105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Information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C99BA9-3F29-423A-8CB9-949E63215F96}"/>
              </a:ext>
            </a:extLst>
          </p:cNvPr>
          <p:cNvSpPr txBox="1"/>
          <p:nvPr/>
        </p:nvSpPr>
        <p:spPr>
          <a:xfrm>
            <a:off x="3317375" y="1118126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Publications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4A34E-0CE6-40F1-8694-D5EBE998AABE}"/>
              </a:ext>
            </a:extLst>
          </p:cNvPr>
          <p:cNvSpPr txBox="1"/>
          <p:nvPr/>
        </p:nvSpPr>
        <p:spPr>
          <a:xfrm>
            <a:off x="5553497" y="1066996"/>
            <a:ext cx="105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Drug</a:t>
            </a:r>
          </a:p>
          <a:p>
            <a:pPr algn="ctr"/>
            <a:r>
              <a:rPr lang="en-US" sz="1400" dirty="0"/>
              <a:t>Information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78E02D-05F4-4647-A57B-AC88A0AB0D10}"/>
              </a:ext>
            </a:extLst>
          </p:cNvPr>
          <p:cNvSpPr txBox="1"/>
          <p:nvPr/>
        </p:nvSpPr>
        <p:spPr>
          <a:xfrm>
            <a:off x="5544563" y="3059781"/>
            <a:ext cx="105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/>
              <a:t>Study</a:t>
            </a:r>
          </a:p>
          <a:p>
            <a:pPr algn="ctr"/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03198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DATABASE SYMBOL">
            <a:extLst>
              <a:ext uri="{FF2B5EF4-FFF2-40B4-BE49-F238E27FC236}">
                <a16:creationId xmlns:a16="http://schemas.microsoft.com/office/drawing/2014/main" id="{46991F7A-3D15-468F-B064-44B418A5B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161068" cy="11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32854-6D9E-44BD-B8C3-6C8DC2ADCEED}"/>
              </a:ext>
            </a:extLst>
          </p:cNvPr>
          <p:cNvSpPr/>
          <p:nvPr/>
        </p:nvSpPr>
        <p:spPr>
          <a:xfrm>
            <a:off x="744279" y="1497166"/>
            <a:ext cx="8179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https://www.PharmaCo.com/clinicaltrial/2fff60b1-4d16-4721-adee-56a8563f5a92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66EB3A-2883-4700-908E-29C0A9C3487F}"/>
              </a:ext>
            </a:extLst>
          </p:cNvPr>
          <p:cNvSpPr/>
          <p:nvPr/>
        </p:nvSpPr>
        <p:spPr>
          <a:xfrm>
            <a:off x="588335" y="1880674"/>
            <a:ext cx="793898" cy="4111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E4FC9C-281E-47E1-BBCF-3ADF2749CD87}"/>
              </a:ext>
            </a:extLst>
          </p:cNvPr>
          <p:cNvSpPr/>
          <p:nvPr/>
        </p:nvSpPr>
        <p:spPr>
          <a:xfrm>
            <a:off x="1497174" y="1880674"/>
            <a:ext cx="1957226" cy="4111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Hostname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4DDC86-7607-449E-BE85-30CF74F0DBF9}"/>
              </a:ext>
            </a:extLst>
          </p:cNvPr>
          <p:cNvSpPr/>
          <p:nvPr/>
        </p:nvSpPr>
        <p:spPr>
          <a:xfrm>
            <a:off x="3531882" y="1880674"/>
            <a:ext cx="1020725" cy="41112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EDFBB6-524D-473A-9A30-047F43190CF1}"/>
              </a:ext>
            </a:extLst>
          </p:cNvPr>
          <p:cNvSpPr/>
          <p:nvPr/>
        </p:nvSpPr>
        <p:spPr>
          <a:xfrm>
            <a:off x="4635797" y="1866498"/>
            <a:ext cx="3835103" cy="4111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Unique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D3632-C349-4B24-BBB3-69BD0F72C948}"/>
              </a:ext>
            </a:extLst>
          </p:cNvPr>
          <p:cNvSpPr txBox="1"/>
          <p:nvPr/>
        </p:nvSpPr>
        <p:spPr>
          <a:xfrm>
            <a:off x="870983" y="2306773"/>
            <a:ext cx="3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50077-7F9C-40B6-8C67-D7968F493675}"/>
              </a:ext>
            </a:extLst>
          </p:cNvPr>
          <p:cNvSpPr txBox="1"/>
          <p:nvPr/>
        </p:nvSpPr>
        <p:spPr>
          <a:xfrm>
            <a:off x="2333550" y="2306773"/>
            <a:ext cx="3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C0147-4BCE-4352-934C-8179D0F8B21E}"/>
              </a:ext>
            </a:extLst>
          </p:cNvPr>
          <p:cNvSpPr txBox="1"/>
          <p:nvPr/>
        </p:nvSpPr>
        <p:spPr>
          <a:xfrm>
            <a:off x="3884132" y="2306773"/>
            <a:ext cx="3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F3904-AD34-4B86-AEFE-B2088A790C23}"/>
              </a:ext>
            </a:extLst>
          </p:cNvPr>
          <p:cNvSpPr txBox="1"/>
          <p:nvPr/>
        </p:nvSpPr>
        <p:spPr>
          <a:xfrm>
            <a:off x="6476113" y="2306773"/>
            <a:ext cx="3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3745285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1472</TotalTime>
  <Words>62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Helvetica Neue</vt:lpstr>
      <vt:lpstr>PhUSE_Slide_Deck(10yr)PURPLE</vt:lpstr>
      <vt:lpstr>PowerPoint Presentation</vt:lpstr>
      <vt:lpstr>PowerPoint Presentation</vt:lpstr>
      <vt:lpstr>PowerPoint Presentation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Williams Tim</cp:lastModifiedBy>
  <cp:revision>99</cp:revision>
  <dcterms:created xsi:type="dcterms:W3CDTF">2014-04-04T10:24:48Z</dcterms:created>
  <dcterms:modified xsi:type="dcterms:W3CDTF">2019-04-11T17:42:17Z</dcterms:modified>
</cp:coreProperties>
</file>