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Roche/rtables" TargetMode="External" /><Relationship Id="rId3" Type="http://schemas.openxmlformats.org/officeDocument/2006/relationships/hyperlink" Target="https://github.com/insightsengineering/" TargetMode="External" /><Relationship Id="rId4" Type="http://schemas.openxmlformats.org/officeDocument/2006/relationships/image" Target="../media/image4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openpharma/staged.dependencies" TargetMode="External" /><Relationship Id="rId3" Type="http://schemas.openxmlformats.org/officeDocument/2006/relationships/hyperlink" Target="https://github.com/insightsengineering/staged-dependencies-action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cran.r-project.org/web/packages/shinytest2/index.html" TargetMode="External" /><Relationship Id="rId3" Type="http://schemas.openxmlformats.org/officeDocument/2006/relationships/hyperlink" Target="https://cran.r-project.org/web/packages/rsconnect/index.html" TargetMode="External" /><Relationship Id="rId4" Type="http://schemas.openxmlformats.org/officeDocument/2006/relationships/hyperlink" Target="https://cran.r-project.org/web/packages/connectapi/index.html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insightsengineering/thevalidatoR" TargetMode="External" /><Relationship Id="rId3" Type="http://schemas.openxmlformats.org/officeDocument/2006/relationships/image" Target="../media/image5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github.com/en/actions/learn-github-actions/understanding-github-actions" TargetMode="External" /><Relationship Id="rId3" Type="http://schemas.openxmlformats.org/officeDocument/2006/relationships/hyperlink" Target="https://docs.gitlab.com/ee/ci/" TargetMode="External" /><Relationship Id="rId4" Type="http://schemas.openxmlformats.org/officeDocument/2006/relationships/hyperlink" Target="https://github.com/r-lib/actions" TargetMode="External" /><Relationship Id="rId5" Type="http://schemas.openxmlformats.org/officeDocument/2006/relationships/hyperlink" Target="https://github.com/pharmaverse/admiralci" TargetMode="External" /><Relationship Id="rId6" Type="http://schemas.openxmlformats.org/officeDocument/2006/relationships/hyperlink" Target="https://www.docker.com/" TargetMode="External" /><Relationship Id="rId7" Type="http://schemas.openxmlformats.org/officeDocument/2006/relationships/hyperlink" Target="https://quarto.org/" TargetMode="External" /><Relationship Id="rId8" Type="http://schemas.openxmlformats.org/officeDocument/2006/relationships/hyperlink" Target="https://pharmaverse.github.io/cicdworkshop.rinpharma2022/workshop/" TargetMode="External" /><Relationship Id="rId9" Type="http://schemas.openxmlformats.org/officeDocument/2006/relationships/hyperlink" Target="https://pharmaverse.github.io/cicdworkshop.rinpharma2022/presentation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CI/CD#cite_note-2" TargetMode="External" /><Relationship Id="rId3" Type="http://schemas.openxmlformats.org/officeDocument/2006/relationships/hyperlink" Target="https://github.com/pharmaverse" TargetMode="External" /><Relationship Id="rId4" Type="http://schemas.openxmlformats.org/officeDocument/2006/relationships/hyperlink" Target="https://xkcd.com/1319/" TargetMode="External" /><Relationship Id="rId5" Type="http://schemas.openxmlformats.org/officeDocument/2006/relationships/hyperlink" Target="https://youtu.be/OcNzurpCCpY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cdisc.org/" TargetMode="External" /><Relationship Id="rId3" Type="http://schemas.openxmlformats.org/officeDocument/2006/relationships/hyperlink" Target="https://github.com/pharmaverse/admiral" TargetMode="External" /><Relationship Id="rId4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CI/CD Enhances the Development of R Packages in the Pharmaverse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Solution 1 - CI/CD for Templates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Dedicated CI/CD workflow that executes the Template code</a:t>
            </a:r>
          </a:p>
          <a:p>
            <a:pPr lvl="0"/>
            <a:r>
              <a:rPr/>
              <a:t>Once a Code Review is completed the </a:t>
            </a:r>
            <a:r>
              <a:rPr>
                <a:latin typeface="Courier"/>
              </a:rPr>
              <a:t>Check Template</a:t>
            </a:r>
            <a:r>
              <a:rPr/>
              <a:t> Workflow is executed</a:t>
            </a:r>
          </a:p>
          <a:p>
            <a:pPr lvl="0"/>
            <a:r>
              <a:rPr/>
              <a:t>If any errors or warnings are detected the CI/CD check fails and the contributor must fix the error or warning.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.github/workflows/check-templates.yml</a:t>
            </a:r>
          </a:p>
        </p:txBody>
      </p:sp>
      <p:pic>
        <p:nvPicPr>
          <p:cNvPr descr="images/check_templa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2108200"/>
            <a:ext cx="4038600" cy="200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Issue 2 - admiral upstream and downstream dependencies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As you can imagine there can be a lot of different types of ADaMs!</a:t>
            </a:r>
          </a:p>
          <a:p>
            <a:pPr lvl="0"/>
            <a:r>
              <a:rPr/>
              <a:t>Extension packages focus on specific disease areas like oncology</a:t>
            </a:r>
          </a:p>
          <a:p>
            <a:pPr lvl="0"/>
            <a:r>
              <a:rPr/>
              <a:t>The </a:t>
            </a:r>
            <a:r>
              <a:rPr>
                <a:latin typeface="Courier"/>
              </a:rPr>
              <a:t>admiral</a:t>
            </a:r>
            <a:r>
              <a:rPr/>
              <a:t> family has a package for developers, template R package repo and dummy data</a:t>
            </a:r>
          </a:p>
          <a:p>
            <a:pPr lvl="0"/>
            <a:r>
              <a:rPr/>
              <a:t>Eek!! How to keep this all in line!</a:t>
            </a:r>
          </a:p>
        </p:txBody>
      </p:sp>
      <p:pic>
        <p:nvPicPr>
          <p:cNvPr descr="images/admiralex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485900"/>
            <a:ext cx="40386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Solution 2 - Common CI/CD workflows for admiral upstream and downstream dependencies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Using </a:t>
            </a:r>
            <a:r>
              <a:rPr>
                <a:latin typeface="Courier"/>
              </a:rPr>
              <a:t>admiralci</a:t>
            </a:r>
            <a:r>
              <a:rPr/>
              <a:t>, we have a common set of CI/CD workflows</a:t>
            </a:r>
          </a:p>
          <a:p>
            <a:pPr lvl="0"/>
            <a:r>
              <a:rPr/>
              <a:t>Developers moving between packages are familiar with these workflows</a:t>
            </a:r>
          </a:p>
          <a:p>
            <a:pPr lvl="0"/>
            <a:r>
              <a:rPr/>
              <a:t>Common documentation between packages for CI/CD workflows - easy to maintain and provide to new contributors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Case Study - NEST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About NEST</a:t>
            </a:r>
          </a:p>
          <a:p>
            <a:pPr lvl="0" indent="0" marL="0">
              <a:buNone/>
            </a:pP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 collection of R packages for creating TLGs/TFLs and exploratory clinical trials data visualization</a:t>
            </a:r>
          </a:p>
          <a:p>
            <a:pPr lvl="0"/>
            <a:r>
              <a:rPr>
                <a:latin typeface="Courier"/>
              </a:rPr>
              <a:t>tern</a:t>
            </a:r>
            <a:r>
              <a:rPr/>
              <a:t> for creating TLGs</a:t>
            </a:r>
          </a:p>
          <a:p>
            <a:pPr lvl="0"/>
            <a:r>
              <a:rPr>
                <a:latin typeface="Courier"/>
              </a:rPr>
              <a:t>teal</a:t>
            </a:r>
            <a:r>
              <a:rPr/>
              <a:t> for creating exploratory web applications for analyzing clinical trial data</a:t>
            </a:r>
          </a:p>
          <a:p>
            <a:pPr lvl="0"/>
            <a:r>
              <a:rPr/>
              <a:t>Links</a:t>
            </a:r>
          </a:p>
          <a:p>
            <a:pPr lvl="1"/>
            <a:r>
              <a:rPr>
                <a:hlinkClick r:id="rId2"/>
              </a:rPr>
              <a:t>rtables</a:t>
            </a:r>
          </a:p>
          <a:p>
            <a:pPr lvl="1"/>
            <a:r>
              <a:rPr>
                <a:hlinkClick r:id="rId3"/>
              </a:rPr>
              <a:t>NEST GitHub Organization</a:t>
            </a:r>
          </a:p>
        </p:txBody>
      </p:sp>
      <p:pic>
        <p:nvPicPr>
          <p:cNvPr descr="https://raw.githubusercontent.com/insightsengineering/hex-stickers/main/thumbs/nest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 Case 1 - Testing Packages as a Cohort</a:t>
            </a:r>
          </a:p>
          <a:p>
            <a:pPr lvl="0" indent="0" marL="0">
              <a:buNone/>
            </a:pPr>
          </a:p>
          <a:p>
            <a:pPr lvl="0"/>
            <a:r>
              <a:rPr/>
              <a:t>An in-development package must be tested against the latest versions of upstream dependencies</a:t>
            </a:r>
          </a:p>
          <a:p>
            <a:pPr lvl="0"/>
            <a:r>
              <a:rPr/>
              <a:t>Monorepo emulation via a git branch naming strategy is achieved by using</a:t>
            </a:r>
          </a:p>
          <a:p>
            <a:pPr lvl="1"/>
            <a:r>
              <a:rPr/>
              <a:t>the </a:t>
            </a:r>
            <a:r>
              <a:rPr>
                <a:hlinkClick r:id="rId2"/>
              </a:rPr>
              <a:t>staged.dependencies R package</a:t>
            </a:r>
          </a:p>
          <a:p>
            <a:pPr lvl="1"/>
            <a:r>
              <a:rPr/>
              <a:t>and the </a:t>
            </a:r>
            <a:r>
              <a:rPr>
                <a:hlinkClick r:id="rId3"/>
              </a:rPr>
              <a:t>staged.dependencies GitHub Action</a:t>
            </a:r>
          </a:p>
          <a:p>
            <a:pPr lvl="0"/>
            <a:r>
              <a:rPr/>
              <a:t>Testing as a cohort can be done at any stage (eg. development, pre-release, release)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 Case 2 - Shiny App Testing &amp; Deployment</a:t>
            </a:r>
          </a:p>
          <a:p>
            <a:pPr lvl="0" indent="0" marL="0">
              <a:buNone/>
            </a:pP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Analysts create Shiny web apps via the </a:t>
            </a:r>
            <a:r>
              <a:rPr>
                <a:latin typeface="Courier"/>
              </a:rPr>
              <a:t>teal</a:t>
            </a:r>
            <a:r>
              <a:rPr/>
              <a:t> framework for analyzing data</a:t>
            </a:r>
          </a:p>
          <a:p>
            <a:pPr lvl="0"/>
            <a:r>
              <a:rPr/>
              <a:t>Apps are tested via a CI pipeline that uses the </a:t>
            </a:r>
            <a:r>
              <a:rPr>
                <a:hlinkClick r:id="rId2"/>
                <a:latin typeface="Courier"/>
              </a:rPr>
              <a:t>shinytest2</a:t>
            </a:r>
            <a:r>
              <a:rPr/>
              <a:t> R package</a:t>
            </a:r>
          </a:p>
          <a:p>
            <a:pPr lvl="0"/>
            <a:r>
              <a:rPr/>
              <a:t>Apps deployed to an RSConnect Server instance via a CD pipeline</a:t>
            </a:r>
          </a:p>
          <a:p>
            <a:pPr lvl="1"/>
            <a:r>
              <a:rPr/>
              <a:t>With the help of the </a:t>
            </a:r>
            <a:r>
              <a:rPr>
                <a:hlinkClick r:id="rId3"/>
                <a:latin typeface="Courier"/>
              </a:rPr>
              <a:t>rsconnect</a:t>
            </a:r>
            <a:r>
              <a:rPr/>
              <a:t> and </a:t>
            </a:r>
            <a:r>
              <a:rPr>
                <a:hlinkClick r:id="rId4"/>
                <a:latin typeface="Courier"/>
              </a:rPr>
              <a:t>connectapi</a:t>
            </a:r>
            <a:r>
              <a:rPr/>
              <a:t>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CI/CD?</a:t>
            </a:r>
          </a:p>
          <a:p>
            <a:pPr lvl="0"/>
            <a:r>
              <a:rPr/>
              <a:t>Continuous Integration (CI): Frequent merging of several small changes into a main branch</a:t>
            </a:r>
          </a:p>
          <a:p>
            <a:pPr lvl="0"/>
            <a:r>
              <a:rPr/>
              <a:t>Continuous Delivery (CD): Repeatable deployment process when deciding to deploy</a:t>
            </a:r>
          </a:p>
          <a:p>
            <a:pPr lvl="0" indent="0" marL="0">
              <a:buNone/>
            </a:pPr>
            <a:r>
              <a:rPr/>
              <a:t>CI/CD bridges the gaps between development and operation activities and teams by </a:t>
            </a:r>
            <a:r>
              <a:rPr b="1"/>
              <a:t>enforcing automation</a:t>
            </a:r>
            <a:r>
              <a:rPr/>
              <a:t> in building, testing and deployment of applications. CI/CD services compile the incremental code changes made by developers, then link and package them into software deliverables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 Case 3 - Validating R Packages</a:t>
            </a:r>
          </a:p>
          <a:p>
            <a:pPr lvl="0" indent="0" marL="0">
              <a:buNone/>
            </a:pP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 packages are validated by an internal validation team that uses CI/CD pipelines to automatically</a:t>
            </a:r>
          </a:p>
          <a:p>
            <a:pPr lvl="1"/>
            <a:r>
              <a:rPr/>
              <a:t>accept new package submissions via a form</a:t>
            </a:r>
          </a:p>
          <a:p>
            <a:pPr lvl="1"/>
            <a:r>
              <a:rPr/>
              <a:t>running tests against the new package to ensure package integrity</a:t>
            </a:r>
          </a:p>
          <a:p>
            <a:pPr lvl="1"/>
            <a:r>
              <a:rPr/>
              <a:t>enforcing criteria to ensure that the package meets regulatory requirements</a:t>
            </a:r>
          </a:p>
          <a:p>
            <a:pPr lvl="0"/>
            <a:r>
              <a:rPr/>
              <a:t>Also validated externally via an open source project called </a:t>
            </a:r>
            <a:r>
              <a:rPr>
                <a:hlinkClick r:id="rId2"/>
              </a:rPr>
              <a:t>thevalidatoR</a:t>
            </a:r>
          </a:p>
        </p:txBody>
      </p:sp>
      <p:pic>
        <p:nvPicPr>
          <p:cNvPr descr="images/validation-repo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80000" y="1193800"/>
            <a:ext cx="316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Additional Materials</a:t>
            </a:r>
          </a:p>
          <a:p>
            <a:pPr lvl="0" indent="0" marL="0">
              <a:buNone/>
            </a:pPr>
          </a:p>
          <a:p>
            <a:pPr lvl="0"/>
            <a:r>
              <a:rPr/>
              <a:t>Further Reading</a:t>
            </a:r>
          </a:p>
          <a:p>
            <a:pPr lvl="1"/>
            <a:r>
              <a:rPr>
                <a:hlinkClick r:id="rId2"/>
              </a:rPr>
              <a:t>GitHub Actions</a:t>
            </a:r>
          </a:p>
          <a:p>
            <a:pPr lvl="1"/>
            <a:r>
              <a:rPr>
                <a:hlinkClick r:id="rId3"/>
              </a:rPr>
              <a:t>GitLab CI</a:t>
            </a:r>
          </a:p>
          <a:p>
            <a:pPr lvl="0"/>
            <a:r>
              <a:rPr/>
              <a:t>Advanced Examples</a:t>
            </a:r>
          </a:p>
          <a:p>
            <a:pPr lvl="1"/>
            <a:r>
              <a:rPr>
                <a:hlinkClick r:id="rId4"/>
              </a:rPr>
              <a:t>r-lib/actions</a:t>
            </a:r>
          </a:p>
          <a:p>
            <a:pPr lvl="1"/>
            <a:r>
              <a:rPr>
                <a:hlinkClick r:id="rId5"/>
                <a:latin typeface="Courier"/>
              </a:rPr>
              <a:t>{admiralci}</a:t>
            </a:r>
          </a:p>
          <a:p>
            <a:pPr lvl="1"/>
            <a:r>
              <a:rPr>
                <a:hlinkClick r:id="rId6"/>
              </a:rPr>
              <a:t>Docker</a:t>
            </a:r>
          </a:p>
          <a:p>
            <a:pPr lvl="0"/>
            <a:r>
              <a:rPr/>
              <a:t>Presentation built with </a:t>
            </a:r>
            <a:r>
              <a:rPr>
                <a:hlinkClick r:id="rId7"/>
              </a:rPr>
              <a:t>Quarto</a:t>
            </a:r>
          </a:p>
          <a:p>
            <a:pPr lvl="0"/>
            <a:r>
              <a:rPr>
                <a:hlinkClick r:id="rId8"/>
              </a:rPr>
              <a:t>R/Pharma 2022 CI/CD Workshop</a:t>
            </a:r>
          </a:p>
          <a:p>
            <a:pPr lvl="0"/>
            <a:r>
              <a:rPr>
                <a:hlinkClick r:id="rId9"/>
              </a:rPr>
              <a:t>This Presentation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Wikipedia: CI/CD</a:t>
            </a:r>
            <a:r>
              <a:rPr/>
              <a:t> </a:t>
            </a:r>
            <a:r>
              <a:rPr>
                <a:hlinkClick r:id="rId3"/>
              </a:rPr>
              <a:t>{pharmaverse}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Does it help?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…Yes! Yes, it does!!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XKCD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does CI/CD help R packages?</a:t>
            </a:r>
          </a:p>
          <a:p>
            <a:pPr lvl="0"/>
            <a:r>
              <a:rPr/>
              <a:t>Catch issues (bugs) early on</a:t>
            </a:r>
          </a:p>
          <a:p>
            <a:pPr lvl="0"/>
            <a:r>
              <a:rPr/>
              <a:t>User base on multiple OSes and multiple R versions</a:t>
            </a:r>
          </a:p>
          <a:p>
            <a:pPr lvl="0"/>
            <a:r>
              <a:rPr/>
              <a:t>Faster turnaround on Code Review</a:t>
            </a:r>
          </a:p>
          <a:p>
            <a:pPr lvl="0"/>
            <a:r>
              <a:rPr/>
              <a:t>Multiple Contributors on your R Package</a:t>
            </a:r>
          </a:p>
          <a:p>
            <a:pPr lvl="0"/>
            <a:r>
              <a:rPr/>
              <a:t>Enforce style conventions and preferences</a:t>
            </a:r>
          </a:p>
          <a:p>
            <a:pPr lvl="0"/>
            <a:r>
              <a:rPr/>
              <a:t>Measure test coverage for new code</a:t>
            </a:r>
          </a:p>
          <a:p>
            <a:pPr lvl="0"/>
            <a:r>
              <a:rPr/>
              <a:t>Keep docs up-to-date</a:t>
            </a:r>
          </a:p>
          <a:p>
            <a:pPr lvl="0"/>
            <a:r>
              <a:rPr/>
              <a:t>And we can just keep going!</a:t>
            </a:r>
          </a:p>
          <a:p>
            <a:pPr lvl="0" indent="0" marL="0">
              <a:buNone/>
            </a:pPr>
            <a:r>
              <a:rPr/>
              <a:t>We covered a lot of custom CI/CD actions for R packages in the R/Pharma Workshop in 2022: </a:t>
            </a:r>
            <a:r>
              <a:rPr>
                <a:hlinkClick r:id="rId5"/>
              </a:rPr>
              <a:t>Intro to CI/CD for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Ensuring technical innovation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Case Study - admiral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About admiral</a:t>
            </a:r>
          </a:p>
          <a:p>
            <a:pPr lvl="0" indent="0" marL="0">
              <a:buNone/>
            </a:pP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Provide an open source, modularized toolbox that enables the pharmaceutical programming community to develop ADaM datasets in R.</a:t>
            </a:r>
          </a:p>
          <a:p>
            <a:pPr lvl="0"/>
            <a:r>
              <a:rPr/>
              <a:t>ADaM is one of the required standards for data submission to FDA (U.S.) and PMDA (Japan) for clinical trials</a:t>
            </a:r>
          </a:p>
          <a:p>
            <a:pPr lvl="0"/>
            <a:r>
              <a:rPr/>
              <a:t>Links</a:t>
            </a:r>
          </a:p>
          <a:p>
            <a:pPr lvl="1"/>
            <a:r>
              <a:rPr>
                <a:hlinkClick r:id="rId2"/>
              </a:rPr>
              <a:t>CDISC</a:t>
            </a:r>
          </a:p>
          <a:p>
            <a:pPr lvl="1"/>
            <a:r>
              <a:rPr>
                <a:hlinkClick r:id="rId3"/>
              </a:rPr>
              <a:t>https://github.com/pharmaverse/admiral</a:t>
            </a:r>
          </a:p>
          <a:p>
            <a:pPr lvl="0"/>
            <a:r>
              <a:rPr b="1"/>
              <a:t>Issue 1:</a:t>
            </a:r>
            <a:r>
              <a:rPr/>
              <a:t> Checking ADaM Template code</a:t>
            </a:r>
          </a:p>
          <a:p>
            <a:pPr lvl="0"/>
            <a:r>
              <a:rPr b="1"/>
              <a:t>Issue 2:</a:t>
            </a:r>
            <a:r>
              <a:rPr/>
              <a:t> Common CI/CD workflows for the </a:t>
            </a:r>
            <a:r>
              <a:rPr>
                <a:latin typeface="Courier"/>
              </a:rPr>
              <a:t>admiral</a:t>
            </a:r>
            <a:r>
              <a:rPr/>
              <a:t> family of packages</a:t>
            </a:r>
          </a:p>
        </p:txBody>
      </p:sp>
      <p:pic>
        <p:nvPicPr>
          <p:cNvPr descr="images/hex-admiral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Issue 1 - How to Check our Template Code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Create a reference files to build common ADaM datasets that shows users how to implement our functions</a:t>
            </a:r>
          </a:p>
          <a:p>
            <a:pPr lvl="0"/>
            <a:r>
              <a:rPr/>
              <a:t>Way less text than a Vignette - Code is ready to go and build a dataset</a:t>
            </a:r>
          </a:p>
          <a:p>
            <a:pPr lvl="0"/>
            <a:r>
              <a:rPr/>
              <a:t>Where we store this code is not checked by R-CMD</a:t>
            </a:r>
          </a:p>
          <a:p>
            <a:pPr lvl="0"/>
            <a:r>
              <a:rPr/>
              <a:t>How to ensure code stays up to date with deprecated functions or unforeseen bugs get in from functions working together?</a:t>
            </a:r>
          </a:p>
          <a:p>
            <a:pPr lvl="0"/>
            <a:r>
              <a:rPr/>
              <a:t>CI/CD for the win!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CI/CD Enhances the Development of R Packages in the Pharmaverse</dc:title>
  <dc:creator/>
  <cp:keywords/>
  <dcterms:created xsi:type="dcterms:W3CDTF">2023-02-17T21:05:47Z</dcterms:created>
  <dcterms:modified xsi:type="dcterms:W3CDTF">2023-02-17T21:05:47Z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subtitle">
    <vt:lpwstr>PHUSE- US ConnectMarch 7th, 2023Ben Straub (GSK) &amp; Dinakar Kulkarni (Roche)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