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040513" cy="43740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9B1"/>
    <a:srgbClr val="E26665"/>
    <a:srgbClr val="0055A6"/>
    <a:srgbClr val="B8C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/>
    <p:restoredTop sz="94667"/>
  </p:normalViewPr>
  <p:slideViewPr>
    <p:cSldViewPr snapToGrid="0">
      <p:cViewPr>
        <p:scale>
          <a:sx n="97" d="100"/>
          <a:sy n="97" d="100"/>
        </p:scale>
        <p:origin x="144" y="-10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039" y="7158442"/>
            <a:ext cx="27234436" cy="15228135"/>
          </a:xfrm>
        </p:spPr>
        <p:txBody>
          <a:bodyPr anchor="b"/>
          <a:lstStyle>
            <a:lvl1pPr algn="ctr">
              <a:defRPr sz="2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5064" y="22973832"/>
            <a:ext cx="24030385" cy="10560465"/>
          </a:xfrm>
        </p:spPr>
        <p:txBody>
          <a:bodyPr/>
          <a:lstStyle>
            <a:lvl1pPr marL="0" indent="0" algn="ctr">
              <a:buNone/>
              <a:defRPr sz="8410"/>
            </a:lvl1pPr>
            <a:lvl2pPr marL="1602029" indent="0" algn="ctr">
              <a:buNone/>
              <a:defRPr sz="7008"/>
            </a:lvl2pPr>
            <a:lvl3pPr marL="3204058" indent="0" algn="ctr">
              <a:buNone/>
              <a:defRPr sz="6307"/>
            </a:lvl3pPr>
            <a:lvl4pPr marL="4806086" indent="0" algn="ctr">
              <a:buNone/>
              <a:defRPr sz="5606"/>
            </a:lvl4pPr>
            <a:lvl5pPr marL="6408115" indent="0" algn="ctr">
              <a:buNone/>
              <a:defRPr sz="5606"/>
            </a:lvl5pPr>
            <a:lvl6pPr marL="8010144" indent="0" algn="ctr">
              <a:buNone/>
              <a:defRPr sz="5606"/>
            </a:lvl6pPr>
            <a:lvl7pPr marL="9612173" indent="0" algn="ctr">
              <a:buNone/>
              <a:defRPr sz="5606"/>
            </a:lvl7pPr>
            <a:lvl8pPr marL="11214202" indent="0" algn="ctr">
              <a:buNone/>
              <a:defRPr sz="5606"/>
            </a:lvl8pPr>
            <a:lvl9pPr marL="12816230" indent="0" algn="ctr">
              <a:buNone/>
              <a:defRPr sz="5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9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8994" y="2328771"/>
            <a:ext cx="6908736" cy="370679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787" y="2328771"/>
            <a:ext cx="20325700" cy="370679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099" y="10904735"/>
            <a:ext cx="27634942" cy="18194783"/>
          </a:xfrm>
        </p:spPr>
        <p:txBody>
          <a:bodyPr anchor="b"/>
          <a:lstStyle>
            <a:lvl1pPr>
              <a:defRPr sz="2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099" y="29271647"/>
            <a:ext cx="27634942" cy="9568207"/>
          </a:xfrm>
        </p:spPr>
        <p:txBody>
          <a:bodyPr/>
          <a:lstStyle>
            <a:lvl1pPr marL="0" indent="0">
              <a:buNone/>
              <a:defRPr sz="8410">
                <a:solidFill>
                  <a:schemeClr val="tx1"/>
                </a:solidFill>
              </a:defRPr>
            </a:lvl1pPr>
            <a:lvl2pPr marL="1602029" indent="0">
              <a:buNone/>
              <a:defRPr sz="7008">
                <a:solidFill>
                  <a:schemeClr val="tx1">
                    <a:tint val="75000"/>
                  </a:schemeClr>
                </a:solidFill>
              </a:defRPr>
            </a:lvl2pPr>
            <a:lvl3pPr marL="3204058" indent="0">
              <a:buNone/>
              <a:defRPr sz="6307">
                <a:solidFill>
                  <a:schemeClr val="tx1">
                    <a:tint val="75000"/>
                  </a:schemeClr>
                </a:solidFill>
              </a:defRPr>
            </a:lvl3pPr>
            <a:lvl4pPr marL="4806086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4pPr>
            <a:lvl5pPr marL="6408115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5pPr>
            <a:lvl6pPr marL="8010144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6pPr>
            <a:lvl7pPr marL="9612173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7pPr>
            <a:lvl8pPr marL="11214202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8pPr>
            <a:lvl9pPr marL="12816230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7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785" y="11643853"/>
            <a:ext cx="13617218" cy="277528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0510" y="11643853"/>
            <a:ext cx="13617218" cy="277528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3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959" y="2328780"/>
            <a:ext cx="27634942" cy="84544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962" y="10722474"/>
            <a:ext cx="13554637" cy="5254918"/>
          </a:xfrm>
        </p:spPr>
        <p:txBody>
          <a:bodyPr anchor="b"/>
          <a:lstStyle>
            <a:lvl1pPr marL="0" indent="0">
              <a:buNone/>
              <a:defRPr sz="8410" b="1"/>
            </a:lvl1pPr>
            <a:lvl2pPr marL="1602029" indent="0">
              <a:buNone/>
              <a:defRPr sz="7008" b="1"/>
            </a:lvl2pPr>
            <a:lvl3pPr marL="3204058" indent="0">
              <a:buNone/>
              <a:defRPr sz="6307" b="1"/>
            </a:lvl3pPr>
            <a:lvl4pPr marL="4806086" indent="0">
              <a:buNone/>
              <a:defRPr sz="5606" b="1"/>
            </a:lvl4pPr>
            <a:lvl5pPr marL="6408115" indent="0">
              <a:buNone/>
              <a:defRPr sz="5606" b="1"/>
            </a:lvl5pPr>
            <a:lvl6pPr marL="8010144" indent="0">
              <a:buNone/>
              <a:defRPr sz="5606" b="1"/>
            </a:lvl6pPr>
            <a:lvl7pPr marL="9612173" indent="0">
              <a:buNone/>
              <a:defRPr sz="5606" b="1"/>
            </a:lvl7pPr>
            <a:lvl8pPr marL="11214202" indent="0">
              <a:buNone/>
              <a:defRPr sz="5606" b="1"/>
            </a:lvl8pPr>
            <a:lvl9pPr marL="12816230" indent="0">
              <a:buNone/>
              <a:defRPr sz="5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962" y="15977392"/>
            <a:ext cx="13554637" cy="23500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20512" y="10722474"/>
            <a:ext cx="13621391" cy="5254918"/>
          </a:xfrm>
        </p:spPr>
        <p:txBody>
          <a:bodyPr anchor="b"/>
          <a:lstStyle>
            <a:lvl1pPr marL="0" indent="0">
              <a:buNone/>
              <a:defRPr sz="8410" b="1"/>
            </a:lvl1pPr>
            <a:lvl2pPr marL="1602029" indent="0">
              <a:buNone/>
              <a:defRPr sz="7008" b="1"/>
            </a:lvl2pPr>
            <a:lvl3pPr marL="3204058" indent="0">
              <a:buNone/>
              <a:defRPr sz="6307" b="1"/>
            </a:lvl3pPr>
            <a:lvl4pPr marL="4806086" indent="0">
              <a:buNone/>
              <a:defRPr sz="5606" b="1"/>
            </a:lvl4pPr>
            <a:lvl5pPr marL="6408115" indent="0">
              <a:buNone/>
              <a:defRPr sz="5606" b="1"/>
            </a:lvl5pPr>
            <a:lvl6pPr marL="8010144" indent="0">
              <a:buNone/>
              <a:defRPr sz="5606" b="1"/>
            </a:lvl6pPr>
            <a:lvl7pPr marL="9612173" indent="0">
              <a:buNone/>
              <a:defRPr sz="5606" b="1"/>
            </a:lvl7pPr>
            <a:lvl8pPr marL="11214202" indent="0">
              <a:buNone/>
              <a:defRPr sz="5606" b="1"/>
            </a:lvl8pPr>
            <a:lvl9pPr marL="12816230" indent="0">
              <a:buNone/>
              <a:defRPr sz="5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20512" y="15977392"/>
            <a:ext cx="13621391" cy="23500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69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959" y="2916026"/>
            <a:ext cx="10333899" cy="10206091"/>
          </a:xfrm>
        </p:spPr>
        <p:txBody>
          <a:bodyPr anchor="b"/>
          <a:lstStyle>
            <a:lvl1pPr>
              <a:defRPr sz="112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1391" y="6297815"/>
            <a:ext cx="16220510" cy="31084026"/>
          </a:xfrm>
        </p:spPr>
        <p:txBody>
          <a:bodyPr/>
          <a:lstStyle>
            <a:lvl1pPr>
              <a:defRPr sz="11213"/>
            </a:lvl1pPr>
            <a:lvl2pPr>
              <a:defRPr sz="9811"/>
            </a:lvl2pPr>
            <a:lvl3pPr>
              <a:defRPr sz="8410"/>
            </a:lvl3pPr>
            <a:lvl4pPr>
              <a:defRPr sz="7008"/>
            </a:lvl4pPr>
            <a:lvl5pPr>
              <a:defRPr sz="7008"/>
            </a:lvl5pPr>
            <a:lvl6pPr>
              <a:defRPr sz="7008"/>
            </a:lvl6pPr>
            <a:lvl7pPr>
              <a:defRPr sz="7008"/>
            </a:lvl7pPr>
            <a:lvl8pPr>
              <a:defRPr sz="7008"/>
            </a:lvl8pPr>
            <a:lvl9pPr>
              <a:defRPr sz="7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959" y="13122116"/>
            <a:ext cx="10333899" cy="24310344"/>
          </a:xfrm>
        </p:spPr>
        <p:txBody>
          <a:bodyPr/>
          <a:lstStyle>
            <a:lvl1pPr marL="0" indent="0">
              <a:buNone/>
              <a:defRPr sz="5606"/>
            </a:lvl1pPr>
            <a:lvl2pPr marL="1602029" indent="0">
              <a:buNone/>
              <a:defRPr sz="4906"/>
            </a:lvl2pPr>
            <a:lvl3pPr marL="3204058" indent="0">
              <a:buNone/>
              <a:defRPr sz="4205"/>
            </a:lvl3pPr>
            <a:lvl4pPr marL="4806086" indent="0">
              <a:buNone/>
              <a:defRPr sz="3504"/>
            </a:lvl4pPr>
            <a:lvl5pPr marL="6408115" indent="0">
              <a:buNone/>
              <a:defRPr sz="3504"/>
            </a:lvl5pPr>
            <a:lvl6pPr marL="8010144" indent="0">
              <a:buNone/>
              <a:defRPr sz="3504"/>
            </a:lvl6pPr>
            <a:lvl7pPr marL="9612173" indent="0">
              <a:buNone/>
              <a:defRPr sz="3504"/>
            </a:lvl7pPr>
            <a:lvl8pPr marL="11214202" indent="0">
              <a:buNone/>
              <a:defRPr sz="3504"/>
            </a:lvl8pPr>
            <a:lvl9pPr marL="12816230" indent="0">
              <a:buNone/>
              <a:defRPr sz="35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0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959" y="2916026"/>
            <a:ext cx="10333899" cy="10206091"/>
          </a:xfrm>
        </p:spPr>
        <p:txBody>
          <a:bodyPr anchor="b"/>
          <a:lstStyle>
            <a:lvl1pPr>
              <a:defRPr sz="112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21391" y="6297815"/>
            <a:ext cx="16220510" cy="31084026"/>
          </a:xfrm>
        </p:spPr>
        <p:txBody>
          <a:bodyPr anchor="t"/>
          <a:lstStyle>
            <a:lvl1pPr marL="0" indent="0">
              <a:buNone/>
              <a:defRPr sz="11213"/>
            </a:lvl1pPr>
            <a:lvl2pPr marL="1602029" indent="0">
              <a:buNone/>
              <a:defRPr sz="9811"/>
            </a:lvl2pPr>
            <a:lvl3pPr marL="3204058" indent="0">
              <a:buNone/>
              <a:defRPr sz="8410"/>
            </a:lvl3pPr>
            <a:lvl4pPr marL="4806086" indent="0">
              <a:buNone/>
              <a:defRPr sz="7008"/>
            </a:lvl4pPr>
            <a:lvl5pPr marL="6408115" indent="0">
              <a:buNone/>
              <a:defRPr sz="7008"/>
            </a:lvl5pPr>
            <a:lvl6pPr marL="8010144" indent="0">
              <a:buNone/>
              <a:defRPr sz="7008"/>
            </a:lvl6pPr>
            <a:lvl7pPr marL="9612173" indent="0">
              <a:buNone/>
              <a:defRPr sz="7008"/>
            </a:lvl7pPr>
            <a:lvl8pPr marL="11214202" indent="0">
              <a:buNone/>
              <a:defRPr sz="7008"/>
            </a:lvl8pPr>
            <a:lvl9pPr marL="12816230" indent="0">
              <a:buNone/>
              <a:defRPr sz="7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959" y="13122116"/>
            <a:ext cx="10333899" cy="24310344"/>
          </a:xfrm>
        </p:spPr>
        <p:txBody>
          <a:bodyPr/>
          <a:lstStyle>
            <a:lvl1pPr marL="0" indent="0">
              <a:buNone/>
              <a:defRPr sz="5606"/>
            </a:lvl1pPr>
            <a:lvl2pPr marL="1602029" indent="0">
              <a:buNone/>
              <a:defRPr sz="4906"/>
            </a:lvl2pPr>
            <a:lvl3pPr marL="3204058" indent="0">
              <a:buNone/>
              <a:defRPr sz="4205"/>
            </a:lvl3pPr>
            <a:lvl4pPr marL="4806086" indent="0">
              <a:buNone/>
              <a:defRPr sz="3504"/>
            </a:lvl4pPr>
            <a:lvl5pPr marL="6408115" indent="0">
              <a:buNone/>
              <a:defRPr sz="3504"/>
            </a:lvl5pPr>
            <a:lvl6pPr marL="8010144" indent="0">
              <a:buNone/>
              <a:defRPr sz="3504"/>
            </a:lvl6pPr>
            <a:lvl7pPr marL="9612173" indent="0">
              <a:buNone/>
              <a:defRPr sz="3504"/>
            </a:lvl7pPr>
            <a:lvl8pPr marL="11214202" indent="0">
              <a:buNone/>
              <a:defRPr sz="3504"/>
            </a:lvl8pPr>
            <a:lvl9pPr marL="12816230" indent="0">
              <a:buNone/>
              <a:defRPr sz="35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7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786" y="2328780"/>
            <a:ext cx="27634942" cy="845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786" y="11643853"/>
            <a:ext cx="27634942" cy="2775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785" y="40540869"/>
            <a:ext cx="7209115" cy="2328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DBC0-A34E-374A-91E3-5E62FDDF45C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3420" y="40540869"/>
            <a:ext cx="10813673" cy="2328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8613" y="40540869"/>
            <a:ext cx="7209115" cy="2328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2F7B-500C-F54B-9B18-60329DBB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21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4058" rtl="0" eaLnBrk="1" latinLnBrk="0" hangingPunct="1">
        <a:lnSpc>
          <a:spcPct val="90000"/>
        </a:lnSpc>
        <a:spcBef>
          <a:spcPct val="0"/>
        </a:spcBef>
        <a:buNone/>
        <a:defRPr sz="15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1014" indent="-801014" algn="l" defTabSz="3204058" rtl="0" eaLnBrk="1" latinLnBrk="0" hangingPunct="1">
        <a:lnSpc>
          <a:spcPct val="90000"/>
        </a:lnSpc>
        <a:spcBef>
          <a:spcPts val="3504"/>
        </a:spcBef>
        <a:buFont typeface="Arial" panose="020B0604020202020204" pitchFamily="34" charset="0"/>
        <a:buChar char="•"/>
        <a:defRPr sz="9811" kern="1200">
          <a:solidFill>
            <a:schemeClr val="tx1"/>
          </a:solidFill>
          <a:latin typeface="+mn-lt"/>
          <a:ea typeface="+mn-ea"/>
          <a:cs typeface="+mn-cs"/>
        </a:defRPr>
      </a:lvl1pPr>
      <a:lvl2pPr marL="2403043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8410" kern="1200">
          <a:solidFill>
            <a:schemeClr val="tx1"/>
          </a:solidFill>
          <a:latin typeface="+mn-lt"/>
          <a:ea typeface="+mn-ea"/>
          <a:cs typeface="+mn-cs"/>
        </a:defRPr>
      </a:lvl2pPr>
      <a:lvl3pPr marL="4005072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7008" kern="1200">
          <a:solidFill>
            <a:schemeClr val="tx1"/>
          </a:solidFill>
          <a:latin typeface="+mn-lt"/>
          <a:ea typeface="+mn-ea"/>
          <a:cs typeface="+mn-cs"/>
        </a:defRPr>
      </a:lvl3pPr>
      <a:lvl4pPr marL="5607101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4pPr>
      <a:lvl5pPr marL="7209130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5pPr>
      <a:lvl6pPr marL="8811158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6pPr>
      <a:lvl7pPr marL="10413187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7pPr>
      <a:lvl8pPr marL="12015216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8pPr>
      <a:lvl9pPr marL="13617245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1pPr>
      <a:lvl2pPr marL="1602029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2pPr>
      <a:lvl3pPr marL="3204058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3pPr>
      <a:lvl4pPr marL="4806086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4pPr>
      <a:lvl5pPr marL="6408115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5pPr>
      <a:lvl6pPr marL="8010144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6pPr>
      <a:lvl7pPr marL="9612173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7pPr>
      <a:lvl8pPr marL="11214202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8pPr>
      <a:lvl9pPr marL="12816230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A07F48-2773-BC13-D40F-E535D060858A}"/>
              </a:ext>
            </a:extLst>
          </p:cNvPr>
          <p:cNvSpPr/>
          <p:nvPr/>
        </p:nvSpPr>
        <p:spPr>
          <a:xfrm>
            <a:off x="-1" y="0"/>
            <a:ext cx="32040513" cy="8353168"/>
          </a:xfrm>
          <a:prstGeom prst="rect">
            <a:avLst/>
          </a:prstGeom>
          <a:solidFill>
            <a:srgbClr val="E2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29CA7C-33C6-0598-D761-74D00D083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42" y="1115403"/>
            <a:ext cx="6230144" cy="623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98ABF1-39DE-9630-EC4B-8D518E6C3B4E}"/>
              </a:ext>
            </a:extLst>
          </p:cNvPr>
          <p:cNvSpPr/>
          <p:nvPr/>
        </p:nvSpPr>
        <p:spPr>
          <a:xfrm>
            <a:off x="0" y="8353168"/>
            <a:ext cx="32040513" cy="35387220"/>
          </a:xfrm>
          <a:prstGeom prst="rect">
            <a:avLst/>
          </a:prstGeom>
          <a:solidFill>
            <a:srgbClr val="B8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F2D19-A57C-4504-9DED-706EB8F3DD19}"/>
              </a:ext>
            </a:extLst>
          </p:cNvPr>
          <p:cNvSpPr txBox="1"/>
          <p:nvPr/>
        </p:nvSpPr>
        <p:spPr>
          <a:xfrm>
            <a:off x="8695170" y="843163"/>
            <a:ext cx="224151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dirty="0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PP03: Bringing </a:t>
            </a:r>
            <a:r>
              <a:rPr lang="en-GB" sz="13800" b="1" dirty="0" err="1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devops</a:t>
            </a:r>
            <a:r>
              <a:rPr lang="en-GB" sz="13800" b="1" dirty="0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en-GB" sz="13800" b="1" dirty="0" err="1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pharmaverse</a:t>
            </a:r>
            <a:r>
              <a:rPr lang="en-GB" sz="13800" b="1" dirty="0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7200" b="1" dirty="0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PHUSE </a:t>
            </a:r>
            <a:r>
              <a:rPr lang="en-GB" sz="7200" b="1" dirty="0" err="1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PharmaDevOps</a:t>
            </a:r>
            <a:r>
              <a:rPr lang="en-GB" sz="7200" b="1" dirty="0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working group</a:t>
            </a:r>
          </a:p>
          <a:p>
            <a:endParaRPr lang="en-GB" sz="3600" b="1" dirty="0">
              <a:solidFill>
                <a:srgbClr val="0BB9B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600" b="1" dirty="0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 group members (alphabetical): Ben Straub, </a:t>
            </a:r>
            <a:r>
              <a:rPr lang="en-GB" sz="3600" b="1" dirty="0" err="1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Dinakar</a:t>
            </a:r>
            <a:r>
              <a:rPr lang="en-GB" sz="3600" b="1" dirty="0">
                <a:solidFill>
                  <a:srgbClr val="0BB9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Kulkarni, James Black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73970-5052-6F23-3E96-B2B4A06ABBE3}"/>
              </a:ext>
            </a:extLst>
          </p:cNvPr>
          <p:cNvSpPr txBox="1"/>
          <p:nvPr/>
        </p:nvSpPr>
        <p:spPr>
          <a:xfrm>
            <a:off x="1755625" y="9262852"/>
            <a:ext cx="14102152" cy="331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n-GB" sz="5000" b="1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</a:p>
          <a:p>
            <a:pPr algn="just">
              <a:spcAft>
                <a:spcPts val="2400"/>
              </a:spcAft>
            </a:pPr>
            <a:r>
              <a:rPr lang="en-GB" sz="5000" dirty="0">
                <a:solidFill>
                  <a:srgbClr val="E26665"/>
                </a:solidFill>
              </a:rPr>
              <a:t>To help R package authors implement continuous integration/continuous delivery (CI/CD) for pharma-related packages.</a:t>
            </a:r>
          </a:p>
          <a:p>
            <a:pPr algn="just">
              <a:spcAft>
                <a:spcPts val="2400"/>
              </a:spcAft>
            </a:pPr>
            <a:endParaRPr lang="en-GB" sz="5000" dirty="0">
              <a:solidFill>
                <a:srgbClr val="E26665"/>
              </a:solidFill>
            </a:endParaRPr>
          </a:p>
          <a:p>
            <a:pPr algn="just">
              <a:spcAft>
                <a:spcPts val="2400"/>
              </a:spcAft>
            </a:pPr>
            <a:r>
              <a:rPr lang="en-GB" sz="5000" b="1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 deliverable</a:t>
            </a:r>
          </a:p>
          <a:p>
            <a:pPr algn="just">
              <a:spcAft>
                <a:spcPts val="2400"/>
              </a:spcAft>
            </a:pPr>
            <a:r>
              <a:rPr lang="en-GB" sz="5000" dirty="0">
                <a:solidFill>
                  <a:srgbClr val="E26665"/>
                </a:solidFill>
              </a:rPr>
              <a:t>A website (</a:t>
            </a:r>
            <a:r>
              <a:rPr lang="en-GB" sz="5000" dirty="0" err="1">
                <a:solidFill>
                  <a:srgbClr val="E26665"/>
                </a:solidFill>
              </a:rPr>
              <a:t>phuse-org.github.io</a:t>
            </a:r>
            <a:r>
              <a:rPr lang="en-GB" sz="5000" dirty="0">
                <a:solidFill>
                  <a:srgbClr val="E26665"/>
                </a:solidFill>
              </a:rPr>
              <a:t>/</a:t>
            </a:r>
            <a:r>
              <a:rPr lang="en-GB" sz="5000" dirty="0" err="1">
                <a:solidFill>
                  <a:srgbClr val="E26665"/>
                </a:solidFill>
              </a:rPr>
              <a:t>devops</a:t>
            </a:r>
            <a:r>
              <a:rPr lang="en-GB" sz="5000" dirty="0">
                <a:solidFill>
                  <a:srgbClr val="E26665"/>
                </a:solidFill>
              </a:rPr>
              <a:t>), that helps to orientate you on why CI/CD is important, and the different types of CI/CD we expect to see on </a:t>
            </a:r>
            <a:r>
              <a:rPr lang="en-GB" sz="5000" dirty="0" err="1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pharmaverse</a:t>
            </a:r>
            <a:r>
              <a:rPr lang="en-GB" sz="5000" dirty="0">
                <a:solidFill>
                  <a:srgbClr val="E26665"/>
                </a:solidFill>
              </a:rPr>
              <a:t> packages.</a:t>
            </a:r>
          </a:p>
          <a:p>
            <a:pPr algn="just">
              <a:spcAft>
                <a:spcPts val="2400"/>
              </a:spcAft>
            </a:pPr>
            <a:endParaRPr lang="en-GB" sz="5000" dirty="0">
              <a:solidFill>
                <a:srgbClr val="E26665"/>
              </a:solidFill>
            </a:endParaRPr>
          </a:p>
          <a:p>
            <a:pPr algn="just">
              <a:spcAft>
                <a:spcPts val="2400"/>
              </a:spcAft>
            </a:pPr>
            <a:r>
              <a:rPr lang="en-GB" sz="5000" b="1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CI/CD</a:t>
            </a:r>
            <a:r>
              <a:rPr lang="en-GB" sz="5000" b="1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GB" sz="5000" dirty="0">
              <a:solidFill>
                <a:srgbClr val="E26665"/>
              </a:solidFill>
            </a:endParaRPr>
          </a:p>
          <a:p>
            <a:pPr algn="just">
              <a:spcAft>
                <a:spcPts val="2400"/>
              </a:spcAft>
            </a:pPr>
            <a:r>
              <a:rPr lang="en-GB" sz="5000" dirty="0">
                <a:solidFill>
                  <a:srgbClr val="E26665"/>
                </a:solidFill>
              </a:rPr>
              <a:t>CI/CD (Continuous Integration/Continuous Delivery) allows teams to automate testing, integration, and deployment processes, leading to faster, more reliable software releases with fewer manual errors and reduced risk.</a:t>
            </a:r>
          </a:p>
          <a:p>
            <a:pPr algn="just">
              <a:spcAft>
                <a:spcPts val="2400"/>
              </a:spcAft>
            </a:pPr>
            <a:r>
              <a:rPr lang="en-GB" sz="5000" dirty="0">
                <a:solidFill>
                  <a:srgbClr val="E26665"/>
                </a:solidFill>
              </a:rPr>
              <a:t>Our website helps to summarise key CI/CD that can help generate more robust code and documentation, stratified into 3 tiers based on how important these tools are to your R package.</a:t>
            </a:r>
          </a:p>
          <a:p>
            <a:pPr algn="just">
              <a:spcAft>
                <a:spcPts val="2400"/>
              </a:spcAft>
            </a:pPr>
            <a:r>
              <a:rPr lang="en-GB" sz="5000" dirty="0">
                <a:solidFill>
                  <a:srgbClr val="E26665"/>
                </a:solidFill>
              </a:rPr>
              <a:t>We include examples of these CI/CD tools in existing </a:t>
            </a:r>
            <a:r>
              <a:rPr lang="en-GB" sz="5000" dirty="0" err="1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pharmaverse</a:t>
            </a:r>
            <a:r>
              <a:rPr lang="en-GB" sz="5000" dirty="0">
                <a:solidFill>
                  <a:srgbClr val="E26665"/>
                </a:solidFill>
              </a:rPr>
              <a:t> packages, as well as copy and paste code for how you can add them to your package.</a:t>
            </a:r>
          </a:p>
          <a:p>
            <a:pPr algn="just">
              <a:spcAft>
                <a:spcPts val="2400"/>
              </a:spcAft>
            </a:pPr>
            <a:endParaRPr lang="en-GB" sz="5000" dirty="0">
              <a:solidFill>
                <a:srgbClr val="E26665"/>
              </a:solidFill>
            </a:endParaRPr>
          </a:p>
          <a:p>
            <a:pPr algn="just">
              <a:spcAft>
                <a:spcPts val="2400"/>
              </a:spcAft>
            </a:pPr>
            <a:r>
              <a:rPr lang="en-GB" sz="5000" b="1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CI/CD Tiers</a:t>
            </a:r>
            <a:endParaRPr lang="en-GB" sz="5000" dirty="0">
              <a:solidFill>
                <a:srgbClr val="E266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2400"/>
              </a:spcAft>
            </a:pPr>
            <a:r>
              <a:rPr lang="en-GB" sz="5000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en-GB" sz="5000" dirty="0">
                <a:solidFill>
                  <a:srgbClr val="E26665"/>
                </a:solidFill>
              </a:rPr>
              <a:t>: Run package checks before updating the main branch, generate documentation to ensure code stays in sync with your </a:t>
            </a:r>
            <a:r>
              <a:rPr lang="en-GB" sz="5000" dirty="0" err="1">
                <a:solidFill>
                  <a:srgbClr val="E26665"/>
                </a:solidFill>
              </a:rPr>
              <a:t>pkgdown</a:t>
            </a:r>
            <a:r>
              <a:rPr lang="en-GB" sz="5000" dirty="0">
                <a:solidFill>
                  <a:srgbClr val="E26665"/>
                </a:solidFill>
              </a:rPr>
              <a:t> website and automate code coverage checks.  </a:t>
            </a:r>
          </a:p>
          <a:p>
            <a:pPr algn="just">
              <a:spcAft>
                <a:spcPts val="2400"/>
              </a:spcAft>
            </a:pPr>
            <a:r>
              <a:rPr lang="en-GB" sz="5000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Recommended</a:t>
            </a:r>
            <a:r>
              <a:rPr lang="en-GB" sz="5000" dirty="0">
                <a:solidFill>
                  <a:srgbClr val="E26665"/>
                </a:solidFill>
              </a:rPr>
              <a:t>: Automatically check any and all links in your documentation, to ensure broken links are identified quickly.</a:t>
            </a:r>
          </a:p>
          <a:p>
            <a:pPr algn="just">
              <a:spcAft>
                <a:spcPts val="2400"/>
              </a:spcAft>
            </a:pPr>
            <a:r>
              <a:rPr lang="en-GB" sz="5000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Enhanced</a:t>
            </a:r>
            <a:r>
              <a:rPr lang="en-GB" sz="5000" dirty="0">
                <a:solidFill>
                  <a:srgbClr val="E26665"/>
                </a:solidFill>
              </a:rPr>
              <a:t>: Generate a PDF that that links documented functionality (</a:t>
            </a:r>
            <a:r>
              <a:rPr lang="en-GB" sz="5000" dirty="0" err="1">
                <a:solidFill>
                  <a:srgbClr val="E26665"/>
                </a:solidFill>
              </a:rPr>
              <a:t>roxygen</a:t>
            </a:r>
            <a:r>
              <a:rPr lang="en-GB" sz="5000" dirty="0">
                <a:solidFill>
                  <a:srgbClr val="E26665"/>
                </a:solidFill>
              </a:rPr>
              <a:t>) to unit tests (</a:t>
            </a:r>
            <a:r>
              <a:rPr lang="en-GB" sz="5000" dirty="0" err="1">
                <a:solidFill>
                  <a:srgbClr val="E26665"/>
                </a:solidFill>
              </a:rPr>
              <a:t>testthat</a:t>
            </a:r>
            <a:r>
              <a:rPr lang="en-GB" sz="5000" dirty="0">
                <a:solidFill>
                  <a:srgbClr val="E26665"/>
                </a:solidFill>
              </a:rPr>
              <a:t>) of that functionality.</a:t>
            </a:r>
          </a:p>
          <a:p>
            <a:pPr algn="just">
              <a:spcAft>
                <a:spcPts val="2400"/>
              </a:spcAft>
            </a:pPr>
            <a:endParaRPr lang="en-GB" sz="5000" dirty="0">
              <a:solidFill>
                <a:srgbClr val="E26665"/>
              </a:solidFill>
            </a:endParaRPr>
          </a:p>
        </p:txBody>
      </p:sp>
      <p:pic>
        <p:nvPicPr>
          <p:cNvPr id="1028" name="Picture 4" descr="BrowserFrame | Wrap screenshots in browser frames">
            <a:extLst>
              <a:ext uri="{FF2B5EF4-FFF2-40B4-BE49-F238E27FC236}">
                <a16:creationId xmlns:a16="http://schemas.microsoft.com/office/drawing/2014/main" id="{902E741D-C704-1937-37EE-B0B3380A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927" y="8868406"/>
            <a:ext cx="12725400" cy="95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E1C4F-F9B2-114B-D69B-62362EC78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855" y="9995922"/>
            <a:ext cx="12707471" cy="24995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1415B-58F1-7DF8-CA06-7886D7C5804E}"/>
              </a:ext>
            </a:extLst>
          </p:cNvPr>
          <p:cNvSpPr txBox="1"/>
          <p:nvPr/>
        </p:nvSpPr>
        <p:spPr>
          <a:xfrm>
            <a:off x="20619478" y="9215083"/>
            <a:ext cx="549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BB9B1"/>
                </a:solidFill>
              </a:rPr>
              <a:t>https://</a:t>
            </a:r>
            <a:r>
              <a:rPr lang="en-GB" sz="2800" dirty="0" err="1">
                <a:solidFill>
                  <a:srgbClr val="0BB9B1"/>
                </a:solidFill>
              </a:rPr>
              <a:t>phuse-org.github.io</a:t>
            </a:r>
            <a:r>
              <a:rPr lang="en-GB" sz="2800" dirty="0">
                <a:solidFill>
                  <a:srgbClr val="0BB9B1"/>
                </a:solidFill>
              </a:rPr>
              <a:t>/</a:t>
            </a:r>
            <a:r>
              <a:rPr lang="en-GB" sz="2800" dirty="0" err="1">
                <a:solidFill>
                  <a:srgbClr val="0BB9B1"/>
                </a:solidFill>
              </a:rPr>
              <a:t>devops</a:t>
            </a:r>
            <a:r>
              <a:rPr lang="en-GB" sz="2800" dirty="0">
                <a:solidFill>
                  <a:srgbClr val="0BB9B1"/>
                </a:solidFill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969E0-ABDE-1E9B-89E5-160611F6A585}"/>
              </a:ext>
            </a:extLst>
          </p:cNvPr>
          <p:cNvSpPr txBox="1"/>
          <p:nvPr/>
        </p:nvSpPr>
        <p:spPr>
          <a:xfrm>
            <a:off x="19852243" y="36451907"/>
            <a:ext cx="489538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200" b="1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</a:p>
          <a:p>
            <a:pPr algn="r"/>
            <a:r>
              <a:rPr lang="en-GB" sz="7200" b="1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the</a:t>
            </a:r>
          </a:p>
          <a:p>
            <a:pPr algn="r"/>
            <a:r>
              <a:rPr lang="en-GB" sz="7200" b="1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site!</a:t>
            </a:r>
          </a:p>
          <a:p>
            <a:pPr algn="r"/>
            <a:r>
              <a:rPr lang="en-GB" sz="3600" b="1" dirty="0">
                <a:solidFill>
                  <a:srgbClr val="E266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details listed online</a:t>
            </a:r>
          </a:p>
        </p:txBody>
      </p:sp>
      <p:pic>
        <p:nvPicPr>
          <p:cNvPr id="1030" name="Picture 6" descr="QR Code preview">
            <a:extLst>
              <a:ext uri="{FF2B5EF4-FFF2-40B4-BE49-F238E27FC236}">
                <a16:creationId xmlns:a16="http://schemas.microsoft.com/office/drawing/2014/main" id="{AF25DD09-0287-F4B9-EFD1-99180C4B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980" y="36119166"/>
            <a:ext cx="5312908" cy="53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2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1086</TotalTime>
  <Words>293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Black</dc:creator>
  <cp:lastModifiedBy>James Black</cp:lastModifiedBy>
  <cp:revision>12</cp:revision>
  <dcterms:created xsi:type="dcterms:W3CDTF">2024-10-02T04:55:58Z</dcterms:created>
  <dcterms:modified xsi:type="dcterms:W3CDTF">2024-10-03T08:40:32Z</dcterms:modified>
</cp:coreProperties>
</file>