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5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95" r:id="rId23"/>
    <p:sldId id="275" r:id="rId24"/>
    <p:sldId id="276" r:id="rId25"/>
    <p:sldId id="277" r:id="rId26"/>
    <p:sldId id="278" r:id="rId27"/>
    <p:sldId id="302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6" r:id="rId44"/>
    <p:sldId id="297" r:id="rId45"/>
    <p:sldId id="298" r:id="rId46"/>
    <p:sldId id="299" r:id="rId47"/>
    <p:sldId id="300" r:id="rId48"/>
    <p:sldId id="301" r:id="rId49"/>
    <p:sldId id="274" r:id="rId50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CF583-9567-4803-A645-2779E656ED1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DAD1F-A854-4062-BCAF-06D69C76F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6607080" y="2397600"/>
            <a:ext cx="2548800" cy="2756880"/>
            <a:chOff x="6607080" y="2397600"/>
            <a:chExt cx="2548800" cy="2756880"/>
          </a:xfrm>
        </p:grpSpPr>
        <p:sp>
          <p:nvSpPr>
            <p:cNvPr id="89" name="CustomShape 2"/>
            <p:cNvSpPr/>
            <p:nvPr/>
          </p:nvSpPr>
          <p:spPr>
            <a:xfrm>
              <a:off x="879336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0" h="31958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8427960" y="389340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42796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8427960" y="305208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427960" y="3261600"/>
              <a:ext cx="364320" cy="63036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8793360" y="347292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8427960" y="4314240"/>
              <a:ext cx="364320" cy="63036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429760" y="473508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793360" y="431424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79336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0" h="31958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8427960" y="410472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27960" y="389340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842796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806400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8064000" y="389340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42796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7700400" y="389340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770040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7700400" y="305208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7698600" y="3263400"/>
              <a:ext cx="365760" cy="628920"/>
            </a:xfrm>
            <a:custGeom>
              <a:avLst/>
              <a:gdLst/>
              <a:ahLst/>
              <a:cxnLst/>
              <a:rect l="l" t="t" r="r" b="b"/>
              <a:pathLst>
                <a:path w="27787" h="47669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8064000" y="3263400"/>
              <a:ext cx="362520" cy="62892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8192880" y="2397600"/>
              <a:ext cx="104760" cy="11988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8064000" y="2630880"/>
              <a:ext cx="362520" cy="41976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7700400" y="4735080"/>
              <a:ext cx="726120" cy="41940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8064000" y="4314240"/>
              <a:ext cx="362520" cy="63036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8064000" y="410472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8427960" y="410472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842796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7700400" y="410472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7700400" y="3682440"/>
              <a:ext cx="726120" cy="63036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733464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7334640" y="389340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770040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6971040" y="305208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6915960" y="3584880"/>
              <a:ext cx="169200" cy="195120"/>
            </a:xfrm>
            <a:custGeom>
              <a:avLst/>
              <a:gdLst/>
              <a:ahLst/>
              <a:cxnLst/>
              <a:rect l="l" t="t" r="r" b="b"/>
              <a:pathLst>
                <a:path w="12910" h="14878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6967440" y="3016800"/>
              <a:ext cx="114120" cy="133200"/>
            </a:xfrm>
            <a:custGeom>
              <a:avLst/>
              <a:gdLst/>
              <a:ahLst/>
              <a:cxnLst/>
              <a:rect l="l" t="t" r="r" b="b"/>
              <a:pathLst>
                <a:path w="8740" h="10175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7334640" y="3263400"/>
              <a:ext cx="364320" cy="628920"/>
            </a:xfrm>
            <a:custGeom>
              <a:avLst/>
              <a:gdLst/>
              <a:ahLst/>
              <a:cxnLst/>
              <a:rect l="l" t="t" r="r" b="b"/>
              <a:pathLst>
                <a:path w="27654" h="47669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7334640" y="305208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6971040" y="431424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6607080" y="473508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7334640" y="4314240"/>
              <a:ext cx="364320" cy="839880"/>
            </a:xfrm>
            <a:custGeom>
              <a:avLst/>
              <a:gdLst/>
              <a:ahLst/>
              <a:cxnLst/>
              <a:rect l="l" t="t" r="r" b="b"/>
              <a:pathLst>
                <a:path w="27654" h="63647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7334640" y="410472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7698600" y="4104720"/>
              <a:ext cx="364320" cy="839880"/>
            </a:xfrm>
            <a:custGeom>
              <a:avLst/>
              <a:gdLst/>
              <a:ahLst/>
              <a:cxnLst/>
              <a:rect l="l" t="t" r="r" b="b"/>
              <a:pathLst>
                <a:path w="27654" h="63646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7334640" y="3682440"/>
              <a:ext cx="727920" cy="630360"/>
            </a:xfrm>
            <a:custGeom>
              <a:avLst/>
              <a:gdLst/>
              <a:ahLst/>
              <a:cxnLst/>
              <a:rect l="l" t="t" r="r" b="b"/>
              <a:pathLst>
                <a:path w="55174" h="47802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" name="Group 46"/>
          <p:cNvGrpSpPr/>
          <p:nvPr/>
        </p:nvGrpSpPr>
        <p:grpSpPr>
          <a:xfrm>
            <a:off x="-24480" y="-279360"/>
            <a:ext cx="2862720" cy="3612600"/>
            <a:chOff x="-24480" y="-279360"/>
            <a:chExt cx="2862720" cy="3612600"/>
          </a:xfrm>
        </p:grpSpPr>
        <p:sp>
          <p:nvSpPr>
            <p:cNvPr id="46" name="CustomShape 47"/>
            <p:cNvSpPr/>
            <p:nvPr/>
          </p:nvSpPr>
          <p:spPr>
            <a:xfrm rot="10800000">
              <a:off x="-24120" y="82224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8"/>
            <p:cNvSpPr/>
            <p:nvPr/>
          </p:nvSpPr>
          <p:spPr>
            <a:xfrm rot="10800000">
              <a:off x="-24120" y="109620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9"/>
            <p:cNvSpPr/>
            <p:nvPr/>
          </p:nvSpPr>
          <p:spPr>
            <a:xfrm rot="10800000">
              <a:off x="-24120" y="192600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50"/>
            <p:cNvSpPr/>
            <p:nvPr/>
          </p:nvSpPr>
          <p:spPr>
            <a:xfrm rot="10800000">
              <a:off x="-24120" y="1373400"/>
              <a:ext cx="477720" cy="82656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51"/>
            <p:cNvSpPr/>
            <p:nvPr/>
          </p:nvSpPr>
          <p:spPr>
            <a:xfrm rot="10800000">
              <a:off x="-24120" y="-4680"/>
              <a:ext cx="477720" cy="82656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2"/>
            <p:cNvSpPr/>
            <p:nvPr/>
          </p:nvSpPr>
          <p:spPr>
            <a:xfrm rot="10800000">
              <a:off x="-23760" y="-2790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3"/>
            <p:cNvSpPr/>
            <p:nvPr/>
          </p:nvSpPr>
          <p:spPr>
            <a:xfrm rot="10800000">
              <a:off x="-24120" y="54540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4"/>
            <p:cNvSpPr/>
            <p:nvPr/>
          </p:nvSpPr>
          <p:spPr>
            <a:xfrm rot="10800000">
              <a:off x="-24120" y="82224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5"/>
            <p:cNvSpPr/>
            <p:nvPr/>
          </p:nvSpPr>
          <p:spPr>
            <a:xfrm rot="10800000">
              <a:off x="-24120" y="109620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6"/>
            <p:cNvSpPr/>
            <p:nvPr/>
          </p:nvSpPr>
          <p:spPr>
            <a:xfrm rot="10800000">
              <a:off x="453600" y="1096200"/>
              <a:ext cx="475200" cy="5522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7"/>
            <p:cNvSpPr/>
            <p:nvPr/>
          </p:nvSpPr>
          <p:spPr>
            <a:xfrm rot="10800000">
              <a:off x="453600" y="82224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8"/>
            <p:cNvSpPr/>
            <p:nvPr/>
          </p:nvSpPr>
          <p:spPr>
            <a:xfrm rot="10800000">
              <a:off x="-24120" y="109620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9"/>
            <p:cNvSpPr/>
            <p:nvPr/>
          </p:nvSpPr>
          <p:spPr>
            <a:xfrm rot="10800000">
              <a:off x="930600" y="82224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60"/>
            <p:cNvSpPr/>
            <p:nvPr/>
          </p:nvSpPr>
          <p:spPr>
            <a:xfrm rot="10800000">
              <a:off x="930600" y="1096200"/>
              <a:ext cx="475200" cy="5522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61"/>
            <p:cNvSpPr/>
            <p:nvPr/>
          </p:nvSpPr>
          <p:spPr>
            <a:xfrm rot="10800000">
              <a:off x="930600" y="19260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2"/>
            <p:cNvSpPr/>
            <p:nvPr/>
          </p:nvSpPr>
          <p:spPr>
            <a:xfrm rot="10800000">
              <a:off x="928080" y="1373040"/>
              <a:ext cx="479880" cy="824400"/>
            </a:xfrm>
            <a:custGeom>
              <a:avLst/>
              <a:gdLst/>
              <a:ahLst/>
              <a:cxnLst/>
              <a:rect l="l" t="t" r="r" b="b"/>
              <a:pathLst>
                <a:path w="27787" h="47669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3"/>
            <p:cNvSpPr/>
            <p:nvPr/>
          </p:nvSpPr>
          <p:spPr>
            <a:xfrm rot="10800000">
              <a:off x="453600" y="1373040"/>
              <a:ext cx="475200" cy="82440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4"/>
            <p:cNvSpPr/>
            <p:nvPr/>
          </p:nvSpPr>
          <p:spPr>
            <a:xfrm rot="10800000">
              <a:off x="622440" y="3175920"/>
              <a:ext cx="137880" cy="15732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5"/>
            <p:cNvSpPr/>
            <p:nvPr/>
          </p:nvSpPr>
          <p:spPr>
            <a:xfrm rot="10800000">
              <a:off x="453600" y="2477160"/>
              <a:ext cx="475200" cy="55044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6"/>
            <p:cNvSpPr/>
            <p:nvPr/>
          </p:nvSpPr>
          <p:spPr>
            <a:xfrm rot="10800000">
              <a:off x="453600" y="-279000"/>
              <a:ext cx="952200" cy="54972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7"/>
            <p:cNvSpPr/>
            <p:nvPr/>
          </p:nvSpPr>
          <p:spPr>
            <a:xfrm rot="10800000">
              <a:off x="453600" y="-4680"/>
              <a:ext cx="475200" cy="82656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8"/>
            <p:cNvSpPr/>
            <p:nvPr/>
          </p:nvSpPr>
          <p:spPr>
            <a:xfrm rot="10800000">
              <a:off x="453600" y="5454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9"/>
            <p:cNvSpPr/>
            <p:nvPr/>
          </p:nvSpPr>
          <p:spPr>
            <a:xfrm rot="10800000">
              <a:off x="-24120" y="54540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70"/>
            <p:cNvSpPr/>
            <p:nvPr/>
          </p:nvSpPr>
          <p:spPr>
            <a:xfrm rot="10800000">
              <a:off x="-24120" y="109620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71"/>
            <p:cNvSpPr/>
            <p:nvPr/>
          </p:nvSpPr>
          <p:spPr>
            <a:xfrm rot="10800000">
              <a:off x="930600" y="5454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2"/>
            <p:cNvSpPr/>
            <p:nvPr/>
          </p:nvSpPr>
          <p:spPr>
            <a:xfrm rot="10800000">
              <a:off x="453600" y="821880"/>
              <a:ext cx="952200" cy="82656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3"/>
            <p:cNvSpPr/>
            <p:nvPr/>
          </p:nvSpPr>
          <p:spPr>
            <a:xfrm rot="10800000">
              <a:off x="1406880" y="109620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4"/>
            <p:cNvSpPr/>
            <p:nvPr/>
          </p:nvSpPr>
          <p:spPr>
            <a:xfrm rot="10800000">
              <a:off x="1406880" y="82224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5"/>
            <p:cNvSpPr/>
            <p:nvPr/>
          </p:nvSpPr>
          <p:spPr>
            <a:xfrm rot="10800000">
              <a:off x="930600" y="1096200"/>
              <a:ext cx="475200" cy="5522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6"/>
            <p:cNvSpPr/>
            <p:nvPr/>
          </p:nvSpPr>
          <p:spPr>
            <a:xfrm rot="10800000">
              <a:off x="1886400" y="19260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77"/>
            <p:cNvSpPr/>
            <p:nvPr/>
          </p:nvSpPr>
          <p:spPr>
            <a:xfrm rot="10800000">
              <a:off x="2211480" y="1521360"/>
              <a:ext cx="222120" cy="256320"/>
            </a:xfrm>
            <a:custGeom>
              <a:avLst/>
              <a:gdLst/>
              <a:ahLst/>
              <a:cxnLst/>
              <a:rect l="l" t="t" r="r" b="b"/>
              <a:pathLst>
                <a:path w="12910" h="14878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78"/>
            <p:cNvSpPr/>
            <p:nvPr/>
          </p:nvSpPr>
          <p:spPr>
            <a:xfrm rot="10800000">
              <a:off x="2215800" y="2347200"/>
              <a:ext cx="150120" cy="174960"/>
            </a:xfrm>
            <a:custGeom>
              <a:avLst/>
              <a:gdLst/>
              <a:ahLst/>
              <a:cxnLst/>
              <a:rect l="l" t="t" r="r" b="b"/>
              <a:pathLst>
                <a:path w="8740" h="10175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79"/>
            <p:cNvSpPr/>
            <p:nvPr/>
          </p:nvSpPr>
          <p:spPr>
            <a:xfrm rot="10800000">
              <a:off x="1406880" y="1373040"/>
              <a:ext cx="477720" cy="824400"/>
            </a:xfrm>
            <a:custGeom>
              <a:avLst/>
              <a:gdLst/>
              <a:ahLst/>
              <a:cxnLst/>
              <a:rect l="l" t="t" r="r" b="b"/>
              <a:pathLst>
                <a:path w="27654" h="47669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80"/>
            <p:cNvSpPr/>
            <p:nvPr/>
          </p:nvSpPr>
          <p:spPr>
            <a:xfrm rot="10800000">
              <a:off x="1406880" y="192600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81"/>
            <p:cNvSpPr/>
            <p:nvPr/>
          </p:nvSpPr>
          <p:spPr>
            <a:xfrm rot="10800000">
              <a:off x="1886400" y="27072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82"/>
            <p:cNvSpPr/>
            <p:nvPr/>
          </p:nvSpPr>
          <p:spPr>
            <a:xfrm rot="10800000">
              <a:off x="2363040" y="-2790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83"/>
            <p:cNvSpPr/>
            <p:nvPr/>
          </p:nvSpPr>
          <p:spPr>
            <a:xfrm rot="10800000">
              <a:off x="1406880" y="-279360"/>
              <a:ext cx="477720" cy="1101240"/>
            </a:xfrm>
            <a:custGeom>
              <a:avLst/>
              <a:gdLst/>
              <a:ahLst/>
              <a:cxnLst/>
              <a:rect l="l" t="t" r="r" b="b"/>
              <a:pathLst>
                <a:path w="27654" h="63647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4"/>
            <p:cNvSpPr/>
            <p:nvPr/>
          </p:nvSpPr>
          <p:spPr>
            <a:xfrm rot="10800000">
              <a:off x="1406880" y="54540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85"/>
            <p:cNvSpPr/>
            <p:nvPr/>
          </p:nvSpPr>
          <p:spPr>
            <a:xfrm rot="10800000">
              <a:off x="930240" y="-4680"/>
              <a:ext cx="477720" cy="1101240"/>
            </a:xfrm>
            <a:custGeom>
              <a:avLst/>
              <a:gdLst/>
              <a:ahLst/>
              <a:cxnLst/>
              <a:rect l="l" t="t" r="r" b="b"/>
              <a:pathLst>
                <a:path w="27654" h="63646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86"/>
            <p:cNvSpPr/>
            <p:nvPr/>
          </p:nvSpPr>
          <p:spPr>
            <a:xfrm rot="10800000">
              <a:off x="930240" y="821880"/>
              <a:ext cx="954360" cy="826560"/>
            </a:xfrm>
            <a:custGeom>
              <a:avLst/>
              <a:gdLst/>
              <a:ahLst/>
              <a:cxnLst/>
              <a:rect l="l" t="t" r="r" b="b"/>
              <a:pathLst>
                <a:path w="55174" h="47802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6" name="PlaceHolder 8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8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"/>
          <p:cNvGrpSpPr/>
          <p:nvPr/>
        </p:nvGrpSpPr>
        <p:grpSpPr>
          <a:xfrm>
            <a:off x="6396120" y="4059000"/>
            <a:ext cx="2760480" cy="1094040"/>
            <a:chOff x="6396120" y="4059000"/>
            <a:chExt cx="2760480" cy="1094040"/>
          </a:xfrm>
        </p:grpSpPr>
        <p:sp>
          <p:nvSpPr>
            <p:cNvPr id="125" name="CustomShape 2"/>
            <p:cNvSpPr/>
            <p:nvPr/>
          </p:nvSpPr>
          <p:spPr>
            <a:xfrm rot="16200000" flipH="1">
              <a:off x="792180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3"/>
            <p:cNvSpPr/>
            <p:nvPr/>
          </p:nvSpPr>
          <p:spPr>
            <a:xfrm rot="16200000" flipH="1">
              <a:off x="7710480" y="4759920"/>
              <a:ext cx="364680" cy="42156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4"/>
            <p:cNvSpPr/>
            <p:nvPr/>
          </p:nvSpPr>
          <p:spPr>
            <a:xfrm rot="16200000" flipH="1">
              <a:off x="707940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5"/>
            <p:cNvSpPr/>
            <p:nvPr/>
          </p:nvSpPr>
          <p:spPr>
            <a:xfrm rot="16200000" flipH="1">
              <a:off x="7394760" y="4654800"/>
              <a:ext cx="364680" cy="63144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6"/>
            <p:cNvSpPr/>
            <p:nvPr/>
          </p:nvSpPr>
          <p:spPr>
            <a:xfrm rot="16200000" flipH="1">
              <a:off x="8448840" y="4654800"/>
              <a:ext cx="364680" cy="63144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7"/>
            <p:cNvSpPr/>
            <p:nvPr/>
          </p:nvSpPr>
          <p:spPr>
            <a:xfrm rot="16200000" flipH="1">
              <a:off x="8765280" y="4761000"/>
              <a:ext cx="362880" cy="41976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8"/>
            <p:cNvSpPr/>
            <p:nvPr/>
          </p:nvSpPr>
          <p:spPr>
            <a:xfrm rot="16200000" flipH="1">
              <a:off x="813312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9"/>
            <p:cNvSpPr/>
            <p:nvPr/>
          </p:nvSpPr>
          <p:spPr>
            <a:xfrm rot="16200000" flipH="1">
              <a:off x="792180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10"/>
            <p:cNvSpPr/>
            <p:nvPr/>
          </p:nvSpPr>
          <p:spPr>
            <a:xfrm rot="16200000" flipH="1">
              <a:off x="7710480" y="4759920"/>
              <a:ext cx="364680" cy="42156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11"/>
            <p:cNvSpPr/>
            <p:nvPr/>
          </p:nvSpPr>
          <p:spPr>
            <a:xfrm rot="16200000" flipH="1">
              <a:off x="7711200" y="4393800"/>
              <a:ext cx="362880" cy="42156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12"/>
            <p:cNvSpPr/>
            <p:nvPr/>
          </p:nvSpPr>
          <p:spPr>
            <a:xfrm rot="16200000" flipH="1">
              <a:off x="7922880" y="4394880"/>
              <a:ext cx="362880" cy="41976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13"/>
            <p:cNvSpPr/>
            <p:nvPr/>
          </p:nvSpPr>
          <p:spPr>
            <a:xfrm rot="16200000" flipH="1">
              <a:off x="7710480" y="4759920"/>
              <a:ext cx="364680" cy="42156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14"/>
            <p:cNvSpPr/>
            <p:nvPr/>
          </p:nvSpPr>
          <p:spPr>
            <a:xfrm rot="16200000" flipH="1">
              <a:off x="7395840" y="4289760"/>
              <a:ext cx="362880" cy="62964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15"/>
            <p:cNvSpPr/>
            <p:nvPr/>
          </p:nvSpPr>
          <p:spPr>
            <a:xfrm rot="16200000" flipH="1">
              <a:off x="6402960" y="4544640"/>
              <a:ext cx="105120" cy="11988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16"/>
            <p:cNvSpPr/>
            <p:nvPr/>
          </p:nvSpPr>
          <p:spPr>
            <a:xfrm rot="16200000" flipH="1">
              <a:off x="6657840" y="4394520"/>
              <a:ext cx="362880" cy="42012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17"/>
            <p:cNvSpPr/>
            <p:nvPr/>
          </p:nvSpPr>
          <p:spPr>
            <a:xfrm rot="16200000" flipH="1">
              <a:off x="8583120" y="4212720"/>
              <a:ext cx="727200" cy="41976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18"/>
            <p:cNvSpPr/>
            <p:nvPr/>
          </p:nvSpPr>
          <p:spPr>
            <a:xfrm rot="16200000" flipH="1">
              <a:off x="8449920" y="4289040"/>
              <a:ext cx="362880" cy="63144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19"/>
            <p:cNvSpPr/>
            <p:nvPr/>
          </p:nvSpPr>
          <p:spPr>
            <a:xfrm rot="16200000" flipH="1">
              <a:off x="8134200" y="4394880"/>
              <a:ext cx="362880" cy="41976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20"/>
            <p:cNvSpPr/>
            <p:nvPr/>
          </p:nvSpPr>
          <p:spPr>
            <a:xfrm rot="16200000" flipH="1">
              <a:off x="813312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21"/>
            <p:cNvSpPr/>
            <p:nvPr/>
          </p:nvSpPr>
          <p:spPr>
            <a:xfrm rot="16200000" flipH="1">
              <a:off x="7710480" y="4759920"/>
              <a:ext cx="364680" cy="42156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22"/>
            <p:cNvSpPr/>
            <p:nvPr/>
          </p:nvSpPr>
          <p:spPr>
            <a:xfrm rot="16200000" flipH="1">
              <a:off x="7634880" y="4106880"/>
              <a:ext cx="727200" cy="63144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6" name="Group 23"/>
          <p:cNvGrpSpPr/>
          <p:nvPr/>
        </p:nvGrpSpPr>
        <p:grpSpPr>
          <a:xfrm>
            <a:off x="-412200" y="-26640"/>
            <a:ext cx="2190600" cy="1492560"/>
            <a:chOff x="-412200" y="-26640"/>
            <a:chExt cx="2190600" cy="1492560"/>
          </a:xfrm>
        </p:grpSpPr>
        <p:sp>
          <p:nvSpPr>
            <p:cNvPr id="147" name="CustomShape 24"/>
            <p:cNvSpPr/>
            <p:nvPr/>
          </p:nvSpPr>
          <p:spPr>
            <a:xfrm rot="5400000" flipH="1">
              <a:off x="447840" y="-56160"/>
              <a:ext cx="400680" cy="46368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25"/>
            <p:cNvSpPr/>
            <p:nvPr/>
          </p:nvSpPr>
          <p:spPr>
            <a:xfrm rot="5400000" flipH="1">
              <a:off x="694080" y="-55440"/>
              <a:ext cx="371520" cy="4316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26"/>
            <p:cNvSpPr/>
            <p:nvPr/>
          </p:nvSpPr>
          <p:spPr>
            <a:xfrm rot="5400000" flipH="1">
              <a:off x="1341720" y="-54000"/>
              <a:ext cx="371520" cy="42984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27"/>
            <p:cNvSpPr/>
            <p:nvPr/>
          </p:nvSpPr>
          <p:spPr>
            <a:xfrm rot="5400000" flipH="1">
              <a:off x="1016280" y="-161280"/>
              <a:ext cx="375120" cy="644400"/>
            </a:xfrm>
            <a:custGeom>
              <a:avLst/>
              <a:gdLst/>
              <a:ahLst/>
              <a:cxnLst/>
              <a:rect l="l" t="t" r="r" b="b"/>
              <a:pathLst>
                <a:path w="27787" h="47669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28"/>
            <p:cNvSpPr/>
            <p:nvPr/>
          </p:nvSpPr>
          <p:spPr>
            <a:xfrm rot="5400000" flipH="1">
              <a:off x="693360" y="318600"/>
              <a:ext cx="373320" cy="4316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29"/>
            <p:cNvSpPr/>
            <p:nvPr/>
          </p:nvSpPr>
          <p:spPr>
            <a:xfrm rot="5400000" flipH="1">
              <a:off x="478440" y="319320"/>
              <a:ext cx="373320" cy="429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30"/>
            <p:cNvSpPr/>
            <p:nvPr/>
          </p:nvSpPr>
          <p:spPr>
            <a:xfrm rot="5400000" flipH="1">
              <a:off x="694080" y="-55440"/>
              <a:ext cx="371520" cy="4316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31"/>
            <p:cNvSpPr/>
            <p:nvPr/>
          </p:nvSpPr>
          <p:spPr>
            <a:xfrm rot="5400000" flipH="1">
              <a:off x="1341720" y="692640"/>
              <a:ext cx="371520" cy="42984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32"/>
            <p:cNvSpPr/>
            <p:nvPr/>
          </p:nvSpPr>
          <p:spPr>
            <a:xfrm rot="5400000" flipH="1">
              <a:off x="1009800" y="962640"/>
              <a:ext cx="173520" cy="200160"/>
            </a:xfrm>
            <a:custGeom>
              <a:avLst/>
              <a:gdLst/>
              <a:ahLst/>
              <a:cxnLst/>
              <a:rect l="l" t="t" r="r" b="b"/>
              <a:pathLst>
                <a:path w="12910" h="14878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33"/>
            <p:cNvSpPr/>
            <p:nvPr/>
          </p:nvSpPr>
          <p:spPr>
            <a:xfrm rot="5400000" flipH="1">
              <a:off x="1651320" y="970920"/>
              <a:ext cx="117000" cy="136440"/>
            </a:xfrm>
            <a:custGeom>
              <a:avLst/>
              <a:gdLst/>
              <a:ahLst/>
              <a:cxnLst/>
              <a:rect l="l" t="t" r="r" b="b"/>
              <a:pathLst>
                <a:path w="8740" h="10175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34"/>
            <p:cNvSpPr/>
            <p:nvPr/>
          </p:nvSpPr>
          <p:spPr>
            <a:xfrm rot="5400000" flipH="1">
              <a:off x="1017000" y="212040"/>
              <a:ext cx="373320" cy="644400"/>
            </a:xfrm>
            <a:custGeom>
              <a:avLst/>
              <a:gdLst/>
              <a:ahLst/>
              <a:cxnLst/>
              <a:rect l="l" t="t" r="r" b="b"/>
              <a:pathLst>
                <a:path w="27654" h="47669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CustomShape 35"/>
            <p:cNvSpPr/>
            <p:nvPr/>
          </p:nvSpPr>
          <p:spPr>
            <a:xfrm rot="5400000" flipH="1">
              <a:off x="1340640" y="319320"/>
              <a:ext cx="373320" cy="42984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36"/>
            <p:cNvSpPr/>
            <p:nvPr/>
          </p:nvSpPr>
          <p:spPr>
            <a:xfrm rot="5400000" flipH="1">
              <a:off x="47880" y="692640"/>
              <a:ext cx="371520" cy="42984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37"/>
            <p:cNvSpPr/>
            <p:nvPr/>
          </p:nvSpPr>
          <p:spPr>
            <a:xfrm rot="5400000" flipH="1">
              <a:off x="-383040" y="1065240"/>
              <a:ext cx="371520" cy="42984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38"/>
            <p:cNvSpPr/>
            <p:nvPr/>
          </p:nvSpPr>
          <p:spPr>
            <a:xfrm rot="5400000" flipH="1">
              <a:off x="-167400" y="103680"/>
              <a:ext cx="373320" cy="861120"/>
            </a:xfrm>
            <a:custGeom>
              <a:avLst/>
              <a:gdLst/>
              <a:ahLst/>
              <a:cxnLst/>
              <a:rect l="l" t="t" r="r" b="b"/>
              <a:pathLst>
                <a:path w="27654" h="63647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39"/>
            <p:cNvSpPr/>
            <p:nvPr/>
          </p:nvSpPr>
          <p:spPr>
            <a:xfrm rot="5400000" flipH="1">
              <a:off x="261720" y="319320"/>
              <a:ext cx="373320" cy="429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40"/>
            <p:cNvSpPr/>
            <p:nvPr/>
          </p:nvSpPr>
          <p:spPr>
            <a:xfrm rot="5400000" flipH="1">
              <a:off x="19800" y="-268560"/>
              <a:ext cx="373320" cy="861120"/>
            </a:xfrm>
            <a:custGeom>
              <a:avLst/>
              <a:gdLst/>
              <a:ahLst/>
              <a:cxnLst/>
              <a:rect l="l" t="t" r="r" b="b"/>
              <a:pathLst>
                <a:path w="27654" h="63646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41"/>
            <p:cNvSpPr/>
            <p:nvPr/>
          </p:nvSpPr>
          <p:spPr>
            <a:xfrm rot="5400000" flipH="1">
              <a:off x="399240" y="24480"/>
              <a:ext cx="746280" cy="646200"/>
            </a:xfrm>
            <a:custGeom>
              <a:avLst/>
              <a:gdLst/>
              <a:ahLst/>
              <a:cxnLst/>
              <a:rect l="l" t="t" r="r" b="b"/>
              <a:pathLst>
                <a:path w="55174" h="47802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5" name="CustomShape 42"/>
          <p:cNvSpPr/>
          <p:nvPr/>
        </p:nvSpPr>
        <p:spPr>
          <a:xfrm>
            <a:off x="5123880" y="2607120"/>
            <a:ext cx="4019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PlaceHolder 4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7" name="PlaceHolder 4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97880" y="-1604520"/>
            <a:ext cx="360" cy="266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l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5" name="Group 2"/>
          <p:cNvGrpSpPr/>
          <p:nvPr/>
        </p:nvGrpSpPr>
        <p:grpSpPr>
          <a:xfrm>
            <a:off x="6396120" y="4059000"/>
            <a:ext cx="2760480" cy="1094040"/>
            <a:chOff x="6396120" y="4059000"/>
            <a:chExt cx="2760480" cy="1094040"/>
          </a:xfrm>
        </p:grpSpPr>
        <p:sp>
          <p:nvSpPr>
            <p:cNvPr id="206" name="CustomShape 3"/>
            <p:cNvSpPr/>
            <p:nvPr/>
          </p:nvSpPr>
          <p:spPr>
            <a:xfrm rot="16200000" flipH="1">
              <a:off x="792180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4"/>
            <p:cNvSpPr/>
            <p:nvPr/>
          </p:nvSpPr>
          <p:spPr>
            <a:xfrm rot="16200000" flipH="1">
              <a:off x="7710480" y="4759920"/>
              <a:ext cx="364680" cy="42156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5"/>
            <p:cNvSpPr/>
            <p:nvPr/>
          </p:nvSpPr>
          <p:spPr>
            <a:xfrm rot="16200000" flipH="1">
              <a:off x="707940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6"/>
            <p:cNvSpPr/>
            <p:nvPr/>
          </p:nvSpPr>
          <p:spPr>
            <a:xfrm rot="16200000" flipH="1">
              <a:off x="7394760" y="4654800"/>
              <a:ext cx="364680" cy="63144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7"/>
            <p:cNvSpPr/>
            <p:nvPr/>
          </p:nvSpPr>
          <p:spPr>
            <a:xfrm rot="16200000" flipH="1">
              <a:off x="8448840" y="4654800"/>
              <a:ext cx="364680" cy="63144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8"/>
            <p:cNvSpPr/>
            <p:nvPr/>
          </p:nvSpPr>
          <p:spPr>
            <a:xfrm rot="16200000" flipH="1">
              <a:off x="8765280" y="4761000"/>
              <a:ext cx="362880" cy="41976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9"/>
            <p:cNvSpPr/>
            <p:nvPr/>
          </p:nvSpPr>
          <p:spPr>
            <a:xfrm rot="16200000" flipH="1">
              <a:off x="813312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10"/>
            <p:cNvSpPr/>
            <p:nvPr/>
          </p:nvSpPr>
          <p:spPr>
            <a:xfrm rot="16200000" flipH="1">
              <a:off x="792180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11"/>
            <p:cNvSpPr/>
            <p:nvPr/>
          </p:nvSpPr>
          <p:spPr>
            <a:xfrm rot="16200000" flipH="1">
              <a:off x="7710480" y="4759920"/>
              <a:ext cx="364680" cy="42156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12"/>
            <p:cNvSpPr/>
            <p:nvPr/>
          </p:nvSpPr>
          <p:spPr>
            <a:xfrm rot="16200000" flipH="1">
              <a:off x="7711200" y="4393800"/>
              <a:ext cx="362880" cy="42156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13"/>
            <p:cNvSpPr/>
            <p:nvPr/>
          </p:nvSpPr>
          <p:spPr>
            <a:xfrm rot="16200000" flipH="1">
              <a:off x="7922880" y="4394880"/>
              <a:ext cx="362880" cy="41976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14"/>
            <p:cNvSpPr/>
            <p:nvPr/>
          </p:nvSpPr>
          <p:spPr>
            <a:xfrm rot="16200000" flipH="1">
              <a:off x="7710480" y="4759920"/>
              <a:ext cx="364680" cy="42156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15"/>
            <p:cNvSpPr/>
            <p:nvPr/>
          </p:nvSpPr>
          <p:spPr>
            <a:xfrm rot="16200000" flipH="1">
              <a:off x="7395840" y="4289760"/>
              <a:ext cx="362880" cy="62964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16"/>
            <p:cNvSpPr/>
            <p:nvPr/>
          </p:nvSpPr>
          <p:spPr>
            <a:xfrm rot="16200000" flipH="1">
              <a:off x="6402960" y="4544640"/>
              <a:ext cx="105120" cy="11988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17"/>
            <p:cNvSpPr/>
            <p:nvPr/>
          </p:nvSpPr>
          <p:spPr>
            <a:xfrm rot="16200000" flipH="1">
              <a:off x="6657840" y="4394520"/>
              <a:ext cx="362880" cy="42012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18"/>
            <p:cNvSpPr/>
            <p:nvPr/>
          </p:nvSpPr>
          <p:spPr>
            <a:xfrm rot="16200000" flipH="1">
              <a:off x="8583120" y="4212720"/>
              <a:ext cx="727200" cy="41976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19"/>
            <p:cNvSpPr/>
            <p:nvPr/>
          </p:nvSpPr>
          <p:spPr>
            <a:xfrm rot="16200000" flipH="1">
              <a:off x="8449920" y="4289040"/>
              <a:ext cx="362880" cy="63144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20"/>
            <p:cNvSpPr/>
            <p:nvPr/>
          </p:nvSpPr>
          <p:spPr>
            <a:xfrm rot="16200000" flipH="1">
              <a:off x="8134200" y="4394880"/>
              <a:ext cx="362880" cy="41976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21"/>
            <p:cNvSpPr/>
            <p:nvPr/>
          </p:nvSpPr>
          <p:spPr>
            <a:xfrm rot="16200000" flipH="1">
              <a:off x="813312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22"/>
            <p:cNvSpPr/>
            <p:nvPr/>
          </p:nvSpPr>
          <p:spPr>
            <a:xfrm rot="16200000" flipH="1">
              <a:off x="7710480" y="4759920"/>
              <a:ext cx="364680" cy="42156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23"/>
            <p:cNvSpPr/>
            <p:nvPr/>
          </p:nvSpPr>
          <p:spPr>
            <a:xfrm rot="16200000" flipH="1">
              <a:off x="7634880" y="4106880"/>
              <a:ext cx="727200" cy="63144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7" name="PlaceHolder 2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8" name="PlaceHolder 2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1"/>
          <p:cNvGrpSpPr/>
          <p:nvPr/>
        </p:nvGrpSpPr>
        <p:grpSpPr>
          <a:xfrm>
            <a:off x="-1080" y="2397600"/>
            <a:ext cx="2548800" cy="2756880"/>
            <a:chOff x="-1080" y="2397600"/>
            <a:chExt cx="2548800" cy="2756880"/>
          </a:xfrm>
        </p:grpSpPr>
        <p:sp>
          <p:nvSpPr>
            <p:cNvPr id="266" name="CustomShape 2"/>
            <p:cNvSpPr/>
            <p:nvPr/>
          </p:nvSpPr>
          <p:spPr>
            <a:xfrm flipH="1">
              <a:off x="-144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0" h="31958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3"/>
            <p:cNvSpPr/>
            <p:nvPr/>
          </p:nvSpPr>
          <p:spPr>
            <a:xfrm flipH="1">
              <a:off x="362520" y="389340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4"/>
            <p:cNvSpPr/>
            <p:nvPr/>
          </p:nvSpPr>
          <p:spPr>
            <a:xfrm flipH="1">
              <a:off x="36252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5"/>
            <p:cNvSpPr/>
            <p:nvPr/>
          </p:nvSpPr>
          <p:spPr>
            <a:xfrm flipH="1">
              <a:off x="362520" y="305208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6"/>
            <p:cNvSpPr/>
            <p:nvPr/>
          </p:nvSpPr>
          <p:spPr>
            <a:xfrm flipH="1">
              <a:off x="362520" y="3261600"/>
              <a:ext cx="364320" cy="63036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7"/>
            <p:cNvSpPr/>
            <p:nvPr/>
          </p:nvSpPr>
          <p:spPr>
            <a:xfrm flipH="1">
              <a:off x="-1440" y="347292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8"/>
            <p:cNvSpPr/>
            <p:nvPr/>
          </p:nvSpPr>
          <p:spPr>
            <a:xfrm flipH="1">
              <a:off x="362520" y="4314240"/>
              <a:ext cx="364320" cy="63036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9"/>
            <p:cNvSpPr/>
            <p:nvPr/>
          </p:nvSpPr>
          <p:spPr>
            <a:xfrm flipH="1">
              <a:off x="362520" y="473508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10"/>
            <p:cNvSpPr/>
            <p:nvPr/>
          </p:nvSpPr>
          <p:spPr>
            <a:xfrm flipH="1">
              <a:off x="-1440" y="431424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11"/>
            <p:cNvSpPr/>
            <p:nvPr/>
          </p:nvSpPr>
          <p:spPr>
            <a:xfrm flipH="1">
              <a:off x="-144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0" h="31958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12"/>
            <p:cNvSpPr/>
            <p:nvPr/>
          </p:nvSpPr>
          <p:spPr>
            <a:xfrm flipH="1">
              <a:off x="362520" y="410472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13"/>
            <p:cNvSpPr/>
            <p:nvPr/>
          </p:nvSpPr>
          <p:spPr>
            <a:xfrm flipH="1">
              <a:off x="362520" y="389340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14"/>
            <p:cNvSpPr/>
            <p:nvPr/>
          </p:nvSpPr>
          <p:spPr>
            <a:xfrm flipH="1">
              <a:off x="36252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15"/>
            <p:cNvSpPr/>
            <p:nvPr/>
          </p:nvSpPr>
          <p:spPr>
            <a:xfrm flipH="1">
              <a:off x="72792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16"/>
            <p:cNvSpPr/>
            <p:nvPr/>
          </p:nvSpPr>
          <p:spPr>
            <a:xfrm flipH="1">
              <a:off x="727920" y="389340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17"/>
            <p:cNvSpPr/>
            <p:nvPr/>
          </p:nvSpPr>
          <p:spPr>
            <a:xfrm flipH="1">
              <a:off x="36252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18"/>
            <p:cNvSpPr/>
            <p:nvPr/>
          </p:nvSpPr>
          <p:spPr>
            <a:xfrm flipH="1">
              <a:off x="1091880" y="389340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19"/>
            <p:cNvSpPr/>
            <p:nvPr/>
          </p:nvSpPr>
          <p:spPr>
            <a:xfrm flipH="1">
              <a:off x="109188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20"/>
            <p:cNvSpPr/>
            <p:nvPr/>
          </p:nvSpPr>
          <p:spPr>
            <a:xfrm flipH="1">
              <a:off x="1091880" y="305208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21"/>
            <p:cNvSpPr/>
            <p:nvPr/>
          </p:nvSpPr>
          <p:spPr>
            <a:xfrm flipH="1">
              <a:off x="1090080" y="3263400"/>
              <a:ext cx="365760" cy="628920"/>
            </a:xfrm>
            <a:custGeom>
              <a:avLst/>
              <a:gdLst/>
              <a:ahLst/>
              <a:cxnLst/>
              <a:rect l="l" t="t" r="r" b="b"/>
              <a:pathLst>
                <a:path w="27787" h="47669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22"/>
            <p:cNvSpPr/>
            <p:nvPr/>
          </p:nvSpPr>
          <p:spPr>
            <a:xfrm flipH="1">
              <a:off x="727920" y="3263400"/>
              <a:ext cx="362520" cy="62892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23"/>
            <p:cNvSpPr/>
            <p:nvPr/>
          </p:nvSpPr>
          <p:spPr>
            <a:xfrm flipH="1">
              <a:off x="856800" y="2397600"/>
              <a:ext cx="104760" cy="11988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24"/>
            <p:cNvSpPr/>
            <p:nvPr/>
          </p:nvSpPr>
          <p:spPr>
            <a:xfrm flipH="1">
              <a:off x="727920" y="2630880"/>
              <a:ext cx="362520" cy="41976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25"/>
            <p:cNvSpPr/>
            <p:nvPr/>
          </p:nvSpPr>
          <p:spPr>
            <a:xfrm flipH="1">
              <a:off x="727920" y="4735080"/>
              <a:ext cx="726120" cy="41940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26"/>
            <p:cNvSpPr/>
            <p:nvPr/>
          </p:nvSpPr>
          <p:spPr>
            <a:xfrm flipH="1">
              <a:off x="727920" y="4314240"/>
              <a:ext cx="362520" cy="63036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27"/>
            <p:cNvSpPr/>
            <p:nvPr/>
          </p:nvSpPr>
          <p:spPr>
            <a:xfrm flipH="1">
              <a:off x="727920" y="410472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28"/>
            <p:cNvSpPr/>
            <p:nvPr/>
          </p:nvSpPr>
          <p:spPr>
            <a:xfrm flipH="1">
              <a:off x="362520" y="410472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29"/>
            <p:cNvSpPr/>
            <p:nvPr/>
          </p:nvSpPr>
          <p:spPr>
            <a:xfrm flipH="1">
              <a:off x="36252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30"/>
            <p:cNvSpPr/>
            <p:nvPr/>
          </p:nvSpPr>
          <p:spPr>
            <a:xfrm flipH="1">
              <a:off x="1091880" y="410472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31"/>
            <p:cNvSpPr/>
            <p:nvPr/>
          </p:nvSpPr>
          <p:spPr>
            <a:xfrm flipH="1">
              <a:off x="727920" y="3682440"/>
              <a:ext cx="726120" cy="63036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32"/>
            <p:cNvSpPr/>
            <p:nvPr/>
          </p:nvSpPr>
          <p:spPr>
            <a:xfrm flipH="1">
              <a:off x="145548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33"/>
            <p:cNvSpPr/>
            <p:nvPr/>
          </p:nvSpPr>
          <p:spPr>
            <a:xfrm flipH="1">
              <a:off x="1455480" y="389340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34"/>
            <p:cNvSpPr/>
            <p:nvPr/>
          </p:nvSpPr>
          <p:spPr>
            <a:xfrm flipH="1">
              <a:off x="109188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35"/>
            <p:cNvSpPr/>
            <p:nvPr/>
          </p:nvSpPr>
          <p:spPr>
            <a:xfrm flipH="1">
              <a:off x="1821240" y="305208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CustomShape 36"/>
            <p:cNvSpPr/>
            <p:nvPr/>
          </p:nvSpPr>
          <p:spPr>
            <a:xfrm flipH="1">
              <a:off x="2069280" y="3584880"/>
              <a:ext cx="169200" cy="195120"/>
            </a:xfrm>
            <a:custGeom>
              <a:avLst/>
              <a:gdLst/>
              <a:ahLst/>
              <a:cxnLst/>
              <a:rect l="l" t="t" r="r" b="b"/>
              <a:pathLst>
                <a:path w="12910" h="14878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37"/>
            <p:cNvSpPr/>
            <p:nvPr/>
          </p:nvSpPr>
          <p:spPr>
            <a:xfrm flipH="1">
              <a:off x="2072880" y="3016800"/>
              <a:ext cx="114120" cy="133200"/>
            </a:xfrm>
            <a:custGeom>
              <a:avLst/>
              <a:gdLst/>
              <a:ahLst/>
              <a:cxnLst/>
              <a:rect l="l" t="t" r="r" b="b"/>
              <a:pathLst>
                <a:path w="8740" h="10175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38"/>
            <p:cNvSpPr/>
            <p:nvPr/>
          </p:nvSpPr>
          <p:spPr>
            <a:xfrm flipH="1">
              <a:off x="1455480" y="3263400"/>
              <a:ext cx="364320" cy="628920"/>
            </a:xfrm>
            <a:custGeom>
              <a:avLst/>
              <a:gdLst/>
              <a:ahLst/>
              <a:cxnLst/>
              <a:rect l="l" t="t" r="r" b="b"/>
              <a:pathLst>
                <a:path w="27654" h="47669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CustomShape 39"/>
            <p:cNvSpPr/>
            <p:nvPr/>
          </p:nvSpPr>
          <p:spPr>
            <a:xfrm flipH="1">
              <a:off x="1455480" y="305208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40"/>
            <p:cNvSpPr/>
            <p:nvPr/>
          </p:nvSpPr>
          <p:spPr>
            <a:xfrm flipH="1">
              <a:off x="1821240" y="431424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41"/>
            <p:cNvSpPr/>
            <p:nvPr/>
          </p:nvSpPr>
          <p:spPr>
            <a:xfrm flipH="1">
              <a:off x="2184840" y="473508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42"/>
            <p:cNvSpPr/>
            <p:nvPr/>
          </p:nvSpPr>
          <p:spPr>
            <a:xfrm flipH="1">
              <a:off x="1455480" y="4314240"/>
              <a:ext cx="364320" cy="839880"/>
            </a:xfrm>
            <a:custGeom>
              <a:avLst/>
              <a:gdLst/>
              <a:ahLst/>
              <a:cxnLst/>
              <a:rect l="l" t="t" r="r" b="b"/>
              <a:pathLst>
                <a:path w="27654" h="63647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43"/>
            <p:cNvSpPr/>
            <p:nvPr/>
          </p:nvSpPr>
          <p:spPr>
            <a:xfrm flipH="1">
              <a:off x="1455480" y="410472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4"/>
            <p:cNvSpPr/>
            <p:nvPr/>
          </p:nvSpPr>
          <p:spPr>
            <a:xfrm flipH="1">
              <a:off x="1091880" y="4104720"/>
              <a:ext cx="364320" cy="839880"/>
            </a:xfrm>
            <a:custGeom>
              <a:avLst/>
              <a:gdLst/>
              <a:ahLst/>
              <a:cxnLst/>
              <a:rect l="l" t="t" r="r" b="b"/>
              <a:pathLst>
                <a:path w="27654" h="63646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45"/>
            <p:cNvSpPr/>
            <p:nvPr/>
          </p:nvSpPr>
          <p:spPr>
            <a:xfrm flipH="1">
              <a:off x="1091880" y="3682440"/>
              <a:ext cx="727920" cy="630360"/>
            </a:xfrm>
            <a:custGeom>
              <a:avLst/>
              <a:gdLst/>
              <a:ahLst/>
              <a:cxnLst/>
              <a:rect l="l" t="t" r="r" b="b"/>
              <a:pathLst>
                <a:path w="55174" h="47802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0" name="Group 46"/>
          <p:cNvGrpSpPr/>
          <p:nvPr/>
        </p:nvGrpSpPr>
        <p:grpSpPr>
          <a:xfrm>
            <a:off x="6279120" y="-256320"/>
            <a:ext cx="2863800" cy="3611880"/>
            <a:chOff x="6279120" y="-256320"/>
            <a:chExt cx="2863800" cy="3611880"/>
          </a:xfrm>
        </p:grpSpPr>
        <p:sp>
          <p:nvSpPr>
            <p:cNvPr id="311" name="CustomShape 47"/>
            <p:cNvSpPr/>
            <p:nvPr/>
          </p:nvSpPr>
          <p:spPr>
            <a:xfrm rot="10800000" flipH="1">
              <a:off x="8664840" y="84564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48"/>
            <p:cNvSpPr/>
            <p:nvPr/>
          </p:nvSpPr>
          <p:spPr>
            <a:xfrm rot="10800000" flipH="1">
              <a:off x="8664840" y="111996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CustomShape 49"/>
            <p:cNvSpPr/>
            <p:nvPr/>
          </p:nvSpPr>
          <p:spPr>
            <a:xfrm rot="10800000" flipH="1">
              <a:off x="8664840" y="194796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50"/>
            <p:cNvSpPr/>
            <p:nvPr/>
          </p:nvSpPr>
          <p:spPr>
            <a:xfrm rot="10800000" flipH="1">
              <a:off x="8664840" y="1396800"/>
              <a:ext cx="477720" cy="82656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51"/>
            <p:cNvSpPr/>
            <p:nvPr/>
          </p:nvSpPr>
          <p:spPr>
            <a:xfrm rot="10800000" flipH="1">
              <a:off x="8664840" y="17280"/>
              <a:ext cx="477720" cy="82656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52"/>
            <p:cNvSpPr/>
            <p:nvPr/>
          </p:nvSpPr>
          <p:spPr>
            <a:xfrm rot="10800000" flipH="1">
              <a:off x="8667360" y="-2556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53"/>
            <p:cNvSpPr/>
            <p:nvPr/>
          </p:nvSpPr>
          <p:spPr>
            <a:xfrm rot="10800000" flipH="1">
              <a:off x="8664840" y="56880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54"/>
            <p:cNvSpPr/>
            <p:nvPr/>
          </p:nvSpPr>
          <p:spPr>
            <a:xfrm rot="10800000" flipH="1">
              <a:off x="8664840" y="84564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55"/>
            <p:cNvSpPr/>
            <p:nvPr/>
          </p:nvSpPr>
          <p:spPr>
            <a:xfrm rot="10800000" flipH="1">
              <a:off x="8664840" y="111996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56"/>
            <p:cNvSpPr/>
            <p:nvPr/>
          </p:nvSpPr>
          <p:spPr>
            <a:xfrm rot="10800000" flipH="1">
              <a:off x="8188200" y="1119960"/>
              <a:ext cx="475200" cy="5522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57"/>
            <p:cNvSpPr/>
            <p:nvPr/>
          </p:nvSpPr>
          <p:spPr>
            <a:xfrm rot="10800000" flipH="1">
              <a:off x="8188200" y="84564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58"/>
            <p:cNvSpPr/>
            <p:nvPr/>
          </p:nvSpPr>
          <p:spPr>
            <a:xfrm rot="10800000" flipH="1">
              <a:off x="8664840" y="111996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59"/>
            <p:cNvSpPr/>
            <p:nvPr/>
          </p:nvSpPr>
          <p:spPr>
            <a:xfrm rot="10800000" flipH="1">
              <a:off x="7711560" y="84564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60"/>
            <p:cNvSpPr/>
            <p:nvPr/>
          </p:nvSpPr>
          <p:spPr>
            <a:xfrm rot="10800000" flipH="1">
              <a:off x="7711560" y="1119960"/>
              <a:ext cx="475200" cy="5522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61"/>
            <p:cNvSpPr/>
            <p:nvPr/>
          </p:nvSpPr>
          <p:spPr>
            <a:xfrm rot="10800000" flipH="1">
              <a:off x="7711560" y="194796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62"/>
            <p:cNvSpPr/>
            <p:nvPr/>
          </p:nvSpPr>
          <p:spPr>
            <a:xfrm rot="10800000" flipH="1">
              <a:off x="7709040" y="1396800"/>
              <a:ext cx="479880" cy="824400"/>
            </a:xfrm>
            <a:custGeom>
              <a:avLst/>
              <a:gdLst/>
              <a:ahLst/>
              <a:cxnLst/>
              <a:rect l="l" t="t" r="r" b="b"/>
              <a:pathLst>
                <a:path w="27787" h="47669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63"/>
            <p:cNvSpPr/>
            <p:nvPr/>
          </p:nvSpPr>
          <p:spPr>
            <a:xfrm rot="10800000" flipH="1">
              <a:off x="8188200" y="1396800"/>
              <a:ext cx="475200" cy="82440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64"/>
            <p:cNvSpPr/>
            <p:nvPr/>
          </p:nvSpPr>
          <p:spPr>
            <a:xfrm rot="10800000" flipH="1">
              <a:off x="8357040" y="3198240"/>
              <a:ext cx="137880" cy="15732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65"/>
            <p:cNvSpPr/>
            <p:nvPr/>
          </p:nvSpPr>
          <p:spPr>
            <a:xfrm rot="10800000" flipH="1">
              <a:off x="8188200" y="2499120"/>
              <a:ext cx="475200" cy="55044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66"/>
            <p:cNvSpPr/>
            <p:nvPr/>
          </p:nvSpPr>
          <p:spPr>
            <a:xfrm rot="10800000" flipH="1">
              <a:off x="7711200" y="-255600"/>
              <a:ext cx="952200" cy="54972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67"/>
            <p:cNvSpPr/>
            <p:nvPr/>
          </p:nvSpPr>
          <p:spPr>
            <a:xfrm rot="10800000" flipH="1">
              <a:off x="8188200" y="17280"/>
              <a:ext cx="475200" cy="82656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68"/>
            <p:cNvSpPr/>
            <p:nvPr/>
          </p:nvSpPr>
          <p:spPr>
            <a:xfrm rot="10800000" flipH="1">
              <a:off x="8188200" y="5688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69"/>
            <p:cNvSpPr/>
            <p:nvPr/>
          </p:nvSpPr>
          <p:spPr>
            <a:xfrm rot="10800000" flipH="1">
              <a:off x="8664840" y="56880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70"/>
            <p:cNvSpPr/>
            <p:nvPr/>
          </p:nvSpPr>
          <p:spPr>
            <a:xfrm rot="10800000" flipH="1">
              <a:off x="8664840" y="111996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71"/>
            <p:cNvSpPr/>
            <p:nvPr/>
          </p:nvSpPr>
          <p:spPr>
            <a:xfrm rot="10800000" flipH="1">
              <a:off x="7711560" y="5688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72"/>
            <p:cNvSpPr/>
            <p:nvPr/>
          </p:nvSpPr>
          <p:spPr>
            <a:xfrm rot="10800000" flipH="1">
              <a:off x="7711200" y="845640"/>
              <a:ext cx="952200" cy="82656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73"/>
            <p:cNvSpPr/>
            <p:nvPr/>
          </p:nvSpPr>
          <p:spPr>
            <a:xfrm rot="10800000" flipH="1">
              <a:off x="7232400" y="111996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74"/>
            <p:cNvSpPr/>
            <p:nvPr/>
          </p:nvSpPr>
          <p:spPr>
            <a:xfrm rot="10800000" flipH="1">
              <a:off x="7232400" y="84564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75"/>
            <p:cNvSpPr/>
            <p:nvPr/>
          </p:nvSpPr>
          <p:spPr>
            <a:xfrm rot="10800000" flipH="1">
              <a:off x="7711560" y="1119960"/>
              <a:ext cx="475200" cy="5522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76"/>
            <p:cNvSpPr/>
            <p:nvPr/>
          </p:nvSpPr>
          <p:spPr>
            <a:xfrm rot="10800000" flipH="1">
              <a:off x="6755760" y="194796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77"/>
            <p:cNvSpPr/>
            <p:nvPr/>
          </p:nvSpPr>
          <p:spPr>
            <a:xfrm rot="10800000" flipH="1">
              <a:off x="6683400" y="1543320"/>
              <a:ext cx="222120" cy="256320"/>
            </a:xfrm>
            <a:custGeom>
              <a:avLst/>
              <a:gdLst/>
              <a:ahLst/>
              <a:cxnLst/>
              <a:rect l="l" t="t" r="r" b="b"/>
              <a:pathLst>
                <a:path w="12910" h="14878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78"/>
            <p:cNvSpPr/>
            <p:nvPr/>
          </p:nvSpPr>
          <p:spPr>
            <a:xfrm rot="10800000" flipH="1">
              <a:off x="6750720" y="2369160"/>
              <a:ext cx="150120" cy="174960"/>
            </a:xfrm>
            <a:custGeom>
              <a:avLst/>
              <a:gdLst/>
              <a:ahLst/>
              <a:cxnLst/>
              <a:rect l="l" t="t" r="r" b="b"/>
              <a:pathLst>
                <a:path w="8740" h="10175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79"/>
            <p:cNvSpPr/>
            <p:nvPr/>
          </p:nvSpPr>
          <p:spPr>
            <a:xfrm rot="10800000" flipH="1">
              <a:off x="7232400" y="1396800"/>
              <a:ext cx="477720" cy="824400"/>
            </a:xfrm>
            <a:custGeom>
              <a:avLst/>
              <a:gdLst/>
              <a:ahLst/>
              <a:cxnLst/>
              <a:rect l="l" t="t" r="r" b="b"/>
              <a:pathLst>
                <a:path w="27654" h="47669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80"/>
            <p:cNvSpPr/>
            <p:nvPr/>
          </p:nvSpPr>
          <p:spPr>
            <a:xfrm rot="10800000" flipH="1">
              <a:off x="7232400" y="194796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81"/>
            <p:cNvSpPr/>
            <p:nvPr/>
          </p:nvSpPr>
          <p:spPr>
            <a:xfrm rot="10800000" flipH="1">
              <a:off x="6755760" y="29412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82"/>
            <p:cNvSpPr/>
            <p:nvPr/>
          </p:nvSpPr>
          <p:spPr>
            <a:xfrm rot="10800000" flipH="1">
              <a:off x="6279120" y="-2556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83"/>
            <p:cNvSpPr/>
            <p:nvPr/>
          </p:nvSpPr>
          <p:spPr>
            <a:xfrm rot="10800000" flipH="1">
              <a:off x="7232400" y="-255960"/>
              <a:ext cx="477720" cy="1101240"/>
            </a:xfrm>
            <a:custGeom>
              <a:avLst/>
              <a:gdLst/>
              <a:ahLst/>
              <a:cxnLst/>
              <a:rect l="l" t="t" r="r" b="b"/>
              <a:pathLst>
                <a:path w="27654" h="63647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84"/>
            <p:cNvSpPr/>
            <p:nvPr/>
          </p:nvSpPr>
          <p:spPr>
            <a:xfrm rot="10800000" flipH="1">
              <a:off x="7232400" y="56880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85"/>
            <p:cNvSpPr/>
            <p:nvPr/>
          </p:nvSpPr>
          <p:spPr>
            <a:xfrm rot="10800000" flipH="1">
              <a:off x="7709040" y="17280"/>
              <a:ext cx="477720" cy="1101240"/>
            </a:xfrm>
            <a:custGeom>
              <a:avLst/>
              <a:gdLst/>
              <a:ahLst/>
              <a:cxnLst/>
              <a:rect l="l" t="t" r="r" b="b"/>
              <a:pathLst>
                <a:path w="27654" h="63646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86"/>
            <p:cNvSpPr/>
            <p:nvPr/>
          </p:nvSpPr>
          <p:spPr>
            <a:xfrm rot="10800000" flipH="1">
              <a:off x="7232400" y="845640"/>
              <a:ext cx="954360" cy="826560"/>
            </a:xfrm>
            <a:custGeom>
              <a:avLst/>
              <a:gdLst/>
              <a:ahLst/>
              <a:cxnLst/>
              <a:rect l="l" t="t" r="r" b="b"/>
              <a:pathLst>
                <a:path w="55174" h="47802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1" name="PlaceHolder 8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2" name="PlaceHolder 8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Picture 388"/>
          <p:cNvPicPr/>
          <p:nvPr/>
        </p:nvPicPr>
        <p:blipFill>
          <a:blip r:embed="rId2"/>
          <a:stretch/>
        </p:blipFill>
        <p:spPr>
          <a:xfrm>
            <a:off x="1920240" y="827280"/>
            <a:ext cx="2619000" cy="1733040"/>
          </a:xfrm>
          <a:prstGeom prst="rect">
            <a:avLst/>
          </a:prstGeom>
          <a:ln>
            <a:noFill/>
          </a:ln>
        </p:spPr>
      </p:pic>
      <p:sp>
        <p:nvSpPr>
          <p:cNvPr id="390" name="TextShape 1"/>
          <p:cNvSpPr txBox="1"/>
          <p:nvPr/>
        </p:nvSpPr>
        <p:spPr>
          <a:xfrm>
            <a:off x="1463040" y="1697400"/>
            <a:ext cx="6766560" cy="177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b="0" strike="noStrike" spc="-1">
                <a:latin typeface="Times New Roman"/>
              </a:rPr>
              <a:t>KHÁI NIỆM VÀ VAI TRÒ CỦA </a:t>
            </a:r>
          </a:p>
          <a:p>
            <a:pPr algn="ctr"/>
            <a:r>
              <a:rPr lang="en-US" sz="4000" b="0" strike="noStrike" spc="-1">
                <a:latin typeface="Times New Roman"/>
              </a:rPr>
              <a:t>THUẬT TOÁN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771120" y="468360"/>
            <a:ext cx="26780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Tính chất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1103040" y="97668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Tính xác định/rõ ràng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1103040" y="153072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Tính đúng/chính xác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38" name="CustomShape 4"/>
          <p:cNvSpPr/>
          <p:nvPr/>
        </p:nvSpPr>
        <p:spPr>
          <a:xfrm>
            <a:off x="1103040" y="208512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Tính hữu hạn/dừng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39" name="CustomShape 5"/>
          <p:cNvSpPr/>
          <p:nvPr/>
        </p:nvSpPr>
        <p:spPr>
          <a:xfrm>
            <a:off x="1103040" y="263916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Tính đơn giản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40" name="CustomShape 6"/>
          <p:cNvSpPr/>
          <p:nvPr/>
        </p:nvSpPr>
        <p:spPr>
          <a:xfrm>
            <a:off x="1103040" y="319320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Tính khách quan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41" name="CustomShape 7"/>
          <p:cNvSpPr/>
          <p:nvPr/>
        </p:nvSpPr>
        <p:spPr>
          <a:xfrm>
            <a:off x="1103040" y="374724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Tính phổ dụng/phổ quát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42" name="CustomShape 8"/>
          <p:cNvSpPr/>
          <p:nvPr/>
        </p:nvSpPr>
        <p:spPr>
          <a:xfrm>
            <a:off x="1103040" y="430128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Tính hiệu quả: không gian và thời gian</a:t>
            </a:r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543;p63"/>
          <p:cNvPicPr/>
          <p:nvPr/>
        </p:nvPicPr>
        <p:blipFill>
          <a:blip r:embed="rId2"/>
          <a:stretch/>
        </p:blipFill>
        <p:spPr>
          <a:xfrm>
            <a:off x="4286880" y="743400"/>
            <a:ext cx="4856760" cy="2913480"/>
          </a:xfrm>
          <a:prstGeom prst="rect">
            <a:avLst/>
          </a:prstGeom>
          <a:ln>
            <a:noFill/>
          </a:ln>
        </p:spPr>
      </p:pic>
      <p:sp>
        <p:nvSpPr>
          <p:cNvPr id="444" name="CustomShape 1"/>
          <p:cNvSpPr/>
          <p:nvPr/>
        </p:nvSpPr>
        <p:spPr>
          <a:xfrm>
            <a:off x="701280" y="1622520"/>
            <a:ext cx="7741440" cy="189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6000" b="0" strike="noStrike" spc="-1">
                <a:solidFill>
                  <a:srgbClr val="000000"/>
                </a:solidFill>
                <a:latin typeface="Arial"/>
                <a:ea typeface="Arial"/>
              </a:rPr>
              <a:t>Những cách biểu diễn thuật toán?</a:t>
            </a:r>
            <a:endParaRPr lang="en-US" sz="6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771120" y="468360"/>
            <a:ext cx="489816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Biểu diễn thuật toán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1103040" y="97668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- Biểu diễn thuật toán bằng ngôn ngữ tự nhiên: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47" name="CustomShape 3"/>
          <p:cNvSpPr/>
          <p:nvPr/>
        </p:nvSpPr>
        <p:spPr>
          <a:xfrm>
            <a:off x="1717920" y="153072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Giải phương trình bậc nhất: ax + b = 0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48" name="CustomShape 4"/>
          <p:cNvSpPr/>
          <p:nvPr/>
        </p:nvSpPr>
        <p:spPr>
          <a:xfrm>
            <a:off x="1717920" y="2085120"/>
            <a:ext cx="6937920" cy="23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Bước 1: Nhập 2 số thực a,b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Bước 2: Nếu a = 0: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		- Nếu b ≠ 0: phương trình vô định, kết thúc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		- Nếu b = 0: gán x = 0, chuyển qua bước 4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Bước 3: Gán x = b/a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Bước 4: Đưa ra nghiệm x, kết thúc</a:t>
            </a:r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771120" y="468360"/>
            <a:ext cx="489816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Biểu diễn thuật toán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1103040" y="97668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- Biểu diễn thuật toán bằng lưu đồ thuật toán: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51" name="CustomShape 3"/>
          <p:cNvSpPr/>
          <p:nvPr/>
        </p:nvSpPr>
        <p:spPr>
          <a:xfrm>
            <a:off x="1717920" y="153072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Giải phương trình bậc nhất: ax + b = 0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52" name="CustomShape 4"/>
          <p:cNvSpPr/>
          <p:nvPr/>
        </p:nvSpPr>
        <p:spPr>
          <a:xfrm>
            <a:off x="1103040" y="2259360"/>
            <a:ext cx="1397520" cy="4327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700" b="0" strike="noStrike" spc="-1">
                <a:solidFill>
                  <a:srgbClr val="000000"/>
                </a:solidFill>
                <a:latin typeface="Arial"/>
                <a:ea typeface="Arial"/>
              </a:rPr>
              <a:t>Nhập a,b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453" name="CustomShape 5"/>
          <p:cNvSpPr/>
          <p:nvPr/>
        </p:nvSpPr>
        <p:spPr>
          <a:xfrm>
            <a:off x="2886480" y="2126160"/>
            <a:ext cx="1635120" cy="698760"/>
          </a:xfrm>
          <a:prstGeom prst="flowChartDecision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700" b="0" strike="noStrike" spc="-1">
                <a:solidFill>
                  <a:srgbClr val="000000"/>
                </a:solidFill>
                <a:latin typeface="Arial"/>
                <a:ea typeface="Arial"/>
              </a:rPr>
              <a:t>a = 0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454" name="CustomShape 6"/>
          <p:cNvSpPr/>
          <p:nvPr/>
        </p:nvSpPr>
        <p:spPr>
          <a:xfrm>
            <a:off x="4907520" y="2259360"/>
            <a:ext cx="1397520" cy="432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700" b="0" strike="noStrike" spc="-1">
                <a:solidFill>
                  <a:srgbClr val="000000"/>
                </a:solidFill>
                <a:latin typeface="Arial"/>
                <a:ea typeface="Arial"/>
              </a:rPr>
              <a:t>x = b/a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455" name="CustomShape 7"/>
          <p:cNvSpPr/>
          <p:nvPr/>
        </p:nvSpPr>
        <p:spPr>
          <a:xfrm>
            <a:off x="2886480" y="3350880"/>
            <a:ext cx="1635120" cy="698760"/>
          </a:xfrm>
          <a:prstGeom prst="flowChartDecision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700" b="0" strike="noStrike" spc="-1">
                <a:solidFill>
                  <a:srgbClr val="000000"/>
                </a:solidFill>
                <a:latin typeface="Arial"/>
                <a:ea typeface="Arial"/>
              </a:rPr>
              <a:t>b = 0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456" name="CustomShape 8"/>
          <p:cNvSpPr/>
          <p:nvPr/>
        </p:nvSpPr>
        <p:spPr>
          <a:xfrm>
            <a:off x="6816960" y="2259360"/>
            <a:ext cx="1397520" cy="4327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700" b="0" strike="noStrike" spc="-1">
                <a:solidFill>
                  <a:srgbClr val="000000"/>
                </a:solidFill>
                <a:latin typeface="Arial"/>
                <a:ea typeface="Arial"/>
              </a:rPr>
              <a:t>Xuất x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457" name="CustomShape 9"/>
          <p:cNvSpPr/>
          <p:nvPr/>
        </p:nvSpPr>
        <p:spPr>
          <a:xfrm>
            <a:off x="2446560" y="2475720"/>
            <a:ext cx="439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10"/>
          <p:cNvSpPr/>
          <p:nvPr/>
        </p:nvSpPr>
        <p:spPr>
          <a:xfrm>
            <a:off x="4521600" y="2475720"/>
            <a:ext cx="385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11"/>
          <p:cNvSpPr/>
          <p:nvPr/>
        </p:nvSpPr>
        <p:spPr>
          <a:xfrm>
            <a:off x="6305400" y="2475720"/>
            <a:ext cx="565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12"/>
          <p:cNvSpPr/>
          <p:nvPr/>
        </p:nvSpPr>
        <p:spPr>
          <a:xfrm>
            <a:off x="3704040" y="2825280"/>
            <a:ext cx="360" cy="52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13"/>
          <p:cNvSpPr/>
          <p:nvPr/>
        </p:nvSpPr>
        <p:spPr>
          <a:xfrm>
            <a:off x="4456080" y="2085120"/>
            <a:ext cx="27936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62" name="CustomShape 14"/>
          <p:cNvSpPr/>
          <p:nvPr/>
        </p:nvSpPr>
        <p:spPr>
          <a:xfrm>
            <a:off x="3637080" y="2867040"/>
            <a:ext cx="27936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>
                <a:solidFill>
                  <a:srgbClr val="000000"/>
                </a:solidFill>
                <a:latin typeface="Arial"/>
                <a:ea typeface="Arial"/>
              </a:rPr>
              <a:t>Đ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63" name="CustomShape 15"/>
          <p:cNvSpPr/>
          <p:nvPr/>
        </p:nvSpPr>
        <p:spPr>
          <a:xfrm>
            <a:off x="4907520" y="3484080"/>
            <a:ext cx="1397520" cy="432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700" b="0" strike="noStrike" spc="-1">
                <a:solidFill>
                  <a:srgbClr val="000000"/>
                </a:solidFill>
                <a:latin typeface="Arial"/>
                <a:ea typeface="Arial"/>
              </a:rPr>
              <a:t>x = 0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464" name="CustomShape 16"/>
          <p:cNvSpPr/>
          <p:nvPr/>
        </p:nvSpPr>
        <p:spPr>
          <a:xfrm>
            <a:off x="4521600" y="3700440"/>
            <a:ext cx="385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CustomShape 17"/>
          <p:cNvSpPr/>
          <p:nvPr/>
        </p:nvSpPr>
        <p:spPr>
          <a:xfrm rot="10800000" flipH="1">
            <a:off x="6304680" y="2476080"/>
            <a:ext cx="565560" cy="1224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CustomShape 18"/>
          <p:cNvSpPr/>
          <p:nvPr/>
        </p:nvSpPr>
        <p:spPr>
          <a:xfrm>
            <a:off x="4519080" y="3350880"/>
            <a:ext cx="27936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>
                <a:solidFill>
                  <a:srgbClr val="000000"/>
                </a:solidFill>
                <a:latin typeface="Arial"/>
                <a:ea typeface="Arial"/>
              </a:rPr>
              <a:t>Đ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67" name="CustomShape 19"/>
          <p:cNvSpPr/>
          <p:nvPr/>
        </p:nvSpPr>
        <p:spPr>
          <a:xfrm>
            <a:off x="2676600" y="4361040"/>
            <a:ext cx="2054520" cy="55368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700" b="0" strike="noStrike" spc="-1">
                <a:solidFill>
                  <a:srgbClr val="000000"/>
                </a:solidFill>
                <a:latin typeface="Arial"/>
                <a:ea typeface="Arial"/>
              </a:rPr>
              <a:t>Xuất phương trình vô định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468" name="CustomShape 20"/>
          <p:cNvSpPr/>
          <p:nvPr/>
        </p:nvSpPr>
        <p:spPr>
          <a:xfrm>
            <a:off x="3704040" y="4050000"/>
            <a:ext cx="360" cy="310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21"/>
          <p:cNvSpPr/>
          <p:nvPr/>
        </p:nvSpPr>
        <p:spPr>
          <a:xfrm>
            <a:off x="3704040" y="4005360"/>
            <a:ext cx="27936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6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771120" y="468360"/>
            <a:ext cx="51724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Biểu diễn thuật toán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1103040" y="97668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- Biểu diễn thuật toán bằng mã giả: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1717920" y="146088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Giải phương trình bậc nhất: ax + b = 0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1717920" y="1917360"/>
            <a:ext cx="6937920" cy="347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cin: a,b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if a = 0 then: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	if b = 0 then:</a:t>
            </a:r>
            <a:endParaRPr lang="en-US" sz="2400" b="0" strike="noStrike" spc="-1">
              <a:latin typeface="Times New Roman"/>
            </a:endParaRPr>
          </a:p>
          <a:p>
            <a:pPr marL="457200" indent="457200"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x = 0, cout: x -&gt; end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	else:</a:t>
            </a:r>
            <a:endParaRPr lang="en-US" sz="2400" b="0" strike="noStrike" spc="-1">
              <a:latin typeface="Times New Roman"/>
            </a:endParaRPr>
          </a:p>
          <a:p>
            <a:pPr marL="457200" indent="457200"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cout: pt vô định -&gt; end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x = a/b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cout: x -&gt; end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590;p67"/>
          <p:cNvPicPr/>
          <p:nvPr/>
        </p:nvPicPr>
        <p:blipFill>
          <a:blip r:embed="rId2"/>
          <a:stretch/>
        </p:blipFill>
        <p:spPr>
          <a:xfrm>
            <a:off x="4286880" y="743400"/>
            <a:ext cx="4856760" cy="2913480"/>
          </a:xfrm>
          <a:prstGeom prst="rect">
            <a:avLst/>
          </a:prstGeom>
          <a:ln>
            <a:noFill/>
          </a:ln>
        </p:spPr>
      </p:pic>
      <p:sp>
        <p:nvSpPr>
          <p:cNvPr id="475" name="CustomShape 1"/>
          <p:cNvSpPr/>
          <p:nvPr/>
        </p:nvSpPr>
        <p:spPr>
          <a:xfrm>
            <a:off x="1106280" y="1696680"/>
            <a:ext cx="6930720" cy="17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6000" b="0" strike="noStrike" spc="-1">
                <a:solidFill>
                  <a:srgbClr val="000000"/>
                </a:solidFill>
                <a:latin typeface="Arial"/>
                <a:ea typeface="Arial"/>
              </a:rPr>
              <a:t>Có những loại thuật toán nào?</a:t>
            </a:r>
            <a:endParaRPr lang="en-US" sz="6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771120" y="468360"/>
            <a:ext cx="49896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Phân loại thuật toán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1103040" y="97668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- Theo tính năng: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1662120" y="1442160"/>
            <a:ext cx="6937920" cy="128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Thuật toán tìm kiếm</a:t>
            </a:r>
            <a:endParaRPr lang="en-US" sz="2400" b="0" strike="noStrike" spc="-1">
              <a:latin typeface="Times New Roman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Thuật toán sắp xếp</a:t>
            </a:r>
            <a:endParaRPr lang="en-US" sz="2400" b="0" strike="noStrike" spc="-1">
              <a:latin typeface="Times New Roman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Thuật toán đồ thị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79" name="CustomShape 4"/>
          <p:cNvSpPr/>
          <p:nvPr/>
        </p:nvSpPr>
        <p:spPr>
          <a:xfrm>
            <a:off x="1103040" y="258264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- Theo cách thức thực hiện: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80" name="CustomShape 5"/>
          <p:cNvSpPr/>
          <p:nvPr/>
        </p:nvSpPr>
        <p:spPr>
          <a:xfrm>
            <a:off x="1662120" y="3034080"/>
            <a:ext cx="6937920" cy="20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Vét cạn</a:t>
            </a:r>
            <a:endParaRPr lang="en-US" sz="2400" b="0" strike="noStrike" spc="-1">
              <a:latin typeface="Times New Roman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Đệ quy</a:t>
            </a:r>
            <a:endParaRPr lang="en-US" sz="2400" b="0" strike="noStrike" spc="-1">
              <a:latin typeface="Times New Roman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Chia để trị</a:t>
            </a:r>
            <a:endParaRPr lang="en-US" sz="2400" b="0" strike="noStrike" spc="-1">
              <a:latin typeface="Times New Roman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Tham lam</a:t>
            </a:r>
            <a:endParaRPr lang="en-US" sz="2400" b="0" strike="noStrike" spc="-1">
              <a:latin typeface="Times New Roman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Quy hoạch động...</a:t>
            </a:r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605;p69"/>
          <p:cNvPicPr/>
          <p:nvPr/>
        </p:nvPicPr>
        <p:blipFill>
          <a:blip r:embed="rId2"/>
          <a:stretch/>
        </p:blipFill>
        <p:spPr>
          <a:xfrm>
            <a:off x="4286880" y="743400"/>
            <a:ext cx="4856760" cy="2913480"/>
          </a:xfrm>
          <a:prstGeom prst="rect">
            <a:avLst/>
          </a:prstGeom>
          <a:ln>
            <a:noFill/>
          </a:ln>
        </p:spPr>
      </p:pic>
      <p:sp>
        <p:nvSpPr>
          <p:cNvPr id="482" name="CustomShape 1"/>
          <p:cNvSpPr/>
          <p:nvPr/>
        </p:nvSpPr>
        <p:spPr>
          <a:xfrm>
            <a:off x="287280" y="1679400"/>
            <a:ext cx="8568720" cy="178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6000" b="0" strike="noStrike" spc="-1">
                <a:solidFill>
                  <a:srgbClr val="000000"/>
                </a:solidFill>
                <a:latin typeface="Arial"/>
                <a:ea typeface="Arial"/>
              </a:rPr>
              <a:t>Học thuật toán có cần thiết không?</a:t>
            </a:r>
            <a:endParaRPr lang="en-US" sz="6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771120" y="468360"/>
            <a:ext cx="78242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 dirty="0">
                <a:solidFill>
                  <a:srgbClr val="434343"/>
                </a:solidFill>
                <a:latin typeface="Barlow Condensed SemiBold"/>
                <a:ea typeface="Barlow Condensed SemiBold"/>
              </a:rPr>
              <a:t>Vai trò cần thiết của thuật toán</a:t>
            </a:r>
            <a:endParaRPr lang="en-US" sz="3600" b="0" strike="noStrike" spc="-1" dirty="0">
              <a:latin typeface="Times New Roman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1103040" y="97668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Tăng tư duy logic trong giải quyết vấn đề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85" name="CustomShape 3"/>
          <p:cNvSpPr/>
          <p:nvPr/>
        </p:nvSpPr>
        <p:spPr>
          <a:xfrm>
            <a:off x="1103040" y="278460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Điểm cộng khi tham gia phỏng vấn các công ty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86" name="CustomShape 4"/>
          <p:cNvSpPr/>
          <p:nvPr/>
        </p:nvSpPr>
        <p:spPr>
          <a:xfrm>
            <a:off x="1103040" y="1491480"/>
            <a:ext cx="6937920" cy="128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- Làm nền tảng để học các kiến thức cao hơn như AI, Machine Learning, Deep Learning hay Data Science...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487" name="CustomShape 5"/>
          <p:cNvSpPr/>
          <p:nvPr/>
        </p:nvSpPr>
        <p:spPr>
          <a:xfrm>
            <a:off x="1103040" y="3338640"/>
            <a:ext cx="693792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Phát triển cao hơn trong công việc, vào các vị trí Senior, TechLead...</a:t>
            </a:r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322548"/>
            <a:ext cx="5516880" cy="858600"/>
          </a:xfrm>
        </p:spPr>
        <p:txBody>
          <a:bodyPr/>
          <a:lstStyle/>
          <a:p>
            <a:pPr algn="ctr"/>
            <a:r>
              <a:rPr lang="en-US" sz="3600" dirty="0" err="1"/>
              <a:t>Vai</a:t>
            </a:r>
            <a:r>
              <a:rPr lang="en-US" sz="3600" dirty="0"/>
              <a:t> </a:t>
            </a:r>
            <a:r>
              <a:rPr lang="en-US" sz="3600" dirty="0" err="1"/>
              <a:t>trò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tích</a:t>
            </a:r>
            <a:r>
              <a:rPr lang="en-US" sz="3600" dirty="0"/>
              <a:t> </a:t>
            </a:r>
            <a:r>
              <a:rPr lang="en-US" sz="3600" dirty="0" err="1"/>
              <a:t>độ</a:t>
            </a:r>
            <a:r>
              <a:rPr lang="en-US" sz="3600" dirty="0"/>
              <a:t> </a:t>
            </a:r>
            <a:r>
              <a:rPr lang="en-US" sz="3600" dirty="0" err="1"/>
              <a:t>phức</a:t>
            </a:r>
            <a:r>
              <a:rPr lang="en-US" sz="3600" dirty="0"/>
              <a:t> </a:t>
            </a:r>
            <a:r>
              <a:rPr lang="en-US" sz="3600" dirty="0" err="1"/>
              <a:t>tạp</a:t>
            </a:r>
            <a:r>
              <a:rPr lang="en-US" sz="3600" dirty="0"/>
              <a:t> </a:t>
            </a:r>
            <a:r>
              <a:rPr lang="en-US" sz="3600" dirty="0" err="1"/>
              <a:t>thuật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760" y="1331496"/>
            <a:ext cx="8229240" cy="298296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đoán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- So </a:t>
            </a:r>
            <a:r>
              <a:rPr lang="en-US" sz="2400" dirty="0" err="1"/>
              <a:t>sánh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1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737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455;p54"/>
          <p:cNvPicPr/>
          <p:nvPr/>
        </p:nvPicPr>
        <p:blipFill>
          <a:blip r:embed="rId2"/>
          <a:stretch/>
        </p:blipFill>
        <p:spPr>
          <a:xfrm>
            <a:off x="4286880" y="743400"/>
            <a:ext cx="4856760" cy="2913480"/>
          </a:xfrm>
          <a:prstGeom prst="rect">
            <a:avLst/>
          </a:prstGeom>
          <a:ln>
            <a:noFill/>
          </a:ln>
        </p:spPr>
      </p:pic>
      <p:pic>
        <p:nvPicPr>
          <p:cNvPr id="392" name="Google Shape;456;p54"/>
          <p:cNvPicPr/>
          <p:nvPr/>
        </p:nvPicPr>
        <p:blipFill>
          <a:blip r:embed="rId3"/>
          <a:stretch/>
        </p:blipFill>
        <p:spPr>
          <a:xfrm>
            <a:off x="6162480" y="3797280"/>
            <a:ext cx="961560" cy="1104480"/>
          </a:xfrm>
          <a:prstGeom prst="rect">
            <a:avLst/>
          </a:prstGeom>
          <a:ln>
            <a:noFill/>
          </a:ln>
        </p:spPr>
      </p:pic>
      <p:pic>
        <p:nvPicPr>
          <p:cNvPr id="393" name="Google Shape;457;p54"/>
          <p:cNvPicPr/>
          <p:nvPr/>
        </p:nvPicPr>
        <p:blipFill>
          <a:blip r:embed="rId4"/>
          <a:stretch/>
        </p:blipFill>
        <p:spPr>
          <a:xfrm>
            <a:off x="2350800" y="241200"/>
            <a:ext cx="4441680" cy="466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111A-4E68-41C2-97F2-C051CF9C590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170097" y="4937760"/>
            <a:ext cx="2973904" cy="205740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>
                <a:latin typeface="Palace Script MT" panose="030303020206070C0B05" pitchFamily="66" charset="0"/>
              </a:rPr>
              <a:t>	</a:t>
            </a:r>
            <a:r>
              <a:rPr lang="vi-VN" sz="1050" dirty="0">
                <a:latin typeface="Palatino Linotype" panose="02040502050505030304" pitchFamily="18" charset="0"/>
              </a:rPr>
              <a:t>| </a:t>
            </a:r>
            <a:fld id="{9D1D4BF8-3CFA-4C33-B2BD-010876E56387}" type="datetime1">
              <a:rPr lang="vi-VN" sz="1050">
                <a:latin typeface="Palatino Linotype" panose="02040502050505030304" pitchFamily="18" charset="0"/>
              </a:rPr>
              <a:t>18/03/2021</a:t>
            </a:fld>
            <a:endParaRPr lang="en-US" sz="1050" dirty="0">
              <a:latin typeface="Palace Script MT" panose="030303020206070C0B05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CE831-B5CC-4740-871B-143C645855A4}"/>
              </a:ext>
            </a:extLst>
          </p:cNvPr>
          <p:cNvSpPr txBox="1"/>
          <p:nvPr/>
        </p:nvSpPr>
        <p:spPr>
          <a:xfrm>
            <a:off x="1467039" y="1441154"/>
            <a:ext cx="66776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Phân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3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tích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3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thuật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3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toán</a:t>
            </a:r>
            <a:endParaRPr lang="en-US" sz="3000" b="1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98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9AA35B-CA9E-4314-8B24-AB5A5443CEB2}"/>
              </a:ext>
            </a:extLst>
          </p:cNvPr>
          <p:cNvSpPr txBox="1">
            <a:spLocks/>
          </p:cNvSpPr>
          <p:nvPr/>
        </p:nvSpPr>
        <p:spPr>
          <a:xfrm>
            <a:off x="2084023" y="388524"/>
            <a:ext cx="4180718" cy="58812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>
                <a:latin typeface="Palatino Linotype" panose="02040502050505030304" pitchFamily="18" charset="0"/>
              </a:rPr>
              <a:t>Đánh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giá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thuật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toán</a:t>
            </a:r>
            <a:endParaRPr lang="en-US" sz="3000" dirty="0">
              <a:latin typeface="Palatino Linotype" panose="02040502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F3905-E41A-4965-B742-4D442F18CFEE}"/>
              </a:ext>
            </a:extLst>
          </p:cNvPr>
          <p:cNvSpPr txBox="1"/>
          <p:nvPr/>
        </p:nvSpPr>
        <p:spPr>
          <a:xfrm>
            <a:off x="1485900" y="1219200"/>
            <a:ext cx="8274075" cy="3846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đánh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bằng</a:t>
            </a:r>
            <a:r>
              <a:rPr lang="en-US" sz="1600" dirty="0"/>
              <a:t>: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Thời</a:t>
            </a:r>
            <a:r>
              <a:rPr lang="en-US" sz="1600" b="1" dirty="0"/>
              <a:t> </a:t>
            </a:r>
            <a:r>
              <a:rPr lang="en-US" sz="1600" b="1" dirty="0" err="1"/>
              <a:t>gian</a:t>
            </a:r>
            <a:r>
              <a:rPr lang="en-US" sz="1600" b="1" dirty="0"/>
              <a:t> </a:t>
            </a:r>
            <a:r>
              <a:rPr lang="en-US" sz="1600" b="1" dirty="0" err="1"/>
              <a:t>chạy</a:t>
            </a:r>
            <a:r>
              <a:rPr lang="en-US" sz="1600" b="1" dirty="0"/>
              <a:t> </a:t>
            </a:r>
            <a:r>
              <a:rPr lang="en-US" sz="1600" b="1" dirty="0" err="1"/>
              <a:t>thuật</a:t>
            </a:r>
            <a:r>
              <a:rPr lang="en-US" sz="1600" b="1" dirty="0"/>
              <a:t> </a:t>
            </a:r>
            <a:r>
              <a:rPr lang="en-US" sz="1600" b="1" dirty="0" err="1"/>
              <a:t>toán</a:t>
            </a:r>
            <a:r>
              <a:rPr lang="en-US" sz="1600" b="1" dirty="0"/>
              <a:t>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Không</a:t>
            </a:r>
            <a:r>
              <a:rPr lang="en-US" sz="1600" b="1" dirty="0"/>
              <a:t> </a:t>
            </a:r>
            <a:r>
              <a:rPr lang="en-US" sz="1600" b="1" dirty="0" err="1"/>
              <a:t>gian</a:t>
            </a:r>
            <a:r>
              <a:rPr lang="en-US" sz="1600" b="1" dirty="0"/>
              <a:t>, dung </a:t>
            </a:r>
            <a:r>
              <a:rPr lang="en-US" sz="1600" b="1" dirty="0" err="1"/>
              <a:t>lượng</a:t>
            </a:r>
            <a:r>
              <a:rPr lang="en-US" sz="1600" b="1" dirty="0"/>
              <a:t> </a:t>
            </a:r>
            <a:r>
              <a:rPr lang="en-US" sz="1600" b="1" dirty="0" err="1"/>
              <a:t>bộ</a:t>
            </a:r>
            <a:r>
              <a:rPr lang="en-US" sz="1600" b="1" dirty="0"/>
              <a:t> </a:t>
            </a:r>
            <a:r>
              <a:rPr lang="en-US" sz="1600" b="1" dirty="0" err="1"/>
              <a:t>nhớ</a:t>
            </a:r>
            <a:r>
              <a:rPr lang="en-US" sz="1600" b="1" dirty="0"/>
              <a:t> </a:t>
            </a:r>
            <a:r>
              <a:rPr lang="en-US" sz="1600" b="1" dirty="0" err="1"/>
              <a:t>sử</a:t>
            </a:r>
            <a:r>
              <a:rPr lang="en-US" sz="1600" b="1" dirty="0"/>
              <a:t> </a:t>
            </a:r>
            <a:r>
              <a:rPr lang="en-US" sz="1600" b="1" dirty="0" err="1"/>
              <a:t>dụng</a:t>
            </a:r>
            <a:r>
              <a:rPr lang="en-US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chạy</a:t>
            </a:r>
            <a:r>
              <a:rPr lang="en-US" sz="1600" dirty="0"/>
              <a:t>,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phụ</a:t>
            </a:r>
            <a:r>
              <a:rPr lang="en-US" sz="1600" dirty="0"/>
              <a:t> </a:t>
            </a:r>
            <a:r>
              <a:rPr lang="en-US" sz="1600" dirty="0" err="1"/>
              <a:t>thuộc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: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Dự</a:t>
            </a:r>
            <a:r>
              <a:rPr lang="en-US" sz="1600" b="1" dirty="0"/>
              <a:t> </a:t>
            </a:r>
            <a:r>
              <a:rPr lang="en-US" sz="1600" b="1" dirty="0" err="1"/>
              <a:t>liệu</a:t>
            </a:r>
            <a:r>
              <a:rPr lang="en-US" sz="1600" b="1" dirty="0"/>
              <a:t> </a:t>
            </a:r>
            <a:r>
              <a:rPr lang="en-US" sz="1600" b="1" dirty="0" err="1"/>
              <a:t>đầu</a:t>
            </a:r>
            <a:r>
              <a:rPr lang="en-US" sz="1600" b="1" dirty="0"/>
              <a:t> </a:t>
            </a:r>
            <a:r>
              <a:rPr lang="en-US" sz="1600" b="1" dirty="0" err="1"/>
              <a:t>vào</a:t>
            </a:r>
            <a:endParaRPr lang="en-US" sz="1600" b="1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Cách</a:t>
            </a:r>
            <a:r>
              <a:rPr lang="en-US" sz="1600" b="1" dirty="0"/>
              <a:t> </a:t>
            </a:r>
            <a:r>
              <a:rPr lang="en-US" sz="1600" b="1" dirty="0" err="1"/>
              <a:t>thuật</a:t>
            </a:r>
            <a:r>
              <a:rPr lang="en-US" sz="1600" b="1" dirty="0"/>
              <a:t> </a:t>
            </a:r>
            <a:r>
              <a:rPr lang="en-US" sz="1600" b="1" dirty="0" err="1"/>
              <a:t>toán</a:t>
            </a:r>
            <a:r>
              <a:rPr lang="en-US" sz="1600" b="1" dirty="0"/>
              <a:t> </a:t>
            </a:r>
            <a:r>
              <a:rPr lang="en-US" sz="1600" b="1" dirty="0" err="1"/>
              <a:t>hoạt</a:t>
            </a:r>
            <a:r>
              <a:rPr lang="en-US" sz="1600" b="1" dirty="0"/>
              <a:t> </a:t>
            </a:r>
            <a:r>
              <a:rPr lang="en-US" sz="1600" b="1" dirty="0" err="1"/>
              <a:t>động</a:t>
            </a:r>
            <a:endParaRPr lang="en-US" sz="1600" b="1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Kĩ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endParaRPr lang="en-US" sz="16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Chương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biên</a:t>
            </a:r>
            <a:r>
              <a:rPr lang="en-US" sz="1600" dirty="0"/>
              <a:t> </a:t>
            </a:r>
            <a:r>
              <a:rPr lang="en-US" sz="1600" dirty="0" err="1"/>
              <a:t>dịch</a:t>
            </a:r>
            <a:r>
              <a:rPr lang="en-US" sz="1600" dirty="0"/>
              <a:t>,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hành</a:t>
            </a:r>
            <a:endParaRPr lang="en-US" sz="16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Tốc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máy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endParaRPr lang="en-US" sz="16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91217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0826A0-2228-4C7F-9A2F-0C951407A175}"/>
              </a:ext>
            </a:extLst>
          </p:cNvPr>
          <p:cNvSpPr txBox="1">
            <a:spLocks/>
          </p:cNvSpPr>
          <p:nvPr/>
        </p:nvSpPr>
        <p:spPr>
          <a:xfrm>
            <a:off x="1897381" y="632460"/>
            <a:ext cx="3506300" cy="62612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>
                <a:latin typeface="Palatino Linotype" panose="02040502050505030304" pitchFamily="18" charset="0"/>
              </a:rPr>
              <a:t>Thời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gian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chạy</a:t>
            </a:r>
            <a:endParaRPr lang="en-US" sz="3000" dirty="0">
              <a:latin typeface="Palatino Linotype" panose="02040502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700BA-DDD1-437B-991E-434B0AF903DA}"/>
              </a:ext>
            </a:extLst>
          </p:cNvPr>
          <p:cNvSpPr txBox="1"/>
          <p:nvPr/>
        </p:nvSpPr>
        <p:spPr>
          <a:xfrm>
            <a:off x="2219106" y="1740767"/>
            <a:ext cx="7374987" cy="24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err="1"/>
              <a:t>Có</a:t>
            </a:r>
            <a:r>
              <a:rPr lang="en-US" sz="1600" dirty="0"/>
              <a:t> 3 </a:t>
            </a:r>
            <a:r>
              <a:rPr lang="en-US" sz="1600" dirty="0" err="1"/>
              <a:t>trường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: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chạy</a:t>
            </a:r>
            <a:r>
              <a:rPr lang="en-US" sz="1600" dirty="0"/>
              <a:t> </a:t>
            </a:r>
            <a:r>
              <a:rPr lang="en-US" sz="1600" dirty="0" err="1"/>
              <a:t>tốt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. 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chạy</a:t>
            </a:r>
            <a:r>
              <a:rPr lang="en-US" sz="1600" dirty="0"/>
              <a:t> </a:t>
            </a:r>
            <a:r>
              <a:rPr lang="en-US" sz="1600" dirty="0" err="1"/>
              <a:t>trung</a:t>
            </a:r>
            <a:r>
              <a:rPr lang="en-US" sz="1600" dirty="0"/>
              <a:t> </a:t>
            </a:r>
            <a:r>
              <a:rPr lang="en-US" sz="1600" dirty="0" err="1"/>
              <a:t>bình</a:t>
            </a:r>
            <a:r>
              <a:rPr lang="en-US" sz="1600" dirty="0"/>
              <a:t>. 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chạy</a:t>
            </a:r>
            <a:r>
              <a:rPr lang="en-US" sz="1600" dirty="0"/>
              <a:t> </a:t>
            </a:r>
            <a:r>
              <a:rPr lang="en-US" sz="1600" dirty="0" err="1"/>
              <a:t>xấu</a:t>
            </a:r>
            <a:r>
              <a:rPr lang="en-US" sz="1600" dirty="0"/>
              <a:t> </a:t>
            </a:r>
            <a:r>
              <a:rPr lang="en-US" sz="1600" dirty="0" err="1"/>
              <a:t>nhât</a:t>
            </a:r>
            <a:r>
              <a:rPr lang="en-US" sz="1600" dirty="0"/>
              <a:t>. (</a:t>
            </a:r>
            <a:r>
              <a:rPr lang="en-US" sz="1600" dirty="0" err="1"/>
              <a:t>thường</a:t>
            </a:r>
            <a:r>
              <a:rPr lang="en-US" sz="1600" dirty="0"/>
              <a:t> </a:t>
            </a:r>
            <a:r>
              <a:rPr lang="en-US" sz="1600" dirty="0" err="1"/>
              <a:t>xuyên</a:t>
            </a:r>
            <a:r>
              <a:rPr lang="en-US" sz="1600" dirty="0"/>
              <a:t>)</a:t>
            </a:r>
          </a:p>
          <a:p>
            <a:pPr>
              <a:lnSpc>
                <a:spcPct val="200000"/>
              </a:lnSpc>
            </a:pPr>
            <a:r>
              <a:rPr lang="en-US" sz="1600" dirty="0" err="1"/>
              <a:t>Vì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 </a:t>
            </a:r>
            <a:r>
              <a:rPr lang="en-US" sz="1600" dirty="0" err="1"/>
              <a:t>nên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quyết</a:t>
            </a:r>
            <a:r>
              <a:rPr lang="en-US" sz="1600" dirty="0"/>
              <a:t> </a:t>
            </a:r>
            <a:r>
              <a:rPr lang="en-US" sz="1600" dirty="0" err="1"/>
              <a:t>bài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thì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dựa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chạy</a:t>
            </a:r>
            <a:r>
              <a:rPr lang="en-US" sz="1600" dirty="0"/>
              <a:t> </a:t>
            </a:r>
            <a:r>
              <a:rPr lang="en-US" sz="1600" dirty="0" err="1"/>
              <a:t>xấu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4451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76DB28-F10E-4ED5-AA79-BC58B05FAE3B}"/>
              </a:ext>
            </a:extLst>
          </p:cNvPr>
          <p:cNvSpPr txBox="1">
            <a:spLocks/>
          </p:cNvSpPr>
          <p:nvPr/>
        </p:nvSpPr>
        <p:spPr>
          <a:xfrm>
            <a:off x="1922225" y="0"/>
            <a:ext cx="4776285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>
                <a:latin typeface="Palatino Linotype" panose="02040502050505030304" pitchFamily="18" charset="0"/>
              </a:rPr>
              <a:t>Đánh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giá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hiệu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quả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thời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gian</a:t>
            </a:r>
            <a:endParaRPr lang="en-US" sz="3000" dirty="0">
              <a:latin typeface="Palatino Linotype" panose="020405020505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C968A5-0CD0-4AB1-9E45-DBDBED4E5B89}"/>
              </a:ext>
            </a:extLst>
          </p:cNvPr>
          <p:cNvSpPr txBox="1"/>
          <p:nvPr/>
        </p:nvSpPr>
        <p:spPr>
          <a:xfrm>
            <a:off x="844153" y="1694587"/>
            <a:ext cx="693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(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): </a:t>
            </a:r>
            <a:r>
              <a:rPr lang="en-US" dirty="0" err="1"/>
              <a:t>viết</a:t>
            </a:r>
            <a:r>
              <a:rPr lang="en-US" dirty="0"/>
              <a:t> code </a:t>
            </a:r>
            <a:r>
              <a:rPr lang="en-US" dirty="0" err="1"/>
              <a:t>chạy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):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4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F32C-3A16-4630-91C3-2D0C4093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Palatino Linotype" panose="02040502050505030304" pitchFamily="18" charset="0"/>
              </a:rPr>
              <a:t>	</a:t>
            </a:r>
            <a:r>
              <a:rPr lang="en-US" sz="3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Đánh</a:t>
            </a:r>
            <a:r>
              <a:rPr 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3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giá</a:t>
            </a:r>
            <a:r>
              <a:rPr 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3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bằng</a:t>
            </a:r>
            <a:r>
              <a:rPr 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3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thực</a:t>
            </a:r>
            <a:r>
              <a:rPr 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3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nghiệm</a:t>
            </a:r>
            <a:endParaRPr lang="en-US" sz="3000" spc="-50" dirty="0">
              <a:solidFill>
                <a:schemeClr val="tx1">
                  <a:lumMod val="75000"/>
                  <a:lumOff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73DC1-801F-4B48-8483-374DC47A34B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192847"/>
            <a:ext cx="8229240" cy="3113339"/>
          </a:xfrm>
        </p:spPr>
        <p:txBody>
          <a:bodyPr/>
          <a:lstStyle/>
          <a:p>
            <a:r>
              <a:rPr lang="en-US" sz="1800" dirty="0" err="1"/>
              <a:t>Viết</a:t>
            </a:r>
            <a:r>
              <a:rPr lang="en-US" sz="1800" dirty="0"/>
              <a:t> </a:t>
            </a:r>
            <a:r>
              <a:rPr lang="en-US" sz="1800" dirty="0" err="1"/>
              <a:t>chương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, </a:t>
            </a:r>
            <a:r>
              <a:rPr lang="en-US" sz="1800" dirty="0" err="1"/>
              <a:t>cài</a:t>
            </a:r>
            <a:r>
              <a:rPr lang="en-US" sz="1800" dirty="0"/>
              <a:t> </a:t>
            </a:r>
            <a:r>
              <a:rPr lang="en-US" sz="1800" dirty="0" err="1"/>
              <a:t>đặt</a:t>
            </a:r>
            <a:endParaRPr lang="en-US" sz="1800" dirty="0"/>
          </a:p>
          <a:p>
            <a:r>
              <a:rPr lang="en-US" sz="1800" dirty="0"/>
              <a:t>Cho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chạy</a:t>
            </a:r>
            <a:r>
              <a:rPr lang="en-US" sz="1800" dirty="0"/>
              <a:t> </a:t>
            </a:r>
            <a:r>
              <a:rPr lang="en-US" sz="1800" dirty="0" err="1"/>
              <a:t>thử</a:t>
            </a:r>
            <a:r>
              <a:rPr lang="en-US" sz="1800" dirty="0"/>
              <a:t> </a:t>
            </a:r>
            <a:r>
              <a:rPr lang="en-US" sz="1800" dirty="0" err="1"/>
              <a:t>nghiệm</a:t>
            </a:r>
            <a:endParaRPr lang="en-US" sz="1800" dirty="0"/>
          </a:p>
          <a:p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testcase</a:t>
            </a:r>
          </a:p>
          <a:p>
            <a:r>
              <a:rPr lang="en-US" sz="1800" dirty="0" err="1"/>
              <a:t>Đo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kê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endParaRPr lang="en-US" sz="1800" dirty="0"/>
          </a:p>
          <a:p>
            <a:r>
              <a:rPr lang="en-US" sz="1800" dirty="0" err="1"/>
              <a:t>Xấp</a:t>
            </a:r>
            <a:r>
              <a:rPr lang="en-US" sz="1800" dirty="0"/>
              <a:t> </a:t>
            </a:r>
            <a:r>
              <a:rPr lang="en-US" sz="1800" dirty="0" err="1"/>
              <a:t>xỉ</a:t>
            </a:r>
            <a:r>
              <a:rPr lang="en-US" sz="1800" dirty="0"/>
              <a:t> </a:t>
            </a:r>
            <a:r>
              <a:rPr lang="en-US" sz="1800" dirty="0" err="1"/>
              <a:t>biểu</a:t>
            </a:r>
            <a:r>
              <a:rPr lang="en-US" sz="1800" dirty="0"/>
              <a:t> </a:t>
            </a:r>
            <a:r>
              <a:rPr lang="en-US" sz="1800" dirty="0" err="1"/>
              <a:t>đồ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10835B2-B499-4F35-872C-0185096D10B3}"/>
              </a:ext>
            </a:extLst>
          </p:cNvPr>
          <p:cNvSpPr/>
          <p:nvPr/>
        </p:nvSpPr>
        <p:spPr>
          <a:xfrm>
            <a:off x="637953" y="3062177"/>
            <a:ext cx="2849526" cy="1244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Dễ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57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5C3C1-B9FD-49D3-A29B-E88867842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77" y="1735155"/>
            <a:ext cx="4951322" cy="10880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7E651A-D278-4C19-AD15-BF7BCE3E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109" y="220185"/>
            <a:ext cx="4105781" cy="1088068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latin typeface="Palatino Linotype" panose="02040502050505030304" pitchFamily="18" charset="0"/>
              </a:rPr>
              <a:t>Đánh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giá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bằng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toán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học</a:t>
            </a:r>
            <a:endParaRPr lang="en-US" sz="3000" dirty="0"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AA795-01AC-4F1F-897C-6C11AFFDF627}"/>
              </a:ext>
            </a:extLst>
          </p:cNvPr>
          <p:cNvSpPr txBox="1"/>
          <p:nvPr/>
        </p:nvSpPr>
        <p:spPr>
          <a:xfrm>
            <a:off x="920078" y="1384300"/>
            <a:ext cx="77843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+mj-lt"/>
              </a:rPr>
              <a:t>Ta </a:t>
            </a:r>
            <a:r>
              <a:rPr lang="en-US" sz="1350" b="1" dirty="0" err="1">
                <a:latin typeface="+mj-lt"/>
              </a:rPr>
              <a:t>có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đoạn</a:t>
            </a:r>
            <a:r>
              <a:rPr lang="en-US" sz="1350" b="1" dirty="0">
                <a:latin typeface="+mj-lt"/>
              </a:rPr>
              <a:t> code </a:t>
            </a:r>
            <a:r>
              <a:rPr lang="en-US" sz="1350" b="1" dirty="0" err="1">
                <a:latin typeface="+mj-lt"/>
              </a:rPr>
              <a:t>sau</a:t>
            </a:r>
            <a:r>
              <a:rPr lang="en-US" sz="1350" b="1" dirty="0">
                <a:latin typeface="+mj-lt"/>
              </a:rPr>
              <a:t> (</a:t>
            </a:r>
            <a:r>
              <a:rPr lang="en-US" sz="1350" b="1" dirty="0" err="1">
                <a:latin typeface="+mj-lt"/>
              </a:rPr>
              <a:t>Bài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tập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minh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họa</a:t>
            </a:r>
            <a:r>
              <a:rPr lang="en-US" sz="1350" b="1" dirty="0">
                <a:latin typeface="+mj-lt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19296-8B75-4DD2-9C5B-BDB3801F38B3}"/>
              </a:ext>
            </a:extLst>
          </p:cNvPr>
          <p:cNvSpPr txBox="1"/>
          <p:nvPr/>
        </p:nvSpPr>
        <p:spPr>
          <a:xfrm>
            <a:off x="920077" y="2975318"/>
            <a:ext cx="67608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+mj-lt"/>
              </a:rPr>
              <a:t>Giả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sử</a:t>
            </a:r>
            <a:r>
              <a:rPr lang="en-US" sz="1350" b="1" dirty="0">
                <a:latin typeface="+mj-lt"/>
              </a:rPr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array </a:t>
            </a:r>
            <a:r>
              <a:rPr lang="en-US" sz="1350" dirty="0" err="1"/>
              <a:t>là</a:t>
            </a:r>
            <a:r>
              <a:rPr lang="en-US" sz="1350" dirty="0"/>
              <a:t> </a:t>
            </a:r>
            <a:r>
              <a:rPr lang="en-US" sz="1350" dirty="0" err="1"/>
              <a:t>mảng</a:t>
            </a:r>
            <a:r>
              <a:rPr lang="en-US" sz="1350" dirty="0"/>
              <a:t> n </a:t>
            </a:r>
            <a:r>
              <a:rPr lang="en-US" sz="1350" dirty="0" err="1"/>
              <a:t>phần</a:t>
            </a:r>
            <a:r>
              <a:rPr lang="en-US" sz="1350" dirty="0"/>
              <a:t> </a:t>
            </a:r>
            <a:r>
              <a:rPr lang="en-US" sz="1350" dirty="0" err="1"/>
              <a:t>tử</a:t>
            </a:r>
            <a:r>
              <a:rPr lang="en-US" sz="1350" dirty="0"/>
              <a:t> (</a:t>
            </a:r>
            <a:r>
              <a:rPr lang="en-US" sz="1350" dirty="0" err="1"/>
              <a:t>với</a:t>
            </a:r>
            <a:r>
              <a:rPr lang="en-US" sz="1350" dirty="0"/>
              <a:t> n </a:t>
            </a:r>
            <a:r>
              <a:rPr lang="en-US" sz="1350" dirty="0" err="1"/>
              <a:t>là</a:t>
            </a:r>
            <a:r>
              <a:rPr lang="en-US" sz="1350" dirty="0"/>
              <a:t> </a:t>
            </a:r>
            <a:r>
              <a:rPr lang="en-US" sz="1350" dirty="0" err="1"/>
              <a:t>số</a:t>
            </a:r>
            <a:r>
              <a:rPr lang="en-US" sz="1350" dirty="0"/>
              <a:t> </a:t>
            </a:r>
            <a:r>
              <a:rPr lang="en-US" sz="1350" dirty="0" err="1"/>
              <a:t>nguyên</a:t>
            </a:r>
            <a:r>
              <a:rPr lang="en-US" sz="1350" dirty="0"/>
              <a:t>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48EE5-B435-418C-99A2-27B9E6C54023}"/>
              </a:ext>
            </a:extLst>
          </p:cNvPr>
          <p:cNvSpPr txBox="1"/>
          <p:nvPr/>
        </p:nvSpPr>
        <p:spPr>
          <a:xfrm>
            <a:off x="5976907" y="1735156"/>
            <a:ext cx="30334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Đây</a:t>
            </a:r>
            <a:r>
              <a:rPr lang="en-US" sz="1350" dirty="0"/>
              <a:t> </a:t>
            </a:r>
            <a:r>
              <a:rPr lang="en-US" sz="1350" dirty="0" err="1"/>
              <a:t>là</a:t>
            </a:r>
            <a:r>
              <a:rPr lang="en-US" sz="1350" dirty="0"/>
              <a:t> </a:t>
            </a:r>
            <a:r>
              <a:rPr lang="en-US" sz="1350" dirty="0" err="1"/>
              <a:t>đoạn</a:t>
            </a:r>
            <a:r>
              <a:rPr lang="en-US" sz="1350" dirty="0"/>
              <a:t> </a:t>
            </a:r>
            <a:r>
              <a:rPr lang="en-US" sz="1350" dirty="0" err="1"/>
              <a:t>mã</a:t>
            </a:r>
            <a:r>
              <a:rPr lang="en-US" sz="1350" dirty="0"/>
              <a:t> </a:t>
            </a:r>
            <a:r>
              <a:rPr lang="en-US" sz="1350" dirty="0" err="1"/>
              <a:t>thuật</a:t>
            </a:r>
            <a:r>
              <a:rPr lang="en-US" sz="1350" dirty="0"/>
              <a:t> </a:t>
            </a:r>
            <a:r>
              <a:rPr lang="en-US" sz="1350" dirty="0" err="1"/>
              <a:t>toán</a:t>
            </a:r>
            <a:r>
              <a:rPr lang="en-US" sz="1350" dirty="0"/>
              <a:t> </a:t>
            </a:r>
            <a:r>
              <a:rPr lang="en-US" sz="1350" dirty="0" err="1"/>
              <a:t>sắp</a:t>
            </a:r>
            <a:r>
              <a:rPr lang="en-US" sz="1350" dirty="0"/>
              <a:t> </a:t>
            </a:r>
            <a:r>
              <a:rPr lang="en-US" sz="1350" dirty="0" err="1"/>
              <a:t>xếp</a:t>
            </a:r>
            <a:endParaRPr lang="en-US" sz="1350" dirty="0"/>
          </a:p>
          <a:p>
            <a:r>
              <a:rPr lang="en-US" sz="1350" dirty="0"/>
              <a:t>(</a:t>
            </a:r>
            <a:r>
              <a:rPr lang="en-US" sz="1350" dirty="0" err="1"/>
              <a:t>MinSort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7209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B981D4-CA92-4519-970D-0BE9940022C3}"/>
              </a:ext>
            </a:extLst>
          </p:cNvPr>
          <p:cNvSpPr txBox="1">
            <a:spLocks/>
          </p:cNvSpPr>
          <p:nvPr/>
        </p:nvSpPr>
        <p:spPr>
          <a:xfrm>
            <a:off x="1339398" y="369278"/>
            <a:ext cx="6465204" cy="72576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>
                <a:latin typeface="Palatino Linotype" panose="02040502050505030304" pitchFamily="18" charset="0"/>
              </a:rPr>
              <a:t>Tính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toán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độ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phức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tạp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của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thuật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toán</a:t>
            </a:r>
            <a:endParaRPr lang="en-US" sz="3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F95A2-5DC5-4764-9A85-031FC68B3FA8}"/>
                  </a:ext>
                </a:extLst>
              </p:cNvPr>
              <p:cNvSpPr txBox="1"/>
              <p:nvPr/>
            </p:nvSpPr>
            <p:spPr>
              <a:xfrm>
                <a:off x="999775" y="1475376"/>
                <a:ext cx="5883534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ố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ướ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ượ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h𝑖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ệ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h𝑜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ặ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ố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𝑝h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ơ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ấ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ầ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ự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h𝑖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ệ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35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F95A2-5DC5-4764-9A85-031FC68B3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75" y="1475376"/>
                <a:ext cx="5883534" cy="207749"/>
              </a:xfrm>
              <a:prstGeom prst="rect">
                <a:avLst/>
              </a:prstGeom>
              <a:blipFill>
                <a:blip r:embed="rId2"/>
                <a:stretch>
                  <a:fillRect l="-518" t="-5882" r="-518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F098D37-266A-4C3A-8104-3A075529F664}"/>
              </a:ext>
            </a:extLst>
          </p:cNvPr>
          <p:cNvSpPr txBox="1"/>
          <p:nvPr/>
        </p:nvSpPr>
        <p:spPr>
          <a:xfrm>
            <a:off x="647736" y="2364459"/>
            <a:ext cx="18617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+mj-lt"/>
              </a:rPr>
              <a:t>Ta </a:t>
            </a:r>
            <a:r>
              <a:rPr lang="en-US" sz="1350" b="1" dirty="0" err="1">
                <a:latin typeface="+mj-lt"/>
              </a:rPr>
              <a:t>xét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ví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dụ</a:t>
            </a:r>
            <a:r>
              <a:rPr lang="en-US" sz="1350" b="1" dirty="0">
                <a:latin typeface="+mj-lt"/>
              </a:rPr>
              <a:t> ở </a:t>
            </a:r>
            <a:r>
              <a:rPr lang="en-US" sz="1350" b="1" dirty="0" err="1">
                <a:latin typeface="+mj-lt"/>
              </a:rPr>
              <a:t>trên</a:t>
            </a:r>
            <a:r>
              <a:rPr lang="en-US" sz="1350" b="1" dirty="0">
                <a:latin typeface="+mj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80DC73-DFA9-4935-9181-4CB56EE86CD3}"/>
                  </a:ext>
                </a:extLst>
              </p:cNvPr>
              <p:cNvSpPr txBox="1"/>
              <p:nvPr/>
            </p:nvSpPr>
            <p:spPr>
              <a:xfrm>
                <a:off x="999775" y="1771737"/>
                <a:ext cx="4661597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độ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𝑝h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ứ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ờ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𝑔𝑖𝑎𝑛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ữ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𝑙𝑖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ệ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đầ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80DC73-DFA9-4935-9181-4CB56EE86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75" y="1771737"/>
                <a:ext cx="4661597" cy="207749"/>
              </a:xfrm>
              <a:prstGeom prst="rect">
                <a:avLst/>
              </a:prstGeom>
              <a:blipFill>
                <a:blip r:embed="rId3"/>
                <a:stretch>
                  <a:fillRect l="-261" t="-2941" r="-261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2704AB-89D3-4B68-B01D-F1B948FF72B8}"/>
                  </a:ext>
                </a:extLst>
              </p:cNvPr>
              <p:cNvSpPr txBox="1"/>
              <p:nvPr/>
            </p:nvSpPr>
            <p:spPr>
              <a:xfrm>
                <a:off x="999775" y="2027259"/>
                <a:ext cx="3542380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Đ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ề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𝑡𝑎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𝑞𝑢𝑎𝑛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ố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độ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ă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ủ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2704AB-89D3-4B68-B01D-F1B948FF7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75" y="2027259"/>
                <a:ext cx="3542380" cy="207749"/>
              </a:xfrm>
              <a:prstGeom prst="rect">
                <a:avLst/>
              </a:prstGeom>
              <a:blipFill>
                <a:blip r:embed="rId4"/>
                <a:stretch>
                  <a:fillRect l="-688" t="-2941" r="-137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165EB-B7C5-4A4E-8CF9-6A3AA56DB4C7}"/>
                  </a:ext>
                </a:extLst>
              </p:cNvPr>
              <p:cNvSpPr txBox="1"/>
              <p:nvPr/>
            </p:nvSpPr>
            <p:spPr>
              <a:xfrm>
                <a:off x="999775" y="2770910"/>
                <a:ext cx="1715534" cy="602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165EB-B7C5-4A4E-8CF9-6A3AA56DB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75" y="2770910"/>
                <a:ext cx="1715534" cy="602088"/>
              </a:xfrm>
              <a:prstGeom prst="rect">
                <a:avLst/>
              </a:prstGeom>
              <a:blipFill>
                <a:blip r:embed="rId5"/>
                <a:stretch>
                  <a:fillRect l="-2847" t="-3061" r="-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BEAD3E15-FD3E-4023-9258-5EB16B5BE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877" y="2502959"/>
            <a:ext cx="4951322" cy="1088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EDA315-E821-481B-96BF-3B2277C01423}"/>
                  </a:ext>
                </a:extLst>
              </p:cNvPr>
              <p:cNvSpPr txBox="1"/>
              <p:nvPr/>
            </p:nvSpPr>
            <p:spPr>
              <a:xfrm>
                <a:off x="1026322" y="3244778"/>
                <a:ext cx="1915076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+1.5</m:t>
                      </m:r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i="1">
                          <a:latin typeface="Cambria Math" panose="02040503050406030204" pitchFamily="18" charset="0"/>
                        </a:rPr>
                        <m:t> −1.5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EDA315-E821-481B-96BF-3B2277C01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22" y="3244778"/>
                <a:ext cx="1915076" cy="207749"/>
              </a:xfrm>
              <a:prstGeom prst="rect">
                <a:avLst/>
              </a:prstGeom>
              <a:blipFill>
                <a:blip r:embed="rId7"/>
                <a:stretch>
                  <a:fillRect l="-2540" r="-1587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3272B0-5170-480A-A837-7D1CCE2E4299}"/>
                  </a:ext>
                </a:extLst>
              </p:cNvPr>
              <p:cNvSpPr txBox="1"/>
              <p:nvPr/>
            </p:nvSpPr>
            <p:spPr>
              <a:xfrm>
                <a:off x="1026321" y="3608126"/>
                <a:ext cx="160595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=1.5</m:t>
                      </m:r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i="1">
                          <a:latin typeface="Cambria Math" panose="02040503050406030204" pitchFamily="18" charset="0"/>
                        </a:rPr>
                        <m:t> −0.5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3272B0-5170-480A-A837-7D1CCE2E4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21" y="3608126"/>
                <a:ext cx="1605952" cy="207749"/>
              </a:xfrm>
              <a:prstGeom prst="rect">
                <a:avLst/>
              </a:prstGeom>
              <a:blipFill>
                <a:blip r:embed="rId8"/>
                <a:stretch>
                  <a:fillRect l="-3030" r="-2273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949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D13DA05-A926-4DCB-A64F-F70AFE5E165E}"/>
              </a:ext>
            </a:extLst>
          </p:cNvPr>
          <p:cNvSpPr txBox="1">
            <a:spLocks/>
          </p:cNvSpPr>
          <p:nvPr/>
        </p:nvSpPr>
        <p:spPr>
          <a:xfrm>
            <a:off x="1339398" y="369278"/>
            <a:ext cx="6465204" cy="72576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>
                <a:latin typeface="Palatino Linotype" panose="02040502050505030304" pitchFamily="18" charset="0"/>
              </a:rPr>
              <a:t>Tính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toán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độ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phức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tạp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của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thuật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toán</a:t>
            </a:r>
            <a:endParaRPr lang="en-US" sz="3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DEF12-18ED-4B36-B683-B988E65B1FFF}"/>
                  </a:ext>
                </a:extLst>
              </p:cNvPr>
              <p:cNvSpPr txBox="1"/>
              <p:nvPr/>
            </p:nvSpPr>
            <p:spPr>
              <a:xfrm>
                <a:off x="889161" y="1903750"/>
                <a:ext cx="160595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=1.5</m:t>
                      </m:r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i="1">
                          <a:latin typeface="Cambria Math" panose="02040503050406030204" pitchFamily="18" charset="0"/>
                        </a:rPr>
                        <m:t> −0.5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DEF12-18ED-4B36-B683-B988E65B1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61" y="1903750"/>
                <a:ext cx="1605952" cy="207749"/>
              </a:xfrm>
              <a:prstGeom prst="rect">
                <a:avLst/>
              </a:prstGeom>
              <a:blipFill>
                <a:blip r:embed="rId2"/>
                <a:stretch>
                  <a:fillRect l="-3422" r="-2281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25063D-F78C-4439-8EA1-AAAE717C471F}"/>
                  </a:ext>
                </a:extLst>
              </p:cNvPr>
              <p:cNvSpPr txBox="1"/>
              <p:nvPr/>
            </p:nvSpPr>
            <p:spPr>
              <a:xfrm>
                <a:off x="833201" y="2241612"/>
                <a:ext cx="7477599" cy="102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50" dirty="0"/>
                  <a:t>Với </a:t>
                </a:r>
                <a:r>
                  <a:rPr lang="en-US" sz="1350" dirty="0" err="1"/>
                  <a:t>một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tập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dữ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liệu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lớn</a:t>
                </a:r>
                <a:r>
                  <a:rPr lang="en-US" sz="1350" dirty="0"/>
                  <a:t> ta </a:t>
                </a:r>
                <a:r>
                  <a:rPr lang="en-US" sz="1350" dirty="0" err="1"/>
                  <a:t>thấy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350" dirty="0"/>
                  <a:t> </a:t>
                </a:r>
                <a:r>
                  <a:rPr lang="en-US" sz="1350" dirty="0" err="1"/>
                  <a:t>cũng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thực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sự</a:t>
                </a:r>
                <a:r>
                  <a:rPr lang="en-US" sz="1350" dirty="0"/>
                  <a:t> </a:t>
                </a:r>
                <a:r>
                  <a:rPr lang="en-US" sz="1350" dirty="0" err="1"/>
                  <a:t>không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quan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trọng</a:t>
                </a:r>
                <a:r>
                  <a:rPr lang="en-US" sz="1350" dirty="0"/>
                  <a:t>. </a:t>
                </a:r>
                <a:r>
                  <a:rPr lang="en-US" sz="1350" dirty="0" err="1"/>
                  <a:t>Vì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lức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này</a:t>
                </a:r>
                <a:r>
                  <a:rPr lang="en-US" sz="1350" dirty="0"/>
                  <a:t> n </a:t>
                </a:r>
                <a:r>
                  <a:rPr lang="en-US" sz="1350" dirty="0" err="1"/>
                  <a:t>quá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nhỏ</a:t>
                </a:r>
                <a:r>
                  <a:rPr lang="en-US" sz="1350" dirty="0"/>
                  <a:t> so </a:t>
                </a:r>
                <a:r>
                  <a:rPr lang="en-US" sz="1350" dirty="0" err="1"/>
                  <a:t>với</a:t>
                </a:r>
                <a:r>
                  <a:rPr lang="en-US" sz="1350" dirty="0"/>
                  <a:t> n.</a:t>
                </a: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50" dirty="0" err="1"/>
                  <a:t>Cũng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tương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tự</a:t>
                </a:r>
                <a:r>
                  <a:rPr lang="en-US" sz="1350" dirty="0"/>
                  <a:t> 1.5 </a:t>
                </a:r>
                <a:r>
                  <a:rPr lang="en-US" sz="1350" dirty="0" err="1"/>
                  <a:t>cũng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không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cần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thiết</a:t>
                </a:r>
                <a:r>
                  <a:rPr lang="en-US" sz="135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25063D-F78C-4439-8EA1-AAAE717C4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01" y="2241612"/>
                <a:ext cx="7477599" cy="1027204"/>
              </a:xfrm>
              <a:prstGeom prst="rect">
                <a:avLst/>
              </a:prstGeom>
              <a:blipFill>
                <a:blip r:embed="rId3"/>
                <a:stretch>
                  <a:fillRect l="-82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2D8753-E28C-469C-A63C-AF6B56C78B11}"/>
                  </a:ext>
                </a:extLst>
              </p:cNvPr>
              <p:cNvSpPr txBox="1"/>
              <p:nvPr/>
            </p:nvSpPr>
            <p:spPr>
              <a:xfrm>
                <a:off x="889161" y="3512328"/>
                <a:ext cx="2268725" cy="71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 err="1">
                    <a:latin typeface="+mj-lt"/>
                  </a:rPr>
                  <a:t>Lúc</a:t>
                </a:r>
                <a:r>
                  <a:rPr lang="en-US" sz="1350" b="1" dirty="0">
                    <a:latin typeface="+mj-lt"/>
                  </a:rPr>
                  <a:t> </a:t>
                </a:r>
                <a:r>
                  <a:rPr lang="en-US" sz="1350" b="1" dirty="0" err="1">
                    <a:latin typeface="+mj-lt"/>
                  </a:rPr>
                  <a:t>này</a:t>
                </a:r>
                <a:r>
                  <a:rPr lang="en-US" sz="1350" b="1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350" dirty="0"/>
                  <a:t> </a:t>
                </a:r>
                <a:r>
                  <a:rPr lang="en-US" sz="1350" dirty="0" err="1"/>
                  <a:t>sấp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xỉ</a:t>
                </a:r>
                <a:r>
                  <a:rPr lang="en-US" sz="1350" dirty="0"/>
                  <a:t> </a:t>
                </a:r>
                <a:r>
                  <a:rPr lang="en-US" sz="1350" dirty="0" err="1"/>
                  <a:t>bằng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350" dirty="0"/>
              </a:p>
              <a:p>
                <a:endParaRPr lang="en-US" sz="135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2D8753-E28C-469C-A63C-AF6B56C78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61" y="3512328"/>
                <a:ext cx="2268725" cy="715581"/>
              </a:xfrm>
              <a:prstGeom prst="rect">
                <a:avLst/>
              </a:prstGeom>
              <a:blipFill>
                <a:blip r:embed="rId4"/>
                <a:stretch>
                  <a:fillRect l="-806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53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9172CC-BB38-48D1-9F88-299CDB7B11D4}"/>
              </a:ext>
            </a:extLst>
          </p:cNvPr>
          <p:cNvSpPr txBox="1">
            <a:spLocks/>
          </p:cNvSpPr>
          <p:nvPr/>
        </p:nvSpPr>
        <p:spPr>
          <a:xfrm>
            <a:off x="3252879" y="464235"/>
            <a:ext cx="2638242" cy="72576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Palatino Linotype" panose="02040502050505030304" pitchFamily="18" charset="0"/>
              </a:rPr>
              <a:t>Big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3100A8-E2AA-4ED5-881C-3E4E6C0A124F}"/>
                  </a:ext>
                </a:extLst>
              </p:cNvPr>
              <p:cNvSpPr txBox="1"/>
              <p:nvPr/>
            </p:nvSpPr>
            <p:spPr>
              <a:xfrm>
                <a:off x="896816" y="1519311"/>
                <a:ext cx="7491046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1350" dirty="0">
                    <a:latin typeface="+mj-lt"/>
                  </a:rPr>
                  <a:t>Gọi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50" dirty="0" err="1">
                    <a:latin typeface="+mj-lt"/>
                  </a:rPr>
                  <a:t>là</a:t>
                </a:r>
                <a:r>
                  <a:rPr lang="en-US" sz="1350" dirty="0">
                    <a:latin typeface="+mj-lt"/>
                  </a:rPr>
                  <a:t> </a:t>
                </a:r>
                <a:r>
                  <a:rPr lang="vi-VN" sz="1350" dirty="0">
                    <a:latin typeface="+mj-lt"/>
                    <a:cs typeface="Calibri" panose="020F0502020204030204" pitchFamily="34" charset="0"/>
                  </a:rPr>
                  <a:t>các hàm số dương không giảm trên tập số nguyên dương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. Ta </a:t>
                </a:r>
                <a:r>
                  <a:rPr lang="en-US" sz="1350" dirty="0" err="1">
                    <a:latin typeface="+mj-lt"/>
                    <a:cs typeface="Calibri" panose="020F0502020204030204" pitchFamily="34" charset="0"/>
                  </a:rPr>
                  <a:t>gọi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  <m:r>
                      <a:rPr lang="en-US" sz="135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𝑡h𝑢</m:t>
                    </m:r>
                    <m:r>
                      <a:rPr lang="en-US" sz="135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ộ</m:t>
                    </m:r>
                    <m:r>
                      <a:rPr lang="en-US" sz="135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)) </m:t>
                    </m:r>
                  </m:oMath>
                </a14:m>
                <a:r>
                  <a:rPr lang="en-US" sz="1350" dirty="0" err="1">
                    <a:latin typeface="+mj-lt"/>
                    <a:cs typeface="Calibri" panose="020F0502020204030204" pitchFamily="34" charset="0"/>
                  </a:rPr>
                  <a:t>nếu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 </a:t>
                </a:r>
                <a:r>
                  <a:rPr lang="en-US" sz="1350" dirty="0" err="1">
                    <a:latin typeface="+mj-lt"/>
                    <a:cs typeface="Calibri" panose="020F0502020204030204" pitchFamily="34" charset="0"/>
                  </a:rPr>
                  <a:t>tồn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 </a:t>
                </a:r>
                <a:r>
                  <a:rPr lang="en-US" sz="1350" dirty="0" err="1">
                    <a:latin typeface="+mj-lt"/>
                    <a:cs typeface="Calibri" panose="020F0502020204030204" pitchFamily="34" charset="0"/>
                  </a:rPr>
                  <a:t>tại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 </a:t>
                </a:r>
                <a:r>
                  <a:rPr lang="en-US" sz="1350" dirty="0" err="1">
                    <a:latin typeface="+mj-lt"/>
                    <a:cs typeface="Calibri" panose="020F0502020204030204" pitchFamily="34" charset="0"/>
                  </a:rPr>
                  <a:t>giá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 </a:t>
                </a:r>
                <a:r>
                  <a:rPr lang="en-US" sz="1350" dirty="0" err="1">
                    <a:latin typeface="+mj-lt"/>
                    <a:cs typeface="Calibri" panose="020F0502020204030204" pitchFamily="34" charset="0"/>
                  </a:rPr>
                  <a:t>trị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350" dirty="0" err="1">
                    <a:latin typeface="+mj-lt"/>
                    <a:cs typeface="Calibri" panose="020F0502020204030204" pitchFamily="34" charset="0"/>
                  </a:rPr>
                  <a:t>và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 </a:t>
                </a:r>
                <a:r>
                  <a:rPr lang="en-US" sz="1350" dirty="0" err="1">
                    <a:latin typeface="+mj-lt"/>
                    <a:cs typeface="Calibri" panose="020F0502020204030204" pitchFamily="34" charset="0"/>
                  </a:rPr>
                  <a:t>thỏa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3100A8-E2AA-4ED5-881C-3E4E6C0A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16" y="1519311"/>
                <a:ext cx="7491046" cy="507831"/>
              </a:xfrm>
              <a:prstGeom prst="rect">
                <a:avLst/>
              </a:prstGeom>
              <a:blipFill>
                <a:blip r:embed="rId2"/>
                <a:stretch>
                  <a:fillRect l="-163" t="-1190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9573C5-3D0A-4933-B14D-39094458BDD9}"/>
                  </a:ext>
                </a:extLst>
              </p:cNvPr>
              <p:cNvSpPr txBox="1"/>
              <p:nvPr/>
            </p:nvSpPr>
            <p:spPr>
              <a:xfrm>
                <a:off x="3252879" y="2003472"/>
                <a:ext cx="25743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 &lt; 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9573C5-3D0A-4933-B14D-39094458B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879" y="2003472"/>
                <a:ext cx="2574388" cy="323165"/>
              </a:xfrm>
              <a:prstGeom prst="rect">
                <a:avLst/>
              </a:prstGeom>
              <a:blipFill>
                <a:blip r:embed="rId3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5FAA36-0E99-4D37-81D9-FAC9EF7AC85F}"/>
                  </a:ext>
                </a:extLst>
              </p:cNvPr>
              <p:cNvSpPr txBox="1"/>
              <p:nvPr/>
            </p:nvSpPr>
            <p:spPr>
              <a:xfrm>
                <a:off x="896815" y="2362525"/>
                <a:ext cx="737850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Điều </a:t>
                </a:r>
                <a:r>
                  <a:rPr lang="en-US" sz="1350" dirty="0" err="1"/>
                  <a:t>đó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nghĩa</a:t>
                </a:r>
                <a:r>
                  <a:rPr lang="en-US" sz="1350" dirty="0"/>
                  <a:t> </a:t>
                </a:r>
                <a:r>
                  <a:rPr lang="en-US" sz="1350" dirty="0" err="1"/>
                  <a:t>với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350" dirty="0"/>
                  <a:t> </a:t>
                </a:r>
                <a:r>
                  <a:rPr lang="en-US" sz="1350" dirty="0" err="1"/>
                  <a:t>nào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thì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đồ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thị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350" dirty="0"/>
                  <a:t> </a:t>
                </a:r>
                <a:r>
                  <a:rPr lang="en-US" sz="1350" dirty="0" err="1"/>
                  <a:t>luôn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nằm</a:t>
                </a:r>
                <a:r>
                  <a:rPr lang="en-US" sz="1350" dirty="0"/>
                  <a:t> </a:t>
                </a:r>
                <a:r>
                  <a:rPr lang="en-US" sz="1350" dirty="0" err="1"/>
                  <a:t>dưới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đồ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thi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350" dirty="0"/>
                  <a:t> </a:t>
                </a:r>
                <a:r>
                  <a:rPr lang="en-US" sz="1350" dirty="0" err="1"/>
                  <a:t>từ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điểm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350" dirty="0"/>
                  <a:t>.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nghĩa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350" dirty="0"/>
                  <a:t> </a:t>
                </a:r>
                <a:r>
                  <a:rPr lang="en-US" sz="1350" dirty="0" err="1"/>
                  <a:t>không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vượt</a:t>
                </a:r>
                <a:r>
                  <a:rPr lang="en-US" sz="1350" dirty="0"/>
                  <a:t> </a:t>
                </a:r>
                <a:r>
                  <a:rPr lang="en-US" sz="1350" dirty="0" err="1"/>
                  <a:t>quá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tốc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độ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tăng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của</a:t>
                </a:r>
                <a:r>
                  <a:rPr lang="en-US" sz="1350" dirty="0"/>
                  <a:t> </a:t>
                </a:r>
                <a:r>
                  <a:rPr lang="en-US" sz="1350" dirty="0" err="1"/>
                  <a:t>hàm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35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5FAA36-0E99-4D37-81D9-FAC9EF7AC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15" y="2362525"/>
                <a:ext cx="7378505" cy="507831"/>
              </a:xfrm>
              <a:prstGeom prst="rect">
                <a:avLst/>
              </a:prstGeom>
              <a:blipFill>
                <a:blip r:embed="rId4"/>
                <a:stretch>
                  <a:fillRect l="-165" t="-2410" b="-1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431DFADB-9A1F-4CC4-952D-E10563856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002" y="2906244"/>
            <a:ext cx="3325150" cy="206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13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63E67F-AA59-4B29-B893-E5BA343BEEAA}"/>
              </a:ext>
            </a:extLst>
          </p:cNvPr>
          <p:cNvSpPr txBox="1">
            <a:spLocks/>
          </p:cNvSpPr>
          <p:nvPr/>
        </p:nvSpPr>
        <p:spPr>
          <a:xfrm>
            <a:off x="3252879" y="464235"/>
            <a:ext cx="2638242" cy="72576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Palatino Linotype" panose="02040502050505030304" pitchFamily="18" charset="0"/>
              </a:rPr>
              <a:t>Big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349880-EEEB-49BA-BA47-1D6935BED29F}"/>
                  </a:ext>
                </a:extLst>
              </p:cNvPr>
              <p:cNvSpPr txBox="1"/>
              <p:nvPr/>
            </p:nvSpPr>
            <p:spPr>
              <a:xfrm>
                <a:off x="678492" y="1606136"/>
                <a:ext cx="25743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 &lt; 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349880-EEEB-49BA-BA47-1D6935BED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92" y="1606136"/>
                <a:ext cx="2574388" cy="323165"/>
              </a:xfrm>
              <a:prstGeom prst="rect">
                <a:avLst/>
              </a:prstGeom>
              <a:blipFill>
                <a:blip r:embed="rId2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E88645-AD78-47EA-A6DE-F8C246F99165}"/>
                  </a:ext>
                </a:extLst>
              </p:cNvPr>
              <p:cNvSpPr txBox="1"/>
              <p:nvPr/>
            </p:nvSpPr>
            <p:spPr>
              <a:xfrm>
                <a:off x="678491" y="1906218"/>
                <a:ext cx="6152858" cy="53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Được </a:t>
                </a:r>
                <a:r>
                  <a:rPr lang="en-US" sz="1350" dirty="0" err="1"/>
                  <a:t>diễn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dịch</a:t>
                </a:r>
                <a:r>
                  <a:rPr lang="en-US" sz="1350" dirty="0"/>
                  <a:t>: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350" dirty="0" err="1"/>
                  <a:t>thuộc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3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135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à 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ậ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ợ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ủ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à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ồ</m:t>
                        </m:r>
                      </m:e>
                    </m:d>
                    <m:r>
                      <a:rPr lang="en-US" sz="135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350" dirty="0"/>
                  <a:t> Hay ta </a:t>
                </a:r>
                <a:r>
                  <a:rPr lang="en-US" sz="1350" dirty="0" err="1"/>
                  <a:t>viết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lại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là</a:t>
                </a:r>
                <a:r>
                  <a:rPr lang="en-US" sz="1350" dirty="0"/>
                  <a:t>: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E88645-AD78-47EA-A6DE-F8C246F99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91" y="1906218"/>
                <a:ext cx="6152858" cy="534634"/>
              </a:xfrm>
              <a:prstGeom prst="rect">
                <a:avLst/>
              </a:prstGeom>
              <a:blipFill>
                <a:blip r:embed="rId3"/>
                <a:stretch>
                  <a:fillRect l="-198" b="-1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6AE784-B8F0-454B-9BE8-DDD89121C1A0}"/>
                  </a:ext>
                </a:extLst>
              </p:cNvPr>
              <p:cNvSpPr txBox="1"/>
              <p:nvPr/>
            </p:nvSpPr>
            <p:spPr>
              <a:xfrm>
                <a:off x="884747" y="2187125"/>
                <a:ext cx="2031023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6AE784-B8F0-454B-9BE8-DDD89121C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47" y="2187125"/>
                <a:ext cx="2031023" cy="300082"/>
              </a:xfrm>
              <a:prstGeom prst="rect">
                <a:avLst/>
              </a:prstGeom>
              <a:blipFill>
                <a:blip r:embed="rId4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BB22451-CC8D-4DF4-B8A1-380CC906BFDD}"/>
              </a:ext>
            </a:extLst>
          </p:cNvPr>
          <p:cNvSpPr txBox="1"/>
          <p:nvPr/>
        </p:nvSpPr>
        <p:spPr>
          <a:xfrm>
            <a:off x="678492" y="2523507"/>
            <a:ext cx="2734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Dấu</a:t>
            </a:r>
            <a:r>
              <a:rPr lang="en-US" sz="1350" dirty="0"/>
              <a:t> </a:t>
            </a:r>
            <a:r>
              <a:rPr lang="en-US" sz="1350" dirty="0" err="1"/>
              <a:t>bằng</a:t>
            </a:r>
            <a:r>
              <a:rPr lang="en-US" sz="1350" dirty="0"/>
              <a:t> </a:t>
            </a:r>
            <a:r>
              <a:rPr lang="en-US" sz="1350" dirty="0" err="1"/>
              <a:t>không</a:t>
            </a:r>
            <a:r>
              <a:rPr lang="en-US" sz="1350" dirty="0"/>
              <a:t> </a:t>
            </a:r>
            <a:r>
              <a:rPr lang="en-US" sz="1350" dirty="0" err="1"/>
              <a:t>có</a:t>
            </a:r>
            <a:r>
              <a:rPr lang="en-US" sz="1350" dirty="0"/>
              <a:t> </a:t>
            </a:r>
            <a:r>
              <a:rPr lang="en-US" sz="1350" dirty="0" err="1"/>
              <a:t>tính</a:t>
            </a:r>
            <a:r>
              <a:rPr lang="en-US" sz="1350" dirty="0"/>
              <a:t> </a:t>
            </a:r>
            <a:r>
              <a:rPr lang="en-US" sz="1350" dirty="0" err="1"/>
              <a:t>đối</a:t>
            </a:r>
            <a:r>
              <a:rPr lang="en-US" sz="1350" dirty="0"/>
              <a:t> </a:t>
            </a:r>
            <a:r>
              <a:rPr lang="en-US" sz="1350" dirty="0" err="1"/>
              <a:t>xứng</a:t>
            </a:r>
            <a:r>
              <a:rPr lang="en-US" sz="135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CD1BB-2572-4DFE-AF47-99B2113CC155}"/>
              </a:ext>
            </a:extLst>
          </p:cNvPr>
          <p:cNvSpPr txBox="1"/>
          <p:nvPr/>
        </p:nvSpPr>
        <p:spPr>
          <a:xfrm>
            <a:off x="678491" y="3103939"/>
            <a:ext cx="73611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350" b="1" dirty="0">
                <a:solidFill>
                  <a:srgbClr val="333333"/>
                </a:solidFill>
                <a:latin typeface="-apple-system"/>
              </a:rPr>
              <a:t>Định nghĩa trên được biết tới là ký </a:t>
            </a:r>
            <a:r>
              <a:rPr lang="en-US" sz="1350" b="1" dirty="0" err="1">
                <a:solidFill>
                  <a:srgbClr val="333333"/>
                </a:solidFill>
                <a:latin typeface="-apple-system"/>
              </a:rPr>
              <a:t>hiệu</a:t>
            </a:r>
            <a:r>
              <a:rPr lang="vi-VN" sz="1350" b="1" dirty="0">
                <a:solidFill>
                  <a:srgbClr val="333333"/>
                </a:solidFill>
                <a:latin typeface="-apple-system"/>
              </a:rPr>
              <a:t> O-lớn và được sử dụng để chỉ ra cận trên của tốc độ tăng của một hàm số.</a:t>
            </a: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135437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462;p55"/>
          <p:cNvPicPr/>
          <p:nvPr/>
        </p:nvPicPr>
        <p:blipFill>
          <a:blip r:embed="rId2"/>
          <a:stretch/>
        </p:blipFill>
        <p:spPr>
          <a:xfrm>
            <a:off x="4286880" y="743400"/>
            <a:ext cx="4856760" cy="2913480"/>
          </a:xfrm>
          <a:prstGeom prst="rect">
            <a:avLst/>
          </a:prstGeom>
          <a:ln>
            <a:noFill/>
          </a:ln>
        </p:spPr>
      </p:pic>
      <p:pic>
        <p:nvPicPr>
          <p:cNvPr id="395" name="Google Shape;463;p55"/>
          <p:cNvPicPr/>
          <p:nvPr/>
        </p:nvPicPr>
        <p:blipFill>
          <a:blip r:embed="rId3"/>
          <a:stretch/>
        </p:blipFill>
        <p:spPr>
          <a:xfrm>
            <a:off x="6162480" y="3797280"/>
            <a:ext cx="961560" cy="1104480"/>
          </a:xfrm>
          <a:prstGeom prst="rect">
            <a:avLst/>
          </a:prstGeom>
          <a:ln>
            <a:noFill/>
          </a:ln>
        </p:spPr>
      </p:pic>
      <p:pic>
        <p:nvPicPr>
          <p:cNvPr id="396" name="Google Shape;464;p55"/>
          <p:cNvPicPr/>
          <p:nvPr/>
        </p:nvPicPr>
        <p:blipFill>
          <a:blip r:embed="rId3"/>
          <a:stretch/>
        </p:blipFill>
        <p:spPr>
          <a:xfrm>
            <a:off x="877680" y="743400"/>
            <a:ext cx="961560" cy="1104480"/>
          </a:xfrm>
          <a:prstGeom prst="rect">
            <a:avLst/>
          </a:prstGeom>
          <a:ln>
            <a:noFill/>
          </a:ln>
        </p:spPr>
      </p:pic>
      <p:sp>
        <p:nvSpPr>
          <p:cNvPr id="397" name="CustomShape 1"/>
          <p:cNvSpPr/>
          <p:nvPr/>
        </p:nvSpPr>
        <p:spPr>
          <a:xfrm>
            <a:off x="1543320" y="581760"/>
            <a:ext cx="6057360" cy="3979800"/>
          </a:xfrm>
          <a:prstGeom prst="roundRect">
            <a:avLst>
              <a:gd name="adj" fmla="val 16667"/>
            </a:avLst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8" name="Google Shape;466;p55"/>
          <p:cNvPicPr/>
          <p:nvPr/>
        </p:nvPicPr>
        <p:blipFill>
          <a:blip r:embed="rId5"/>
          <a:stretch/>
        </p:blipFill>
        <p:spPr>
          <a:xfrm>
            <a:off x="6385680" y="1580400"/>
            <a:ext cx="515160" cy="428040"/>
          </a:xfrm>
          <a:prstGeom prst="rect">
            <a:avLst/>
          </a:prstGeom>
          <a:ln>
            <a:noFill/>
          </a:ln>
        </p:spPr>
      </p:pic>
      <p:sp>
        <p:nvSpPr>
          <p:cNvPr id="399" name="CustomShape 2"/>
          <p:cNvSpPr/>
          <p:nvPr/>
        </p:nvSpPr>
        <p:spPr>
          <a:xfrm>
            <a:off x="6491880" y="1720080"/>
            <a:ext cx="63252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500" b="1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lang="en-US" sz="2500" b="0" strike="noStrike" spc="-1">
              <a:latin typeface="Times New Roman"/>
            </a:endParaRPr>
          </a:p>
        </p:txBody>
      </p:sp>
      <p:pic>
        <p:nvPicPr>
          <p:cNvPr id="400" name="Google Shape;468;p55"/>
          <p:cNvPicPr/>
          <p:nvPr/>
        </p:nvPicPr>
        <p:blipFill>
          <a:blip r:embed="rId6"/>
          <a:stretch/>
        </p:blipFill>
        <p:spPr>
          <a:xfrm>
            <a:off x="4603680" y="2919960"/>
            <a:ext cx="260280" cy="276480"/>
          </a:xfrm>
          <a:prstGeom prst="rect">
            <a:avLst/>
          </a:prstGeom>
          <a:ln>
            <a:noFill/>
          </a:ln>
        </p:spPr>
      </p:pic>
      <p:sp>
        <p:nvSpPr>
          <p:cNvPr id="401" name="CustomShape 3"/>
          <p:cNvSpPr/>
          <p:nvPr/>
        </p:nvSpPr>
        <p:spPr>
          <a:xfrm>
            <a:off x="4603680" y="2717640"/>
            <a:ext cx="63252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500" b="1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2500" b="0" strike="noStrike" spc="-1">
              <a:latin typeface="Times New Roman"/>
            </a:endParaRPr>
          </a:p>
        </p:txBody>
      </p:sp>
      <p:pic>
        <p:nvPicPr>
          <p:cNvPr id="402" name="Google Shape;470;p55"/>
          <p:cNvPicPr/>
          <p:nvPr/>
        </p:nvPicPr>
        <p:blipFill>
          <a:blip r:embed="rId7"/>
          <a:stretch/>
        </p:blipFill>
        <p:spPr>
          <a:xfrm>
            <a:off x="6580080" y="3657240"/>
            <a:ext cx="270360" cy="276480"/>
          </a:xfrm>
          <a:prstGeom prst="rect">
            <a:avLst/>
          </a:prstGeom>
          <a:ln>
            <a:noFill/>
          </a:ln>
        </p:spPr>
      </p:pic>
      <p:sp>
        <p:nvSpPr>
          <p:cNvPr id="403" name="CustomShape 4"/>
          <p:cNvSpPr/>
          <p:nvPr/>
        </p:nvSpPr>
        <p:spPr>
          <a:xfrm>
            <a:off x="6491880" y="3511080"/>
            <a:ext cx="63252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500" b="1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25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4E493B-C02A-4BD2-8535-9223305C52E6}"/>
              </a:ext>
            </a:extLst>
          </p:cNvPr>
          <p:cNvSpPr txBox="1">
            <a:spLocks/>
          </p:cNvSpPr>
          <p:nvPr/>
        </p:nvSpPr>
        <p:spPr>
          <a:xfrm>
            <a:off x="3252879" y="464235"/>
            <a:ext cx="2638242" cy="72576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Palatino Linotype" panose="02040502050505030304" pitchFamily="18" charset="0"/>
              </a:rPr>
              <a:t>Big O Notation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426BB-E3E4-4202-9694-98DC08BA4759}"/>
              </a:ext>
            </a:extLst>
          </p:cNvPr>
          <p:cNvSpPr txBox="1"/>
          <p:nvPr/>
        </p:nvSpPr>
        <p:spPr>
          <a:xfrm>
            <a:off x="896816" y="1413803"/>
            <a:ext cx="75226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+mj-lt"/>
              </a:rPr>
              <a:t>Xét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lại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ví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dụ</a:t>
            </a:r>
            <a:r>
              <a:rPr lang="en-US" sz="1350" b="1" dirty="0">
                <a:latin typeface="+mj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65B414-7C20-4903-AA25-8D9BBB6D3977}"/>
                  </a:ext>
                </a:extLst>
              </p:cNvPr>
              <p:cNvSpPr txBox="1"/>
              <p:nvPr/>
            </p:nvSpPr>
            <p:spPr>
              <a:xfrm>
                <a:off x="896816" y="1881010"/>
                <a:ext cx="160595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=1.5</m:t>
                      </m:r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i="1">
                          <a:latin typeface="Cambria Math" panose="02040503050406030204" pitchFamily="18" charset="0"/>
                        </a:rPr>
                        <m:t> −0.5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65B414-7C20-4903-AA25-8D9BBB6D3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16" y="1881010"/>
                <a:ext cx="1605952" cy="207749"/>
              </a:xfrm>
              <a:prstGeom prst="rect">
                <a:avLst/>
              </a:prstGeom>
              <a:blipFill>
                <a:blip r:embed="rId2"/>
                <a:stretch>
                  <a:fillRect l="-3030" r="-2273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D1D676-2829-457E-87C6-E1CE6C23A909}"/>
                  </a:ext>
                </a:extLst>
              </p:cNvPr>
              <p:cNvSpPr txBox="1"/>
              <p:nvPr/>
            </p:nvSpPr>
            <p:spPr>
              <a:xfrm>
                <a:off x="896816" y="2278967"/>
                <a:ext cx="7522698" cy="1650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50" dirty="0"/>
                  <a:t>Ta </a:t>
                </a:r>
                <a:r>
                  <a:rPr lang="en-US" sz="1350" dirty="0" err="1"/>
                  <a:t>thấy</a:t>
                </a:r>
                <a:r>
                  <a:rPr lang="en-US" sz="1350" dirty="0"/>
                  <a:t> </a:t>
                </a:r>
                <a:r>
                  <a:rPr lang="en-US" sz="1350" dirty="0" err="1"/>
                  <a:t>rằng</a:t>
                </a:r>
                <a:r>
                  <a:rPr lang="en-US" sz="1350" dirty="0"/>
                  <a:t>: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35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35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35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350" dirty="0"/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50" dirty="0" err="1"/>
                  <a:t>Điều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này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nghĩa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là</a:t>
                </a:r>
                <a:r>
                  <a:rPr lang="en-US" sz="1350" dirty="0"/>
                  <a:t> </a:t>
                </a:r>
                <a:r>
                  <a:rPr lang="en-US" sz="1350" dirty="0" err="1"/>
                  <a:t>hàm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350" dirty="0"/>
                  <a:t> </a:t>
                </a:r>
                <a:r>
                  <a:rPr lang="en-US" sz="1350" dirty="0" err="1"/>
                  <a:t>không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tăng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nhanh</a:t>
                </a:r>
                <a:r>
                  <a:rPr lang="en-US" sz="1350" dirty="0"/>
                  <a:t> </a:t>
                </a:r>
                <a:r>
                  <a:rPr lang="en-US" sz="1350" dirty="0" err="1"/>
                  <a:t>hơn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350" dirty="0"/>
                  <a:t>.</a:t>
                </a: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50" dirty="0"/>
                  <a:t>Ta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thể</a:t>
                </a:r>
                <a:r>
                  <a:rPr lang="en-US" sz="1350" dirty="0"/>
                  <a:t> </a:t>
                </a:r>
                <a:r>
                  <a:rPr lang="en-US" sz="1350" dirty="0" err="1"/>
                  <a:t>hiểu</a:t>
                </a:r>
                <a:r>
                  <a:rPr lang="en-US" sz="1350" dirty="0"/>
                  <a:t> </a:t>
                </a:r>
                <a:r>
                  <a:rPr lang="en-US" sz="1350" dirty="0" err="1"/>
                  <a:t>rằng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nếu</a:t>
                </a:r>
                <a:r>
                  <a:rPr lang="en-US" sz="1350" dirty="0"/>
                  <a:t> ta </a:t>
                </a:r>
                <a:r>
                  <a:rPr lang="en-US" sz="1350" dirty="0" err="1"/>
                  <a:t>tăng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kích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thước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đầu</a:t>
                </a:r>
                <a:r>
                  <a:rPr lang="en-US" sz="1350" dirty="0"/>
                  <a:t> </a:t>
                </a:r>
                <a:r>
                  <a:rPr lang="en-US" sz="1350" dirty="0" err="1"/>
                  <a:t>vào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lên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gấp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đôi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thì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thời</a:t>
                </a:r>
                <a:r>
                  <a:rPr lang="en-US" sz="1350" dirty="0"/>
                  <a:t> </a:t>
                </a:r>
                <a:r>
                  <a:rPr lang="en-US" sz="1350" dirty="0" err="1"/>
                  <a:t>gian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sẽ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tăng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sấp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xỉ</a:t>
                </a:r>
                <a:r>
                  <a:rPr lang="en-US" sz="1350" dirty="0"/>
                  <a:t> 4 </a:t>
                </a:r>
                <a:r>
                  <a:rPr lang="en-US" sz="1350" dirty="0" err="1"/>
                  <a:t>lần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lúc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đầu</a:t>
                </a:r>
                <a:r>
                  <a:rPr lang="en-US" sz="1350" dirty="0"/>
                  <a:t>.</a:t>
                </a: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50" dirty="0" err="1"/>
                  <a:t>Và</a:t>
                </a:r>
                <a:r>
                  <a:rPr lang="en-US" sz="1350" dirty="0"/>
                  <a:t> ta </a:t>
                </a:r>
                <a:r>
                  <a:rPr lang="en-US" sz="1350" dirty="0" err="1"/>
                  <a:t>nói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thuật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toán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ví</a:t>
                </a:r>
                <a:r>
                  <a:rPr lang="en-US" sz="1350" dirty="0"/>
                  <a:t> </a:t>
                </a:r>
                <a:r>
                  <a:rPr lang="en-US" sz="1350" dirty="0" err="1"/>
                  <a:t>dụ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này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độ</a:t>
                </a:r>
                <a:r>
                  <a:rPr lang="en-US" sz="1350" dirty="0"/>
                  <a:t> </a:t>
                </a:r>
                <a:r>
                  <a:rPr lang="en-US" sz="1350" dirty="0" err="1"/>
                  <a:t>phức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tạp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là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35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35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D1D676-2829-457E-87C6-E1CE6C23A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16" y="2278967"/>
                <a:ext cx="7522698" cy="1650452"/>
              </a:xfrm>
              <a:prstGeom prst="rect">
                <a:avLst/>
              </a:prstGeom>
              <a:blipFill>
                <a:blip r:embed="rId3"/>
                <a:stretch>
                  <a:fillRect l="-81" b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863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38503C-186D-4F06-ABFF-D83100AA9138}"/>
              </a:ext>
            </a:extLst>
          </p:cNvPr>
          <p:cNvSpPr txBox="1">
            <a:spLocks/>
          </p:cNvSpPr>
          <p:nvPr/>
        </p:nvSpPr>
        <p:spPr>
          <a:xfrm>
            <a:off x="3682081" y="411481"/>
            <a:ext cx="1779839" cy="72576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latin typeface="Palatino Linotype" panose="02040502050505030304" pitchFamily="18" charset="0"/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3F973-F504-4F3E-9602-508DA79E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35" y="1469782"/>
            <a:ext cx="1884914" cy="1824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74D699-7D9B-41B7-AE17-F354668E37D1}"/>
                  </a:ext>
                </a:extLst>
              </p:cNvPr>
              <p:cNvSpPr txBox="1"/>
              <p:nvPr/>
            </p:nvSpPr>
            <p:spPr>
              <a:xfrm>
                <a:off x="924952" y="1634828"/>
                <a:ext cx="5254283" cy="1131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350" dirty="0"/>
                  <a:t>Có </a:t>
                </a:r>
                <a:r>
                  <a:rPr lang="en-US" sz="1350" dirty="0" err="1"/>
                  <a:t>đoạn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chương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trình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như</a:t>
                </a:r>
                <a:r>
                  <a:rPr lang="en-US" sz="1350" dirty="0"/>
                  <a:t> </a:t>
                </a:r>
                <a:r>
                  <a:rPr lang="en-US" sz="1350" dirty="0" err="1"/>
                  <a:t>bên</a:t>
                </a:r>
                <a:r>
                  <a:rPr lang="en-US" sz="1350" dirty="0"/>
                  <a:t>: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350" dirty="0"/>
                  <a:t>Ta </a:t>
                </a:r>
                <a:r>
                  <a:rPr lang="en-US" sz="1350" dirty="0" err="1"/>
                  <a:t>thấy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chương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trình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thực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hiện</a:t>
                </a:r>
                <a:r>
                  <a:rPr lang="en-US" sz="1350" dirty="0"/>
                  <a:t> 6 </a:t>
                </a:r>
                <a:r>
                  <a:rPr lang="en-US" sz="1350" dirty="0" err="1"/>
                  <a:t>phép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toán</a:t>
                </a:r>
                <a:r>
                  <a:rPr lang="en-US" sz="135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) = 6</m:t>
                      </m:r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r>
                  <a:rPr lang="en-US" sz="1350" dirty="0"/>
                  <a:t>Vậy </a:t>
                </a:r>
                <a:r>
                  <a:rPr lang="en-US" sz="1350" dirty="0" err="1"/>
                  <a:t>chương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trình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này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độ</a:t>
                </a:r>
                <a:r>
                  <a:rPr lang="en-US" sz="1350" dirty="0"/>
                  <a:t> </a:t>
                </a:r>
                <a:r>
                  <a:rPr lang="en-US" sz="1350" dirty="0" err="1"/>
                  <a:t>phức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tập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là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35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74D699-7D9B-41B7-AE17-F354668E3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52" y="1634828"/>
                <a:ext cx="5254283" cy="1131079"/>
              </a:xfrm>
              <a:prstGeom prst="rect">
                <a:avLst/>
              </a:prstGeom>
              <a:blipFill>
                <a:blip r:embed="rId3"/>
                <a:stretch>
                  <a:fillRect l="-348" t="-538" b="-4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264D17-F417-4EF4-9655-B5DE9306FAFA}"/>
                  </a:ext>
                </a:extLst>
              </p:cNvPr>
              <p:cNvSpPr txBox="1"/>
              <p:nvPr/>
            </p:nvSpPr>
            <p:spPr>
              <a:xfrm>
                <a:off x="390379" y="2954674"/>
                <a:ext cx="569741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 err="1"/>
                  <a:t>Suy</a:t>
                </a:r>
                <a:r>
                  <a:rPr lang="en-US" sz="1350" dirty="0"/>
                  <a:t> ra: </a:t>
                </a:r>
                <a:r>
                  <a:rPr lang="en-US" sz="1350" dirty="0" err="1"/>
                  <a:t>những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dòng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lệnh</a:t>
                </a:r>
                <a:r>
                  <a:rPr lang="en-US" sz="1350" dirty="0"/>
                  <a:t> </a:t>
                </a:r>
                <a:r>
                  <a:rPr lang="en-US" sz="1350" dirty="0" err="1"/>
                  <a:t>bình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thường</a:t>
                </a:r>
                <a:r>
                  <a:rPr lang="en-US" sz="1350" dirty="0"/>
                  <a:t> (Sequential Statements) </a:t>
                </a:r>
                <a:r>
                  <a:rPr lang="en-US" sz="1350" dirty="0" err="1"/>
                  <a:t>chỉ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độ</a:t>
                </a:r>
                <a:r>
                  <a:rPr lang="en-US" sz="1350" dirty="0"/>
                  <a:t> </a:t>
                </a:r>
                <a:r>
                  <a:rPr lang="en-US" sz="1350" dirty="0" err="1"/>
                  <a:t>phức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tạp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là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35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264D17-F417-4EF4-9655-B5DE9306F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79" y="2954674"/>
                <a:ext cx="5697415" cy="507831"/>
              </a:xfrm>
              <a:prstGeom prst="rect">
                <a:avLst/>
              </a:prstGeom>
              <a:blipFill>
                <a:blip r:embed="rId4"/>
                <a:stretch>
                  <a:fillRect l="-214" t="-2410" b="-1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994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211C4-22D8-4F2D-A6C0-C20FF65AAAC6}"/>
              </a:ext>
            </a:extLst>
          </p:cNvPr>
          <p:cNvSpPr txBox="1">
            <a:spLocks/>
          </p:cNvSpPr>
          <p:nvPr/>
        </p:nvSpPr>
        <p:spPr>
          <a:xfrm>
            <a:off x="3682081" y="411481"/>
            <a:ext cx="1779839" cy="72576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latin typeface="Palatino Linotype" panose="0204050205050503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2C00BE-BCC9-4100-AB46-CD044126B7A6}"/>
                  </a:ext>
                </a:extLst>
              </p:cNvPr>
              <p:cNvSpPr txBox="1"/>
              <p:nvPr/>
            </p:nvSpPr>
            <p:spPr>
              <a:xfrm>
                <a:off x="875713" y="1373524"/>
                <a:ext cx="4346918" cy="190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Số </a:t>
                </a:r>
                <a:r>
                  <a:rPr lang="en-US" sz="1350" dirty="0" err="1"/>
                  <a:t>phép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toán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thực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hiện</a:t>
                </a:r>
                <a:r>
                  <a:rPr lang="en-US" sz="135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 +</m:t>
                      </m:r>
                      <m:nary>
                        <m:naryPr>
                          <m:chr m:val="∑"/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5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 −1</m:t>
                          </m:r>
                        </m:sup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 +5</m:t>
                      </m:r>
                      <m:sSup>
                        <m:sSup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=1+5</m:t>
                      </m:r>
                      <m:sSup>
                        <m:sSup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350" dirty="0"/>
              </a:p>
              <a:p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35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350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2C00BE-BCC9-4100-AB46-CD044126B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13" y="1373524"/>
                <a:ext cx="4346918" cy="1901611"/>
              </a:xfrm>
              <a:prstGeom prst="rect">
                <a:avLst/>
              </a:prstGeom>
              <a:blipFill>
                <a:blip r:embed="rId2"/>
                <a:stretch>
                  <a:fillRect l="-421" t="-321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4AB6BB2-5307-4138-B6B8-8013A3C9D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920" y="1344719"/>
            <a:ext cx="2939080" cy="13035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F72028-177B-4384-8DDF-B38AD3955202}"/>
                  </a:ext>
                </a:extLst>
              </p:cNvPr>
              <p:cNvSpPr txBox="1"/>
              <p:nvPr/>
            </p:nvSpPr>
            <p:spPr>
              <a:xfrm>
                <a:off x="453684" y="3334043"/>
                <a:ext cx="5233181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Kết </a:t>
                </a:r>
                <a:r>
                  <a:rPr lang="en-US" sz="1350" dirty="0" err="1"/>
                  <a:t>luận</a:t>
                </a:r>
                <a:r>
                  <a:rPr lang="en-US" sz="1350" dirty="0"/>
                  <a:t>: </a:t>
                </a:r>
                <a:r>
                  <a:rPr lang="en-US" sz="1350" dirty="0" err="1"/>
                  <a:t>đoạn</a:t>
                </a:r>
                <a:r>
                  <a:rPr lang="en-US" sz="1350" dirty="0"/>
                  <a:t> code </a:t>
                </a:r>
                <a:r>
                  <a:rPr lang="en-US" sz="1350" dirty="0" err="1"/>
                  <a:t>trên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độ</a:t>
                </a:r>
                <a:r>
                  <a:rPr lang="en-US" sz="1350" dirty="0"/>
                  <a:t> </a:t>
                </a:r>
                <a:r>
                  <a:rPr lang="en-US" sz="1350" dirty="0" err="1"/>
                  <a:t>phức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tạp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là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350" dirty="0"/>
                  <a:t>).</a:t>
                </a:r>
              </a:p>
              <a:p>
                <a:r>
                  <a:rPr lang="en-US" sz="1350" dirty="0" err="1"/>
                  <a:t>Vòng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lặp</a:t>
                </a:r>
                <a:r>
                  <a:rPr lang="en-US" sz="1350" dirty="0"/>
                  <a:t> for 0 to n: </a:t>
                </a:r>
                <a:r>
                  <a:rPr lang="en-US" sz="1350" dirty="0" err="1"/>
                  <a:t>sẽ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độ</a:t>
                </a:r>
                <a:r>
                  <a:rPr lang="en-US" sz="1350" dirty="0"/>
                  <a:t> </a:t>
                </a:r>
                <a:r>
                  <a:rPr lang="en-US" sz="1350" dirty="0" err="1"/>
                  <a:t>phức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tạp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35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350" dirty="0"/>
                  <a:t>).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F72028-177B-4384-8DDF-B38AD3955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4" y="3334043"/>
                <a:ext cx="5233181" cy="507831"/>
              </a:xfrm>
              <a:prstGeom prst="rect">
                <a:avLst/>
              </a:prstGeom>
              <a:blipFill>
                <a:blip r:embed="rId4"/>
                <a:stretch>
                  <a:fillRect l="-233" t="-2410" b="-1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545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A6B1217-CB3A-4BD5-A8F8-AA82601E44C1}"/>
              </a:ext>
            </a:extLst>
          </p:cNvPr>
          <p:cNvSpPr txBox="1">
            <a:spLocks/>
          </p:cNvSpPr>
          <p:nvPr/>
        </p:nvSpPr>
        <p:spPr>
          <a:xfrm>
            <a:off x="3682081" y="411481"/>
            <a:ext cx="1779839" cy="72576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latin typeface="Palatino Linotype" panose="02040502050505030304" pitchFamily="18" charset="0"/>
              </a:rPr>
              <a:t>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9A7BE9-5E4F-482B-9C47-0440FB0D0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919" y="1334307"/>
            <a:ext cx="3480417" cy="21500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FE7B15-A38E-4C63-B5F4-A64313AD959F}"/>
              </a:ext>
            </a:extLst>
          </p:cNvPr>
          <p:cNvSpPr txBox="1"/>
          <p:nvPr/>
        </p:nvSpPr>
        <p:spPr>
          <a:xfrm>
            <a:off x="896815" y="1456006"/>
            <a:ext cx="44629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/>
              <a:t>Trong</a:t>
            </a:r>
            <a:r>
              <a:rPr lang="en-US" sz="1350" dirty="0"/>
              <a:t> </a:t>
            </a:r>
            <a:r>
              <a:rPr lang="en-US" sz="1350" dirty="0" err="1"/>
              <a:t>trường</a:t>
            </a:r>
            <a:r>
              <a:rPr lang="en-US" sz="1350" dirty="0"/>
              <a:t> </a:t>
            </a:r>
            <a:r>
              <a:rPr lang="en-US" sz="1350" dirty="0" err="1"/>
              <a:t>hợp</a:t>
            </a:r>
            <a:r>
              <a:rPr lang="en-US" sz="1350" dirty="0"/>
              <a:t> </a:t>
            </a:r>
            <a:r>
              <a:rPr lang="en-US" sz="1350" dirty="0" err="1"/>
              <a:t>này</a:t>
            </a:r>
            <a:r>
              <a:rPr lang="en-US" sz="1350" dirty="0"/>
              <a:t> </a:t>
            </a:r>
            <a:r>
              <a:rPr lang="en-US" sz="1350" dirty="0" err="1"/>
              <a:t>có</a:t>
            </a:r>
            <a:r>
              <a:rPr lang="en-US" sz="1350" dirty="0"/>
              <a:t> </a:t>
            </a:r>
            <a:r>
              <a:rPr lang="en-US" sz="1350" dirty="0" err="1"/>
              <a:t>câu</a:t>
            </a:r>
            <a:r>
              <a:rPr lang="en-US" sz="1350" dirty="0"/>
              <a:t> </a:t>
            </a:r>
            <a:r>
              <a:rPr lang="en-US" sz="1350" dirty="0" err="1"/>
              <a:t>điều</a:t>
            </a:r>
            <a:r>
              <a:rPr lang="en-US" sz="1350" dirty="0"/>
              <a:t> </a:t>
            </a:r>
            <a:r>
              <a:rPr lang="en-US" sz="1350" dirty="0" err="1"/>
              <a:t>kiện</a:t>
            </a:r>
            <a:r>
              <a:rPr lang="en-US" sz="1350" dirty="0"/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ta </a:t>
            </a:r>
            <a:r>
              <a:rPr lang="en-US" sz="1350" dirty="0" err="1"/>
              <a:t>chọn</a:t>
            </a:r>
            <a:r>
              <a:rPr lang="en-US" sz="1350" dirty="0"/>
              <a:t> </a:t>
            </a:r>
            <a:r>
              <a:rPr lang="en-US" sz="1350" dirty="0" err="1"/>
              <a:t>trường</a:t>
            </a:r>
            <a:r>
              <a:rPr lang="en-US" sz="1350" dirty="0"/>
              <a:t> </a:t>
            </a:r>
            <a:r>
              <a:rPr lang="en-US" sz="1350" dirty="0" err="1"/>
              <a:t>hợp</a:t>
            </a:r>
            <a:r>
              <a:rPr lang="en-US" sz="1350" dirty="0"/>
              <a:t> </a:t>
            </a:r>
            <a:r>
              <a:rPr lang="en-US" sz="1350" dirty="0" err="1"/>
              <a:t>xấu</a:t>
            </a:r>
            <a:r>
              <a:rPr lang="en-US" sz="1350" dirty="0"/>
              <a:t> </a:t>
            </a:r>
            <a:r>
              <a:rPr lang="en-US" sz="1350" dirty="0" err="1"/>
              <a:t>nhất</a:t>
            </a:r>
            <a:r>
              <a:rPr lang="en-US" sz="135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CF2DA6-5238-47C3-BACA-1188132C6E9A}"/>
                  </a:ext>
                </a:extLst>
              </p:cNvPr>
              <p:cNvSpPr txBox="1"/>
              <p:nvPr/>
            </p:nvSpPr>
            <p:spPr>
              <a:xfrm>
                <a:off x="1039251" y="1990648"/>
                <a:ext cx="3698045" cy="1677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350" i="1" dirty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 +</m:t>
                    </m:r>
                    <m:nary>
                      <m:naryPr>
                        <m:chr m:val="∑"/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brk m:alnAt="23"/>
                          </m:rPr>
                          <a:rPr lang="en-US" sz="135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 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35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en-US" sz="135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35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35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13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35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35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5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35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3(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35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𝑚𝑛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350" dirty="0"/>
              </a:p>
              <a:p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35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35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350" dirty="0"/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CF2DA6-5238-47C3-BACA-1188132C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51" y="1990648"/>
                <a:ext cx="3698045" cy="1677190"/>
              </a:xfrm>
              <a:prstGeom prst="rect">
                <a:avLst/>
              </a:prstGeom>
              <a:blipFill>
                <a:blip r:embed="rId3"/>
                <a:stretch>
                  <a:fillRect t="-8727" b="-2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D0EB08-65C9-448E-AC57-B15A937B277A}"/>
                  </a:ext>
                </a:extLst>
              </p:cNvPr>
              <p:cNvSpPr txBox="1"/>
              <p:nvPr/>
            </p:nvSpPr>
            <p:spPr>
              <a:xfrm>
                <a:off x="896816" y="4005448"/>
                <a:ext cx="336569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 err="1"/>
                  <a:t>Vậy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đoạn</a:t>
                </a:r>
                <a:r>
                  <a:rPr lang="en-US" sz="1350" dirty="0"/>
                  <a:t> code </a:t>
                </a:r>
                <a:r>
                  <a:rPr lang="en-US" sz="1350" dirty="0" err="1"/>
                  <a:t>trên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độ</a:t>
                </a:r>
                <a:r>
                  <a:rPr lang="en-US" sz="1350" dirty="0"/>
                  <a:t> </a:t>
                </a:r>
                <a:r>
                  <a:rPr lang="en-US" sz="1350" dirty="0" err="1"/>
                  <a:t>phức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tạp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là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35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350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D0EB08-65C9-448E-AC57-B15A937B2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16" y="4005448"/>
                <a:ext cx="3365694" cy="507831"/>
              </a:xfrm>
              <a:prstGeom prst="rect">
                <a:avLst/>
              </a:prstGeom>
              <a:blipFill>
                <a:blip r:embed="rId4"/>
                <a:stretch>
                  <a:fillRect l="-362" t="-1205" b="-1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948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19EC24-704F-4154-B1C9-39A09DBA5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833" y="479323"/>
            <a:ext cx="2551471" cy="276451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50">
                <a:solidFill>
                  <a:schemeClr val="tx1">
                    <a:lumMod val="85000"/>
                    <a:lumOff val="15000"/>
                  </a:schemeClr>
                </a:solidFill>
              </a:rPr>
              <a:t>8 độ phức tạp phổ biến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73678F3-2E24-4699-9EC5-12DB946B4D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2" y="480061"/>
            <a:ext cx="5054156" cy="379061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9" y="325755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608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F75D36-7D23-4FAD-B9C3-45CB4A9635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7500" y="479323"/>
            <a:ext cx="3609804" cy="276451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độ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phức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tạp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phổ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biến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ABFD32DB-8C31-4CAE-941C-09BB7B02A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" r="3175"/>
          <a:stretch/>
        </p:blipFill>
        <p:spPr>
          <a:xfrm>
            <a:off x="22628" y="7"/>
            <a:ext cx="4572000" cy="5143493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03790" y="325755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0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92480" y="1142416"/>
            <a:ext cx="8808027" cy="2743784"/>
          </a:xfrm>
        </p:spPr>
        <p:txBody>
          <a:bodyPr>
            <a:normAutofit/>
          </a:bodyPr>
          <a:lstStyle/>
          <a:p>
            <a:pPr algn="ctr"/>
            <a:r>
              <a:rPr lang="en-US" sz="3975" dirty="0"/>
              <a:t>3 </a:t>
            </a:r>
            <a:r>
              <a:rPr lang="en-US" sz="3975" dirty="0" err="1"/>
              <a:t>quy</a:t>
            </a:r>
            <a:r>
              <a:rPr lang="en-US" sz="3975" dirty="0"/>
              <a:t> </a:t>
            </a:r>
            <a:r>
              <a:rPr lang="en-US" sz="3975" dirty="0" err="1"/>
              <a:t>tắc</a:t>
            </a:r>
            <a:r>
              <a:rPr lang="en-US" sz="3975" dirty="0"/>
              <a:t> </a:t>
            </a:r>
            <a:r>
              <a:rPr lang="en-US" sz="3975" dirty="0" err="1"/>
              <a:t>tính</a:t>
            </a:r>
            <a:r>
              <a:rPr lang="en-US" sz="3975" dirty="0"/>
              <a:t> </a:t>
            </a:r>
            <a:r>
              <a:rPr lang="en-US" sz="3975" dirty="0" err="1"/>
              <a:t>toán</a:t>
            </a:r>
            <a:r>
              <a:rPr lang="en-US" sz="3975" dirty="0"/>
              <a:t> </a:t>
            </a:r>
            <a:r>
              <a:rPr lang="en-US" sz="3975" dirty="0" err="1"/>
              <a:t>độ</a:t>
            </a:r>
            <a:r>
              <a:rPr lang="en-US" sz="3975" dirty="0"/>
              <a:t> </a:t>
            </a:r>
            <a:br>
              <a:rPr lang="en-US" sz="3975" dirty="0"/>
            </a:br>
            <a:r>
              <a:rPr lang="en-US" sz="3975" dirty="0"/>
              <a:t>                      </a:t>
            </a:r>
            <a:r>
              <a:rPr lang="en-US" sz="3975" dirty="0" err="1"/>
              <a:t>phức</a:t>
            </a:r>
            <a:r>
              <a:rPr lang="en-US" sz="3975" dirty="0"/>
              <a:t> </a:t>
            </a:r>
            <a:r>
              <a:rPr lang="en-US" sz="3975" dirty="0" err="1"/>
              <a:t>tạp</a:t>
            </a:r>
            <a:r>
              <a:rPr lang="en-US" sz="3975" dirty="0"/>
              <a:t> </a:t>
            </a:r>
            <a:r>
              <a:rPr lang="en-US" sz="3975" dirty="0" err="1"/>
              <a:t>của</a:t>
            </a:r>
            <a:r>
              <a:rPr lang="en-US" sz="3975" dirty="0"/>
              <a:t> </a:t>
            </a:r>
            <a:r>
              <a:rPr lang="en-US" sz="3975" dirty="0" err="1"/>
              <a:t>thuật</a:t>
            </a:r>
            <a:r>
              <a:rPr lang="en-US" sz="3975" dirty="0"/>
              <a:t> </a:t>
            </a:r>
            <a:r>
              <a:rPr lang="en-US" sz="3975" dirty="0" err="1"/>
              <a:t>toán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28422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378136" y="1204456"/>
            <a:ext cx="8521435" cy="3406942"/>
          </a:xfrm>
        </p:spPr>
        <p:txBody>
          <a:bodyPr>
            <a:normAutofit/>
          </a:bodyPr>
          <a:lstStyle/>
          <a:p>
            <a:pPr lvl="0"/>
            <a:r>
              <a:rPr lang="en-US" sz="2000" dirty="0" err="1"/>
              <a:t>Nếu</a:t>
            </a:r>
            <a:r>
              <a:rPr lang="en-US" sz="2000" dirty="0"/>
              <a:t> T1(n), T2(n)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2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P1, P2 </a:t>
            </a:r>
            <a:r>
              <a:rPr lang="en-US" sz="2000" dirty="0" err="1"/>
              <a:t>với</a:t>
            </a:r>
            <a:r>
              <a:rPr lang="en-US" sz="2000" dirty="0"/>
              <a:t> T1(n) = O(f(n)), T2(n) = O(g(n))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2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P1, P2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: </a:t>
            </a:r>
          </a:p>
          <a:p>
            <a:pPr lvl="0"/>
            <a:endParaRPr lang="vi-VN" sz="2000" dirty="0"/>
          </a:p>
          <a:p>
            <a:r>
              <a:rPr lang="en-US" sz="2000" dirty="0"/>
              <a:t>T(n) = O(max(f(n),g(n)))</a:t>
            </a:r>
          </a:p>
          <a:p>
            <a:endParaRPr lang="vi-VN" sz="2000" dirty="0"/>
          </a:p>
          <a:p>
            <a:pPr marL="0" indent="0">
              <a:buNone/>
            </a:pPr>
            <a:r>
              <a:rPr lang="en-US" sz="2000" dirty="0"/>
              <a:t>VD: P1 </a:t>
            </a:r>
            <a:r>
              <a:rPr lang="en-US" sz="2000" dirty="0" err="1"/>
              <a:t>có</a:t>
            </a:r>
            <a:r>
              <a:rPr lang="en-US" sz="2000" dirty="0"/>
              <a:t> T1(n) = O(1) </a:t>
            </a:r>
            <a:r>
              <a:rPr lang="en-US" sz="2000" dirty="0" err="1"/>
              <a:t>và</a:t>
            </a:r>
            <a:r>
              <a:rPr lang="en-US" sz="2000" dirty="0"/>
              <a:t> P2 </a:t>
            </a:r>
            <a:r>
              <a:rPr lang="en-US" sz="2000" dirty="0" err="1"/>
              <a:t>có</a:t>
            </a:r>
            <a:r>
              <a:rPr lang="en-US" sz="2000" dirty="0"/>
              <a:t> T2(n) = O(n^2) (P1 </a:t>
            </a:r>
            <a:r>
              <a:rPr lang="en-US" sz="2000" dirty="0" err="1"/>
              <a:t>và</a:t>
            </a:r>
            <a:r>
              <a:rPr lang="en-US" sz="2000" dirty="0"/>
              <a:t> P2 </a:t>
            </a:r>
            <a:r>
              <a:rPr lang="en-US" sz="2000" dirty="0" err="1"/>
              <a:t>độc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)</a:t>
            </a:r>
            <a:endParaRPr lang="vi-VN" sz="2000" dirty="0"/>
          </a:p>
          <a:p>
            <a:pPr marL="0" indent="0">
              <a:buNone/>
            </a:pPr>
            <a:r>
              <a:rPr lang="en-US" sz="2000" dirty="0" err="1"/>
              <a:t>Thì</a:t>
            </a:r>
            <a:r>
              <a:rPr lang="en-US" sz="2000" dirty="0"/>
              <a:t> T(n) = O(max(1,n^2)) = O(n^2)</a:t>
            </a:r>
            <a:endParaRPr lang="vi-VN" sz="2000" dirty="0"/>
          </a:p>
          <a:p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67100"/>
            <a:ext cx="4876571" cy="858600"/>
          </a:xfrm>
        </p:spPr>
        <p:txBody>
          <a:bodyPr/>
          <a:lstStyle/>
          <a:p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tắc</a:t>
            </a:r>
            <a:r>
              <a:rPr lang="en-US" b="1" dirty="0"/>
              <a:t> </a:t>
            </a:r>
            <a:r>
              <a:rPr lang="en-US" b="1" dirty="0" err="1"/>
              <a:t>cộng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853088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357511" y="1505667"/>
            <a:ext cx="8377057" cy="2768846"/>
          </a:xfrm>
        </p:spPr>
        <p:txBody>
          <a:bodyPr>
            <a:normAutofit/>
          </a:bodyPr>
          <a:lstStyle/>
          <a:p>
            <a:pPr lvl="0"/>
            <a:r>
              <a:rPr lang="en-US" sz="2000" dirty="0" err="1"/>
              <a:t>Nếu</a:t>
            </a:r>
            <a:r>
              <a:rPr lang="en-US" sz="2000" dirty="0"/>
              <a:t> T1(n), T2(n)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2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P1, P2 </a:t>
            </a:r>
            <a:r>
              <a:rPr lang="en-US" sz="2000" dirty="0" err="1"/>
              <a:t>với</a:t>
            </a:r>
            <a:r>
              <a:rPr lang="en-US" sz="2000" dirty="0"/>
              <a:t> T1(n) = O(f(n)), T2(n) = O(g(n))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2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P1, P2 </a:t>
            </a:r>
            <a:r>
              <a:rPr lang="en-US" sz="2000" dirty="0" err="1"/>
              <a:t>lòng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: </a:t>
            </a:r>
          </a:p>
          <a:p>
            <a:pPr lvl="0"/>
            <a:endParaRPr lang="vi-VN" sz="2000" dirty="0"/>
          </a:p>
          <a:p>
            <a:r>
              <a:rPr lang="en-US" sz="2000" dirty="0"/>
              <a:t>T(n) = O(f(n)*g(n))</a:t>
            </a:r>
            <a:endParaRPr lang="vi-VN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VD: P1 </a:t>
            </a:r>
            <a:r>
              <a:rPr lang="en-US" sz="2000" dirty="0" err="1"/>
              <a:t>có</a:t>
            </a:r>
            <a:r>
              <a:rPr lang="en-US" sz="2000" dirty="0"/>
              <a:t> T1(n) = O(n) </a:t>
            </a:r>
            <a:r>
              <a:rPr lang="en-US" sz="2000" dirty="0" err="1"/>
              <a:t>và</a:t>
            </a:r>
            <a:r>
              <a:rPr lang="en-US" sz="2000" dirty="0"/>
              <a:t> P2 </a:t>
            </a:r>
            <a:r>
              <a:rPr lang="en-US" sz="2000" dirty="0" err="1"/>
              <a:t>có</a:t>
            </a:r>
            <a:r>
              <a:rPr lang="en-US" sz="2000" dirty="0"/>
              <a:t> T2(n) = O(n^2) (P1 </a:t>
            </a:r>
            <a:r>
              <a:rPr lang="en-US" sz="2000" dirty="0" err="1"/>
              <a:t>và</a:t>
            </a:r>
            <a:r>
              <a:rPr lang="en-US" sz="2000" dirty="0"/>
              <a:t> P2 </a:t>
            </a:r>
            <a:r>
              <a:rPr lang="en-US" sz="2000" dirty="0" err="1"/>
              <a:t>lồng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)</a:t>
            </a:r>
            <a:endParaRPr lang="vi-VN" sz="2000" dirty="0"/>
          </a:p>
          <a:p>
            <a:pPr marL="0" indent="0">
              <a:buNone/>
            </a:pPr>
            <a:r>
              <a:rPr lang="en-US" sz="2000" dirty="0" err="1"/>
              <a:t>Thì</a:t>
            </a:r>
            <a:r>
              <a:rPr lang="en-US" sz="2000" dirty="0"/>
              <a:t> T(n) = O(n*n^2) = O(n^3)</a:t>
            </a:r>
            <a:endParaRPr lang="vi-VN" sz="2000" dirty="0"/>
          </a:p>
          <a:p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67100"/>
            <a:ext cx="8229240" cy="858600"/>
          </a:xfrm>
        </p:spPr>
        <p:txBody>
          <a:bodyPr/>
          <a:lstStyle/>
          <a:p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tắc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14255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412512" y="1375038"/>
            <a:ext cx="8480184" cy="2928830"/>
          </a:xfrm>
        </p:spPr>
        <p:txBody>
          <a:bodyPr>
            <a:normAutofit/>
          </a:bodyPr>
          <a:lstStyle/>
          <a:p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</a:t>
            </a:r>
            <a:r>
              <a:rPr lang="en-US" sz="2000" dirty="0" err="1"/>
              <a:t>gán</a:t>
            </a:r>
            <a:r>
              <a:rPr lang="en-US" sz="2000" dirty="0"/>
              <a:t>, </a:t>
            </a:r>
            <a:r>
              <a:rPr lang="en-US" sz="2000" dirty="0" err="1"/>
              <a:t>nhập</a:t>
            </a:r>
            <a:r>
              <a:rPr lang="en-US" sz="2000" dirty="0"/>
              <a:t>, </a:t>
            </a:r>
            <a:r>
              <a:rPr lang="en-US" sz="2000" dirty="0" err="1"/>
              <a:t>xuất</a:t>
            </a:r>
            <a:r>
              <a:rPr lang="en-US" sz="2000" dirty="0"/>
              <a:t>: O(1)</a:t>
            </a:r>
            <a:endParaRPr lang="vi-VN" sz="2000" dirty="0"/>
          </a:p>
          <a:p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</a:t>
            </a:r>
            <a:r>
              <a:rPr lang="en-US" sz="2000" dirty="0" err="1"/>
              <a:t>tuần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</a:t>
            </a:r>
            <a:r>
              <a:rPr lang="en-US" sz="2000" dirty="0" err="1"/>
              <a:t>cộng</a:t>
            </a:r>
            <a:r>
              <a:rPr lang="en-US" sz="2000" dirty="0"/>
              <a:t>.</a:t>
            </a:r>
          </a:p>
          <a:p>
            <a:endParaRPr lang="vi-VN" sz="2000" dirty="0"/>
          </a:p>
          <a:p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IF…ELSE: Max(DK,CV1,CV2) </a:t>
            </a:r>
            <a:r>
              <a:rPr lang="en-US" sz="2000" dirty="0" err="1"/>
              <a:t>với</a:t>
            </a:r>
            <a:r>
              <a:rPr lang="en-US" sz="2000" dirty="0"/>
              <a:t> CV1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IF,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CV2 </a:t>
            </a:r>
            <a:r>
              <a:rPr lang="en-US" sz="2000" dirty="0" err="1"/>
              <a:t>là</a:t>
            </a:r>
            <a:r>
              <a:rPr lang="en-US" sz="2000" dirty="0"/>
              <a:t> ELSE.</a:t>
            </a:r>
          </a:p>
          <a:p>
            <a:endParaRPr lang="vi-VN" sz="2000" dirty="0"/>
          </a:p>
          <a:p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=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*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thân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.</a:t>
            </a:r>
            <a:endParaRPr lang="vi-VN" sz="2000" dirty="0"/>
          </a:p>
          <a:p>
            <a:endParaRPr lang="vi-V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205200"/>
            <a:ext cx="6320933" cy="858600"/>
          </a:xfrm>
        </p:spPr>
        <p:txBody>
          <a:bodyPr/>
          <a:lstStyle/>
          <a:p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tắc</a:t>
            </a:r>
            <a:r>
              <a:rPr lang="en-US" b="1" dirty="0"/>
              <a:t>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quát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7734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771120" y="468360"/>
            <a:ext cx="47152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Thuật toán Dijkstra</a:t>
            </a:r>
            <a:endParaRPr lang="en-US" sz="3600" b="0" strike="noStrike" spc="-1">
              <a:latin typeface="Times New Roman"/>
            </a:endParaRPr>
          </a:p>
        </p:txBody>
      </p:sp>
      <p:graphicFrame>
        <p:nvGraphicFramePr>
          <p:cNvPr id="405" name="Table 2"/>
          <p:cNvGraphicFramePr/>
          <p:nvPr/>
        </p:nvGraphicFramePr>
        <p:xfrm>
          <a:off x="952560" y="1154520"/>
          <a:ext cx="7238520" cy="2728080"/>
        </p:xfrm>
        <a:graphic>
          <a:graphicData uri="http://schemas.openxmlformats.org/drawingml/2006/table">
            <a:tbl>
              <a:tblPr/>
              <a:tblGrid>
                <a:gridCol w="103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Bước lặp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Đỉnh đã xét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KT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2,A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5,A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1,A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A,D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2,A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2,D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2,D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A,D,C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2,A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2,D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4,C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A,D,C,B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2,D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4,C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A,D,C,B,E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4,C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A,D,C,B,E,F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9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94" y="205200"/>
            <a:ext cx="7937045" cy="544195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454443" y="205200"/>
            <a:ext cx="6971440" cy="2268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b="1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+ input : </a:t>
            </a:r>
            <a:r>
              <a:rPr lang="en-US" sz="1800" b="1" dirty="0"/>
              <a:t>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+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b="1" dirty="0"/>
              <a:t>A</a:t>
            </a:r>
            <a:r>
              <a:rPr lang="en-US" sz="1800" dirty="0"/>
              <a:t> : 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 err="1"/>
              <a:t>nhận</a:t>
            </a:r>
            <a:r>
              <a:rPr lang="en-US" sz="1800" dirty="0"/>
              <a:t> input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	            {</a:t>
            </a:r>
            <a:r>
              <a:rPr lang="en-US" sz="1800" dirty="0" err="1"/>
              <a:t>chạy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lệnh</a:t>
            </a:r>
            <a:r>
              <a:rPr lang="en-US" sz="1800" dirty="0"/>
              <a:t> </a:t>
            </a:r>
            <a:r>
              <a:rPr lang="en-US" sz="1800" b="1" dirty="0"/>
              <a:t>O(1) n </a:t>
            </a:r>
            <a:r>
              <a:rPr lang="en-US" sz="1800" b="1" dirty="0" err="1"/>
              <a:t>lần</a:t>
            </a:r>
            <a:r>
              <a:rPr lang="en-US" sz="1800" dirty="0"/>
              <a:t>} (</a:t>
            </a:r>
            <a:r>
              <a:rPr lang="en-US" sz="1800" dirty="0" err="1"/>
              <a:t>vòng</a:t>
            </a:r>
            <a:r>
              <a:rPr lang="en-US" sz="1800" dirty="0"/>
              <a:t> </a:t>
            </a:r>
            <a:r>
              <a:rPr lang="en-US" sz="1800" dirty="0" err="1"/>
              <a:t>lặp</a:t>
            </a:r>
            <a:r>
              <a:rPr lang="en-US" sz="18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                         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 err="1"/>
              <a:t>xuất</a:t>
            </a:r>
            <a:r>
              <a:rPr lang="en-US" sz="1800" dirty="0"/>
              <a:t>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1306" y="2833954"/>
            <a:ext cx="380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 algn="ctr">
              <a:buAutoNum type="alphaUcPeriod"/>
            </a:pPr>
            <a:r>
              <a:rPr lang="en-US" dirty="0"/>
              <a:t>O(1)		      B.O(n) </a:t>
            </a:r>
          </a:p>
          <a:p>
            <a:pPr lvl="1" algn="ctr"/>
            <a:endParaRPr lang="en-US" dirty="0"/>
          </a:p>
          <a:p>
            <a:pPr algn="ctr"/>
            <a:r>
              <a:rPr lang="en-US" dirty="0"/>
              <a:t>C. O(n^2) 	D. O(log(n))</a:t>
            </a:r>
          </a:p>
        </p:txBody>
      </p:sp>
    </p:spTree>
    <p:extLst>
      <p:ext uri="{BB962C8B-B14F-4D97-AF65-F5344CB8AC3E}">
        <p14:creationId xmlns:p14="http://schemas.microsoft.com/office/powerpoint/2010/main" val="37463107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9394" y="205200"/>
            <a:ext cx="7937045" cy="544195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/>
          </p:nvPr>
        </p:nvSpPr>
        <p:spPr>
          <a:xfrm>
            <a:off x="2255062" y="385332"/>
            <a:ext cx="6971440" cy="226849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.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b="1" dirty="0"/>
              <a:t>B</a:t>
            </a:r>
            <a:r>
              <a:rPr lang="en-US" sz="1800" dirty="0"/>
              <a:t> </a:t>
            </a:r>
            <a:r>
              <a:rPr lang="en-US" sz="1800" dirty="0" err="1"/>
              <a:t>gần</a:t>
            </a:r>
            <a:r>
              <a:rPr lang="en-US" sz="1800" dirty="0"/>
              <a:t> </a:t>
            </a:r>
            <a:r>
              <a:rPr lang="en-US" sz="1800" dirty="0" err="1"/>
              <a:t>giống</a:t>
            </a:r>
            <a:r>
              <a:rPr lang="en-US" sz="1800" dirty="0"/>
              <a:t> </a:t>
            </a:r>
            <a:r>
              <a:rPr lang="en-US" sz="1800" b="1" dirty="0"/>
              <a:t>A</a:t>
            </a:r>
            <a:r>
              <a:rPr lang="en-US" sz="18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+ input : </a:t>
            </a:r>
            <a:r>
              <a:rPr lang="en-US" sz="1800" b="1" dirty="0"/>
              <a:t>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+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b="1" dirty="0"/>
              <a:t>B</a:t>
            </a:r>
            <a:r>
              <a:rPr lang="en-US" sz="1800" dirty="0"/>
              <a:t> : 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 err="1"/>
              <a:t>nhận</a:t>
            </a:r>
            <a:r>
              <a:rPr lang="en-US" sz="1800" dirty="0"/>
              <a:t> input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	            {</a:t>
            </a:r>
            <a:r>
              <a:rPr lang="en-US" sz="1800" dirty="0" err="1"/>
              <a:t>chạy</a:t>
            </a:r>
            <a:r>
              <a:rPr lang="en-US" sz="1800" dirty="0"/>
              <a:t> </a:t>
            </a:r>
            <a:r>
              <a:rPr lang="en-US" sz="1800" dirty="0" err="1"/>
              <a:t>lệnh</a:t>
            </a:r>
            <a:r>
              <a:rPr lang="en-US" sz="1800" dirty="0"/>
              <a:t> </a:t>
            </a:r>
            <a:r>
              <a:rPr lang="en-US" sz="1800" dirty="0" err="1"/>
              <a:t>bên</a:t>
            </a:r>
            <a:r>
              <a:rPr lang="en-US" sz="1800" dirty="0"/>
              <a:t> </a:t>
            </a:r>
            <a:r>
              <a:rPr lang="en-US" sz="1800" dirty="0" err="1"/>
              <a:t>dưới</a:t>
            </a:r>
            <a:r>
              <a:rPr lang="en-US" sz="1800" dirty="0"/>
              <a:t> </a:t>
            </a:r>
            <a:r>
              <a:rPr lang="en-US" sz="1800" b="1" dirty="0"/>
              <a:t>n </a:t>
            </a:r>
            <a:r>
              <a:rPr lang="en-US" sz="1800" b="1" dirty="0" err="1"/>
              <a:t>lần</a:t>
            </a:r>
            <a:r>
              <a:rPr lang="en-US" sz="1800" dirty="0"/>
              <a:t>} (</a:t>
            </a:r>
            <a:r>
              <a:rPr lang="en-US" sz="1800" dirty="0" err="1"/>
              <a:t>vòng</a:t>
            </a:r>
            <a:r>
              <a:rPr lang="en-US" sz="1800" dirty="0"/>
              <a:t> </a:t>
            </a:r>
            <a:r>
              <a:rPr lang="en-US" sz="1800" dirty="0" err="1"/>
              <a:t>lặp</a:t>
            </a:r>
            <a:r>
              <a:rPr lang="en-US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                   {</a:t>
            </a:r>
            <a:r>
              <a:rPr lang="en-US" sz="1800" dirty="0" err="1"/>
              <a:t>chạy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lệnh</a:t>
            </a:r>
            <a:r>
              <a:rPr lang="en-US" sz="1800" dirty="0"/>
              <a:t> </a:t>
            </a:r>
            <a:r>
              <a:rPr lang="en-US" sz="1800" b="1" dirty="0"/>
              <a:t>O(1)</a:t>
            </a:r>
            <a:r>
              <a:rPr lang="en-US" sz="1800" dirty="0"/>
              <a:t> </a:t>
            </a:r>
            <a:r>
              <a:rPr lang="en-US" sz="1800" b="1" dirty="0"/>
              <a:t>n</a:t>
            </a:r>
            <a:r>
              <a:rPr lang="en-US" sz="1800" dirty="0"/>
              <a:t> </a:t>
            </a:r>
            <a:r>
              <a:rPr lang="en-US" sz="1800" dirty="0" err="1"/>
              <a:t>lần</a:t>
            </a:r>
            <a:r>
              <a:rPr lang="en-US" sz="1800" dirty="0"/>
              <a:t>} (</a:t>
            </a:r>
            <a:r>
              <a:rPr lang="en-US" sz="1800" dirty="0" err="1"/>
              <a:t>vòng</a:t>
            </a:r>
            <a:r>
              <a:rPr lang="en-US" sz="1800" dirty="0"/>
              <a:t> </a:t>
            </a:r>
            <a:r>
              <a:rPr lang="en-US" sz="1800" dirty="0" err="1"/>
              <a:t>lặp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vòng</a:t>
            </a:r>
            <a:r>
              <a:rPr lang="en-US" sz="1800" dirty="0"/>
              <a:t> </a:t>
            </a:r>
            <a:r>
              <a:rPr lang="en-US" sz="1800" dirty="0" err="1"/>
              <a:t>lặp</a:t>
            </a:r>
            <a:r>
              <a:rPr lang="en-US" sz="18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                         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 err="1"/>
              <a:t>xuất</a:t>
            </a:r>
            <a:r>
              <a:rPr lang="en-US" sz="1800" dirty="0"/>
              <a:t>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1306" y="2833954"/>
            <a:ext cx="380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 algn="ctr">
              <a:buAutoNum type="alphaUcPeriod"/>
            </a:pPr>
            <a:r>
              <a:rPr lang="en-US" dirty="0"/>
              <a:t>O(1)		      B.O(n) </a:t>
            </a:r>
          </a:p>
          <a:p>
            <a:pPr lvl="1" algn="ctr"/>
            <a:endParaRPr lang="en-US" dirty="0"/>
          </a:p>
          <a:p>
            <a:pPr algn="ctr"/>
            <a:r>
              <a:rPr lang="en-US" dirty="0"/>
              <a:t>C. O(n^2) 	D. O(log(n))</a:t>
            </a:r>
          </a:p>
        </p:txBody>
      </p:sp>
    </p:spTree>
    <p:extLst>
      <p:ext uri="{BB962C8B-B14F-4D97-AF65-F5344CB8AC3E}">
        <p14:creationId xmlns:p14="http://schemas.microsoft.com/office/powerpoint/2010/main" val="23737436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9394" y="205200"/>
            <a:ext cx="7937045" cy="544195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/>
          </p:nvPr>
        </p:nvSpPr>
        <p:spPr>
          <a:xfrm>
            <a:off x="2598821" y="198324"/>
            <a:ext cx="7026441" cy="251599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b="1" dirty="0"/>
              <a:t>C</a:t>
            </a:r>
            <a:r>
              <a:rPr lang="en-US" sz="1600" dirty="0"/>
              <a:t> </a:t>
            </a:r>
            <a:r>
              <a:rPr lang="en-US" sz="1600" dirty="0" err="1"/>
              <a:t>gần</a:t>
            </a:r>
            <a:r>
              <a:rPr lang="en-US" sz="1600" dirty="0"/>
              <a:t> </a:t>
            </a:r>
            <a:r>
              <a:rPr lang="en-US" sz="1600" dirty="0" err="1"/>
              <a:t>giống</a:t>
            </a:r>
            <a:r>
              <a:rPr lang="en-US" sz="1600" dirty="0"/>
              <a:t> </a:t>
            </a:r>
            <a:r>
              <a:rPr lang="en-US" sz="1600" b="1" dirty="0"/>
              <a:t>A</a:t>
            </a:r>
            <a:r>
              <a:rPr lang="en-US" sz="16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+ input : </a:t>
            </a:r>
            <a:r>
              <a:rPr lang="en-US" sz="1600" b="1" dirty="0"/>
              <a:t>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+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b="1" dirty="0"/>
              <a:t>C</a:t>
            </a:r>
            <a:r>
              <a:rPr lang="en-US" sz="1600" dirty="0"/>
              <a:t> : 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 err="1"/>
              <a:t>nhận</a:t>
            </a:r>
            <a:r>
              <a:rPr lang="en-US" sz="1600" dirty="0"/>
              <a:t> input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            {</a:t>
            </a:r>
            <a:r>
              <a:rPr lang="en-US" sz="1600" dirty="0" err="1"/>
              <a:t>chạy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b="1" dirty="0"/>
              <a:t>O(1) n </a:t>
            </a:r>
            <a:r>
              <a:rPr lang="en-US" sz="1600" b="1" dirty="0" err="1"/>
              <a:t>lần</a:t>
            </a:r>
            <a:r>
              <a:rPr lang="en-US" sz="1600" dirty="0"/>
              <a:t>} (</a:t>
            </a:r>
            <a:r>
              <a:rPr lang="en-US" sz="1600" dirty="0" err="1"/>
              <a:t>vòng</a:t>
            </a:r>
            <a:r>
              <a:rPr lang="en-US" sz="1600" dirty="0"/>
              <a:t> </a:t>
            </a:r>
            <a:r>
              <a:rPr lang="en-US" sz="1600" dirty="0" err="1"/>
              <a:t>lặp</a:t>
            </a:r>
            <a:r>
              <a:rPr lang="en-U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                   {</a:t>
            </a:r>
            <a:r>
              <a:rPr lang="en-US" sz="1600" dirty="0" err="1"/>
              <a:t>chạy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b="1" dirty="0"/>
              <a:t>O(1) 2n </a:t>
            </a:r>
            <a:r>
              <a:rPr lang="en-US" sz="1600" b="1" dirty="0" err="1"/>
              <a:t>lần</a:t>
            </a:r>
            <a:r>
              <a:rPr lang="en-US" sz="1600" dirty="0"/>
              <a:t>} (</a:t>
            </a:r>
            <a:r>
              <a:rPr lang="en-US" sz="1600" dirty="0" err="1"/>
              <a:t>vòng</a:t>
            </a:r>
            <a:r>
              <a:rPr lang="en-US" sz="1600" dirty="0"/>
              <a:t> </a:t>
            </a:r>
            <a:r>
              <a:rPr lang="en-US" sz="1600" dirty="0" err="1"/>
              <a:t>lặp</a:t>
            </a:r>
            <a:r>
              <a:rPr lang="en-US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                         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 err="1"/>
              <a:t>xuất</a:t>
            </a:r>
            <a:r>
              <a:rPr lang="en-US" sz="1600" dirty="0"/>
              <a:t>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1306" y="2833954"/>
            <a:ext cx="380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 algn="ctr">
              <a:buAutoNum type="alphaUcPeriod"/>
            </a:pPr>
            <a:r>
              <a:rPr lang="en-US" dirty="0"/>
              <a:t>O(1)		      B.O(n) </a:t>
            </a:r>
          </a:p>
          <a:p>
            <a:pPr lvl="1" algn="ctr"/>
            <a:endParaRPr lang="en-US" dirty="0"/>
          </a:p>
          <a:p>
            <a:pPr algn="ctr"/>
            <a:r>
              <a:rPr lang="en-US" dirty="0"/>
              <a:t>C. O(n^2) 	D. O(log(n))</a:t>
            </a:r>
          </a:p>
        </p:txBody>
      </p:sp>
    </p:spTree>
    <p:extLst>
      <p:ext uri="{BB962C8B-B14F-4D97-AF65-F5344CB8AC3E}">
        <p14:creationId xmlns:p14="http://schemas.microsoft.com/office/powerpoint/2010/main" val="476030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3781" y="1471290"/>
            <a:ext cx="6847687" cy="2351315"/>
          </a:xfrm>
          <a:prstGeom prst="rect">
            <a:avLst/>
          </a:prstGeom>
          <a:solidFill>
            <a:srgbClr val="301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48776" y="270961"/>
            <a:ext cx="690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tổng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chẵn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[ 2 , n ] </a:t>
            </a:r>
            <a:r>
              <a:rPr lang="en-US" sz="2400" dirty="0"/>
              <a:t>(C++). Cho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80674" y="1553568"/>
            <a:ext cx="66208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>
                <a:solidFill>
                  <a:srgbClr val="92D050"/>
                </a:solidFill>
              </a:rPr>
              <a:t>//…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2866" y="3822605"/>
            <a:ext cx="5087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Vd</a:t>
            </a:r>
            <a:r>
              <a:rPr lang="en-US" dirty="0"/>
              <a:t> : </a:t>
            </a:r>
          </a:p>
          <a:p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(10) = 30 </a:t>
            </a:r>
            <a:r>
              <a:rPr lang="en-US" dirty="0">
                <a:solidFill>
                  <a:srgbClr val="00B050"/>
                </a:solidFill>
              </a:rPr>
              <a:t>//2+4+6+8+10</a:t>
            </a:r>
          </a:p>
          <a:p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(11) = 30 </a:t>
            </a:r>
            <a:r>
              <a:rPr lang="en-US" dirty="0">
                <a:solidFill>
                  <a:srgbClr val="00B050"/>
                </a:solidFill>
              </a:rPr>
              <a:t>//2+4+6+8+10</a:t>
            </a:r>
          </a:p>
          <a:p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(5) = 6 </a:t>
            </a:r>
            <a:r>
              <a:rPr lang="en-US" dirty="0">
                <a:solidFill>
                  <a:srgbClr val="00B050"/>
                </a:solidFill>
              </a:rPr>
              <a:t>//2+4</a:t>
            </a:r>
          </a:p>
        </p:txBody>
      </p:sp>
    </p:spTree>
    <p:extLst>
      <p:ext uri="{BB962C8B-B14F-4D97-AF65-F5344CB8AC3E}">
        <p14:creationId xmlns:p14="http://schemas.microsoft.com/office/powerpoint/2010/main" val="1574600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3781" y="1471290"/>
            <a:ext cx="6847687" cy="2351315"/>
          </a:xfrm>
          <a:prstGeom prst="rect">
            <a:avLst/>
          </a:prstGeom>
          <a:solidFill>
            <a:srgbClr val="301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8776" y="270961"/>
            <a:ext cx="690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Fibonacci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2400" dirty="0"/>
              <a:t>. Cho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0674" y="1553568"/>
            <a:ext cx="66208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fibo</a:t>
            </a: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>
                <a:solidFill>
                  <a:srgbClr val="92D050"/>
                </a:solidFill>
              </a:rPr>
              <a:t>//…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9738" y="3904883"/>
            <a:ext cx="5087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Dãy</a:t>
            </a:r>
            <a:r>
              <a:rPr lang="en-US" dirty="0"/>
              <a:t> Fibonacci : 1 1 2 3 5 8 13 21 …</a:t>
            </a:r>
          </a:p>
          <a:p>
            <a:r>
              <a:rPr lang="en-US" dirty="0" err="1">
                <a:solidFill>
                  <a:srgbClr val="FF0000"/>
                </a:solidFill>
              </a:rPr>
              <a:t>fibo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(3) = 2</a:t>
            </a:r>
          </a:p>
          <a:p>
            <a:r>
              <a:rPr lang="en-US" dirty="0" err="1">
                <a:solidFill>
                  <a:srgbClr val="FF0000"/>
                </a:solidFill>
              </a:rPr>
              <a:t>fibo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(6) = 8</a:t>
            </a:r>
          </a:p>
        </p:txBody>
      </p:sp>
    </p:spTree>
    <p:extLst>
      <p:ext uri="{BB962C8B-B14F-4D97-AF65-F5344CB8AC3E}">
        <p14:creationId xmlns:p14="http://schemas.microsoft.com/office/powerpoint/2010/main" val="4075098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3781" y="1471290"/>
            <a:ext cx="6847687" cy="2351315"/>
          </a:xfrm>
          <a:prstGeom prst="rect">
            <a:avLst/>
          </a:prstGeom>
          <a:solidFill>
            <a:srgbClr val="301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8776" y="270961"/>
            <a:ext cx="6909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Cho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mảng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A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.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 &gt; 1</a:t>
            </a:r>
          </a:p>
          <a:p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kỳ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A[x] – A[y]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x &gt; y</a:t>
            </a:r>
            <a:r>
              <a:rPr lang="en-US" sz="2000" dirty="0"/>
              <a:t>.</a:t>
            </a:r>
          </a:p>
          <a:p>
            <a:r>
              <a:rPr lang="en-US" sz="2000" dirty="0"/>
              <a:t>Cho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phức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0674" y="1553568"/>
            <a:ext cx="66208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maxDiff</a:t>
            </a: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A[]</a:t>
            </a:r>
            <a:r>
              <a:rPr lang="en-US" sz="3200" dirty="0">
                <a:solidFill>
                  <a:schemeClr val="bg1"/>
                </a:solidFill>
              </a:rPr>
              <a:t>,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>
                <a:solidFill>
                  <a:srgbClr val="92D050"/>
                </a:solidFill>
              </a:rPr>
              <a:t>//…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80365" y="4007271"/>
            <a:ext cx="42866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Mảng</a:t>
            </a:r>
            <a:r>
              <a:rPr lang="en-US" dirty="0"/>
              <a:t> A = [ 9, 1, 2, 8, ], n = 4</a:t>
            </a:r>
          </a:p>
          <a:p>
            <a:r>
              <a:rPr lang="en-US" dirty="0" err="1">
                <a:solidFill>
                  <a:srgbClr val="FF0000"/>
                </a:solidFill>
              </a:rPr>
              <a:t>maxDiff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A,n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= 7 </a:t>
            </a:r>
            <a:r>
              <a:rPr lang="en-US" dirty="0">
                <a:solidFill>
                  <a:srgbClr val="00B050"/>
                </a:solidFill>
              </a:rPr>
              <a:t>// A[3] – A[1] = 8 -1 = 7</a:t>
            </a:r>
          </a:p>
        </p:txBody>
      </p:sp>
    </p:spTree>
    <p:extLst>
      <p:ext uri="{BB962C8B-B14F-4D97-AF65-F5344CB8AC3E}">
        <p14:creationId xmlns:p14="http://schemas.microsoft.com/office/powerpoint/2010/main" val="11398329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/>
          <p:nvPr/>
        </p:nvPicPr>
        <p:blipFill>
          <a:blip r:embed="rId2"/>
          <a:stretch/>
        </p:blipFill>
        <p:spPr>
          <a:xfrm>
            <a:off x="5394960" y="1850040"/>
            <a:ext cx="1828440" cy="1533240"/>
          </a:xfrm>
          <a:prstGeom prst="rect">
            <a:avLst/>
          </a:prstGeom>
          <a:ln>
            <a:noFill/>
          </a:ln>
        </p:spPr>
      </p:pic>
      <p:sp>
        <p:nvSpPr>
          <p:cNvPr id="489" name="CustomShape 1"/>
          <p:cNvSpPr/>
          <p:nvPr/>
        </p:nvSpPr>
        <p:spPr>
          <a:xfrm>
            <a:off x="1795680" y="1545480"/>
            <a:ext cx="5551560" cy="205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6000" b="0" strike="noStrike" spc="-1">
                <a:solidFill>
                  <a:srgbClr val="434343"/>
                </a:solidFill>
                <a:latin typeface="Barlow Condensed Medium"/>
                <a:ea typeface="Barlow Condensed Medium"/>
              </a:rPr>
              <a:t>THANKS FOR LISTENING!</a:t>
            </a:r>
            <a:endParaRPr lang="en-US" sz="6000" b="0" strike="noStrike" spc="-1">
              <a:latin typeface="Times New Roman"/>
            </a:endParaRPr>
          </a:p>
        </p:txBody>
      </p:sp>
      <p:pic>
        <p:nvPicPr>
          <p:cNvPr id="490" name="Picture 489"/>
          <p:cNvPicPr/>
          <p:nvPr/>
        </p:nvPicPr>
        <p:blipFill>
          <a:blip r:embed="rId3"/>
          <a:stretch/>
        </p:blipFill>
        <p:spPr>
          <a:xfrm>
            <a:off x="6675120" y="1097280"/>
            <a:ext cx="523440" cy="42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82;p57"/>
          <p:cNvPicPr/>
          <p:nvPr/>
        </p:nvPicPr>
        <p:blipFill>
          <a:blip r:embed="rId2"/>
          <a:stretch/>
        </p:blipFill>
        <p:spPr>
          <a:xfrm>
            <a:off x="4286880" y="743400"/>
            <a:ext cx="4856760" cy="2913480"/>
          </a:xfrm>
          <a:prstGeom prst="rect">
            <a:avLst/>
          </a:prstGeom>
          <a:ln>
            <a:noFill/>
          </a:ln>
        </p:spPr>
      </p:pic>
      <p:pic>
        <p:nvPicPr>
          <p:cNvPr id="407" name="Google Shape;483;p57"/>
          <p:cNvPicPr/>
          <p:nvPr/>
        </p:nvPicPr>
        <p:blipFill>
          <a:blip r:embed="rId3"/>
          <a:stretch/>
        </p:blipFill>
        <p:spPr>
          <a:xfrm>
            <a:off x="6162480" y="3797280"/>
            <a:ext cx="961560" cy="1104480"/>
          </a:xfrm>
          <a:prstGeom prst="rect">
            <a:avLst/>
          </a:prstGeom>
          <a:ln>
            <a:noFill/>
          </a:ln>
        </p:spPr>
      </p:pic>
      <p:pic>
        <p:nvPicPr>
          <p:cNvPr id="408" name="Google Shape;484;p57"/>
          <p:cNvPicPr/>
          <p:nvPr/>
        </p:nvPicPr>
        <p:blipFill>
          <a:blip r:embed="rId3"/>
          <a:stretch/>
        </p:blipFill>
        <p:spPr>
          <a:xfrm>
            <a:off x="877680" y="743400"/>
            <a:ext cx="961560" cy="1104480"/>
          </a:xfrm>
          <a:prstGeom prst="rect">
            <a:avLst/>
          </a:prstGeom>
          <a:ln>
            <a:noFill/>
          </a:ln>
        </p:spPr>
      </p:pic>
      <p:sp>
        <p:nvSpPr>
          <p:cNvPr id="409" name="CustomShape 1"/>
          <p:cNvSpPr/>
          <p:nvPr/>
        </p:nvSpPr>
        <p:spPr>
          <a:xfrm>
            <a:off x="1543320" y="581760"/>
            <a:ext cx="6057360" cy="3979800"/>
          </a:xfrm>
          <a:prstGeom prst="roundRect">
            <a:avLst>
              <a:gd name="adj" fmla="val 16667"/>
            </a:avLst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0" name="Google Shape;486;p57"/>
          <p:cNvPicPr/>
          <p:nvPr/>
        </p:nvPicPr>
        <p:blipFill>
          <a:blip r:embed="rId5"/>
          <a:stretch/>
        </p:blipFill>
        <p:spPr>
          <a:xfrm>
            <a:off x="6385680" y="1580400"/>
            <a:ext cx="515160" cy="428040"/>
          </a:xfrm>
          <a:prstGeom prst="rect">
            <a:avLst/>
          </a:prstGeom>
          <a:ln>
            <a:noFill/>
          </a:ln>
        </p:spPr>
      </p:pic>
      <p:sp>
        <p:nvSpPr>
          <p:cNvPr id="411" name="CustomShape 2"/>
          <p:cNvSpPr/>
          <p:nvPr/>
        </p:nvSpPr>
        <p:spPr>
          <a:xfrm>
            <a:off x="6491880" y="1720080"/>
            <a:ext cx="63252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500" b="1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lang="en-US" sz="2500" b="0" strike="noStrike" spc="-1">
              <a:latin typeface="Times New Roman"/>
            </a:endParaRPr>
          </a:p>
        </p:txBody>
      </p:sp>
      <p:pic>
        <p:nvPicPr>
          <p:cNvPr id="412" name="Google Shape;488;p57"/>
          <p:cNvPicPr/>
          <p:nvPr/>
        </p:nvPicPr>
        <p:blipFill>
          <a:blip r:embed="rId6"/>
          <a:stretch/>
        </p:blipFill>
        <p:spPr>
          <a:xfrm>
            <a:off x="4603680" y="2919960"/>
            <a:ext cx="260280" cy="276480"/>
          </a:xfrm>
          <a:prstGeom prst="rect">
            <a:avLst/>
          </a:prstGeom>
          <a:ln>
            <a:noFill/>
          </a:ln>
        </p:spPr>
      </p:pic>
      <p:sp>
        <p:nvSpPr>
          <p:cNvPr id="413" name="CustomShape 3"/>
          <p:cNvSpPr/>
          <p:nvPr/>
        </p:nvSpPr>
        <p:spPr>
          <a:xfrm>
            <a:off x="4603680" y="2717640"/>
            <a:ext cx="63252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500" b="1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2500" b="0" strike="noStrike" spc="-1">
              <a:latin typeface="Times New Roman"/>
            </a:endParaRPr>
          </a:p>
        </p:txBody>
      </p:sp>
      <p:pic>
        <p:nvPicPr>
          <p:cNvPr id="414" name="Google Shape;490;p57"/>
          <p:cNvPicPr/>
          <p:nvPr/>
        </p:nvPicPr>
        <p:blipFill>
          <a:blip r:embed="rId7"/>
          <a:stretch/>
        </p:blipFill>
        <p:spPr>
          <a:xfrm>
            <a:off x="6580080" y="3657240"/>
            <a:ext cx="270360" cy="276480"/>
          </a:xfrm>
          <a:prstGeom prst="rect">
            <a:avLst/>
          </a:prstGeom>
          <a:ln>
            <a:noFill/>
          </a:ln>
        </p:spPr>
      </p:pic>
      <p:sp>
        <p:nvSpPr>
          <p:cNvPr id="415" name="CustomShape 4"/>
          <p:cNvSpPr/>
          <p:nvPr/>
        </p:nvSpPr>
        <p:spPr>
          <a:xfrm>
            <a:off x="6491880" y="3511080"/>
            <a:ext cx="63252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500" b="1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2500" b="0" strike="noStrike" spc="-1">
              <a:latin typeface="Times New Roman"/>
            </a:endParaRPr>
          </a:p>
        </p:txBody>
      </p:sp>
      <p:sp>
        <p:nvSpPr>
          <p:cNvPr id="416" name="CustomShape 5"/>
          <p:cNvSpPr/>
          <p:nvPr/>
        </p:nvSpPr>
        <p:spPr>
          <a:xfrm rot="10800000" flipH="1">
            <a:off x="2079000" y="1726920"/>
            <a:ext cx="1194120" cy="92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6"/>
          <p:cNvSpPr/>
          <p:nvPr/>
        </p:nvSpPr>
        <p:spPr>
          <a:xfrm>
            <a:off x="2110680" y="3229560"/>
            <a:ext cx="1104120" cy="83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7"/>
          <p:cNvSpPr/>
          <p:nvPr/>
        </p:nvSpPr>
        <p:spPr>
          <a:xfrm rot="10800000" flipH="1">
            <a:off x="3760200" y="1776240"/>
            <a:ext cx="1676880" cy="211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8"/>
          <p:cNvSpPr/>
          <p:nvPr/>
        </p:nvSpPr>
        <p:spPr>
          <a:xfrm rot="10800000" flipH="1">
            <a:off x="3890880" y="4138560"/>
            <a:ext cx="1397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9"/>
          <p:cNvSpPr/>
          <p:nvPr/>
        </p:nvSpPr>
        <p:spPr>
          <a:xfrm rot="10800000" flipH="1">
            <a:off x="5954760" y="3132000"/>
            <a:ext cx="1145520" cy="88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10"/>
          <p:cNvSpPr/>
          <p:nvPr/>
        </p:nvSpPr>
        <p:spPr>
          <a:xfrm>
            <a:off x="5968440" y="1720080"/>
            <a:ext cx="1062000" cy="82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3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6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502;p58"/>
          <p:cNvPicPr/>
          <p:nvPr/>
        </p:nvPicPr>
        <p:blipFill>
          <a:blip r:embed="rId2"/>
          <a:stretch/>
        </p:blipFill>
        <p:spPr>
          <a:xfrm>
            <a:off x="4286880" y="743400"/>
            <a:ext cx="4856760" cy="2913480"/>
          </a:xfrm>
          <a:prstGeom prst="rect">
            <a:avLst/>
          </a:prstGeom>
          <a:ln>
            <a:noFill/>
          </a:ln>
        </p:spPr>
      </p:pic>
      <p:sp>
        <p:nvSpPr>
          <p:cNvPr id="423" name="CustomShape 1"/>
          <p:cNvSpPr/>
          <p:nvPr/>
        </p:nvSpPr>
        <p:spPr>
          <a:xfrm>
            <a:off x="1508760" y="2084400"/>
            <a:ext cx="6126120" cy="97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6000" b="0" strike="noStrike" spc="-1">
                <a:solidFill>
                  <a:srgbClr val="000000"/>
                </a:solidFill>
                <a:latin typeface="Arial"/>
                <a:ea typeface="Arial"/>
              </a:rPr>
              <a:t>Thuật toán là gì?</a:t>
            </a:r>
            <a:endParaRPr lang="en-US" sz="6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771120" y="468360"/>
            <a:ext cx="26780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Khái niệm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1103040" y="2586600"/>
            <a:ext cx="6937920" cy="164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Mở rộng (máy tính): một dãy </a:t>
            </a:r>
            <a:r>
              <a:rPr lang="es" sz="2400" b="0" strike="noStrike" spc="-1">
                <a:solidFill>
                  <a:srgbClr val="FF0000"/>
                </a:solidFill>
                <a:latin typeface="Arial"/>
                <a:ea typeface="Arial"/>
              </a:rPr>
              <a:t>hữu hạn</a:t>
            </a: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các bước </a:t>
            </a:r>
            <a:r>
              <a:rPr lang="es" sz="2400" b="0" strike="noStrike" spc="-1">
                <a:solidFill>
                  <a:srgbClr val="FF0000"/>
                </a:solidFill>
                <a:latin typeface="Arial"/>
                <a:ea typeface="Arial"/>
              </a:rPr>
              <a:t>không mập mờ</a:t>
            </a: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và </a:t>
            </a:r>
            <a:r>
              <a:rPr lang="es" sz="2400" b="0" strike="noStrike" spc="-1">
                <a:solidFill>
                  <a:srgbClr val="FF0000"/>
                </a:solidFill>
                <a:latin typeface="Arial"/>
                <a:ea typeface="Arial"/>
              </a:rPr>
              <a:t>có thể thực thi được</a:t>
            </a: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, quá trình hành động theo các bước này </a:t>
            </a:r>
            <a:r>
              <a:rPr lang="es" sz="2400" b="0" strike="noStrike" spc="-1">
                <a:solidFill>
                  <a:srgbClr val="FF0000"/>
                </a:solidFill>
                <a:latin typeface="Arial"/>
                <a:ea typeface="Arial"/>
              </a:rPr>
              <a:t>phải dừng</a:t>
            </a: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và cho được </a:t>
            </a:r>
            <a:r>
              <a:rPr lang="es" sz="2400" b="0" strike="noStrike" spc="-1">
                <a:solidFill>
                  <a:srgbClr val="FF0000"/>
                </a:solidFill>
                <a:latin typeface="Arial"/>
                <a:ea typeface="Arial"/>
              </a:rPr>
              <a:t>kết quả như mong muốn</a:t>
            </a: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1103040" y="1353960"/>
            <a:ext cx="693792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Tập hợp hữu hạn các hướng dẫn rõ ràng để giải quyết một bài toán (vấn đề).</a:t>
            </a:r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771120" y="468360"/>
            <a:ext cx="26780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Minh họa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2780280" y="1621440"/>
            <a:ext cx="3583440" cy="1900440"/>
          </a:xfrm>
          <a:prstGeom prst="diamond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600" b="0" strike="noStrike" spc="-1">
                <a:solidFill>
                  <a:srgbClr val="000000"/>
                </a:solidFill>
                <a:latin typeface="Arial"/>
                <a:ea typeface="Arial"/>
              </a:rPr>
              <a:t>Thuật toán</a:t>
            </a:r>
            <a:endParaRPr lang="en-US" sz="2600" b="0" strike="noStrike" spc="-1">
              <a:latin typeface="Times New Roman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465480" y="2201400"/>
            <a:ext cx="1816920" cy="7405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2600" b="0" strike="noStrike" spc="-1">
                <a:solidFill>
                  <a:srgbClr val="000000"/>
                </a:solidFill>
                <a:latin typeface="Arial"/>
                <a:ea typeface="Arial"/>
              </a:rPr>
              <a:t>Input</a:t>
            </a:r>
            <a:endParaRPr lang="en-US" sz="2600" b="0" strike="noStrike" spc="-1">
              <a:latin typeface="Times New Roman"/>
            </a:endParaRPr>
          </a:p>
        </p:txBody>
      </p:sp>
      <p:sp>
        <p:nvSpPr>
          <p:cNvPr id="430" name="CustomShape 4"/>
          <p:cNvSpPr/>
          <p:nvPr/>
        </p:nvSpPr>
        <p:spPr>
          <a:xfrm>
            <a:off x="6861600" y="2201400"/>
            <a:ext cx="1816920" cy="7405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2600" b="0" strike="noStrike" spc="-1">
                <a:solidFill>
                  <a:srgbClr val="000000"/>
                </a:solidFill>
                <a:latin typeface="Arial"/>
                <a:ea typeface="Arial"/>
              </a:rPr>
              <a:t>Output</a:t>
            </a:r>
            <a:endParaRPr lang="en-US" sz="2600" b="0" strike="noStrike" spc="-1">
              <a:latin typeface="Times New Roman"/>
            </a:endParaRPr>
          </a:p>
        </p:txBody>
      </p:sp>
      <p:sp>
        <p:nvSpPr>
          <p:cNvPr id="431" name="CustomShape 5"/>
          <p:cNvSpPr/>
          <p:nvPr/>
        </p:nvSpPr>
        <p:spPr>
          <a:xfrm rot="10800000" flipH="1">
            <a:off x="2194920" y="2571840"/>
            <a:ext cx="58536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6"/>
          <p:cNvSpPr/>
          <p:nvPr/>
        </p:nvSpPr>
        <p:spPr>
          <a:xfrm>
            <a:off x="6364080" y="2571840"/>
            <a:ext cx="5896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525;p61"/>
          <p:cNvPicPr/>
          <p:nvPr/>
        </p:nvPicPr>
        <p:blipFill>
          <a:blip r:embed="rId2"/>
          <a:stretch/>
        </p:blipFill>
        <p:spPr>
          <a:xfrm>
            <a:off x="4286880" y="743400"/>
            <a:ext cx="4856760" cy="2913480"/>
          </a:xfrm>
          <a:prstGeom prst="rect">
            <a:avLst/>
          </a:prstGeom>
          <a:ln>
            <a:noFill/>
          </a:ln>
        </p:spPr>
      </p:pic>
      <p:sp>
        <p:nvSpPr>
          <p:cNvPr id="434" name="CustomShape 1"/>
          <p:cNvSpPr/>
          <p:nvPr/>
        </p:nvSpPr>
        <p:spPr>
          <a:xfrm>
            <a:off x="1162440" y="1622520"/>
            <a:ext cx="6819120" cy="189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6000" b="0" strike="noStrike" spc="-1">
                <a:solidFill>
                  <a:srgbClr val="000000"/>
                </a:solidFill>
                <a:latin typeface="Arial"/>
                <a:ea typeface="Arial"/>
              </a:rPr>
              <a:t>Thuật toán cần có những tính chất gì?</a:t>
            </a:r>
            <a:endParaRPr lang="en-US" sz="6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2454</Words>
  <Application>Microsoft Office PowerPoint</Application>
  <PresentationFormat>On-screen Show (16:9)</PresentationFormat>
  <Paragraphs>303</Paragraphs>
  <Slides>46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46</vt:i4>
      </vt:variant>
    </vt:vector>
  </HeadingPairs>
  <TitlesOfParts>
    <vt:vector size="61" baseType="lpstr">
      <vt:lpstr>-apple-system</vt:lpstr>
      <vt:lpstr>Arial</vt:lpstr>
      <vt:lpstr>Barlow Condensed Medium</vt:lpstr>
      <vt:lpstr>Barlow Condensed SemiBold</vt:lpstr>
      <vt:lpstr>Calibri</vt:lpstr>
      <vt:lpstr>Cambria Math</vt:lpstr>
      <vt:lpstr>Palace Script MT</vt:lpstr>
      <vt:lpstr>Palatino Linotype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Vai trò của việc phân tích độ phức tạp thuật toán</vt:lpstr>
      <vt:lpstr>PowerPoint Presentation</vt:lpstr>
      <vt:lpstr>PowerPoint Presentation</vt:lpstr>
      <vt:lpstr>PowerPoint Presentation</vt:lpstr>
      <vt:lpstr>PowerPoint Presentation</vt:lpstr>
      <vt:lpstr> Đánh giá bằng thực nghiệm</vt:lpstr>
      <vt:lpstr>Đánh giá bằng toán học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 độ phức tạp phổ biến</vt:lpstr>
      <vt:lpstr>8 độ phức tạp phổ biến</vt:lpstr>
      <vt:lpstr>3 quy tắc tính toán độ                        phức tạp của thuật toán</vt:lpstr>
      <vt:lpstr>Quy tắc cộng</vt:lpstr>
      <vt:lpstr>Quy tắc nhân</vt:lpstr>
      <vt:lpstr>Quy tắc tổng quát</vt:lpstr>
      <vt:lpstr>Quiz</vt:lpstr>
      <vt:lpstr>Quiz</vt:lpstr>
      <vt:lpstr>Quiz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VINH PHU</dc:creator>
  <dc:description/>
  <cp:lastModifiedBy>Nguyễn Chí Cường</cp:lastModifiedBy>
  <cp:revision>38</cp:revision>
  <dcterms:modified xsi:type="dcterms:W3CDTF">2021-03-18T07:10:47Z</dcterms:modified>
  <dc:language>en-US</dc:language>
</cp:coreProperties>
</file>