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648" r:id="rId1"/>
  </p:sldMasterIdLst>
  <p:notesMasterIdLst>
    <p:notesMasterId r:id="rId26"/>
  </p:notesMasterIdLst>
  <p:handoutMasterIdLst>
    <p:handoutMasterId r:id="rId27"/>
  </p:handoutMasterIdLst>
  <p:sldIdLst>
    <p:sldId id="256" r:id="rId2"/>
    <p:sldId id="259" r:id="rId3"/>
    <p:sldId id="261" r:id="rId4"/>
    <p:sldId id="278" r:id="rId5"/>
    <p:sldId id="262" r:id="rId6"/>
    <p:sldId id="264" r:id="rId7"/>
    <p:sldId id="279" r:id="rId8"/>
    <p:sldId id="280" r:id="rId9"/>
    <p:sldId id="281" r:id="rId10"/>
    <p:sldId id="282" r:id="rId11"/>
    <p:sldId id="265" r:id="rId12"/>
    <p:sldId id="266" r:id="rId13"/>
    <p:sldId id="267" r:id="rId14"/>
    <p:sldId id="268" r:id="rId15"/>
    <p:sldId id="269" r:id="rId16"/>
    <p:sldId id="270" r:id="rId17"/>
    <p:sldId id="277" r:id="rId18"/>
    <p:sldId id="271" r:id="rId19"/>
    <p:sldId id="272" r:id="rId20"/>
    <p:sldId id="273" r:id="rId21"/>
    <p:sldId id="276" r:id="rId22"/>
    <p:sldId id="263" r:id="rId23"/>
    <p:sldId id="274" r:id="rId24"/>
    <p:sldId id="258" r:id="rId2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1228" autoAdjust="0"/>
  </p:normalViewPr>
  <p:slideViewPr>
    <p:cSldViewPr snapToGrid="0" snapToObjects="1" showGuides="1">
      <p:cViewPr varScale="1">
        <p:scale>
          <a:sx n="106" d="100"/>
          <a:sy n="106" d="100"/>
        </p:scale>
        <p:origin x="778" y="77"/>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F6B2F8-E390-BD4F-9ACD-789C35D23CE3}" type="datetimeFigureOut">
              <a:rPr lang="en-US" smtClean="0"/>
              <a:t>3/20/2023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D0A0C1-BF67-B440-B7AD-B68AAB032928}" type="slidenum">
              <a:rPr lang="en-US" smtClean="0"/>
              <a:t>‹#›</a:t>
            </a:fld>
            <a:endParaRPr lang="en-US"/>
          </a:p>
        </p:txBody>
      </p:sp>
    </p:spTree>
    <p:extLst>
      <p:ext uri="{BB962C8B-B14F-4D97-AF65-F5344CB8AC3E}">
        <p14:creationId xmlns:p14="http://schemas.microsoft.com/office/powerpoint/2010/main" val="5220041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FF8F81-D7B9-424E-B993-6D09B3871A4E}" type="datetimeFigureOut">
              <a:rPr lang="en-US" smtClean="0"/>
              <a:t>3/20/2023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3067B3-3AE6-DD4A-9E3D-C999AB3971A1}" type="slidenum">
              <a:rPr lang="en-US" smtClean="0"/>
              <a:t>‹#›</a:t>
            </a:fld>
            <a:endParaRPr lang="en-US"/>
          </a:p>
        </p:txBody>
      </p:sp>
    </p:spTree>
    <p:extLst>
      <p:ext uri="{BB962C8B-B14F-4D97-AF65-F5344CB8AC3E}">
        <p14:creationId xmlns:p14="http://schemas.microsoft.com/office/powerpoint/2010/main" val="86950464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1</a:t>
            </a:fld>
            <a:endParaRPr lang="en-US"/>
          </a:p>
        </p:txBody>
      </p:sp>
    </p:spTree>
    <p:extLst>
      <p:ext uri="{BB962C8B-B14F-4D97-AF65-F5344CB8AC3E}">
        <p14:creationId xmlns:p14="http://schemas.microsoft.com/office/powerpoint/2010/main" val="846031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Các file </a:t>
            </a:r>
            <a:r>
              <a:rPr lang="en-US" dirty="0" err="1"/>
              <a:t>dtsi</a:t>
            </a:r>
            <a:endParaRPr lang="en-US" dirty="0"/>
          </a:p>
          <a:p>
            <a:pPr marL="628650" lvl="1" indent="-171450">
              <a:buFont typeface="Arial" panose="020B0604020202020204" pitchFamily="34" charset="0"/>
              <a:buChar char="•"/>
            </a:pPr>
            <a:r>
              <a:rPr lang="en-US" dirty="0" err="1"/>
              <a:t>Chứa</a:t>
            </a:r>
            <a:r>
              <a:rPr lang="en-US" dirty="0"/>
              <a:t> các thông tin chung của </a:t>
            </a:r>
            <a:r>
              <a:rPr lang="en-US" dirty="0" err="1"/>
              <a:t>SoC</a:t>
            </a:r>
            <a:endParaRPr lang="en-US" dirty="0"/>
          </a:p>
          <a:p>
            <a:pPr marL="171450" indent="-171450">
              <a:buFont typeface="Arial" panose="020B0604020202020204" pitchFamily="34" charset="0"/>
              <a:buChar char="•"/>
            </a:pPr>
            <a:r>
              <a:rPr lang="en-US" dirty="0"/>
              <a:t>Các file </a:t>
            </a:r>
            <a:r>
              <a:rPr lang="en-US" dirty="0" err="1"/>
              <a:t>dts</a:t>
            </a:r>
            <a:endParaRPr lang="en-US" dirty="0"/>
          </a:p>
          <a:p>
            <a:pPr marL="628650" lvl="1" indent="-171450">
              <a:buFont typeface="Arial" panose="020B0604020202020204" pitchFamily="34" charset="0"/>
              <a:buChar char="•"/>
            </a:pPr>
            <a:r>
              <a:rPr lang="en-US" dirty="0" err="1"/>
              <a:t>Chứa</a:t>
            </a:r>
            <a:r>
              <a:rPr lang="en-US" dirty="0"/>
              <a:t> thông tin private của board</a:t>
            </a:r>
          </a:p>
          <a:p>
            <a:pPr marL="171450" indent="-171450">
              <a:buFont typeface="Arial" panose="020B0604020202020204" pitchFamily="34" charset="0"/>
              <a:buChar char="•"/>
            </a:pPr>
            <a:r>
              <a:rPr lang="en-US" dirty="0"/>
              <a:t>Các file </a:t>
            </a:r>
            <a:r>
              <a:rPr lang="en-US" dirty="0" err="1"/>
              <a:t>dtb</a:t>
            </a:r>
            <a:endParaRPr lang="en-US" dirty="0"/>
          </a:p>
          <a:p>
            <a:pPr marL="628650" lvl="1" indent="-171450">
              <a:buFont typeface="Arial" panose="020B0604020202020204" pitchFamily="34" charset="0"/>
              <a:buChar char="•"/>
            </a:pPr>
            <a:r>
              <a:rPr lang="vi-VN" dirty="0"/>
              <a:t>Được compile từ file dts và dtsi</a:t>
            </a:r>
            <a:endParaRPr lang="en-US" dirty="0"/>
          </a:p>
          <a:p>
            <a:pPr marL="1085850" lvl="2" indent="-171450">
              <a:buFont typeface="Arial" panose="020B0604020202020204" pitchFamily="34" charset="0"/>
              <a:buChar char="•"/>
            </a:pPr>
            <a:r>
              <a:rPr lang="en-US" dirty="0"/>
              <a:t>make ARCH=arm CROSS_COMPILE=arm-</a:t>
            </a:r>
            <a:r>
              <a:rPr lang="en-US" dirty="0" err="1"/>
              <a:t>linux</a:t>
            </a:r>
            <a:r>
              <a:rPr lang="en-US" dirty="0"/>
              <a:t>-</a:t>
            </a:r>
            <a:r>
              <a:rPr lang="en-US" dirty="0" err="1"/>
              <a:t>gnueabihf</a:t>
            </a:r>
            <a:r>
              <a:rPr lang="en-US" dirty="0"/>
              <a:t>- make </a:t>
            </a:r>
            <a:r>
              <a:rPr lang="en-US" dirty="0" err="1"/>
              <a:t>dtbs</a:t>
            </a:r>
            <a:endParaRPr lang="en-US" dirty="0"/>
          </a:p>
          <a:p>
            <a:pPr marL="628650" lvl="1" indent="-171450">
              <a:buFont typeface="Arial" panose="020B0604020202020204" pitchFamily="34" charset="0"/>
              <a:buChar char="•"/>
            </a:pPr>
            <a:r>
              <a:rPr lang="vi-VN" dirty="0"/>
              <a:t>Có thể dịch ngược file dtsi từ file dtb</a:t>
            </a:r>
            <a:endParaRPr lang="en-US" dirty="0"/>
          </a:p>
          <a:p>
            <a:pPr marL="1085850" lvl="2" indent="-171450">
              <a:buFont typeface="Arial" panose="020B0604020202020204" pitchFamily="34" charset="0"/>
              <a:buChar char="•"/>
            </a:pPr>
            <a:r>
              <a:rPr lang="en-US" dirty="0" err="1"/>
              <a:t>dtc</a:t>
            </a:r>
            <a:r>
              <a:rPr lang="en-US" dirty="0"/>
              <a:t> -I </a:t>
            </a:r>
            <a:r>
              <a:rPr lang="en-US" dirty="0" err="1"/>
              <a:t>dtb</a:t>
            </a:r>
            <a:r>
              <a:rPr lang="en-US" dirty="0"/>
              <a:t> -O </a:t>
            </a:r>
            <a:r>
              <a:rPr lang="en-US" dirty="0" err="1"/>
              <a:t>dtsarch</a:t>
            </a:r>
            <a:r>
              <a:rPr lang="en-US" dirty="0"/>
              <a:t>/arm/boot/</a:t>
            </a:r>
            <a:r>
              <a:rPr lang="en-US" dirty="0" err="1"/>
              <a:t>dts</a:t>
            </a:r>
            <a:r>
              <a:rPr lang="en-US" dirty="0"/>
              <a:t> imx6dl-sabrelite.dtb &gt;path/to/</a:t>
            </a:r>
            <a:r>
              <a:rPr lang="en-US" dirty="0" err="1"/>
              <a:t>my_devicetree.dts</a:t>
            </a:r>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5</a:t>
            </a:fld>
            <a:endParaRPr lang="en-US"/>
          </a:p>
        </p:txBody>
      </p:sp>
    </p:spTree>
    <p:extLst>
      <p:ext uri="{BB962C8B-B14F-4D97-AF65-F5344CB8AC3E}">
        <p14:creationId xmlns:p14="http://schemas.microsoft.com/office/powerpoint/2010/main" val="3348477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Device node</a:t>
            </a:r>
          </a:p>
          <a:p>
            <a:pPr marL="171450" indent="-171450">
              <a:buFont typeface="Arial" panose="020B0604020202020204" pitchFamily="34" charset="0"/>
              <a:buChar char="•"/>
            </a:pPr>
            <a:r>
              <a:rPr lang="en-US" dirty="0"/>
              <a:t>Label</a:t>
            </a:r>
          </a:p>
          <a:p>
            <a:pPr marL="171450" indent="-171450">
              <a:buFont typeface="Arial" panose="020B0604020202020204" pitchFamily="34" charset="0"/>
              <a:buChar char="•"/>
            </a:pPr>
            <a:r>
              <a:rPr lang="vi-VN" dirty="0"/>
              <a:t>Quy ước đặt tên</a:t>
            </a:r>
            <a:endParaRPr lang="en-US" dirty="0"/>
          </a:p>
          <a:p>
            <a:pPr marL="171450" indent="-171450">
              <a:buFont typeface="Arial" panose="020B0604020202020204" pitchFamily="34" charset="0"/>
              <a:buChar char="•"/>
            </a:pPr>
            <a:r>
              <a:rPr lang="vi-VN" dirty="0"/>
              <a:t>Quy ước đặt giá trị</a:t>
            </a:r>
            <a:endParaRPr lang="en-US" dirty="0"/>
          </a:p>
          <a:p>
            <a:pPr marL="628650" lvl="1" indent="-171450">
              <a:buFont typeface="Arial" panose="020B0604020202020204" pitchFamily="34" charset="0"/>
              <a:buChar char="•"/>
            </a:pPr>
            <a:r>
              <a:rPr lang="en-US" dirty="0"/>
              <a:t>string-property = "a string";</a:t>
            </a:r>
          </a:p>
          <a:p>
            <a:pPr marL="628650" lvl="1" indent="-171450">
              <a:buFont typeface="Arial" panose="020B0604020202020204" pitchFamily="34" charset="0"/>
              <a:buChar char="•"/>
            </a:pPr>
            <a:r>
              <a:rPr lang="en-US" dirty="0"/>
              <a:t>const char *</a:t>
            </a:r>
            <a:r>
              <a:rPr lang="en-US" dirty="0" err="1"/>
              <a:t>my_string</a:t>
            </a:r>
            <a:r>
              <a:rPr lang="en-US" dirty="0"/>
              <a:t> = NULL; </a:t>
            </a:r>
            <a:r>
              <a:rPr lang="en-US" dirty="0" err="1"/>
              <a:t>of_property_read_string</a:t>
            </a:r>
            <a:r>
              <a:rPr lang="en-US" dirty="0"/>
              <a:t>(</a:t>
            </a:r>
            <a:r>
              <a:rPr lang="en-US" dirty="0" err="1"/>
              <a:t>pdev</a:t>
            </a:r>
            <a:r>
              <a:rPr lang="en-US" dirty="0"/>
              <a:t>-&gt;</a:t>
            </a:r>
            <a:r>
              <a:rPr lang="en-US" dirty="0" err="1"/>
              <a:t>dev.of_node</a:t>
            </a:r>
            <a:r>
              <a:rPr lang="en-US" dirty="0"/>
              <a:t>, "string-property", &amp;</a:t>
            </a:r>
            <a:r>
              <a:rPr lang="en-US" dirty="0" err="1"/>
              <a:t>my_string</a:t>
            </a:r>
            <a:r>
              <a:rPr lang="en-US" dirty="0"/>
              <a:t>);</a:t>
            </a:r>
          </a:p>
          <a:p>
            <a:pPr marL="171450" indent="-171450">
              <a:buFont typeface="Arial" panose="020B0604020202020204" pitchFamily="34" charset="0"/>
              <a:buChar char="•"/>
            </a:pPr>
            <a:r>
              <a:rPr lang="en-US" dirty="0" err="1"/>
              <a:t>Số</a:t>
            </a:r>
            <a:r>
              <a:rPr lang="en-US" dirty="0"/>
              <a:t> </a:t>
            </a:r>
            <a:r>
              <a:rPr lang="en-US" dirty="0" err="1"/>
              <a:t>nguyên</a:t>
            </a:r>
            <a:r>
              <a:rPr lang="en-US" dirty="0"/>
              <a:t> 32 bit và </a:t>
            </a:r>
            <a:r>
              <a:rPr lang="en-US" dirty="0" err="1"/>
              <a:t>mảng</a:t>
            </a:r>
            <a:endParaRPr lang="en-US" dirty="0"/>
          </a:p>
          <a:p>
            <a:pPr marL="628650" lvl="1" indent="-171450">
              <a:buFont typeface="Arial" panose="020B0604020202020204" pitchFamily="34" charset="0"/>
              <a:buChar char="•"/>
            </a:pPr>
            <a:r>
              <a:rPr lang="en-US" dirty="0"/>
              <a:t>one-int-property = &lt;197&gt;;</a:t>
            </a:r>
          </a:p>
          <a:p>
            <a:pPr marL="628650" lvl="1" indent="-171450">
              <a:buFont typeface="Arial" panose="020B0604020202020204" pitchFamily="34" charset="0"/>
              <a:buChar char="•"/>
            </a:pPr>
            <a:r>
              <a:rPr lang="en-US" dirty="0"/>
              <a:t>int of_property_read_u32(const </a:t>
            </a:r>
            <a:r>
              <a:rPr lang="en-US" dirty="0" err="1"/>
              <a:t>struct</a:t>
            </a:r>
            <a:r>
              <a:rPr lang="en-US" dirty="0"/>
              <a:t> </a:t>
            </a:r>
            <a:r>
              <a:rPr lang="en-US" dirty="0" err="1"/>
              <a:t>device_node</a:t>
            </a:r>
            <a:r>
              <a:rPr lang="en-US" dirty="0"/>
              <a:t> *np, "one-int-property", u32 index, u32 *</a:t>
            </a:r>
            <a:r>
              <a:rPr lang="en-US" dirty="0" err="1"/>
              <a:t>out_value</a:t>
            </a:r>
            <a:r>
              <a:rPr lang="en-US" dirty="0"/>
              <a:t>)</a:t>
            </a:r>
          </a:p>
          <a:p>
            <a:pPr marL="628650" lvl="1" indent="-171450">
              <a:buFont typeface="Arial" panose="020B0604020202020204" pitchFamily="34" charset="0"/>
              <a:buChar char="•"/>
            </a:pPr>
            <a:r>
              <a:rPr lang="en-US" dirty="0"/>
              <a:t>int-list-property = &lt;1350000 0x54dae47 1250000 1200000&gt;;</a:t>
            </a:r>
          </a:p>
          <a:p>
            <a:pPr marL="628650" lvl="1" indent="-171450">
              <a:buFont typeface="Arial" panose="020B0604020202020204" pitchFamily="34" charset="0"/>
              <a:buChar char="•"/>
            </a:pPr>
            <a:r>
              <a:rPr lang="en-US" dirty="0"/>
              <a:t>int of_property_read_u32_array(const </a:t>
            </a:r>
            <a:r>
              <a:rPr lang="en-US" dirty="0" err="1"/>
              <a:t>struct</a:t>
            </a:r>
            <a:r>
              <a:rPr lang="en-US" dirty="0"/>
              <a:t> </a:t>
            </a:r>
            <a:r>
              <a:rPr lang="en-US" dirty="0" err="1"/>
              <a:t>device_node</a:t>
            </a:r>
            <a:r>
              <a:rPr lang="en-US" dirty="0"/>
              <a:t> *np, "int-list-property", u32 *</a:t>
            </a:r>
            <a:r>
              <a:rPr lang="en-US" dirty="0" err="1"/>
              <a:t>out_values</a:t>
            </a:r>
            <a:r>
              <a:rPr lang="en-US" dirty="0"/>
              <a:t>, </a:t>
            </a:r>
            <a:r>
              <a:rPr lang="en-US" dirty="0" err="1"/>
              <a:t>size_tsz</a:t>
            </a:r>
            <a:r>
              <a:rPr lang="en-US" dirty="0"/>
              <a:t>);</a:t>
            </a:r>
          </a:p>
          <a:p>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6</a:t>
            </a:fld>
            <a:endParaRPr lang="en-US"/>
          </a:p>
        </p:txBody>
      </p:sp>
    </p:spTree>
    <p:extLst>
      <p:ext uri="{BB962C8B-B14F-4D97-AF65-F5344CB8AC3E}">
        <p14:creationId xmlns:p14="http://schemas.microsoft.com/office/powerpoint/2010/main" val="1146798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err="1"/>
              <a:t>Định</a:t>
            </a:r>
            <a:r>
              <a:rPr lang="en-US" dirty="0"/>
              <a:t> </a:t>
            </a:r>
            <a:r>
              <a:rPr lang="en-US" dirty="0" err="1"/>
              <a:t>địa</a:t>
            </a:r>
            <a:r>
              <a:rPr lang="en-US" dirty="0"/>
              <a:t> </a:t>
            </a:r>
            <a:r>
              <a:rPr lang="en-US" dirty="0" err="1"/>
              <a:t>chỉ</a:t>
            </a:r>
            <a:r>
              <a:rPr lang="en-US" dirty="0"/>
              <a:t> bus</a:t>
            </a:r>
          </a:p>
          <a:p>
            <a:pPr marL="628650" lvl="1" indent="-171450">
              <a:buFont typeface="Arial" panose="020B0604020202020204" pitchFamily="34" charset="0"/>
              <a:buChar char="•"/>
            </a:pPr>
            <a:r>
              <a:rPr lang="en-US" dirty="0"/>
              <a:t>#address-cells = &lt;2&gt;;</a:t>
            </a:r>
          </a:p>
          <a:p>
            <a:pPr marL="628650" lvl="1" indent="-171450">
              <a:buFont typeface="Arial" panose="020B0604020202020204" pitchFamily="34" charset="0"/>
              <a:buChar char="•"/>
            </a:pPr>
            <a:r>
              <a:rPr lang="en-US" dirty="0"/>
              <a:t>#size-cells = &lt;2&gt;;</a:t>
            </a:r>
          </a:p>
          <a:p>
            <a:pPr marL="628650" lvl="1" indent="-171450">
              <a:buFont typeface="Arial" panose="020B0604020202020204" pitchFamily="34" charset="0"/>
              <a:buChar char="•"/>
            </a:pPr>
            <a:r>
              <a:rPr lang="nn-NO" dirty="0"/>
              <a:t>reg = &lt;0x0 0x40055000 0x0 0x1000&gt;;</a:t>
            </a:r>
            <a:endParaRPr lang="en-US" dirty="0"/>
          </a:p>
          <a:p>
            <a:pPr marL="171450" indent="-171450">
              <a:buFont typeface="Arial" panose="020B0604020202020204" pitchFamily="34" charset="0"/>
              <a:buChar char="•"/>
            </a:pPr>
            <a:r>
              <a:rPr lang="en-US" dirty="0" err="1"/>
              <a:t>Định</a:t>
            </a:r>
            <a:r>
              <a:rPr lang="en-US" dirty="0"/>
              <a:t> </a:t>
            </a:r>
            <a:r>
              <a:rPr lang="en-US" dirty="0" err="1"/>
              <a:t>nghĩa</a:t>
            </a:r>
            <a:r>
              <a:rPr lang="en-US" dirty="0"/>
              <a:t> </a:t>
            </a:r>
            <a:r>
              <a:rPr lang="en-US" dirty="0" err="1"/>
              <a:t>ngắt</a:t>
            </a:r>
            <a:endParaRPr lang="en-US" dirty="0"/>
          </a:p>
          <a:p>
            <a:pPr marL="628650" lvl="1" indent="-171450">
              <a:buFont typeface="Arial" panose="020B0604020202020204" pitchFamily="34" charset="0"/>
              <a:buChar char="•"/>
            </a:pPr>
            <a:r>
              <a:rPr lang="en-US" dirty="0"/>
              <a:t>interrupt-controller</a:t>
            </a:r>
          </a:p>
          <a:p>
            <a:pPr marL="628650" lvl="1" indent="-171450">
              <a:buFont typeface="Arial" panose="020B0604020202020204" pitchFamily="34" charset="0"/>
              <a:buChar char="•"/>
            </a:pPr>
            <a:r>
              <a:rPr lang="en-US" dirty="0"/>
              <a:t>Consumer</a:t>
            </a:r>
          </a:p>
          <a:p>
            <a:pPr marL="1085850" lvl="2" indent="-171450">
              <a:buFont typeface="Arial" panose="020B0604020202020204" pitchFamily="34" charset="0"/>
              <a:buChar char="•"/>
            </a:pPr>
            <a:r>
              <a:rPr lang="en-US" dirty="0"/>
              <a:t> interrupts = &lt;0 42 4&gt;;</a:t>
            </a:r>
          </a:p>
          <a:p>
            <a:pPr marL="171450" indent="-171450">
              <a:buFont typeface="Arial" panose="020B0604020202020204" pitchFamily="34" charset="0"/>
              <a:buChar char="•"/>
            </a:pPr>
            <a:r>
              <a:rPr lang="en-US" dirty="0"/>
              <a:t>https://events.static.linuxfound.org/sites/events/files/slides/petazzoni-device-tree-dummies.pdf</a:t>
            </a:r>
          </a:p>
          <a:p>
            <a:pPr marL="171450" indent="-171450">
              <a:buFont typeface="Arial" panose="020B0604020202020204" pitchFamily="34" charset="0"/>
              <a:buChar char="•"/>
            </a:pPr>
            <a:r>
              <a:rPr lang="en-US" dirty="0"/>
              <a:t>/include/</a:t>
            </a:r>
            <a:r>
              <a:rPr lang="en-US" dirty="0" err="1"/>
              <a:t>linux</a:t>
            </a:r>
            <a:r>
              <a:rPr lang="en-US" dirty="0"/>
              <a:t>/</a:t>
            </a:r>
            <a:r>
              <a:rPr lang="en-US" dirty="0" err="1"/>
              <a:t>of.h</a:t>
            </a:r>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13</a:t>
            </a:fld>
            <a:endParaRPr lang="en-US"/>
          </a:p>
        </p:txBody>
      </p:sp>
    </p:spTree>
    <p:extLst>
      <p:ext uri="{BB962C8B-B14F-4D97-AF65-F5344CB8AC3E}">
        <p14:creationId xmlns:p14="http://schemas.microsoft.com/office/powerpoint/2010/main" val="568640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15</a:t>
            </a:fld>
            <a:endParaRPr lang="en-US"/>
          </a:p>
        </p:txBody>
      </p:sp>
    </p:spTree>
    <p:extLst>
      <p:ext uri="{BB962C8B-B14F-4D97-AF65-F5344CB8AC3E}">
        <p14:creationId xmlns:p14="http://schemas.microsoft.com/office/powerpoint/2010/main" val="1870213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3067B3-3AE6-DD4A-9E3D-C999AB3971A1}" type="slidenum">
              <a:rPr lang="en-US" smtClean="0"/>
              <a:t>24</a:t>
            </a:fld>
            <a:endParaRPr lang="en-US"/>
          </a:p>
        </p:txBody>
      </p:sp>
    </p:spTree>
    <p:extLst>
      <p:ext uri="{BB962C8B-B14F-4D97-AF65-F5344CB8AC3E}">
        <p14:creationId xmlns:p14="http://schemas.microsoft.com/office/powerpoint/2010/main" val="6398962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1"/>
          <p:cNvSpPr>
            <a:spLocks noGrp="1"/>
          </p:cNvSpPr>
          <p:nvPr>
            <p:ph type="ctrTitle"/>
          </p:nvPr>
        </p:nvSpPr>
        <p:spPr>
          <a:xfrm>
            <a:off x="584200" y="1743789"/>
            <a:ext cx="5334000" cy="678021"/>
          </a:xfrm>
        </p:spPr>
        <p:txBody>
          <a:bodyPr>
            <a:noAutofit/>
          </a:bodyPr>
          <a:lstStyle>
            <a:lvl1pPr algn="ctr">
              <a:defRPr sz="3600">
                <a:solidFill>
                  <a:srgbClr val="FF6600"/>
                </a:solidFill>
              </a:defRPr>
            </a:lvl1pPr>
          </a:lstStyle>
          <a:p>
            <a:r>
              <a:rPr lang="en-US" dirty="0"/>
              <a:t>Click to edit Master title style</a:t>
            </a:r>
          </a:p>
        </p:txBody>
      </p:sp>
      <p:sp>
        <p:nvSpPr>
          <p:cNvPr id="3" name="Subtitle 2"/>
          <p:cNvSpPr>
            <a:spLocks noGrp="1"/>
          </p:cNvSpPr>
          <p:nvPr>
            <p:ph type="subTitle" idx="1"/>
          </p:nvPr>
        </p:nvSpPr>
        <p:spPr>
          <a:xfrm>
            <a:off x="584200" y="2571750"/>
            <a:ext cx="5334000" cy="434975"/>
          </a:xfrm>
        </p:spPr>
        <p:txBody>
          <a:bodyPr>
            <a:normAutofit/>
          </a:bodyPr>
          <a:lstStyle>
            <a:lvl1pPr marL="0" indent="0" algn="ctr">
              <a:buNone/>
              <a:defRPr sz="2000" i="1">
                <a:solidFill>
                  <a:srgbClr val="99CC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7F3FBE28-58BC-4486-9A8E-6C1F0E326EAB}" type="datetime1">
              <a:rPr lang="en-US" smtClean="0"/>
              <a:t>3/20/2023</a:t>
            </a:fld>
            <a:endParaRPr lang="en-US"/>
          </a:p>
        </p:txBody>
      </p:sp>
      <p:sp>
        <p:nvSpPr>
          <p:cNvPr id="5" name="Footer Placeholder 4"/>
          <p:cNvSpPr>
            <a:spLocks noGrp="1"/>
          </p:cNvSpPr>
          <p:nvPr>
            <p:ph type="ftr" sz="quarter" idx="11"/>
          </p:nvPr>
        </p:nvSpPr>
        <p:spPr>
          <a:xfrm>
            <a:off x="1868557" y="4767263"/>
            <a:ext cx="4489063" cy="273844"/>
          </a:xfrm>
        </p:spPr>
        <p:txBody>
          <a:bodyPr/>
          <a:lstStyle/>
          <a:p>
            <a:r>
              <a:rPr lang="en-US"/>
              <a:t>©FPT SOFTWARE - Corporate Training Center - Internal Use</a:t>
            </a:r>
            <a:endParaRPr lang="en-US" dirty="0"/>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813760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5B28C3-1882-4E84-9C82-23BA74B52008}" type="datetime1">
              <a:rPr lang="en-US" smtClean="0"/>
              <a:t>3/20/2023</a:t>
            </a:fld>
            <a:endParaRPr lang="en-US"/>
          </a:p>
        </p:txBody>
      </p:sp>
      <p:sp>
        <p:nvSpPr>
          <p:cNvPr id="5" name="Footer Placeholder 4"/>
          <p:cNvSpPr>
            <a:spLocks noGrp="1"/>
          </p:cNvSpPr>
          <p:nvPr>
            <p:ph type="ftr" sz="quarter" idx="11"/>
          </p:nvPr>
        </p:nvSpPr>
        <p:spPr/>
        <p:txBody>
          <a:bodyPr/>
          <a:lstStyle/>
          <a:p>
            <a:r>
              <a:rPr lang="en-US"/>
              <a:t>©FPT SOFTWARE - Corporate Training Center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77462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5B1917-4DD8-41D3-93A0-974B9DFBBCBF}" type="datetime1">
              <a:rPr lang="en-US" smtClean="0"/>
              <a:t>3/20/2023</a:t>
            </a:fld>
            <a:endParaRPr lang="en-US"/>
          </a:p>
        </p:txBody>
      </p:sp>
      <p:sp>
        <p:nvSpPr>
          <p:cNvPr id="5" name="Footer Placeholder 4"/>
          <p:cNvSpPr>
            <a:spLocks noGrp="1"/>
          </p:cNvSpPr>
          <p:nvPr>
            <p:ph type="ftr" sz="quarter" idx="11"/>
          </p:nvPr>
        </p:nvSpPr>
        <p:spPr/>
        <p:txBody>
          <a:bodyPr/>
          <a:lstStyle/>
          <a:p>
            <a:r>
              <a:rPr lang="en-US"/>
              <a:t>©FPT SOFTWARE - Corporate Training Center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421728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5DB114-CA1C-4405-B4C9-B0D9B62EC79D}"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ADDE86-D301-4DF7-A1BB-F5D7669E4E40}" type="slidenum">
              <a:rPr lang="en-US" smtClean="0"/>
              <a:t>‹#›</a:t>
            </a:fld>
            <a:endParaRPr lang="en-US"/>
          </a:p>
        </p:txBody>
      </p:sp>
    </p:spTree>
    <p:extLst>
      <p:ext uri="{BB962C8B-B14F-4D97-AF65-F5344CB8AC3E}">
        <p14:creationId xmlns:p14="http://schemas.microsoft.com/office/powerpoint/2010/main" val="4062179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706925" cy="644057"/>
          </a:xfrm>
        </p:spPr>
        <p:txBody>
          <a:bodyPr/>
          <a:lstStyle>
            <a:lvl1pPr>
              <a:defRPr b="1"/>
            </a:lvl1pPr>
          </a:lstStyle>
          <a:p>
            <a:r>
              <a:rPr lang="en-US" dirty="0"/>
              <a:t>Click to edit Master title style</a:t>
            </a:r>
          </a:p>
        </p:txBody>
      </p:sp>
      <p:sp>
        <p:nvSpPr>
          <p:cNvPr id="3" name="Content Placeholder 2"/>
          <p:cNvSpPr>
            <a:spLocks noGrp="1"/>
          </p:cNvSpPr>
          <p:nvPr>
            <p:ph idx="1"/>
          </p:nvPr>
        </p:nvSpPr>
        <p:spPr>
          <a:xfrm>
            <a:off x="457200" y="870857"/>
            <a:ext cx="8229600" cy="3723766"/>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03BB6E5-7AA4-4C0D-BF97-BDC69083DBC9}" type="datetime1">
              <a:rPr lang="en-US" smtClean="0"/>
              <a:t>3/20/2023</a:t>
            </a:fld>
            <a:endParaRPr lang="en-US"/>
          </a:p>
        </p:txBody>
      </p:sp>
      <p:sp>
        <p:nvSpPr>
          <p:cNvPr id="5" name="Footer Placeholder 4"/>
          <p:cNvSpPr>
            <a:spLocks noGrp="1"/>
          </p:cNvSpPr>
          <p:nvPr>
            <p:ph type="ftr" sz="quarter" idx="11"/>
          </p:nvPr>
        </p:nvSpPr>
        <p:spPr/>
        <p:txBody>
          <a:bodyPr/>
          <a:lstStyle/>
          <a:p>
            <a:r>
              <a:rPr lang="en-US"/>
              <a:t>©FPT SOFTWARE - Corporate Training Center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226263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5BBB4B-2F94-4F11-9AD4-28D0EBD25231}" type="datetime1">
              <a:rPr lang="en-US" smtClean="0"/>
              <a:t>3/20/2023</a:t>
            </a:fld>
            <a:endParaRPr lang="en-US"/>
          </a:p>
        </p:txBody>
      </p:sp>
      <p:sp>
        <p:nvSpPr>
          <p:cNvPr id="5" name="Footer Placeholder 4"/>
          <p:cNvSpPr>
            <a:spLocks noGrp="1"/>
          </p:cNvSpPr>
          <p:nvPr>
            <p:ph type="ftr" sz="quarter" idx="11"/>
          </p:nvPr>
        </p:nvSpPr>
        <p:spPr/>
        <p:txBody>
          <a:bodyPr/>
          <a:lstStyle/>
          <a:p>
            <a:r>
              <a:rPr lang="en-US"/>
              <a:t>©FPT SOFTWARE - Corporate Training Center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19322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79A5478-161F-4B28-93E5-DE9BF6B2D5E2}" type="datetime1">
              <a:rPr lang="en-US" smtClean="0"/>
              <a:t>3/20/2023</a:t>
            </a:fld>
            <a:endParaRPr lang="en-US"/>
          </a:p>
        </p:txBody>
      </p:sp>
      <p:sp>
        <p:nvSpPr>
          <p:cNvPr id="6" name="Footer Placeholder 5"/>
          <p:cNvSpPr>
            <a:spLocks noGrp="1"/>
          </p:cNvSpPr>
          <p:nvPr>
            <p:ph type="ftr" sz="quarter" idx="11"/>
          </p:nvPr>
        </p:nvSpPr>
        <p:spPr/>
        <p:txBody>
          <a:bodyPr/>
          <a:lstStyle/>
          <a:p>
            <a:r>
              <a:rPr lang="en-US"/>
              <a:t>©FPT SOFTWARE - Corporate Training Center - Internal Use</a:t>
            </a:r>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018449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27222"/>
            <a:ext cx="6611510" cy="540688"/>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860390"/>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340212"/>
            <a:ext cx="4040188" cy="325441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860390"/>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340212"/>
            <a:ext cx="4041775" cy="325441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0E38055-F1C9-4AC4-B9E3-476EF82AD4CC}" type="datetime1">
              <a:rPr lang="en-US" smtClean="0"/>
              <a:t>3/20/2023</a:t>
            </a:fld>
            <a:endParaRPr lang="en-US"/>
          </a:p>
        </p:txBody>
      </p:sp>
      <p:sp>
        <p:nvSpPr>
          <p:cNvPr id="8" name="Footer Placeholder 7"/>
          <p:cNvSpPr>
            <a:spLocks noGrp="1"/>
          </p:cNvSpPr>
          <p:nvPr>
            <p:ph type="ftr" sz="quarter" idx="11"/>
          </p:nvPr>
        </p:nvSpPr>
        <p:spPr/>
        <p:txBody>
          <a:bodyPr/>
          <a:lstStyle/>
          <a:p>
            <a:r>
              <a:rPr lang="en-US"/>
              <a:t>©FPT SOFTWARE - Corporate Training Center - Internal Use</a:t>
            </a:r>
          </a:p>
        </p:txBody>
      </p:sp>
      <p:sp>
        <p:nvSpPr>
          <p:cNvPr id="9" name="Slide Number Placeholder 8"/>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3710657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39D9E8B6-A1D4-4191-8D54-A8260B6A1972}" type="datetime1">
              <a:rPr lang="en-US" smtClean="0"/>
              <a:t>3/20/2023</a:t>
            </a:fld>
            <a:endParaRPr lang="en-US"/>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56067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4C1980-AF69-46D2-A9FE-14E6E6C939BE}" type="datetime1">
              <a:rPr lang="en-US" smtClean="0"/>
              <a:t>3/20/2023</a:t>
            </a:fld>
            <a:endParaRPr lang="en-US"/>
          </a:p>
        </p:txBody>
      </p:sp>
      <p:sp>
        <p:nvSpPr>
          <p:cNvPr id="3" name="Footer Placeholder 2"/>
          <p:cNvSpPr>
            <a:spLocks noGrp="1"/>
          </p:cNvSpPr>
          <p:nvPr>
            <p:ph type="ftr" sz="quarter" idx="11"/>
          </p:nvPr>
        </p:nvSpPr>
        <p:spPr/>
        <p:txBody>
          <a:bodyPr/>
          <a:lstStyle/>
          <a:p>
            <a:r>
              <a:rPr lang="en-US"/>
              <a:t>©FPT SOFTWARE - Corporate Training Center - Internal Use</a:t>
            </a:r>
          </a:p>
        </p:txBody>
      </p:sp>
      <p:sp>
        <p:nvSpPr>
          <p:cNvPr id="4" name="Slide Number Placeholder 3"/>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784075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076325"/>
            <a:ext cx="5111750" cy="3518298"/>
          </a:xfrm>
        </p:spPr>
        <p:txBody>
          <a:bodyPr/>
          <a:lstStyle>
            <a:lvl1pPr>
              <a:defRPr sz="3200">
                <a:latin typeface="Times New Roman" panose="02020603050405020304" pitchFamily="18" charset="0"/>
                <a:cs typeface="Times New Roman" panose="02020603050405020304" pitchFamily="18" charset="0"/>
              </a:defRPr>
            </a:lvl1pPr>
            <a:lvl2pPr>
              <a:defRPr sz="28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AAA33C03-0194-466F-B287-AA772F5566B9}" type="datetime1">
              <a:rPr lang="en-US" smtClean="0"/>
              <a:t>3/20/2023</a:t>
            </a:fld>
            <a:endParaRPr lang="en-US"/>
          </a:p>
        </p:txBody>
      </p:sp>
      <p:sp>
        <p:nvSpPr>
          <p:cNvPr id="6" name="Footer Placeholder 5"/>
          <p:cNvSpPr>
            <a:spLocks noGrp="1"/>
          </p:cNvSpPr>
          <p:nvPr>
            <p:ph type="ftr" sz="quarter" idx="11"/>
          </p:nvPr>
        </p:nvSpPr>
        <p:spPr/>
        <p:txBody>
          <a:bodyPr/>
          <a:lstStyle/>
          <a:p>
            <a:r>
              <a:rPr lang="en-US"/>
              <a:t>©FPT SOFTWARE - Corporate Training Center - Internal Use</a:t>
            </a:r>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
        <p:nvSpPr>
          <p:cNvPr id="8" name="Title 1"/>
          <p:cNvSpPr>
            <a:spLocks noGrp="1"/>
          </p:cNvSpPr>
          <p:nvPr>
            <p:ph type="title"/>
          </p:nvPr>
        </p:nvSpPr>
        <p:spPr>
          <a:xfrm>
            <a:off x="457200" y="0"/>
            <a:ext cx="6706925" cy="644057"/>
          </a:xfrm>
        </p:spPr>
        <p:txBody>
          <a:bodyPr/>
          <a:lstStyle/>
          <a:p>
            <a:r>
              <a:rPr lang="en-US" dirty="0"/>
              <a:t>Click to edit Master title style</a:t>
            </a:r>
          </a:p>
        </p:txBody>
      </p:sp>
    </p:spTree>
    <p:extLst>
      <p:ext uri="{BB962C8B-B14F-4D97-AF65-F5344CB8AC3E}">
        <p14:creationId xmlns:p14="http://schemas.microsoft.com/office/powerpoint/2010/main" val="3759380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827305"/>
            <a:ext cx="5486400" cy="296091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3800669"/>
            <a:ext cx="5486400" cy="696686"/>
          </a:xfrm>
        </p:spPr>
        <p:txBody>
          <a:bodyPr>
            <a:normAutofit/>
          </a:bodyPr>
          <a:lstStyle>
            <a:lvl1pPr marL="0" indent="0" algn="ctr">
              <a:buNone/>
              <a:defRPr sz="3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D31FF56F-D32E-44F3-A5D6-9F4533FAF9BD}" type="datetime1">
              <a:rPr lang="en-US" smtClean="0"/>
              <a:t>3/20/2023</a:t>
            </a:fld>
            <a:endParaRPr lang="en-US"/>
          </a:p>
        </p:txBody>
      </p:sp>
      <p:sp>
        <p:nvSpPr>
          <p:cNvPr id="6" name="Footer Placeholder 5"/>
          <p:cNvSpPr>
            <a:spLocks noGrp="1"/>
          </p:cNvSpPr>
          <p:nvPr>
            <p:ph type="ftr" sz="quarter" idx="11"/>
          </p:nvPr>
        </p:nvSpPr>
        <p:spPr/>
        <p:txBody>
          <a:bodyPr/>
          <a:lstStyle/>
          <a:p>
            <a:r>
              <a:rPr lang="en-US"/>
              <a:t>©FPT SOFTWARE - Corporate Training Center - Internal Use</a:t>
            </a:r>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367173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Placeholder 1"/>
          <p:cNvSpPr>
            <a:spLocks noGrp="1"/>
          </p:cNvSpPr>
          <p:nvPr>
            <p:ph type="title"/>
          </p:nvPr>
        </p:nvSpPr>
        <p:spPr>
          <a:xfrm>
            <a:off x="457200" y="0"/>
            <a:ext cx="6706925" cy="644057"/>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118872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0289C729-EC9D-4075-8A00-DCB3B3221814}" type="datetime1">
              <a:rPr lang="en-US" smtClean="0"/>
              <a:t>3/20/2023</a:t>
            </a:fld>
            <a:endParaRPr lang="en-US"/>
          </a:p>
        </p:txBody>
      </p:sp>
      <p:sp>
        <p:nvSpPr>
          <p:cNvPr id="5" name="Footer Placeholder 4"/>
          <p:cNvSpPr>
            <a:spLocks noGrp="1"/>
          </p:cNvSpPr>
          <p:nvPr>
            <p:ph type="ftr" sz="quarter" idx="3"/>
          </p:nvPr>
        </p:nvSpPr>
        <p:spPr>
          <a:xfrm>
            <a:off x="2409245" y="4767263"/>
            <a:ext cx="3948375" cy="273844"/>
          </a:xfrm>
          <a:prstGeom prst="rect">
            <a:avLst/>
          </a:prstGeom>
        </p:spPr>
        <p:txBody>
          <a:bodyPr vert="horz" lIns="91440" tIns="45720" rIns="91440" bIns="45720" rtlCol="0" anchor="ctr"/>
          <a:lstStyle>
            <a:lvl1pPr marL="0" marR="0" indent="0" algn="ctr" defTabSz="457200" rtl="0" eaLnBrk="1" fontAlgn="auto" latinLnBrk="0" hangingPunct="1">
              <a:lnSpc>
                <a:spcPct val="100000"/>
              </a:lnSpc>
              <a:spcBef>
                <a:spcPts val="0"/>
              </a:spcBef>
              <a:spcAft>
                <a:spcPts val="0"/>
              </a:spcAft>
              <a:buClrTx/>
              <a:buSzTx/>
              <a:buFontTx/>
              <a:buNone/>
              <a:tabLst/>
              <a:defRPr sz="1200">
                <a:solidFill>
                  <a:schemeClr val="tx1">
                    <a:tint val="75000"/>
                  </a:schemeClr>
                </a:solidFill>
              </a:defRPr>
            </a:lvl1pPr>
          </a:lstStyle>
          <a:p>
            <a:r>
              <a:rPr lang="en-US"/>
              <a:t>©FPT SOFTWARE - Corporate Training Center - Internal Use</a:t>
            </a:r>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3B08AF7-4237-6949-8335-F63F47C2C8CC}" type="slidenum">
              <a:rPr lang="en-US" smtClean="0"/>
              <a:t>‹#›</a:t>
            </a:fld>
            <a:endParaRPr lang="en-US"/>
          </a:p>
        </p:txBody>
      </p:sp>
    </p:spTree>
    <p:extLst>
      <p:ext uri="{BB962C8B-B14F-4D97-AF65-F5344CB8AC3E}">
        <p14:creationId xmlns:p14="http://schemas.microsoft.com/office/powerpoint/2010/main" val="2986712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457200" rtl="0" eaLnBrk="1" latinLnBrk="0" hangingPunct="1">
        <a:spcBef>
          <a:spcPct val="0"/>
        </a:spcBef>
        <a:buNone/>
        <a:defRPr sz="36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devicetree.org/specification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kernel.org/doc/Documentation/devicetree/overlay-notes.txt"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Device tree</a:t>
            </a:r>
          </a:p>
        </p:txBody>
      </p:sp>
      <p:sp>
        <p:nvSpPr>
          <p:cNvPr id="3" name="Subtitle 2"/>
          <p:cNvSpPr>
            <a:spLocks noGrp="1"/>
          </p:cNvSpPr>
          <p:nvPr>
            <p:ph type="subTitle" idx="1"/>
          </p:nvPr>
        </p:nvSpPr>
        <p:spPr/>
        <p:txBody>
          <a:bodyPr/>
          <a:lstStyle/>
          <a:p>
            <a:r>
              <a:rPr lang="en-US" dirty="0" err="1"/>
              <a:t>Giảng</a:t>
            </a:r>
            <a:r>
              <a:rPr lang="en-US" dirty="0"/>
              <a:t> </a:t>
            </a:r>
            <a:r>
              <a:rPr lang="en-US" dirty="0" err="1"/>
              <a:t>Viên</a:t>
            </a:r>
            <a:r>
              <a:rPr lang="en-US" dirty="0"/>
              <a:t>: </a:t>
            </a:r>
            <a:r>
              <a:rPr lang="en-US" dirty="0" err="1"/>
              <a:t>Lưu</a:t>
            </a:r>
            <a:r>
              <a:rPr lang="en-US" dirty="0"/>
              <a:t> An </a:t>
            </a:r>
            <a:r>
              <a:rPr lang="en-US" dirty="0" err="1"/>
              <a:t>Phú</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a:t>
            </a:fld>
            <a:endParaRPr lang="en-US" dirty="0"/>
          </a:p>
        </p:txBody>
      </p:sp>
      <p:sp>
        <p:nvSpPr>
          <p:cNvPr id="6" name="Footer Placeholder 5"/>
          <p:cNvSpPr>
            <a:spLocks noGrp="1"/>
          </p:cNvSpPr>
          <p:nvPr>
            <p:ph type="ftr" sz="quarter" idx="11"/>
          </p:nvPr>
        </p:nvSpPr>
        <p:spPr/>
        <p:txBody>
          <a:bodyPr/>
          <a:lstStyle/>
          <a:p>
            <a:r>
              <a:rPr lang="en-US"/>
              <a:t>©FPT SOFTWARE - Corporate Training Center - Internal Use</a:t>
            </a:r>
            <a:endParaRPr lang="en-US" dirty="0"/>
          </a:p>
        </p:txBody>
      </p:sp>
    </p:spTree>
    <p:extLst>
      <p:ext uri="{BB962C8B-B14F-4D97-AF65-F5344CB8AC3E}">
        <p14:creationId xmlns:p14="http://schemas.microsoft.com/office/powerpoint/2010/main" val="3426219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664E7-2CCF-68D8-2058-3735156C06A4}"/>
              </a:ext>
            </a:extLst>
          </p:cNvPr>
          <p:cNvSpPr>
            <a:spLocks noGrp="1"/>
          </p:cNvSpPr>
          <p:nvPr>
            <p:ph type="title"/>
          </p:nvPr>
        </p:nvSpPr>
        <p:spPr/>
        <p:txBody>
          <a:bodyPr/>
          <a:lstStyle/>
          <a:p>
            <a:r>
              <a:rPr lang="en-US"/>
              <a:t>Device tree binding</a:t>
            </a:r>
          </a:p>
        </p:txBody>
      </p:sp>
      <p:sp>
        <p:nvSpPr>
          <p:cNvPr id="3" name="Content Placeholder 2">
            <a:extLst>
              <a:ext uri="{FF2B5EF4-FFF2-40B4-BE49-F238E27FC236}">
                <a16:creationId xmlns:a16="http://schemas.microsoft.com/office/drawing/2014/main" id="{4373CE1E-744F-E48D-7E49-B7C3E8DDEA71}"/>
              </a:ext>
            </a:extLst>
          </p:cNvPr>
          <p:cNvSpPr>
            <a:spLocks noGrp="1"/>
          </p:cNvSpPr>
          <p:nvPr>
            <p:ph idx="1"/>
          </p:nvPr>
        </p:nvSpPr>
        <p:spPr/>
        <p:txBody>
          <a:bodyPr>
            <a:normAutofit/>
          </a:bodyPr>
          <a:lstStyle/>
          <a:p>
            <a:r>
              <a:rPr lang="en-US"/>
              <a:t>Toàn bộ các thông tin về việc mô tả 1 module ra sao sẽ có document trong folder /Documents/devicetree/binding của Linux.</a:t>
            </a:r>
          </a:p>
          <a:p>
            <a:r>
              <a:rPr lang="en-US"/>
              <a:t>Khi có 1 module mới thì nhà phát triển phải thêm phần mô tả device tree binding cho module đó vào folder trên.</a:t>
            </a:r>
          </a:p>
        </p:txBody>
      </p:sp>
      <p:sp>
        <p:nvSpPr>
          <p:cNvPr id="4" name="Footer Placeholder 3">
            <a:extLst>
              <a:ext uri="{FF2B5EF4-FFF2-40B4-BE49-F238E27FC236}">
                <a16:creationId xmlns:a16="http://schemas.microsoft.com/office/drawing/2014/main" id="{E96D3D8D-83DE-83A8-07C1-9B68F56CABBB}"/>
              </a:ext>
            </a:extLst>
          </p:cNvPr>
          <p:cNvSpPr>
            <a:spLocks noGrp="1"/>
          </p:cNvSpPr>
          <p:nvPr>
            <p:ph type="ftr" sz="quarter" idx="11"/>
          </p:nvPr>
        </p:nvSpPr>
        <p:spPr/>
        <p:txBody>
          <a:bodyPr/>
          <a:lstStyle/>
          <a:p>
            <a:r>
              <a:rPr lang="en-US"/>
              <a:t>©FPT SOFTWARE - Corporate Training Center - Internal Use</a:t>
            </a:r>
          </a:p>
        </p:txBody>
      </p:sp>
      <p:sp>
        <p:nvSpPr>
          <p:cNvPr id="5" name="Slide Number Placeholder 4">
            <a:extLst>
              <a:ext uri="{FF2B5EF4-FFF2-40B4-BE49-F238E27FC236}">
                <a16:creationId xmlns:a16="http://schemas.microsoft.com/office/drawing/2014/main" id="{B7EF8157-86C9-8A43-7AFB-D245DCE8E0C4}"/>
              </a:ext>
            </a:extLst>
          </p:cNvPr>
          <p:cNvSpPr>
            <a:spLocks noGrp="1"/>
          </p:cNvSpPr>
          <p:nvPr>
            <p:ph type="sldNum" sz="quarter" idx="12"/>
          </p:nvPr>
        </p:nvSpPr>
        <p:spPr/>
        <p:txBody>
          <a:bodyPr/>
          <a:lstStyle/>
          <a:p>
            <a:fld id="{E3B08AF7-4237-6949-8335-F63F47C2C8CC}" type="slidenum">
              <a:rPr lang="en-US" smtClean="0"/>
              <a:t>10</a:t>
            </a:fld>
            <a:endParaRPr lang="en-US"/>
          </a:p>
        </p:txBody>
      </p:sp>
    </p:spTree>
    <p:extLst>
      <p:ext uri="{BB962C8B-B14F-4D97-AF65-F5344CB8AC3E}">
        <p14:creationId xmlns:p14="http://schemas.microsoft.com/office/powerpoint/2010/main" val="2635134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Đăng</a:t>
            </a:r>
            <a:r>
              <a:rPr lang="en-US" dirty="0"/>
              <a:t> </a:t>
            </a:r>
            <a:r>
              <a:rPr lang="en-US" dirty="0" err="1"/>
              <a:t>ký</a:t>
            </a:r>
            <a:r>
              <a:rPr lang="en-US" dirty="0"/>
              <a:t> và sử dụng device node</a:t>
            </a:r>
          </a:p>
        </p:txBody>
      </p:sp>
      <p:sp>
        <p:nvSpPr>
          <p:cNvPr id="3" name="Content Placeholder 2"/>
          <p:cNvSpPr>
            <a:spLocks noGrp="1"/>
          </p:cNvSpPr>
          <p:nvPr>
            <p:ph idx="1"/>
          </p:nvPr>
        </p:nvSpPr>
        <p:spPr/>
        <p:txBody>
          <a:bodyPr/>
          <a:lstStyle/>
          <a:p>
            <a:r>
              <a:rPr lang="en-US" dirty="0" err="1"/>
              <a:t>Đa</a:t>
            </a:r>
            <a:r>
              <a:rPr lang="en-US" dirty="0"/>
              <a:t> </a:t>
            </a:r>
            <a:r>
              <a:rPr lang="en-US" dirty="0" err="1"/>
              <a:t>số</a:t>
            </a:r>
            <a:r>
              <a:rPr lang="en-US" dirty="0"/>
              <a:t> sử dụng </a:t>
            </a:r>
            <a:r>
              <a:rPr lang="en-US" dirty="0" err="1"/>
              <a:t>kiểu</a:t>
            </a:r>
            <a:r>
              <a:rPr lang="en-US" dirty="0"/>
              <a:t> of match table</a:t>
            </a:r>
          </a:p>
          <a:p>
            <a:pPr lvl="1"/>
            <a:r>
              <a:rPr lang="en-US" dirty="0"/>
              <a:t>Driver </a:t>
            </a:r>
            <a:r>
              <a:rPr lang="en-US" dirty="0" err="1"/>
              <a:t>đăng</a:t>
            </a:r>
            <a:r>
              <a:rPr lang="en-US" dirty="0"/>
              <a:t> </a:t>
            </a:r>
            <a:r>
              <a:rPr lang="en-US" dirty="0" err="1"/>
              <a:t>ký</a:t>
            </a:r>
            <a:r>
              <a:rPr lang="en-US" dirty="0"/>
              <a:t> </a:t>
            </a:r>
            <a:r>
              <a:rPr lang="en-US" dirty="0" err="1"/>
              <a:t>bảng</a:t>
            </a:r>
            <a:r>
              <a:rPr lang="en-US" dirty="0"/>
              <a:t> of match table có </a:t>
            </a:r>
            <a:r>
              <a:rPr lang="en-US" dirty="0" err="1"/>
              <a:t>chứa</a:t>
            </a:r>
            <a:r>
              <a:rPr lang="en-US" dirty="0"/>
              <a:t> các </a:t>
            </a:r>
            <a:r>
              <a:rPr lang="en-US" dirty="0" err="1"/>
              <a:t>chuỗi</a:t>
            </a:r>
            <a:r>
              <a:rPr lang="en-US" dirty="0"/>
              <a:t> compatible</a:t>
            </a:r>
          </a:p>
          <a:p>
            <a:pPr lvl="1"/>
            <a:r>
              <a:rPr lang="vi-VN" dirty="0"/>
              <a:t>Device node có trường competible</a:t>
            </a:r>
            <a:endParaRPr lang="en-US" dirty="0"/>
          </a:p>
          <a:p>
            <a:pPr lvl="1"/>
            <a:r>
              <a:rPr lang="vi-VN" dirty="0"/>
              <a:t>Nếu 2 chuỗi compatible trùng nhau thì hàm probe của driver được gọi và truyền vào con trỏ chứa device node</a:t>
            </a:r>
            <a:endParaRPr lang="en-US" dirty="0"/>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11</a:t>
            </a:fld>
            <a:endParaRPr lang="en-US"/>
          </a:p>
        </p:txBody>
      </p:sp>
    </p:spTree>
    <p:extLst>
      <p:ext uri="{BB962C8B-B14F-4D97-AF65-F5344CB8AC3E}">
        <p14:creationId xmlns:p14="http://schemas.microsoft.com/office/powerpoint/2010/main" val="2224099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Các template information của device tree</a:t>
            </a:r>
          </a:p>
        </p:txBody>
      </p:sp>
      <p:sp>
        <p:nvSpPr>
          <p:cNvPr id="3" name="Content Placeholder 2"/>
          <p:cNvSpPr>
            <a:spLocks noGrp="1"/>
          </p:cNvSpPr>
          <p:nvPr>
            <p:ph idx="1"/>
          </p:nvPr>
        </p:nvSpPr>
        <p:spPr/>
        <p:txBody>
          <a:bodyPr/>
          <a:lstStyle/>
          <a:p>
            <a:r>
              <a:rPr lang="en-US" dirty="0"/>
              <a:t>Các </a:t>
            </a:r>
            <a:r>
              <a:rPr lang="en-US" dirty="0" err="1"/>
              <a:t>cú</a:t>
            </a:r>
            <a:r>
              <a:rPr lang="en-US" dirty="0"/>
              <a:t> </a:t>
            </a:r>
            <a:r>
              <a:rPr lang="en-US" dirty="0" err="1"/>
              <a:t>pháp</a:t>
            </a:r>
            <a:r>
              <a:rPr lang="en-US" dirty="0"/>
              <a:t> </a:t>
            </a:r>
            <a:r>
              <a:rPr lang="en-US" dirty="0" err="1"/>
              <a:t>chuẩn</a:t>
            </a:r>
            <a:endParaRPr lang="en-US" dirty="0"/>
          </a:p>
          <a:p>
            <a:pPr lvl="1"/>
            <a:r>
              <a:rPr lang="en-US" dirty="0"/>
              <a:t>Device tree specification.</a:t>
            </a:r>
          </a:p>
          <a:p>
            <a:pPr lvl="1"/>
            <a:r>
              <a:rPr lang="en-US" dirty="0" err="1"/>
              <a:t>Kiểu</a:t>
            </a:r>
            <a:r>
              <a:rPr lang="en-US" dirty="0"/>
              <a:t> </a:t>
            </a:r>
            <a:r>
              <a:rPr lang="en-US" dirty="0" err="1"/>
              <a:t>dữ</a:t>
            </a:r>
            <a:r>
              <a:rPr lang="en-US" dirty="0"/>
              <a:t> </a:t>
            </a:r>
            <a:r>
              <a:rPr lang="en-US" dirty="0" err="1"/>
              <a:t>liệu</a:t>
            </a:r>
            <a:r>
              <a:rPr lang="en-US" dirty="0"/>
              <a:t> do driver </a:t>
            </a:r>
            <a:r>
              <a:rPr lang="en-US" dirty="0" err="1"/>
              <a:t>tự</a:t>
            </a:r>
            <a:r>
              <a:rPr lang="en-US" dirty="0"/>
              <a:t> </a:t>
            </a:r>
            <a:r>
              <a:rPr lang="en-US" dirty="0" err="1"/>
              <a:t>định</a:t>
            </a:r>
            <a:r>
              <a:rPr lang="en-US" dirty="0"/>
              <a:t> </a:t>
            </a:r>
            <a:r>
              <a:rPr lang="en-US" dirty="0" err="1"/>
              <a:t>nghĩa</a:t>
            </a:r>
            <a:r>
              <a:rPr lang="en-US" dirty="0"/>
              <a:t>.</a:t>
            </a:r>
          </a:p>
          <a:p>
            <a:r>
              <a:rPr lang="en-US" dirty="0"/>
              <a:t>Các </a:t>
            </a:r>
            <a:r>
              <a:rPr lang="en-US" dirty="0" err="1"/>
              <a:t>cú</a:t>
            </a:r>
            <a:r>
              <a:rPr lang="en-US" dirty="0"/>
              <a:t> </a:t>
            </a:r>
            <a:r>
              <a:rPr lang="en-US" dirty="0" err="1"/>
              <a:t>pháp</a:t>
            </a:r>
            <a:r>
              <a:rPr lang="en-US" dirty="0"/>
              <a:t> </a:t>
            </a:r>
            <a:r>
              <a:rPr lang="en-US" dirty="0" err="1"/>
              <a:t>tự</a:t>
            </a:r>
            <a:r>
              <a:rPr lang="en-US" dirty="0"/>
              <a:t> </a:t>
            </a:r>
            <a:r>
              <a:rPr lang="en-US" dirty="0" err="1"/>
              <a:t>định</a:t>
            </a:r>
            <a:r>
              <a:rPr lang="en-US" dirty="0"/>
              <a:t> </a:t>
            </a:r>
            <a:r>
              <a:rPr lang="en-US" dirty="0" err="1"/>
              <a:t>nghĩa</a:t>
            </a:r>
            <a:endParaRPr lang="en-US" dirty="0"/>
          </a:p>
          <a:p>
            <a:pPr lvl="1"/>
            <a:r>
              <a:rPr lang="en-US" dirty="0" err="1"/>
              <a:t>Hỗ</a:t>
            </a:r>
            <a:r>
              <a:rPr lang="en-US" dirty="0"/>
              <a:t> </a:t>
            </a:r>
            <a:r>
              <a:rPr lang="en-US" dirty="0" err="1"/>
              <a:t>trợ</a:t>
            </a:r>
            <a:r>
              <a:rPr lang="en-US" dirty="0"/>
              <a:t> define </a:t>
            </a:r>
            <a:r>
              <a:rPr lang="en-US" dirty="0" err="1"/>
              <a:t>các</a:t>
            </a:r>
            <a:r>
              <a:rPr lang="en-US" dirty="0"/>
              <a:t> </a:t>
            </a:r>
            <a:r>
              <a:rPr lang="en-US" dirty="0" err="1"/>
              <a:t>trường</a:t>
            </a:r>
            <a:r>
              <a:rPr lang="en-US" dirty="0"/>
              <a:t> </a:t>
            </a:r>
            <a:r>
              <a:rPr lang="en-US" dirty="0" err="1"/>
              <a:t>dữ</a:t>
            </a:r>
            <a:r>
              <a:rPr lang="en-US" dirty="0"/>
              <a:t> </a:t>
            </a:r>
            <a:r>
              <a:rPr lang="en-US" dirty="0" err="1"/>
              <a:t>liệu</a:t>
            </a:r>
            <a:r>
              <a:rPr lang="en-US" dirty="0"/>
              <a:t> </a:t>
            </a:r>
            <a:r>
              <a:rPr lang="en-US" dirty="0" err="1"/>
              <a:t>theo</a:t>
            </a:r>
            <a:r>
              <a:rPr lang="en-US" dirty="0"/>
              <a:t> </a:t>
            </a:r>
            <a:r>
              <a:rPr lang="en-US" dirty="0" err="1"/>
              <a:t>kiểu</a:t>
            </a:r>
            <a:r>
              <a:rPr lang="en-US" dirty="0"/>
              <a:t> </a:t>
            </a:r>
            <a:r>
              <a:rPr lang="en-US" dirty="0" err="1"/>
              <a:t>số</a:t>
            </a:r>
            <a:r>
              <a:rPr lang="en-US" dirty="0"/>
              <a:t> </a:t>
            </a:r>
            <a:r>
              <a:rPr lang="en-US" dirty="0" err="1"/>
              <a:t>nguyên</a:t>
            </a:r>
            <a:r>
              <a:rPr lang="en-US" dirty="0"/>
              <a:t>, </a:t>
            </a:r>
            <a:r>
              <a:rPr lang="en-US" dirty="0" err="1"/>
              <a:t>mảng</a:t>
            </a:r>
            <a:r>
              <a:rPr lang="en-US" dirty="0"/>
              <a:t> </a:t>
            </a:r>
            <a:r>
              <a:rPr lang="en-US" dirty="0" err="1"/>
              <a:t>số</a:t>
            </a:r>
            <a:r>
              <a:rPr lang="en-US" dirty="0"/>
              <a:t> </a:t>
            </a:r>
            <a:r>
              <a:rPr lang="en-US" dirty="0" err="1"/>
              <a:t>nguyên</a:t>
            </a:r>
            <a:r>
              <a:rPr lang="en-US" dirty="0"/>
              <a:t> </a:t>
            </a:r>
            <a:r>
              <a:rPr lang="en-US" dirty="0" err="1"/>
              <a:t>hoặc</a:t>
            </a:r>
            <a:r>
              <a:rPr lang="en-US" dirty="0"/>
              <a:t> string.</a:t>
            </a:r>
          </a:p>
          <a:p>
            <a:pPr lvl="1"/>
            <a:r>
              <a:rPr lang="en-US" dirty="0"/>
              <a:t>Driver </a:t>
            </a:r>
            <a:r>
              <a:rPr lang="en-US" dirty="0" err="1"/>
              <a:t>phải</a:t>
            </a:r>
            <a:r>
              <a:rPr lang="en-US" dirty="0"/>
              <a:t> </a:t>
            </a:r>
            <a:r>
              <a:rPr lang="en-US" dirty="0" err="1"/>
              <a:t>tự</a:t>
            </a:r>
            <a:r>
              <a:rPr lang="en-US" dirty="0"/>
              <a:t> passer </a:t>
            </a:r>
            <a:r>
              <a:rPr lang="en-US" dirty="0" err="1"/>
              <a:t>dữ</a:t>
            </a:r>
            <a:r>
              <a:rPr lang="en-US" dirty="0"/>
              <a:t> </a:t>
            </a:r>
            <a:r>
              <a:rPr lang="en-US" dirty="0" err="1"/>
              <a:t>liệu</a:t>
            </a:r>
            <a:r>
              <a:rPr lang="en-US" dirty="0"/>
              <a:t>.</a:t>
            </a:r>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12</a:t>
            </a:fld>
            <a:endParaRPr lang="en-US"/>
          </a:p>
        </p:txBody>
      </p:sp>
    </p:spTree>
    <p:extLst>
      <p:ext uri="{BB962C8B-B14F-4D97-AF65-F5344CB8AC3E}">
        <p14:creationId xmlns:p14="http://schemas.microsoft.com/office/powerpoint/2010/main" val="2892076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Các </a:t>
            </a:r>
            <a:r>
              <a:rPr lang="en-US" dirty="0" err="1"/>
              <a:t>cú</a:t>
            </a:r>
            <a:r>
              <a:rPr lang="en-US" dirty="0"/>
              <a:t> </a:t>
            </a:r>
            <a:r>
              <a:rPr lang="en-US" dirty="0" err="1"/>
              <a:t>pháp</a:t>
            </a:r>
            <a:r>
              <a:rPr lang="en-US" dirty="0"/>
              <a:t> </a:t>
            </a:r>
            <a:r>
              <a:rPr lang="en-US" dirty="0" err="1"/>
              <a:t>chuẩn</a:t>
            </a:r>
            <a:endParaRPr lang="en-US" dirty="0"/>
          </a:p>
        </p:txBody>
      </p:sp>
      <p:sp>
        <p:nvSpPr>
          <p:cNvPr id="3" name="Content Placeholder 2"/>
          <p:cNvSpPr>
            <a:spLocks noGrp="1"/>
          </p:cNvSpPr>
          <p:nvPr>
            <p:ph idx="1"/>
          </p:nvPr>
        </p:nvSpPr>
        <p:spPr/>
        <p:txBody>
          <a:bodyPr/>
          <a:lstStyle/>
          <a:p>
            <a:r>
              <a:rPr lang="en-US" dirty="0" err="1"/>
              <a:t>Định</a:t>
            </a:r>
            <a:r>
              <a:rPr lang="en-US" dirty="0"/>
              <a:t> </a:t>
            </a:r>
            <a:r>
              <a:rPr lang="en-US" dirty="0" err="1"/>
              <a:t>địa</a:t>
            </a:r>
            <a:r>
              <a:rPr lang="en-US" dirty="0"/>
              <a:t> </a:t>
            </a:r>
            <a:r>
              <a:rPr lang="en-US" dirty="0" err="1"/>
              <a:t>chỉ</a:t>
            </a:r>
            <a:r>
              <a:rPr lang="en-US" dirty="0"/>
              <a:t> bus</a:t>
            </a:r>
          </a:p>
          <a:p>
            <a:r>
              <a:rPr lang="en-US" dirty="0" err="1"/>
              <a:t>Định</a:t>
            </a:r>
            <a:r>
              <a:rPr lang="en-US" dirty="0"/>
              <a:t> </a:t>
            </a:r>
            <a:r>
              <a:rPr lang="en-US" dirty="0" err="1"/>
              <a:t>nghĩa</a:t>
            </a:r>
            <a:r>
              <a:rPr lang="en-US" dirty="0"/>
              <a:t> </a:t>
            </a:r>
            <a:r>
              <a:rPr lang="en-US" dirty="0" err="1"/>
              <a:t>ngắt</a:t>
            </a:r>
            <a:endParaRPr lang="en-US" dirty="0"/>
          </a:p>
          <a:p>
            <a:r>
              <a:rPr lang="en-US" dirty="0">
                <a:hlinkClick r:id="rId3"/>
              </a:rPr>
              <a:t>Device tree specification</a:t>
            </a:r>
            <a:r>
              <a:rPr lang="en-US" dirty="0"/>
              <a:t>.</a:t>
            </a:r>
          </a:p>
          <a:p>
            <a:r>
              <a:rPr lang="en-US" dirty="0"/>
              <a:t>/include/</a:t>
            </a:r>
            <a:r>
              <a:rPr lang="en-US" dirty="0" err="1"/>
              <a:t>linux</a:t>
            </a:r>
            <a:r>
              <a:rPr lang="en-US" dirty="0"/>
              <a:t>/</a:t>
            </a:r>
            <a:r>
              <a:rPr lang="en-US" dirty="0" err="1"/>
              <a:t>of.h</a:t>
            </a:r>
            <a:endParaRPr lang="en-US" dirty="0"/>
          </a:p>
          <a:p>
            <a:r>
              <a:rPr lang="en-US" dirty="0"/>
              <a:t>Documentation/</a:t>
            </a:r>
            <a:r>
              <a:rPr lang="en-US" dirty="0" err="1"/>
              <a:t>devicetree</a:t>
            </a:r>
            <a:r>
              <a:rPr lang="en-US" dirty="0"/>
              <a:t>/bindings</a:t>
            </a:r>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13</a:t>
            </a:fld>
            <a:endParaRPr lang="en-US"/>
          </a:p>
        </p:txBody>
      </p:sp>
    </p:spTree>
    <p:extLst>
      <p:ext uri="{BB962C8B-B14F-4D97-AF65-F5344CB8AC3E}">
        <p14:creationId xmlns:p14="http://schemas.microsoft.com/office/powerpoint/2010/main" val="3126013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Các </a:t>
            </a:r>
            <a:r>
              <a:rPr lang="en-US" dirty="0" err="1"/>
              <a:t>cú</a:t>
            </a:r>
            <a:r>
              <a:rPr lang="en-US" dirty="0"/>
              <a:t> </a:t>
            </a:r>
            <a:r>
              <a:rPr lang="en-US" dirty="0" err="1"/>
              <a:t>pháp</a:t>
            </a:r>
            <a:r>
              <a:rPr lang="en-US" dirty="0"/>
              <a:t> </a:t>
            </a:r>
            <a:r>
              <a:rPr lang="en-US" dirty="0" err="1"/>
              <a:t>tự</a:t>
            </a:r>
            <a:r>
              <a:rPr lang="en-US" dirty="0"/>
              <a:t> </a:t>
            </a:r>
            <a:r>
              <a:rPr lang="en-US" dirty="0" err="1"/>
              <a:t>định</a:t>
            </a:r>
            <a:r>
              <a:rPr lang="en-US" dirty="0"/>
              <a:t> </a:t>
            </a:r>
            <a:r>
              <a:rPr lang="en-US" dirty="0" err="1"/>
              <a:t>nghĩa</a:t>
            </a:r>
            <a:endParaRPr lang="en-US" dirty="0"/>
          </a:p>
        </p:txBody>
      </p:sp>
      <p:sp>
        <p:nvSpPr>
          <p:cNvPr id="3" name="Content Placeholder 2"/>
          <p:cNvSpPr>
            <a:spLocks noGrp="1"/>
          </p:cNvSpPr>
          <p:nvPr>
            <p:ph idx="1"/>
          </p:nvPr>
        </p:nvSpPr>
        <p:spPr/>
        <p:txBody>
          <a:bodyPr/>
          <a:lstStyle/>
          <a:p>
            <a:r>
              <a:rPr lang="vi-VN" dirty="0"/>
              <a:t>Được get ra bởi các hàm parser array, value</a:t>
            </a:r>
            <a:endParaRPr lang="en-US" dirty="0"/>
          </a:p>
          <a:p>
            <a:pPr lvl="1"/>
            <a:r>
              <a:rPr lang="en-US" dirty="0"/>
              <a:t>one-int-property = &lt;197&gt;; int-list-property = &lt;1350000 0x54dae47 1250000 1200000&gt;;</a:t>
            </a:r>
          </a:p>
          <a:p>
            <a:pPr lvl="1"/>
            <a:r>
              <a:rPr lang="en-US" dirty="0"/>
              <a:t>int of_property_read_u32_array(const </a:t>
            </a:r>
            <a:r>
              <a:rPr lang="en-US" dirty="0" err="1"/>
              <a:t>struct</a:t>
            </a:r>
            <a:r>
              <a:rPr lang="en-US" dirty="0"/>
              <a:t> </a:t>
            </a:r>
            <a:r>
              <a:rPr lang="en-US" dirty="0" err="1"/>
              <a:t>device_node</a:t>
            </a:r>
            <a:r>
              <a:rPr lang="en-US" dirty="0"/>
              <a:t> *np, const char *</a:t>
            </a:r>
            <a:r>
              <a:rPr lang="en-US" dirty="0" err="1"/>
              <a:t>propname</a:t>
            </a:r>
            <a:r>
              <a:rPr lang="en-US" dirty="0"/>
              <a:t>, u32 *</a:t>
            </a:r>
            <a:r>
              <a:rPr lang="en-US" dirty="0" err="1"/>
              <a:t>out_values</a:t>
            </a:r>
            <a:r>
              <a:rPr lang="en-US" dirty="0"/>
              <a:t>, </a:t>
            </a:r>
            <a:r>
              <a:rPr lang="en-US" dirty="0" err="1"/>
              <a:t>size_tsz</a:t>
            </a:r>
            <a:r>
              <a:rPr lang="en-US" dirty="0"/>
              <a:t>);</a:t>
            </a:r>
          </a:p>
          <a:p>
            <a:r>
              <a:rPr lang="en-US" dirty="0"/>
              <a:t>Driver </a:t>
            </a:r>
            <a:r>
              <a:rPr lang="en-US" dirty="0" err="1"/>
              <a:t>phải</a:t>
            </a:r>
            <a:r>
              <a:rPr lang="en-US" dirty="0"/>
              <a:t> </a:t>
            </a:r>
            <a:r>
              <a:rPr lang="en-US" dirty="0" err="1"/>
              <a:t>tự</a:t>
            </a:r>
            <a:r>
              <a:rPr lang="en-US" dirty="0"/>
              <a:t> </a:t>
            </a:r>
            <a:r>
              <a:rPr lang="en-US" dirty="0" err="1"/>
              <a:t>xử</a:t>
            </a:r>
            <a:r>
              <a:rPr lang="en-US" dirty="0"/>
              <a:t> </a:t>
            </a:r>
            <a:r>
              <a:rPr lang="en-US" dirty="0" err="1"/>
              <a:t>lý</a:t>
            </a:r>
            <a:r>
              <a:rPr lang="en-US" dirty="0"/>
              <a:t> thông tin từ dữ liệu </a:t>
            </a:r>
            <a:r>
              <a:rPr lang="en-US" dirty="0" err="1"/>
              <a:t>thô</a:t>
            </a:r>
            <a:endParaRPr lang="en-US" dirty="0"/>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14</a:t>
            </a:fld>
            <a:endParaRPr lang="en-US"/>
          </a:p>
        </p:txBody>
      </p:sp>
    </p:spTree>
    <p:extLst>
      <p:ext uri="{BB962C8B-B14F-4D97-AF65-F5344CB8AC3E}">
        <p14:creationId xmlns:p14="http://schemas.microsoft.com/office/powerpoint/2010/main" val="4201431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Device tree over lay</a:t>
            </a:r>
          </a:p>
        </p:txBody>
      </p:sp>
      <p:sp>
        <p:nvSpPr>
          <p:cNvPr id="3" name="Content Placeholder 2"/>
          <p:cNvSpPr>
            <a:spLocks noGrp="1"/>
          </p:cNvSpPr>
          <p:nvPr>
            <p:ph idx="1"/>
          </p:nvPr>
        </p:nvSpPr>
        <p:spPr/>
        <p:txBody>
          <a:bodyPr>
            <a:normAutofit lnSpcReduction="10000"/>
          </a:bodyPr>
          <a:lstStyle/>
          <a:p>
            <a:r>
              <a:rPr lang="en-US" dirty="0"/>
              <a:t>Cho </a:t>
            </a:r>
            <a:r>
              <a:rPr lang="en-US" dirty="0" err="1"/>
              <a:t>phép</a:t>
            </a:r>
            <a:r>
              <a:rPr lang="en-US" dirty="0"/>
              <a:t> </a:t>
            </a:r>
            <a:r>
              <a:rPr lang="en-US" dirty="0" err="1"/>
              <a:t>xem</a:t>
            </a:r>
            <a:r>
              <a:rPr lang="en-US" dirty="0"/>
              <a:t> </a:t>
            </a:r>
            <a:r>
              <a:rPr lang="en-US" dirty="0" err="1"/>
              <a:t>hoặc</a:t>
            </a:r>
            <a:r>
              <a:rPr lang="en-US" dirty="0"/>
              <a:t> </a:t>
            </a:r>
            <a:r>
              <a:rPr lang="en-US" dirty="0" err="1"/>
              <a:t>chỉnh</a:t>
            </a:r>
            <a:r>
              <a:rPr lang="en-US" dirty="0"/>
              <a:t> </a:t>
            </a:r>
            <a:r>
              <a:rPr lang="en-US" dirty="0" err="1"/>
              <a:t>sửa</a:t>
            </a:r>
            <a:r>
              <a:rPr lang="en-US" dirty="0"/>
              <a:t> </a:t>
            </a:r>
            <a:r>
              <a:rPr lang="en-US" dirty="0" err="1"/>
              <a:t>dữ</a:t>
            </a:r>
            <a:r>
              <a:rPr lang="en-US" dirty="0"/>
              <a:t> </a:t>
            </a:r>
            <a:r>
              <a:rPr lang="en-US" dirty="0" err="1"/>
              <a:t>liệu</a:t>
            </a:r>
            <a:r>
              <a:rPr lang="en-US" dirty="0"/>
              <a:t> </a:t>
            </a:r>
            <a:r>
              <a:rPr lang="en-US" dirty="0" err="1"/>
              <a:t>trong</a:t>
            </a:r>
            <a:r>
              <a:rPr lang="en-US" dirty="0"/>
              <a:t> device tree </a:t>
            </a:r>
            <a:r>
              <a:rPr lang="en-US" dirty="0" err="1"/>
              <a:t>khi</a:t>
            </a:r>
            <a:r>
              <a:rPr lang="en-US" dirty="0"/>
              <a:t> board </a:t>
            </a:r>
            <a:r>
              <a:rPr lang="en-US" dirty="0" err="1"/>
              <a:t>đang</a:t>
            </a:r>
            <a:r>
              <a:rPr lang="en-US" dirty="0"/>
              <a:t> </a:t>
            </a:r>
            <a:r>
              <a:rPr lang="en-US" dirty="0" err="1"/>
              <a:t>hoạt</a:t>
            </a:r>
            <a:r>
              <a:rPr lang="en-US" dirty="0"/>
              <a:t> </a:t>
            </a:r>
            <a:r>
              <a:rPr lang="en-US" dirty="0" err="1"/>
              <a:t>động</a:t>
            </a:r>
            <a:r>
              <a:rPr lang="en-US" dirty="0"/>
              <a:t>.</a:t>
            </a:r>
          </a:p>
          <a:p>
            <a:pPr lvl="1"/>
            <a:r>
              <a:rPr lang="en-US" dirty="0" err="1"/>
              <a:t>Đọc</a:t>
            </a:r>
            <a:r>
              <a:rPr lang="en-US" dirty="0"/>
              <a:t> </a:t>
            </a:r>
            <a:r>
              <a:rPr lang="en-US" dirty="0" err="1"/>
              <a:t>thông</a:t>
            </a:r>
            <a:r>
              <a:rPr lang="en-US" dirty="0"/>
              <a:t> tin </a:t>
            </a:r>
            <a:r>
              <a:rPr lang="en-US" dirty="0" err="1"/>
              <a:t>trong</a:t>
            </a:r>
            <a:r>
              <a:rPr lang="en-US" dirty="0"/>
              <a:t> device tree:</a:t>
            </a:r>
          </a:p>
          <a:p>
            <a:pPr lvl="2"/>
            <a:r>
              <a:rPr lang="en-US" dirty="0" err="1"/>
              <a:t>sudo</a:t>
            </a:r>
            <a:r>
              <a:rPr lang="en-US" dirty="0"/>
              <a:t> apt-get install device-tree-compiler</a:t>
            </a:r>
          </a:p>
          <a:p>
            <a:pPr lvl="2"/>
            <a:r>
              <a:rPr lang="en-US" dirty="0" err="1"/>
              <a:t>dtc</a:t>
            </a:r>
            <a:r>
              <a:rPr lang="en-US" dirty="0"/>
              <a:t> -I fs -O </a:t>
            </a:r>
            <a:r>
              <a:rPr lang="en-US" dirty="0" err="1"/>
              <a:t>dts</a:t>
            </a:r>
            <a:r>
              <a:rPr lang="en-US" dirty="0"/>
              <a:t> /sys/firmware/</a:t>
            </a:r>
            <a:r>
              <a:rPr lang="en-US" dirty="0" err="1"/>
              <a:t>devicetree</a:t>
            </a:r>
            <a:r>
              <a:rPr lang="en-US" dirty="0"/>
              <a:t>/base</a:t>
            </a:r>
          </a:p>
          <a:p>
            <a:pPr lvl="1"/>
            <a:r>
              <a:rPr lang="en-US" dirty="0" err="1"/>
              <a:t>Chỉnh</a:t>
            </a:r>
            <a:r>
              <a:rPr lang="en-US" dirty="0"/>
              <a:t> </a:t>
            </a:r>
            <a:r>
              <a:rPr lang="en-US" dirty="0" err="1"/>
              <a:t>sửa</a:t>
            </a:r>
            <a:r>
              <a:rPr lang="en-US" dirty="0"/>
              <a:t> data </a:t>
            </a:r>
            <a:r>
              <a:rPr lang="en-US" dirty="0" err="1"/>
              <a:t>trong</a:t>
            </a:r>
            <a:r>
              <a:rPr lang="en-US" dirty="0"/>
              <a:t> device tree </a:t>
            </a:r>
            <a:r>
              <a:rPr lang="en-US" dirty="0" err="1"/>
              <a:t>trong</a:t>
            </a:r>
            <a:r>
              <a:rPr lang="en-US" dirty="0"/>
              <a:t> </a:t>
            </a:r>
            <a:r>
              <a:rPr lang="en-US" dirty="0" err="1"/>
              <a:t>lúc</a:t>
            </a:r>
            <a:r>
              <a:rPr lang="en-US" dirty="0"/>
              <a:t> run time.</a:t>
            </a:r>
          </a:p>
          <a:p>
            <a:pPr lvl="2"/>
            <a:r>
              <a:rPr lang="en-US" dirty="0">
                <a:hlinkClick r:id="rId3"/>
              </a:rPr>
              <a:t>Device tree overlay</a:t>
            </a:r>
            <a:endParaRPr lang="en-US" dirty="0"/>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15</a:t>
            </a:fld>
            <a:endParaRPr lang="en-US"/>
          </a:p>
        </p:txBody>
      </p:sp>
    </p:spTree>
    <p:extLst>
      <p:ext uri="{BB962C8B-B14F-4D97-AF65-F5344CB8AC3E}">
        <p14:creationId xmlns:p14="http://schemas.microsoft.com/office/powerpoint/2010/main" val="667760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err="1"/>
              <a:t>Kết</a:t>
            </a:r>
            <a:r>
              <a:rPr lang="en-US" sz="2000" dirty="0"/>
              <a:t> </a:t>
            </a:r>
            <a:r>
              <a:rPr lang="en-US" sz="2000" dirty="0" err="1"/>
              <a:t>hợp</a:t>
            </a:r>
            <a:r>
              <a:rPr lang="en-US" sz="2000" dirty="0"/>
              <a:t> </a:t>
            </a:r>
            <a:r>
              <a:rPr lang="en-US" sz="2000" dirty="0" err="1"/>
              <a:t>giữa</a:t>
            </a:r>
            <a:r>
              <a:rPr lang="en-US" sz="2000" dirty="0"/>
              <a:t> device tree và code C để define </a:t>
            </a:r>
            <a:r>
              <a:rPr lang="en-US" sz="2000" dirty="0" err="1"/>
              <a:t>phần</a:t>
            </a:r>
            <a:r>
              <a:rPr lang="en-US" sz="2000" dirty="0"/>
              <a:t> </a:t>
            </a:r>
            <a:r>
              <a:rPr lang="en-US" sz="2000" dirty="0" err="1"/>
              <a:t>cứng</a:t>
            </a:r>
            <a:endParaRPr lang="en-US" sz="2000" dirty="0"/>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16</a:t>
            </a:fld>
            <a:endParaRPr lang="en-US"/>
          </a:p>
        </p:txBody>
      </p:sp>
      <p:sp>
        <p:nvSpPr>
          <p:cNvPr id="3" name="Content Placeholder 2"/>
          <p:cNvSpPr>
            <a:spLocks noGrp="1"/>
          </p:cNvSpPr>
          <p:nvPr>
            <p:ph idx="1"/>
          </p:nvPr>
        </p:nvSpPr>
        <p:spPr/>
        <p:txBody>
          <a:bodyPr/>
          <a:lstStyle/>
          <a:p>
            <a:r>
              <a:rPr lang="en-US" dirty="0"/>
              <a:t>1 driver </a:t>
            </a:r>
            <a:r>
              <a:rPr lang="en-US" dirty="0" err="1"/>
              <a:t>điều</a:t>
            </a:r>
            <a:r>
              <a:rPr lang="en-US" dirty="0"/>
              <a:t> </a:t>
            </a:r>
            <a:r>
              <a:rPr lang="en-US" dirty="0" err="1"/>
              <a:t>khiển</a:t>
            </a:r>
            <a:r>
              <a:rPr lang="en-US" dirty="0"/>
              <a:t> </a:t>
            </a:r>
            <a:r>
              <a:rPr lang="en-US" dirty="0" err="1"/>
              <a:t>nhiều</a:t>
            </a:r>
            <a:r>
              <a:rPr lang="en-US" dirty="0"/>
              <a:t> device </a:t>
            </a:r>
            <a:r>
              <a:rPr lang="en-US" dirty="0" err="1"/>
              <a:t>gần</a:t>
            </a:r>
            <a:r>
              <a:rPr lang="en-US" dirty="0"/>
              <a:t> </a:t>
            </a:r>
            <a:r>
              <a:rPr lang="en-US" dirty="0" err="1"/>
              <a:t>giống</a:t>
            </a:r>
            <a:r>
              <a:rPr lang="en-US" dirty="0"/>
              <a:t> </a:t>
            </a:r>
            <a:r>
              <a:rPr lang="en-US" dirty="0" err="1"/>
              <a:t>nhau</a:t>
            </a:r>
            <a:r>
              <a:rPr lang="en-US" dirty="0"/>
              <a:t> </a:t>
            </a:r>
            <a:r>
              <a:rPr lang="en-US" dirty="0" err="1"/>
              <a:t>về</a:t>
            </a:r>
            <a:r>
              <a:rPr lang="en-US" dirty="0"/>
              <a:t> hardware </a:t>
            </a:r>
            <a:r>
              <a:rPr lang="en-US" dirty="0" err="1"/>
              <a:t>nhưng</a:t>
            </a:r>
            <a:r>
              <a:rPr lang="en-US" dirty="0"/>
              <a:t> </a:t>
            </a:r>
            <a:r>
              <a:rPr lang="en-US" dirty="0" err="1"/>
              <a:t>có</a:t>
            </a:r>
            <a:r>
              <a:rPr lang="en-US" dirty="0"/>
              <a:t> </a:t>
            </a:r>
            <a:r>
              <a:rPr lang="en-US" dirty="0" err="1"/>
              <a:t>chức</a:t>
            </a:r>
            <a:r>
              <a:rPr lang="en-US" dirty="0"/>
              <a:t> </a:t>
            </a:r>
            <a:r>
              <a:rPr lang="en-US" dirty="0" err="1"/>
              <a:t>năng</a:t>
            </a:r>
            <a:r>
              <a:rPr lang="en-US" dirty="0"/>
              <a:t> </a:t>
            </a:r>
            <a:r>
              <a:rPr lang="en-US" dirty="0" err="1"/>
              <a:t>khác</a:t>
            </a:r>
            <a:r>
              <a:rPr lang="en-US" dirty="0"/>
              <a:t> </a:t>
            </a:r>
            <a:r>
              <a:rPr lang="en-US" dirty="0" err="1"/>
              <a:t>nhau</a:t>
            </a:r>
            <a:r>
              <a:rPr lang="en-US" dirty="0"/>
              <a:t>. </a:t>
            </a:r>
            <a:r>
              <a:rPr lang="en-US" dirty="0" err="1"/>
              <a:t>Ví</a:t>
            </a:r>
            <a:r>
              <a:rPr lang="en-US" dirty="0"/>
              <a:t> </a:t>
            </a:r>
            <a:r>
              <a:rPr lang="en-US" dirty="0" err="1"/>
              <a:t>dụ</a:t>
            </a:r>
            <a:r>
              <a:rPr lang="en-US" dirty="0"/>
              <a:t> </a:t>
            </a:r>
            <a:r>
              <a:rPr lang="en-US" dirty="0" err="1"/>
              <a:t>như</a:t>
            </a:r>
            <a:r>
              <a:rPr lang="en-US" dirty="0"/>
              <a:t>:</a:t>
            </a:r>
          </a:p>
          <a:p>
            <a:pPr lvl="1"/>
            <a:r>
              <a:rPr lang="en-US" dirty="0"/>
              <a:t>2 </a:t>
            </a:r>
            <a:r>
              <a:rPr lang="en-US" dirty="0" err="1"/>
              <a:t>đèn</a:t>
            </a:r>
            <a:r>
              <a:rPr lang="en-US" dirty="0"/>
              <a:t> led </a:t>
            </a:r>
            <a:r>
              <a:rPr lang="en-US" dirty="0" err="1"/>
              <a:t>có</a:t>
            </a:r>
            <a:r>
              <a:rPr lang="en-US" dirty="0"/>
              <a:t> </a:t>
            </a:r>
            <a:r>
              <a:rPr lang="en-US" dirty="0" err="1"/>
              <a:t>tần</a:t>
            </a:r>
            <a:r>
              <a:rPr lang="en-US" dirty="0"/>
              <a:t> </a:t>
            </a:r>
            <a:r>
              <a:rPr lang="en-US" dirty="0" err="1"/>
              <a:t>số</a:t>
            </a:r>
            <a:r>
              <a:rPr lang="en-US" dirty="0"/>
              <a:t> </a:t>
            </a:r>
            <a:r>
              <a:rPr lang="en-US" dirty="0" err="1"/>
              <a:t>nhấp</a:t>
            </a:r>
            <a:r>
              <a:rPr lang="en-US" dirty="0"/>
              <a:t> </a:t>
            </a:r>
            <a:r>
              <a:rPr lang="en-US" dirty="0" err="1"/>
              <a:t>nháy</a:t>
            </a:r>
            <a:r>
              <a:rPr lang="en-US" dirty="0"/>
              <a:t> </a:t>
            </a:r>
            <a:r>
              <a:rPr lang="en-US" dirty="0" err="1"/>
              <a:t>khác</a:t>
            </a:r>
            <a:r>
              <a:rPr lang="en-US" dirty="0"/>
              <a:t> </a:t>
            </a:r>
            <a:r>
              <a:rPr lang="en-US" dirty="0" err="1"/>
              <a:t>nhau</a:t>
            </a:r>
            <a:r>
              <a:rPr lang="en-US" dirty="0"/>
              <a:t>.</a:t>
            </a:r>
          </a:p>
          <a:p>
            <a:pPr lvl="1"/>
            <a:r>
              <a:rPr lang="en-US" dirty="0"/>
              <a:t>Port Ethernet support </a:t>
            </a:r>
            <a:r>
              <a:rPr lang="en-US" dirty="0" err="1"/>
              <a:t>các</a:t>
            </a:r>
            <a:r>
              <a:rPr lang="en-US"/>
              <a:t> mode 10M, 100M, 1G.</a:t>
            </a:r>
            <a:endParaRPr lang="en-US" dirty="0"/>
          </a:p>
          <a:p>
            <a:endParaRPr lang="en-US" dirty="0"/>
          </a:p>
        </p:txBody>
      </p:sp>
    </p:spTree>
    <p:extLst>
      <p:ext uri="{BB962C8B-B14F-4D97-AF65-F5344CB8AC3E}">
        <p14:creationId xmlns:p14="http://schemas.microsoft.com/office/powerpoint/2010/main" val="404352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err="1"/>
              <a:t>Kết</a:t>
            </a:r>
            <a:r>
              <a:rPr lang="en-US" sz="2000" dirty="0"/>
              <a:t> </a:t>
            </a:r>
            <a:r>
              <a:rPr lang="en-US" sz="2000" dirty="0" err="1"/>
              <a:t>hợp</a:t>
            </a:r>
            <a:r>
              <a:rPr lang="en-US" sz="2000" dirty="0"/>
              <a:t> </a:t>
            </a:r>
            <a:r>
              <a:rPr lang="en-US" sz="2000" dirty="0" err="1"/>
              <a:t>giữa</a:t>
            </a:r>
            <a:r>
              <a:rPr lang="en-US" sz="2000" dirty="0"/>
              <a:t> device tree và code C để define </a:t>
            </a:r>
            <a:r>
              <a:rPr lang="en-US" sz="2000" dirty="0" err="1"/>
              <a:t>phần</a:t>
            </a:r>
            <a:r>
              <a:rPr lang="en-US" sz="2000" dirty="0"/>
              <a:t> </a:t>
            </a:r>
            <a:r>
              <a:rPr lang="en-US" sz="2000" dirty="0" err="1"/>
              <a:t>cứng</a:t>
            </a:r>
            <a:endParaRPr lang="en-US" sz="2000" dirty="0"/>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17</a:t>
            </a:fld>
            <a:endParaRPr lang="en-US"/>
          </a:p>
        </p:txBody>
      </p:sp>
      <p:sp>
        <p:nvSpPr>
          <p:cNvPr id="3" name="Content Placeholder 2"/>
          <p:cNvSpPr>
            <a:spLocks noGrp="1"/>
          </p:cNvSpPr>
          <p:nvPr>
            <p:ph idx="1"/>
          </p:nvPr>
        </p:nvSpPr>
        <p:spPr/>
        <p:txBody>
          <a:bodyPr/>
          <a:lstStyle/>
          <a:p>
            <a:r>
              <a:rPr lang="en-US" dirty="0"/>
              <a:t>Define </a:t>
            </a:r>
            <a:r>
              <a:rPr lang="en-US" dirty="0" err="1"/>
              <a:t>struct</a:t>
            </a:r>
            <a:r>
              <a:rPr lang="en-US" dirty="0"/>
              <a:t> </a:t>
            </a:r>
            <a:r>
              <a:rPr lang="en-US" dirty="0" err="1"/>
              <a:t>chứa</a:t>
            </a:r>
            <a:r>
              <a:rPr lang="en-US" dirty="0"/>
              <a:t> </a:t>
            </a:r>
            <a:r>
              <a:rPr lang="en-US" dirty="0" err="1"/>
              <a:t>các</a:t>
            </a:r>
            <a:r>
              <a:rPr lang="en-US" dirty="0"/>
              <a:t> </a:t>
            </a:r>
            <a:r>
              <a:rPr lang="en-US" dirty="0" err="1"/>
              <a:t>thông</a:t>
            </a:r>
            <a:r>
              <a:rPr lang="en-US" dirty="0"/>
              <a:t> </a:t>
            </a:r>
            <a:r>
              <a:rPr lang="en-US" dirty="0" err="1"/>
              <a:t>số</a:t>
            </a:r>
            <a:r>
              <a:rPr lang="en-US" dirty="0"/>
              <a:t> </a:t>
            </a:r>
            <a:r>
              <a:rPr lang="en-US" dirty="0" err="1"/>
              <a:t>config</a:t>
            </a:r>
            <a:r>
              <a:rPr lang="en-US" dirty="0"/>
              <a:t> </a:t>
            </a:r>
            <a:r>
              <a:rPr lang="en-US" dirty="0" err="1"/>
              <a:t>phần</a:t>
            </a:r>
            <a:r>
              <a:rPr lang="en-US" dirty="0"/>
              <a:t> </a:t>
            </a:r>
            <a:r>
              <a:rPr lang="en-US" dirty="0" err="1"/>
              <a:t>cứng</a:t>
            </a:r>
            <a:r>
              <a:rPr lang="en-US" dirty="0"/>
              <a:t>.</a:t>
            </a:r>
          </a:p>
          <a:p>
            <a:endParaRPr lang="en-US" dirty="0"/>
          </a:p>
        </p:txBody>
      </p:sp>
      <p:pic>
        <p:nvPicPr>
          <p:cNvPr id="7" name="Picture 6"/>
          <p:cNvPicPr>
            <a:picLocks noChangeAspect="1"/>
          </p:cNvPicPr>
          <p:nvPr/>
        </p:nvPicPr>
        <p:blipFill>
          <a:blip r:embed="rId2"/>
          <a:stretch>
            <a:fillRect/>
          </a:stretch>
        </p:blipFill>
        <p:spPr>
          <a:xfrm>
            <a:off x="1654519" y="2122320"/>
            <a:ext cx="5457825" cy="2085975"/>
          </a:xfrm>
          <a:prstGeom prst="rect">
            <a:avLst/>
          </a:prstGeom>
        </p:spPr>
      </p:pic>
    </p:spTree>
    <p:extLst>
      <p:ext uri="{BB962C8B-B14F-4D97-AF65-F5344CB8AC3E}">
        <p14:creationId xmlns:p14="http://schemas.microsoft.com/office/powerpoint/2010/main" val="421541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err="1"/>
              <a:t>Kết</a:t>
            </a:r>
            <a:r>
              <a:rPr lang="en-US" sz="2000" dirty="0"/>
              <a:t> </a:t>
            </a:r>
            <a:r>
              <a:rPr lang="en-US" sz="2000" dirty="0" err="1"/>
              <a:t>hợp</a:t>
            </a:r>
            <a:r>
              <a:rPr lang="en-US" sz="2000" dirty="0"/>
              <a:t> </a:t>
            </a:r>
            <a:r>
              <a:rPr lang="en-US" sz="2000" dirty="0" err="1"/>
              <a:t>giữa</a:t>
            </a:r>
            <a:r>
              <a:rPr lang="en-US" sz="2000" dirty="0"/>
              <a:t> device tree và code C để define </a:t>
            </a:r>
            <a:r>
              <a:rPr lang="en-US" sz="2000" dirty="0" err="1"/>
              <a:t>phần</a:t>
            </a:r>
            <a:r>
              <a:rPr lang="en-US" sz="2000" dirty="0"/>
              <a:t> </a:t>
            </a:r>
            <a:r>
              <a:rPr lang="en-US" sz="2000" dirty="0" err="1"/>
              <a:t>cứng</a:t>
            </a:r>
            <a:endParaRPr lang="en-US" sz="2000" dirty="0"/>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18</a:t>
            </a:fld>
            <a:endParaRPr lang="en-US"/>
          </a:p>
        </p:txBody>
      </p:sp>
      <p:sp>
        <p:nvSpPr>
          <p:cNvPr id="3" name="Content Placeholder 2"/>
          <p:cNvSpPr>
            <a:spLocks noGrp="1"/>
          </p:cNvSpPr>
          <p:nvPr>
            <p:ph idx="1"/>
          </p:nvPr>
        </p:nvSpPr>
        <p:spPr/>
        <p:txBody>
          <a:bodyPr/>
          <a:lstStyle/>
          <a:p>
            <a:r>
              <a:rPr lang="en-US" dirty="0" err="1"/>
              <a:t>Gán</a:t>
            </a:r>
            <a:r>
              <a:rPr lang="en-US" dirty="0"/>
              <a:t> </a:t>
            </a:r>
            <a:r>
              <a:rPr lang="en-US" dirty="0" err="1"/>
              <a:t>các</a:t>
            </a:r>
            <a:r>
              <a:rPr lang="en-US" dirty="0"/>
              <a:t> </a:t>
            </a:r>
            <a:r>
              <a:rPr lang="en-US" dirty="0" err="1"/>
              <a:t>thông</a:t>
            </a:r>
            <a:r>
              <a:rPr lang="en-US" dirty="0"/>
              <a:t> </a:t>
            </a:r>
            <a:r>
              <a:rPr lang="en-US" dirty="0" err="1"/>
              <a:t>số</a:t>
            </a:r>
            <a:r>
              <a:rPr lang="en-US" dirty="0"/>
              <a:t> </a:t>
            </a:r>
            <a:r>
              <a:rPr lang="en-US" dirty="0" err="1"/>
              <a:t>cho</a:t>
            </a:r>
            <a:r>
              <a:rPr lang="en-US" dirty="0"/>
              <a:t> </a:t>
            </a:r>
            <a:r>
              <a:rPr lang="en-US" dirty="0" err="1"/>
              <a:t>struct</a:t>
            </a:r>
            <a:r>
              <a:rPr lang="en-US" dirty="0"/>
              <a:t> </a:t>
            </a:r>
            <a:r>
              <a:rPr lang="en-US" dirty="0" err="1"/>
              <a:t>config</a:t>
            </a:r>
            <a:r>
              <a:rPr lang="en-US" dirty="0"/>
              <a:t> </a:t>
            </a:r>
            <a:r>
              <a:rPr lang="en-US" dirty="0" err="1"/>
              <a:t>phần</a:t>
            </a:r>
            <a:r>
              <a:rPr lang="en-US" dirty="0"/>
              <a:t> </a:t>
            </a:r>
            <a:r>
              <a:rPr lang="en-US" dirty="0" err="1"/>
              <a:t>cứng</a:t>
            </a:r>
            <a:r>
              <a:rPr lang="en-US" dirty="0"/>
              <a:t>.</a:t>
            </a:r>
          </a:p>
          <a:p>
            <a:endParaRPr lang="en-US" dirty="0"/>
          </a:p>
        </p:txBody>
      </p:sp>
      <p:pic>
        <p:nvPicPr>
          <p:cNvPr id="6" name="Picture 5"/>
          <p:cNvPicPr>
            <a:picLocks noChangeAspect="1"/>
          </p:cNvPicPr>
          <p:nvPr/>
        </p:nvPicPr>
        <p:blipFill>
          <a:blip r:embed="rId2"/>
          <a:stretch>
            <a:fillRect/>
          </a:stretch>
        </p:blipFill>
        <p:spPr>
          <a:xfrm>
            <a:off x="251660" y="1785436"/>
            <a:ext cx="8801100" cy="1781175"/>
          </a:xfrm>
          <a:prstGeom prst="rect">
            <a:avLst/>
          </a:prstGeom>
        </p:spPr>
      </p:pic>
    </p:spTree>
    <p:extLst>
      <p:ext uri="{BB962C8B-B14F-4D97-AF65-F5344CB8AC3E}">
        <p14:creationId xmlns:p14="http://schemas.microsoft.com/office/powerpoint/2010/main" val="1282145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err="1"/>
              <a:t>Kết</a:t>
            </a:r>
            <a:r>
              <a:rPr lang="en-US" sz="2000" dirty="0"/>
              <a:t> </a:t>
            </a:r>
            <a:r>
              <a:rPr lang="en-US" sz="2000" dirty="0" err="1"/>
              <a:t>hợp</a:t>
            </a:r>
            <a:r>
              <a:rPr lang="en-US" sz="2000" dirty="0"/>
              <a:t> </a:t>
            </a:r>
            <a:r>
              <a:rPr lang="en-US" sz="2000" dirty="0" err="1"/>
              <a:t>giữa</a:t>
            </a:r>
            <a:r>
              <a:rPr lang="en-US" sz="2000" dirty="0"/>
              <a:t> device tree và code C để define </a:t>
            </a:r>
            <a:r>
              <a:rPr lang="en-US" sz="2000" dirty="0" err="1"/>
              <a:t>phần</a:t>
            </a:r>
            <a:r>
              <a:rPr lang="en-US" sz="2000" dirty="0"/>
              <a:t> </a:t>
            </a:r>
            <a:r>
              <a:rPr lang="en-US" sz="2000" dirty="0" err="1"/>
              <a:t>cứng</a:t>
            </a:r>
            <a:endParaRPr lang="en-US" sz="2000" dirty="0"/>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19</a:t>
            </a:fld>
            <a:endParaRPr lang="en-US"/>
          </a:p>
        </p:txBody>
      </p:sp>
      <p:sp>
        <p:nvSpPr>
          <p:cNvPr id="3" name="Content Placeholder 2"/>
          <p:cNvSpPr>
            <a:spLocks noGrp="1"/>
          </p:cNvSpPr>
          <p:nvPr>
            <p:ph idx="1"/>
          </p:nvPr>
        </p:nvSpPr>
        <p:spPr/>
        <p:txBody>
          <a:bodyPr/>
          <a:lstStyle/>
          <a:p>
            <a:r>
              <a:rPr lang="en-US" dirty="0" err="1"/>
              <a:t>Đính</a:t>
            </a:r>
            <a:r>
              <a:rPr lang="en-US" dirty="0"/>
              <a:t> </a:t>
            </a:r>
            <a:r>
              <a:rPr lang="en-US" dirty="0" err="1"/>
              <a:t>kèm</a:t>
            </a:r>
            <a:r>
              <a:rPr lang="en-US" dirty="0"/>
              <a:t> </a:t>
            </a:r>
            <a:r>
              <a:rPr lang="en-US" dirty="0" err="1"/>
              <a:t>struct</a:t>
            </a:r>
            <a:r>
              <a:rPr lang="en-US" dirty="0"/>
              <a:t> </a:t>
            </a:r>
            <a:r>
              <a:rPr lang="en-US" dirty="0" err="1"/>
              <a:t>chứa</a:t>
            </a:r>
            <a:r>
              <a:rPr lang="en-US" dirty="0"/>
              <a:t> </a:t>
            </a:r>
            <a:r>
              <a:rPr lang="en-US" dirty="0" err="1"/>
              <a:t>config</a:t>
            </a:r>
            <a:r>
              <a:rPr lang="en-US" dirty="0"/>
              <a:t> </a:t>
            </a:r>
            <a:r>
              <a:rPr lang="en-US" dirty="0" err="1"/>
              <a:t>của</a:t>
            </a:r>
            <a:r>
              <a:rPr lang="en-US" dirty="0"/>
              <a:t> </a:t>
            </a:r>
            <a:r>
              <a:rPr lang="en-US" dirty="0" err="1"/>
              <a:t>phần</a:t>
            </a:r>
            <a:r>
              <a:rPr lang="en-US" dirty="0"/>
              <a:t> </a:t>
            </a:r>
            <a:r>
              <a:rPr lang="en-US" dirty="0" err="1"/>
              <a:t>cứng</a:t>
            </a:r>
            <a:r>
              <a:rPr lang="en-US" dirty="0"/>
              <a:t> </a:t>
            </a:r>
            <a:r>
              <a:rPr lang="en-US" dirty="0" err="1"/>
              <a:t>vào</a:t>
            </a:r>
            <a:r>
              <a:rPr lang="en-US" dirty="0"/>
              <a:t> node device tree.</a:t>
            </a:r>
          </a:p>
          <a:p>
            <a:endParaRPr lang="en-US" dirty="0"/>
          </a:p>
          <a:p>
            <a:endParaRPr lang="en-US" dirty="0"/>
          </a:p>
          <a:p>
            <a:r>
              <a:rPr lang="en-US" dirty="0" err="1"/>
              <a:t>Lấy</a:t>
            </a:r>
            <a:r>
              <a:rPr lang="en-US" dirty="0"/>
              <a:t> </a:t>
            </a:r>
            <a:r>
              <a:rPr lang="en-US" dirty="0" err="1"/>
              <a:t>ra</a:t>
            </a:r>
            <a:r>
              <a:rPr lang="en-US" dirty="0"/>
              <a:t> </a:t>
            </a:r>
            <a:r>
              <a:rPr lang="en-US" dirty="0" err="1"/>
              <a:t>config</a:t>
            </a:r>
            <a:r>
              <a:rPr lang="en-US" dirty="0"/>
              <a:t> </a:t>
            </a:r>
            <a:r>
              <a:rPr lang="en-US" dirty="0" err="1"/>
              <a:t>đã</a:t>
            </a:r>
            <a:r>
              <a:rPr lang="en-US" dirty="0"/>
              <a:t> </a:t>
            </a:r>
            <a:r>
              <a:rPr lang="en-US" dirty="0" err="1"/>
              <a:t>đính</a:t>
            </a:r>
            <a:r>
              <a:rPr lang="en-US" dirty="0"/>
              <a:t> </a:t>
            </a:r>
            <a:r>
              <a:rPr lang="en-US" dirty="0" err="1"/>
              <a:t>kèm</a:t>
            </a:r>
            <a:r>
              <a:rPr lang="en-US" dirty="0"/>
              <a:t> </a:t>
            </a:r>
            <a:r>
              <a:rPr lang="en-US" dirty="0" err="1"/>
              <a:t>trong</a:t>
            </a:r>
            <a:r>
              <a:rPr lang="en-US" dirty="0"/>
              <a:t> device tree.</a:t>
            </a:r>
          </a:p>
          <a:p>
            <a:endParaRPr lang="en-US" dirty="0"/>
          </a:p>
          <a:p>
            <a:endParaRPr lang="en-US" dirty="0"/>
          </a:p>
        </p:txBody>
      </p:sp>
      <p:pic>
        <p:nvPicPr>
          <p:cNvPr id="7" name="Picture 6"/>
          <p:cNvPicPr>
            <a:picLocks noChangeAspect="1"/>
          </p:cNvPicPr>
          <p:nvPr/>
        </p:nvPicPr>
        <p:blipFill>
          <a:blip r:embed="rId2"/>
          <a:stretch>
            <a:fillRect/>
          </a:stretch>
        </p:blipFill>
        <p:spPr>
          <a:xfrm>
            <a:off x="585536" y="1989349"/>
            <a:ext cx="8382000" cy="1133856"/>
          </a:xfrm>
          <a:prstGeom prst="rect">
            <a:avLst/>
          </a:prstGeom>
        </p:spPr>
      </p:pic>
      <p:pic>
        <p:nvPicPr>
          <p:cNvPr id="8" name="Picture 7"/>
          <p:cNvPicPr>
            <a:picLocks noChangeAspect="1"/>
          </p:cNvPicPr>
          <p:nvPr/>
        </p:nvPicPr>
        <p:blipFill>
          <a:blip r:embed="rId3"/>
          <a:stretch>
            <a:fillRect/>
          </a:stretch>
        </p:blipFill>
        <p:spPr>
          <a:xfrm>
            <a:off x="405063" y="3785977"/>
            <a:ext cx="8333874" cy="667003"/>
          </a:xfrm>
          <a:prstGeom prst="rect">
            <a:avLst/>
          </a:prstGeom>
        </p:spPr>
      </p:pic>
    </p:spTree>
    <p:extLst>
      <p:ext uri="{BB962C8B-B14F-4D97-AF65-F5344CB8AC3E}">
        <p14:creationId xmlns:p14="http://schemas.microsoft.com/office/powerpoint/2010/main" val="138233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p>
        </p:txBody>
      </p:sp>
      <p:sp>
        <p:nvSpPr>
          <p:cNvPr id="3" name="Text Placeholder 2"/>
          <p:cNvSpPr>
            <a:spLocks noGrp="1"/>
          </p:cNvSpPr>
          <p:nvPr>
            <p:ph idx="1"/>
          </p:nvPr>
        </p:nvSpPr>
        <p:spPr/>
        <p:txBody>
          <a:bodyPr/>
          <a:lstStyle/>
          <a:p>
            <a:pPr lvl="0"/>
            <a:r>
              <a:rPr lang="en-US" dirty="0"/>
              <a:t>Introduction</a:t>
            </a:r>
          </a:p>
          <a:p>
            <a:pPr lvl="0"/>
            <a:r>
              <a:rPr lang="en-US" dirty="0"/>
              <a:t>Device Tree syntax</a:t>
            </a:r>
          </a:p>
          <a:p>
            <a:pPr lvl="0"/>
            <a:r>
              <a:rPr lang="en-US" dirty="0"/>
              <a:t>Use device in driver</a:t>
            </a:r>
          </a:p>
          <a:p>
            <a:pPr lvl="0"/>
            <a:r>
              <a:rPr lang="en-US" dirty="0"/>
              <a:t>Practice</a:t>
            </a:r>
          </a:p>
        </p:txBody>
      </p:sp>
    </p:spTree>
    <p:extLst>
      <p:ext uri="{BB962C8B-B14F-4D97-AF65-F5344CB8AC3E}">
        <p14:creationId xmlns:p14="http://schemas.microsoft.com/office/powerpoint/2010/main" val="9915512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err="1"/>
              <a:t>Kết</a:t>
            </a:r>
            <a:r>
              <a:rPr lang="en-US" sz="2000" dirty="0"/>
              <a:t> </a:t>
            </a:r>
            <a:r>
              <a:rPr lang="en-US" sz="2000" dirty="0" err="1"/>
              <a:t>hợp</a:t>
            </a:r>
            <a:r>
              <a:rPr lang="en-US" sz="2000" dirty="0"/>
              <a:t> </a:t>
            </a:r>
            <a:r>
              <a:rPr lang="en-US" sz="2000" dirty="0" err="1"/>
              <a:t>giữa</a:t>
            </a:r>
            <a:r>
              <a:rPr lang="en-US" sz="2000" dirty="0"/>
              <a:t> device tree và code C để define </a:t>
            </a:r>
            <a:r>
              <a:rPr lang="en-US" sz="2000" dirty="0" err="1"/>
              <a:t>phần</a:t>
            </a:r>
            <a:r>
              <a:rPr lang="en-US" sz="2000" dirty="0"/>
              <a:t> </a:t>
            </a:r>
            <a:r>
              <a:rPr lang="en-US" sz="2000" dirty="0" err="1"/>
              <a:t>cứng</a:t>
            </a:r>
            <a:endParaRPr lang="en-US" sz="2000" dirty="0"/>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20</a:t>
            </a:fld>
            <a:endParaRPr lang="en-US"/>
          </a:p>
        </p:txBody>
      </p:sp>
      <p:sp>
        <p:nvSpPr>
          <p:cNvPr id="3" name="Content Placeholder 2"/>
          <p:cNvSpPr>
            <a:spLocks noGrp="1"/>
          </p:cNvSpPr>
          <p:nvPr>
            <p:ph idx="1"/>
          </p:nvPr>
        </p:nvSpPr>
        <p:spPr/>
        <p:txBody>
          <a:bodyPr/>
          <a:lstStyle/>
          <a:p>
            <a:r>
              <a:rPr lang="en-US" dirty="0"/>
              <a:t>Define </a:t>
            </a:r>
            <a:r>
              <a:rPr lang="en-US" dirty="0" err="1"/>
              <a:t>struct</a:t>
            </a:r>
            <a:r>
              <a:rPr lang="en-US" dirty="0"/>
              <a:t> </a:t>
            </a:r>
            <a:r>
              <a:rPr lang="en-US" dirty="0" err="1"/>
              <a:t>chứa</a:t>
            </a:r>
            <a:r>
              <a:rPr lang="en-US" dirty="0"/>
              <a:t> </a:t>
            </a:r>
            <a:r>
              <a:rPr lang="en-US" dirty="0" err="1"/>
              <a:t>các</a:t>
            </a:r>
            <a:r>
              <a:rPr lang="en-US" dirty="0"/>
              <a:t> </a:t>
            </a:r>
            <a:r>
              <a:rPr lang="en-US" dirty="0" err="1"/>
              <a:t>dữ</a:t>
            </a:r>
            <a:r>
              <a:rPr lang="en-US" dirty="0"/>
              <a:t> </a:t>
            </a:r>
            <a:r>
              <a:rPr lang="en-US" dirty="0" err="1"/>
              <a:t>liệu</a:t>
            </a:r>
            <a:r>
              <a:rPr lang="en-US" dirty="0"/>
              <a:t> </a:t>
            </a:r>
            <a:r>
              <a:rPr lang="en-US" dirty="0" err="1"/>
              <a:t>đặc</a:t>
            </a:r>
            <a:r>
              <a:rPr lang="en-US" dirty="0"/>
              <a:t> </a:t>
            </a:r>
            <a:r>
              <a:rPr lang="en-US" dirty="0" err="1"/>
              <a:t>trưng</a:t>
            </a:r>
            <a:r>
              <a:rPr lang="en-US" dirty="0"/>
              <a:t> </a:t>
            </a:r>
            <a:r>
              <a:rPr lang="en-US" dirty="0" err="1"/>
              <a:t>cho</a:t>
            </a:r>
            <a:r>
              <a:rPr lang="en-US" dirty="0"/>
              <a:t> kernel (driver data).</a:t>
            </a:r>
          </a:p>
          <a:p>
            <a:endParaRPr lang="en-US" dirty="0"/>
          </a:p>
        </p:txBody>
      </p:sp>
      <p:pic>
        <p:nvPicPr>
          <p:cNvPr id="6" name="Picture 5"/>
          <p:cNvPicPr>
            <a:picLocks noChangeAspect="1"/>
          </p:cNvPicPr>
          <p:nvPr/>
        </p:nvPicPr>
        <p:blipFill>
          <a:blip r:embed="rId2"/>
          <a:stretch>
            <a:fillRect/>
          </a:stretch>
        </p:blipFill>
        <p:spPr>
          <a:xfrm>
            <a:off x="694574" y="2131093"/>
            <a:ext cx="7604324" cy="1919538"/>
          </a:xfrm>
          <a:prstGeom prst="rect">
            <a:avLst/>
          </a:prstGeom>
        </p:spPr>
      </p:pic>
    </p:spTree>
    <p:extLst>
      <p:ext uri="{BB962C8B-B14F-4D97-AF65-F5344CB8AC3E}">
        <p14:creationId xmlns:p14="http://schemas.microsoft.com/office/powerpoint/2010/main" val="38130298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err="1"/>
              <a:t>Kết</a:t>
            </a:r>
            <a:r>
              <a:rPr lang="en-US" sz="2000" dirty="0"/>
              <a:t> </a:t>
            </a:r>
            <a:r>
              <a:rPr lang="en-US" sz="2000" dirty="0" err="1"/>
              <a:t>hợp</a:t>
            </a:r>
            <a:r>
              <a:rPr lang="en-US" sz="2000" dirty="0"/>
              <a:t> </a:t>
            </a:r>
            <a:r>
              <a:rPr lang="en-US" sz="2000" dirty="0" err="1"/>
              <a:t>giữa</a:t>
            </a:r>
            <a:r>
              <a:rPr lang="en-US" sz="2000" dirty="0"/>
              <a:t> device tree và code C để define </a:t>
            </a:r>
            <a:r>
              <a:rPr lang="en-US" sz="2000" dirty="0" err="1"/>
              <a:t>phần</a:t>
            </a:r>
            <a:r>
              <a:rPr lang="en-US" sz="2000" dirty="0"/>
              <a:t> </a:t>
            </a:r>
            <a:r>
              <a:rPr lang="en-US" sz="2000" dirty="0" err="1"/>
              <a:t>cứng</a:t>
            </a:r>
            <a:endParaRPr lang="en-US" sz="2000" dirty="0"/>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21</a:t>
            </a:fld>
            <a:endParaRPr lang="en-US"/>
          </a:p>
        </p:txBody>
      </p:sp>
      <p:sp>
        <p:nvSpPr>
          <p:cNvPr id="3" name="Content Placeholder 2"/>
          <p:cNvSpPr>
            <a:spLocks noGrp="1"/>
          </p:cNvSpPr>
          <p:nvPr>
            <p:ph idx="1"/>
          </p:nvPr>
        </p:nvSpPr>
        <p:spPr/>
        <p:txBody>
          <a:bodyPr/>
          <a:lstStyle/>
          <a:p>
            <a:r>
              <a:rPr lang="en-US" dirty="0" err="1"/>
              <a:t>Đính</a:t>
            </a:r>
            <a:r>
              <a:rPr lang="en-US" dirty="0"/>
              <a:t> </a:t>
            </a:r>
            <a:r>
              <a:rPr lang="en-US" dirty="0" err="1"/>
              <a:t>kèm</a:t>
            </a:r>
            <a:r>
              <a:rPr lang="en-US" dirty="0"/>
              <a:t> driver data </a:t>
            </a:r>
            <a:r>
              <a:rPr lang="en-US" dirty="0" err="1"/>
              <a:t>cho</a:t>
            </a:r>
            <a:r>
              <a:rPr lang="en-US" dirty="0"/>
              <a:t> timer function.</a:t>
            </a:r>
          </a:p>
          <a:p>
            <a:endParaRPr lang="en-US" dirty="0"/>
          </a:p>
          <a:p>
            <a:endParaRPr lang="en-US" dirty="0"/>
          </a:p>
        </p:txBody>
      </p:sp>
      <p:pic>
        <p:nvPicPr>
          <p:cNvPr id="7" name="Picture 6"/>
          <p:cNvPicPr>
            <a:picLocks noChangeAspect="1"/>
          </p:cNvPicPr>
          <p:nvPr/>
        </p:nvPicPr>
        <p:blipFill>
          <a:blip r:embed="rId2"/>
          <a:stretch>
            <a:fillRect/>
          </a:stretch>
        </p:blipFill>
        <p:spPr>
          <a:xfrm>
            <a:off x="653716" y="1590596"/>
            <a:ext cx="7836568" cy="306896"/>
          </a:xfrm>
          <a:prstGeom prst="rect">
            <a:avLst/>
          </a:prstGeom>
        </p:spPr>
      </p:pic>
      <p:pic>
        <p:nvPicPr>
          <p:cNvPr id="8" name="Picture 7"/>
          <p:cNvPicPr>
            <a:picLocks noChangeAspect="1"/>
          </p:cNvPicPr>
          <p:nvPr/>
        </p:nvPicPr>
        <p:blipFill>
          <a:blip r:embed="rId3"/>
          <a:stretch>
            <a:fillRect/>
          </a:stretch>
        </p:blipFill>
        <p:spPr>
          <a:xfrm>
            <a:off x="0" y="2279803"/>
            <a:ext cx="9144000" cy="1081198"/>
          </a:xfrm>
          <a:prstGeom prst="rect">
            <a:avLst/>
          </a:prstGeom>
        </p:spPr>
      </p:pic>
    </p:spTree>
    <p:extLst>
      <p:ext uri="{BB962C8B-B14F-4D97-AF65-F5344CB8AC3E}">
        <p14:creationId xmlns:p14="http://schemas.microsoft.com/office/powerpoint/2010/main" val="1586530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Booting flow</a:t>
            </a:r>
          </a:p>
        </p:txBody>
      </p:sp>
      <p:sp>
        <p:nvSpPr>
          <p:cNvPr id="3" name="Content Placeholder 2"/>
          <p:cNvSpPr>
            <a:spLocks noGrp="1"/>
          </p:cNvSpPr>
          <p:nvPr>
            <p:ph idx="1"/>
          </p:nvPr>
        </p:nvSpPr>
        <p:spPr/>
        <p:txBody>
          <a:bodyPr/>
          <a:lstStyle/>
          <a:p>
            <a:r>
              <a:rPr lang="en-US" dirty="0"/>
              <a:t>Boot loader load kernel image and </a:t>
            </a:r>
            <a:r>
              <a:rPr lang="en-US" dirty="0" err="1"/>
              <a:t>dtb</a:t>
            </a:r>
            <a:r>
              <a:rPr lang="en-US" dirty="0"/>
              <a:t> file</a:t>
            </a:r>
          </a:p>
          <a:p>
            <a:r>
              <a:rPr lang="en-US" dirty="0"/>
              <a:t>Initialize hardware data base</a:t>
            </a:r>
          </a:p>
          <a:p>
            <a:r>
              <a:rPr lang="en-US" dirty="0"/>
              <a:t>Call probe function of all drives</a:t>
            </a:r>
          </a:p>
          <a:p>
            <a:r>
              <a:rPr lang="en-US" dirty="0" err="1"/>
              <a:t>setup_arch</a:t>
            </a:r>
            <a:r>
              <a:rPr lang="en-US" dirty="0"/>
              <a:t>(&amp;</a:t>
            </a:r>
            <a:r>
              <a:rPr lang="en-US" dirty="0" err="1"/>
              <a:t>command_line</a:t>
            </a:r>
            <a:r>
              <a:rPr lang="en-US" dirty="0"/>
              <a:t>) -&gt; </a:t>
            </a:r>
            <a:r>
              <a:rPr lang="en-US" dirty="0" err="1"/>
              <a:t>setup_machine_fdt</a:t>
            </a:r>
            <a:r>
              <a:rPr lang="en-US" dirty="0"/>
              <a:t>(__</a:t>
            </a:r>
            <a:r>
              <a:rPr lang="en-US" dirty="0" err="1"/>
              <a:t>atags_pointer</a:t>
            </a:r>
            <a:r>
              <a:rPr lang="en-US" dirty="0"/>
              <a:t>) -&gt; </a:t>
            </a:r>
            <a:r>
              <a:rPr lang="en-US" dirty="0" err="1"/>
              <a:t>unflatten_device_tree</a:t>
            </a:r>
            <a:r>
              <a:rPr lang="en-US" dirty="0"/>
              <a:t>().</a:t>
            </a:r>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22</a:t>
            </a:fld>
            <a:endParaRPr lang="en-US"/>
          </a:p>
        </p:txBody>
      </p:sp>
    </p:spTree>
    <p:extLst>
      <p:ext uri="{BB962C8B-B14F-4D97-AF65-F5344CB8AC3E}">
        <p14:creationId xmlns:p14="http://schemas.microsoft.com/office/powerpoint/2010/main" val="20764254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a:t>
            </a:r>
          </a:p>
        </p:txBody>
      </p:sp>
      <p:sp>
        <p:nvSpPr>
          <p:cNvPr id="3" name="Content Placeholder 2"/>
          <p:cNvSpPr>
            <a:spLocks noGrp="1"/>
          </p:cNvSpPr>
          <p:nvPr>
            <p:ph idx="1"/>
          </p:nvPr>
        </p:nvSpPr>
        <p:spPr/>
        <p:txBody>
          <a:bodyPr/>
          <a:lstStyle/>
          <a:p>
            <a:r>
              <a:rPr lang="en-US" dirty="0"/>
              <a:t>https://kipalog.com/posts/Device-Tree-trong-Linux</a:t>
            </a:r>
          </a:p>
          <a:p>
            <a:r>
              <a:rPr lang="en-US" dirty="0"/>
              <a:t>https</a:t>
            </a:r>
            <a:r>
              <a:rPr lang="en-US"/>
              <a:t>://events.static.linuxfound.org/sites/events/files/slides/petazzoni-device-tree-dummies.pdf</a:t>
            </a:r>
            <a:endParaRPr lang="en-US" dirty="0"/>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23</a:t>
            </a:fld>
            <a:endParaRPr lang="en-US"/>
          </a:p>
        </p:txBody>
      </p:sp>
    </p:spTree>
    <p:extLst>
      <p:ext uri="{BB962C8B-B14F-4D97-AF65-F5344CB8AC3E}">
        <p14:creationId xmlns:p14="http://schemas.microsoft.com/office/powerpoint/2010/main" val="20347708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41960" y="2082799"/>
            <a:ext cx="5115560" cy="678021"/>
          </a:xfrm>
        </p:spPr>
        <p:txBody>
          <a:bodyPr>
            <a:noAutofit/>
          </a:bodyPr>
          <a:lstStyle/>
          <a:p>
            <a:r>
              <a:rPr lang="en-US" sz="6600" dirty="0">
                <a:solidFill>
                  <a:schemeClr val="accent6">
                    <a:lumMod val="75000"/>
                  </a:schemeClr>
                </a:solidFill>
                <a:cs typeface="Arial"/>
              </a:rPr>
              <a:t>Thank you</a:t>
            </a:r>
          </a:p>
        </p:txBody>
      </p:sp>
      <p:sp>
        <p:nvSpPr>
          <p:cNvPr id="4" name="Footer Placeholder 3"/>
          <p:cNvSpPr>
            <a:spLocks noGrp="1"/>
          </p:cNvSpPr>
          <p:nvPr>
            <p:ph type="ftr" sz="quarter" idx="11"/>
          </p:nvPr>
        </p:nvSpPr>
        <p:spPr/>
        <p:txBody>
          <a:bodyPr/>
          <a:lstStyle/>
          <a:p>
            <a:r>
              <a:rPr lang="en-US"/>
              <a:t>©FPT SOFTWARE - Corporate Training Center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24</a:t>
            </a:fld>
            <a:endParaRPr lang="en-US" dirty="0"/>
          </a:p>
        </p:txBody>
      </p:sp>
    </p:spTree>
    <p:extLst>
      <p:ext uri="{BB962C8B-B14F-4D97-AF65-F5344CB8AC3E}">
        <p14:creationId xmlns:p14="http://schemas.microsoft.com/office/powerpoint/2010/main" val="3906525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Introduction</a:t>
            </a:r>
          </a:p>
        </p:txBody>
      </p:sp>
      <p:sp>
        <p:nvSpPr>
          <p:cNvPr id="13" name="Text Placeholder 12"/>
          <p:cNvSpPr>
            <a:spLocks noGrp="1"/>
          </p:cNvSpPr>
          <p:nvPr>
            <p:ph type="body" idx="1"/>
          </p:nvPr>
        </p:nvSpPr>
        <p:spPr/>
        <p:txBody>
          <a:bodyPr/>
          <a:lstStyle/>
          <a:p>
            <a:pPr lvl="0"/>
            <a:r>
              <a:rPr lang="en-US" dirty="0"/>
              <a:t>Old style of kernel code</a:t>
            </a:r>
          </a:p>
        </p:txBody>
      </p:sp>
      <p:sp>
        <p:nvSpPr>
          <p:cNvPr id="15" name="Text Placeholder 14"/>
          <p:cNvSpPr>
            <a:spLocks noGrp="1"/>
          </p:cNvSpPr>
          <p:nvPr>
            <p:ph type="body" sz="quarter" idx="3"/>
          </p:nvPr>
        </p:nvSpPr>
        <p:spPr/>
        <p:txBody>
          <a:bodyPr/>
          <a:lstStyle/>
          <a:p>
            <a:r>
              <a:rPr lang="en-US" dirty="0"/>
              <a:t>New style with device tree</a:t>
            </a:r>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3</a:t>
            </a:fld>
            <a:endParaRPr lang="en-US"/>
          </a:p>
        </p:txBody>
      </p:sp>
      <p:pic>
        <p:nvPicPr>
          <p:cNvPr id="17" name="Content Placeholder 11"/>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57712" y="2119194"/>
            <a:ext cx="4039164" cy="1695687"/>
          </a:xfrm>
        </p:spPr>
      </p:pic>
      <p:pic>
        <p:nvPicPr>
          <p:cNvPr id="24" name="Content Placeholder 23"/>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532312" y="1340212"/>
            <a:ext cx="4041775" cy="2020887"/>
          </a:xfrm>
          <a:prstGeom prst="rect">
            <a:avLst/>
          </a:prstGeom>
        </p:spPr>
      </p:pic>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52753" y="3242717"/>
            <a:ext cx="3466213" cy="790684"/>
          </a:xfrm>
          <a:prstGeom prst="rect">
            <a:avLst/>
          </a:prstGeom>
        </p:spPr>
      </p:pic>
    </p:spTree>
    <p:extLst>
      <p:ext uri="{BB962C8B-B14F-4D97-AF65-F5344CB8AC3E}">
        <p14:creationId xmlns:p14="http://schemas.microsoft.com/office/powerpoint/2010/main" val="328918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A5460AD-2965-9A1A-4654-31B9CB7165D0}"/>
              </a:ext>
            </a:extLst>
          </p:cNvPr>
          <p:cNvSpPr>
            <a:spLocks noGrp="1"/>
          </p:cNvSpPr>
          <p:nvPr>
            <p:ph type="title"/>
          </p:nvPr>
        </p:nvSpPr>
        <p:spPr/>
        <p:txBody>
          <a:bodyPr/>
          <a:lstStyle/>
          <a:p>
            <a:r>
              <a:rPr lang="en-US"/>
              <a:t>Device tree bắt nguồn từ đâu</a:t>
            </a:r>
          </a:p>
        </p:txBody>
      </p:sp>
      <p:sp>
        <p:nvSpPr>
          <p:cNvPr id="10" name="Content Placeholder 9">
            <a:extLst>
              <a:ext uri="{FF2B5EF4-FFF2-40B4-BE49-F238E27FC236}">
                <a16:creationId xmlns:a16="http://schemas.microsoft.com/office/drawing/2014/main" id="{1461885F-FBD8-2889-608B-AC27534C393F}"/>
              </a:ext>
            </a:extLst>
          </p:cNvPr>
          <p:cNvSpPr>
            <a:spLocks noGrp="1"/>
          </p:cNvSpPr>
          <p:nvPr>
            <p:ph idx="1"/>
          </p:nvPr>
        </p:nvSpPr>
        <p:spPr/>
        <p:txBody>
          <a:bodyPr>
            <a:normAutofit fontScale="85000" lnSpcReduction="20000"/>
          </a:bodyPr>
          <a:lstStyle/>
          <a:p>
            <a:r>
              <a:rPr lang="en-US"/>
              <a:t>Xuất phát từ việc phần cứng ngày càng phức tạp và đa dạng. 1 con SoC có thể chạy trên nhiều board khác nhau ~ phần mô tả về phần cứng có thể sẽ tương tự nhau và cần phải tái sử dụng lại được. Người ta nghĩ ra 1 bộ tiêu chuẩn để mô tả phần cứng -&gt; device tree ra đời.</a:t>
            </a:r>
          </a:p>
          <a:p>
            <a:r>
              <a:rPr lang="en-US"/>
              <a:t>Device tree được dùng cho cả lập trình MCU và Linux cũng như các hệ điều hành khác.</a:t>
            </a:r>
          </a:p>
          <a:p>
            <a:r>
              <a:rPr lang="en-US"/>
              <a:t>Nhiều hãng sản xuất SoC hỗ trợ các tool tự động generate device tree theo sơ đồ Schematic.</a:t>
            </a:r>
          </a:p>
        </p:txBody>
      </p:sp>
      <p:sp>
        <p:nvSpPr>
          <p:cNvPr id="7" name="Footer Placeholder 6">
            <a:extLst>
              <a:ext uri="{FF2B5EF4-FFF2-40B4-BE49-F238E27FC236}">
                <a16:creationId xmlns:a16="http://schemas.microsoft.com/office/drawing/2014/main" id="{46B11EDB-89BA-ED7E-B3C3-861C18C40FF4}"/>
              </a:ext>
            </a:extLst>
          </p:cNvPr>
          <p:cNvSpPr>
            <a:spLocks noGrp="1"/>
          </p:cNvSpPr>
          <p:nvPr>
            <p:ph type="ftr" sz="quarter" idx="11"/>
          </p:nvPr>
        </p:nvSpPr>
        <p:spPr/>
        <p:txBody>
          <a:bodyPr/>
          <a:lstStyle/>
          <a:p>
            <a:r>
              <a:rPr lang="en-US"/>
              <a:t>©FPT SOFTWARE - Corporate Training Center - Internal Use</a:t>
            </a:r>
          </a:p>
        </p:txBody>
      </p:sp>
      <p:sp>
        <p:nvSpPr>
          <p:cNvPr id="8" name="Slide Number Placeholder 7">
            <a:extLst>
              <a:ext uri="{FF2B5EF4-FFF2-40B4-BE49-F238E27FC236}">
                <a16:creationId xmlns:a16="http://schemas.microsoft.com/office/drawing/2014/main" id="{94ABD0C4-7D85-DCB4-5BD3-95E92A95BE5E}"/>
              </a:ext>
            </a:extLst>
          </p:cNvPr>
          <p:cNvSpPr>
            <a:spLocks noGrp="1"/>
          </p:cNvSpPr>
          <p:nvPr>
            <p:ph type="sldNum" sz="quarter" idx="12"/>
          </p:nvPr>
        </p:nvSpPr>
        <p:spPr/>
        <p:txBody>
          <a:bodyPr/>
          <a:lstStyle/>
          <a:p>
            <a:fld id="{E3B08AF7-4237-6949-8335-F63F47C2C8CC}" type="slidenum">
              <a:rPr lang="en-US" smtClean="0"/>
              <a:t>4</a:t>
            </a:fld>
            <a:endParaRPr lang="en-US"/>
          </a:p>
        </p:txBody>
      </p:sp>
    </p:spTree>
    <p:extLst>
      <p:ext uri="{BB962C8B-B14F-4D97-AF65-F5344CB8AC3E}">
        <p14:creationId xmlns:p14="http://schemas.microsoft.com/office/powerpoint/2010/main" val="3881063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Device tree building</a:t>
            </a:r>
          </a:p>
        </p:txBody>
      </p:sp>
      <p:sp>
        <p:nvSpPr>
          <p:cNvPr id="3" name="Content Placeholder 2"/>
          <p:cNvSpPr>
            <a:spLocks noGrp="1"/>
          </p:cNvSpPr>
          <p:nvPr>
            <p:ph idx="1"/>
          </p:nvPr>
        </p:nvSpPr>
        <p:spPr/>
        <p:txBody>
          <a:bodyPr>
            <a:normAutofit fontScale="70000" lnSpcReduction="20000"/>
          </a:bodyPr>
          <a:lstStyle/>
          <a:p>
            <a:r>
              <a:rPr lang="en-US" dirty="0"/>
              <a:t>Các file </a:t>
            </a:r>
            <a:r>
              <a:rPr lang="en-US" dirty="0" err="1"/>
              <a:t>dtsi</a:t>
            </a:r>
            <a:endParaRPr lang="en-US" dirty="0"/>
          </a:p>
          <a:p>
            <a:pPr lvl="1"/>
            <a:r>
              <a:rPr lang="en-US" dirty="0" err="1"/>
              <a:t>Chứa</a:t>
            </a:r>
            <a:r>
              <a:rPr lang="en-US" dirty="0"/>
              <a:t> các thông tin chung của </a:t>
            </a:r>
            <a:r>
              <a:rPr lang="en-US" dirty="0" err="1"/>
              <a:t>SoC</a:t>
            </a:r>
            <a:endParaRPr lang="en-US" dirty="0"/>
          </a:p>
          <a:p>
            <a:r>
              <a:rPr lang="en-US" dirty="0"/>
              <a:t>Các file </a:t>
            </a:r>
            <a:r>
              <a:rPr lang="en-US" dirty="0" err="1"/>
              <a:t>dts</a:t>
            </a:r>
            <a:endParaRPr lang="en-US" dirty="0"/>
          </a:p>
          <a:p>
            <a:pPr lvl="1"/>
            <a:r>
              <a:rPr lang="en-US" dirty="0" err="1"/>
              <a:t>Chứa</a:t>
            </a:r>
            <a:r>
              <a:rPr lang="en-US" dirty="0"/>
              <a:t> thông tin private của board</a:t>
            </a:r>
          </a:p>
          <a:p>
            <a:r>
              <a:rPr lang="en-US"/>
              <a:t>Linux sử dụng tool tools/dtc để build ra file output có đuôi .dtb. File này sẽ được Linux đọc lên trong quá trình boot để lấy ra các thông số của hardware.</a:t>
            </a:r>
          </a:p>
          <a:p>
            <a:r>
              <a:rPr lang="en-US"/>
              <a:t>Về mặt nguyên tắc thì đối với kiến trúc ARM, toàn bộ thông tin phần cứng phải được mô tả bằng device tree. Nếu 1 phần cứng tồn tại nhưng không có mô tả trong device tree thì hệ thông sẽ coi nó không tồn tại.</a:t>
            </a:r>
            <a:endParaRPr lang="en-US" dirty="0"/>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5</a:t>
            </a:fld>
            <a:endParaRPr lang="en-US"/>
          </a:p>
        </p:txBody>
      </p:sp>
    </p:spTree>
    <p:extLst>
      <p:ext uri="{BB962C8B-B14F-4D97-AF65-F5344CB8AC3E}">
        <p14:creationId xmlns:p14="http://schemas.microsoft.com/office/powerpoint/2010/main" val="2751590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Device Tree Basic syntax</a:t>
            </a:r>
          </a:p>
        </p:txBody>
      </p:sp>
      <p:sp>
        <p:nvSpPr>
          <p:cNvPr id="3" name="Content Placeholder 2"/>
          <p:cNvSpPr>
            <a:spLocks noGrp="1"/>
          </p:cNvSpPr>
          <p:nvPr>
            <p:ph sz="half" idx="1"/>
          </p:nvPr>
        </p:nvSpPr>
        <p:spPr>
          <a:xfrm>
            <a:off x="457200" y="900112"/>
            <a:ext cx="4038600" cy="3395441"/>
          </a:xfrm>
        </p:spPr>
        <p:txBody>
          <a:bodyPr>
            <a:normAutofit fontScale="92500" lnSpcReduction="10000"/>
          </a:bodyPr>
          <a:lstStyle/>
          <a:p>
            <a:r>
              <a:rPr lang="en-US" dirty="0"/>
              <a:t>Device node</a:t>
            </a:r>
          </a:p>
          <a:p>
            <a:r>
              <a:rPr lang="en-US" dirty="0"/>
              <a:t>Label</a:t>
            </a:r>
          </a:p>
          <a:p>
            <a:r>
              <a:rPr lang="vi-VN" dirty="0"/>
              <a:t>Quy ước đặt tên</a:t>
            </a:r>
            <a:endParaRPr lang="en-US" dirty="0"/>
          </a:p>
          <a:p>
            <a:r>
              <a:rPr lang="vi-VN" dirty="0"/>
              <a:t>Quy ước đặt giá trị</a:t>
            </a:r>
            <a:endParaRPr lang="en-US" dirty="0"/>
          </a:p>
          <a:p>
            <a:r>
              <a:rPr lang="en-US" dirty="0" err="1"/>
              <a:t>Số</a:t>
            </a:r>
            <a:r>
              <a:rPr lang="en-US" dirty="0"/>
              <a:t> </a:t>
            </a:r>
            <a:r>
              <a:rPr lang="en-US" dirty="0" err="1"/>
              <a:t>nguyên</a:t>
            </a:r>
            <a:r>
              <a:rPr lang="en-US" dirty="0"/>
              <a:t> 32 bit </a:t>
            </a:r>
            <a:r>
              <a:rPr lang="en-US"/>
              <a:t>và mảng</a:t>
            </a:r>
          </a:p>
          <a:p>
            <a:r>
              <a:rPr lang="en-US"/>
              <a:t>Tài liệu mô tả về tiêu chuẩn cú pháp của device tree.</a:t>
            </a:r>
            <a:endParaRPr lang="en-US" dirty="0"/>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6</a:t>
            </a:fld>
            <a:endParaRPr lang="en-US"/>
          </a:p>
        </p:txBody>
      </p:sp>
      <p:pic>
        <p:nvPicPr>
          <p:cNvPr id="7" name="Content Placeholder 9"/>
          <p:cNvPicPr>
            <a:picLocks noGrp="1" noChangeAspect="1"/>
          </p:cNvPicPr>
          <p:nvPr>
            <p:ph sz="half" idx="2"/>
          </p:nvPr>
        </p:nvPicPr>
        <p:blipFill>
          <a:blip r:embed="rId3"/>
          <a:stretch>
            <a:fillRect/>
          </a:stretch>
        </p:blipFill>
        <p:spPr>
          <a:xfrm>
            <a:off x="4359079" y="900114"/>
            <a:ext cx="4532375" cy="3395440"/>
          </a:xfrm>
          <a:prstGeom prst="rect">
            <a:avLst/>
          </a:prstGeom>
        </p:spPr>
      </p:pic>
    </p:spTree>
    <p:extLst>
      <p:ext uri="{BB962C8B-B14F-4D97-AF65-F5344CB8AC3E}">
        <p14:creationId xmlns:p14="http://schemas.microsoft.com/office/powerpoint/2010/main" val="3748544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C67F4DF-DB5D-66D1-6318-50FD859B04E9}"/>
              </a:ext>
            </a:extLst>
          </p:cNvPr>
          <p:cNvSpPr>
            <a:spLocks noGrp="1"/>
          </p:cNvSpPr>
          <p:nvPr>
            <p:ph type="title"/>
          </p:nvPr>
        </p:nvSpPr>
        <p:spPr/>
        <p:txBody>
          <a:bodyPr/>
          <a:lstStyle/>
          <a:p>
            <a:r>
              <a:rPr lang="en-US"/>
              <a:t>Khám phá device tree của BBB</a:t>
            </a:r>
          </a:p>
        </p:txBody>
      </p:sp>
      <p:sp>
        <p:nvSpPr>
          <p:cNvPr id="8" name="Content Placeholder 7">
            <a:extLst>
              <a:ext uri="{FF2B5EF4-FFF2-40B4-BE49-F238E27FC236}">
                <a16:creationId xmlns:a16="http://schemas.microsoft.com/office/drawing/2014/main" id="{4358F086-C627-8E22-331B-FEDCD261BD14}"/>
              </a:ext>
            </a:extLst>
          </p:cNvPr>
          <p:cNvSpPr>
            <a:spLocks noGrp="1"/>
          </p:cNvSpPr>
          <p:nvPr>
            <p:ph idx="1"/>
          </p:nvPr>
        </p:nvSpPr>
        <p:spPr/>
        <p:txBody>
          <a:bodyPr>
            <a:normAutofit fontScale="92500" lnSpcReduction="20000"/>
          </a:bodyPr>
          <a:lstStyle/>
          <a:p>
            <a:r>
              <a:rPr lang="en-US"/>
              <a:t>Danh sách các file include</a:t>
            </a:r>
          </a:p>
          <a:p>
            <a:r>
              <a:rPr lang="en-US"/>
              <a:t>Giải thích node watchdog và compatible trong driver</a:t>
            </a:r>
          </a:p>
          <a:p>
            <a:r>
              <a:rPr lang="en-US"/>
              <a:t>Giải thích cách get thông tin của những trường phổ biến</a:t>
            </a:r>
          </a:p>
          <a:p>
            <a:pPr lvl="1"/>
            <a:r>
              <a:rPr lang="en-US"/>
              <a:t>Reg</a:t>
            </a:r>
          </a:p>
          <a:p>
            <a:pPr lvl="1"/>
            <a:r>
              <a:rPr lang="en-US"/>
              <a:t>Interrupt</a:t>
            </a:r>
          </a:p>
          <a:p>
            <a:pPr lvl="1"/>
            <a:r>
              <a:rPr lang="en-US"/>
              <a:t>Clock</a:t>
            </a:r>
          </a:p>
          <a:p>
            <a:pPr lvl="1"/>
            <a:r>
              <a:rPr lang="en-US"/>
              <a:t>Cách get thông tin của 1 custom property</a:t>
            </a:r>
          </a:p>
        </p:txBody>
      </p:sp>
      <p:sp>
        <p:nvSpPr>
          <p:cNvPr id="5" name="Footer Placeholder 4">
            <a:extLst>
              <a:ext uri="{FF2B5EF4-FFF2-40B4-BE49-F238E27FC236}">
                <a16:creationId xmlns:a16="http://schemas.microsoft.com/office/drawing/2014/main" id="{659DFA87-A1C2-5FD1-03FA-B36AB5C1F501}"/>
              </a:ext>
            </a:extLst>
          </p:cNvPr>
          <p:cNvSpPr>
            <a:spLocks noGrp="1"/>
          </p:cNvSpPr>
          <p:nvPr>
            <p:ph type="ftr" sz="quarter" idx="11"/>
          </p:nvPr>
        </p:nvSpPr>
        <p:spPr/>
        <p:txBody>
          <a:bodyPr/>
          <a:lstStyle/>
          <a:p>
            <a:r>
              <a:rPr lang="en-US"/>
              <a:t>©FPT SOFTWARE - Corporate Training Center - Internal Use</a:t>
            </a:r>
          </a:p>
        </p:txBody>
      </p:sp>
      <p:sp>
        <p:nvSpPr>
          <p:cNvPr id="6" name="Slide Number Placeholder 5">
            <a:extLst>
              <a:ext uri="{FF2B5EF4-FFF2-40B4-BE49-F238E27FC236}">
                <a16:creationId xmlns:a16="http://schemas.microsoft.com/office/drawing/2014/main" id="{59622B1A-F949-D22F-95DC-953194DA6A28}"/>
              </a:ext>
            </a:extLst>
          </p:cNvPr>
          <p:cNvSpPr>
            <a:spLocks noGrp="1"/>
          </p:cNvSpPr>
          <p:nvPr>
            <p:ph type="sldNum" sz="quarter" idx="12"/>
          </p:nvPr>
        </p:nvSpPr>
        <p:spPr/>
        <p:txBody>
          <a:bodyPr/>
          <a:lstStyle/>
          <a:p>
            <a:fld id="{E3B08AF7-4237-6949-8335-F63F47C2C8CC}" type="slidenum">
              <a:rPr lang="en-US" smtClean="0"/>
              <a:t>7</a:t>
            </a:fld>
            <a:endParaRPr lang="en-US"/>
          </a:p>
        </p:txBody>
      </p:sp>
    </p:spTree>
    <p:extLst>
      <p:ext uri="{BB962C8B-B14F-4D97-AF65-F5344CB8AC3E}">
        <p14:creationId xmlns:p14="http://schemas.microsoft.com/office/powerpoint/2010/main" val="102053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16E0C-E610-7B5F-E677-6BA70CCC68F7}"/>
              </a:ext>
            </a:extLst>
          </p:cNvPr>
          <p:cNvSpPr>
            <a:spLocks noGrp="1"/>
          </p:cNvSpPr>
          <p:nvPr>
            <p:ph type="title"/>
          </p:nvPr>
        </p:nvSpPr>
        <p:spPr/>
        <p:txBody>
          <a:bodyPr/>
          <a:lstStyle/>
          <a:p>
            <a:r>
              <a:rPr lang="en-US"/>
              <a:t>Khám phá device tree của BBB</a:t>
            </a:r>
          </a:p>
        </p:txBody>
      </p:sp>
      <p:sp>
        <p:nvSpPr>
          <p:cNvPr id="3" name="Content Placeholder 2">
            <a:extLst>
              <a:ext uri="{FF2B5EF4-FFF2-40B4-BE49-F238E27FC236}">
                <a16:creationId xmlns:a16="http://schemas.microsoft.com/office/drawing/2014/main" id="{A4D5127D-0196-02A0-1B17-15837FBE9830}"/>
              </a:ext>
            </a:extLst>
          </p:cNvPr>
          <p:cNvSpPr>
            <a:spLocks noGrp="1"/>
          </p:cNvSpPr>
          <p:nvPr>
            <p:ph idx="1"/>
          </p:nvPr>
        </p:nvSpPr>
        <p:spPr/>
        <p:txBody>
          <a:bodyPr/>
          <a:lstStyle/>
          <a:p>
            <a:r>
              <a:rPr lang="en-US"/>
              <a:t>Cách gộp thông tin của 2 node làm một. Thông tin có thể bị ghi đè lẫn nhau.</a:t>
            </a:r>
          </a:p>
          <a:p>
            <a:pPr lvl="1"/>
            <a:r>
              <a:rPr lang="en-US"/>
              <a:t>Ví dụ như node watchdog, trường status có thể nằm ở một chỗ khác.</a:t>
            </a:r>
          </a:p>
        </p:txBody>
      </p:sp>
      <p:sp>
        <p:nvSpPr>
          <p:cNvPr id="4" name="Footer Placeholder 3">
            <a:extLst>
              <a:ext uri="{FF2B5EF4-FFF2-40B4-BE49-F238E27FC236}">
                <a16:creationId xmlns:a16="http://schemas.microsoft.com/office/drawing/2014/main" id="{47BCB217-4A5E-F26D-AB68-FE780B95B174}"/>
              </a:ext>
            </a:extLst>
          </p:cNvPr>
          <p:cNvSpPr>
            <a:spLocks noGrp="1"/>
          </p:cNvSpPr>
          <p:nvPr>
            <p:ph type="ftr" sz="quarter" idx="11"/>
          </p:nvPr>
        </p:nvSpPr>
        <p:spPr/>
        <p:txBody>
          <a:bodyPr/>
          <a:lstStyle/>
          <a:p>
            <a:r>
              <a:rPr lang="en-US"/>
              <a:t>©FPT SOFTWARE - Corporate Training Center - Internal Use</a:t>
            </a:r>
          </a:p>
        </p:txBody>
      </p:sp>
      <p:sp>
        <p:nvSpPr>
          <p:cNvPr id="5" name="Slide Number Placeholder 4">
            <a:extLst>
              <a:ext uri="{FF2B5EF4-FFF2-40B4-BE49-F238E27FC236}">
                <a16:creationId xmlns:a16="http://schemas.microsoft.com/office/drawing/2014/main" id="{57EB076A-48D8-8308-7F45-A6350701D7AF}"/>
              </a:ext>
            </a:extLst>
          </p:cNvPr>
          <p:cNvSpPr>
            <a:spLocks noGrp="1"/>
          </p:cNvSpPr>
          <p:nvPr>
            <p:ph type="sldNum" sz="quarter" idx="12"/>
          </p:nvPr>
        </p:nvSpPr>
        <p:spPr/>
        <p:txBody>
          <a:bodyPr/>
          <a:lstStyle/>
          <a:p>
            <a:fld id="{E3B08AF7-4237-6949-8335-F63F47C2C8CC}" type="slidenum">
              <a:rPr lang="en-US" smtClean="0"/>
              <a:t>8</a:t>
            </a:fld>
            <a:endParaRPr lang="en-US"/>
          </a:p>
        </p:txBody>
      </p:sp>
    </p:spTree>
    <p:extLst>
      <p:ext uri="{BB962C8B-B14F-4D97-AF65-F5344CB8AC3E}">
        <p14:creationId xmlns:p14="http://schemas.microsoft.com/office/powerpoint/2010/main" val="1319172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664E7-2CCF-68D8-2058-3735156C06A4}"/>
              </a:ext>
            </a:extLst>
          </p:cNvPr>
          <p:cNvSpPr>
            <a:spLocks noGrp="1"/>
          </p:cNvSpPr>
          <p:nvPr>
            <p:ph type="title"/>
          </p:nvPr>
        </p:nvSpPr>
        <p:spPr/>
        <p:txBody>
          <a:bodyPr/>
          <a:lstStyle/>
          <a:p>
            <a:r>
              <a:rPr lang="en-US"/>
              <a:t>Device tree binding</a:t>
            </a:r>
          </a:p>
        </p:txBody>
      </p:sp>
      <p:sp>
        <p:nvSpPr>
          <p:cNvPr id="3" name="Content Placeholder 2">
            <a:extLst>
              <a:ext uri="{FF2B5EF4-FFF2-40B4-BE49-F238E27FC236}">
                <a16:creationId xmlns:a16="http://schemas.microsoft.com/office/drawing/2014/main" id="{4373CE1E-744F-E48D-7E49-B7C3E8DDEA71}"/>
              </a:ext>
            </a:extLst>
          </p:cNvPr>
          <p:cNvSpPr>
            <a:spLocks noGrp="1"/>
          </p:cNvSpPr>
          <p:nvPr>
            <p:ph idx="1"/>
          </p:nvPr>
        </p:nvSpPr>
        <p:spPr/>
        <p:txBody>
          <a:bodyPr>
            <a:normAutofit fontScale="85000" lnSpcReduction="10000"/>
          </a:bodyPr>
          <a:lstStyle/>
          <a:p>
            <a:r>
              <a:rPr lang="en-US"/>
              <a:t>Trong tài liệu tiêu chuẩn của device tree chỉ mô tả về cách viết của từng loại thông tin. Ví dụ như thông tin của bộ nhớ sẽ viết ntn, thông tin về ngắt sẽ viết như thế nào. Tuy nhiên việc định nghĩa toàn bộ thông tin của 1 module như watchdog, spi… sẽ phải mô tả như thế nào, gồm những trường thông tin gì thì chưa có.</a:t>
            </a:r>
          </a:p>
          <a:p>
            <a:r>
              <a:rPr lang="en-US"/>
              <a:t>Linux đưa ra bộ tiêu chuẩn về cách mô tả toàn bộ thông tin của 1 module sẽ phải chứa những thông tin gì -&gt; đây chính là khái niệm device tree binding.</a:t>
            </a:r>
          </a:p>
        </p:txBody>
      </p:sp>
      <p:sp>
        <p:nvSpPr>
          <p:cNvPr id="4" name="Footer Placeholder 3">
            <a:extLst>
              <a:ext uri="{FF2B5EF4-FFF2-40B4-BE49-F238E27FC236}">
                <a16:creationId xmlns:a16="http://schemas.microsoft.com/office/drawing/2014/main" id="{E96D3D8D-83DE-83A8-07C1-9B68F56CABBB}"/>
              </a:ext>
            </a:extLst>
          </p:cNvPr>
          <p:cNvSpPr>
            <a:spLocks noGrp="1"/>
          </p:cNvSpPr>
          <p:nvPr>
            <p:ph type="ftr" sz="quarter" idx="11"/>
          </p:nvPr>
        </p:nvSpPr>
        <p:spPr/>
        <p:txBody>
          <a:bodyPr/>
          <a:lstStyle/>
          <a:p>
            <a:r>
              <a:rPr lang="en-US"/>
              <a:t>©FPT SOFTWARE - Corporate Training Center - Internal Use</a:t>
            </a:r>
          </a:p>
        </p:txBody>
      </p:sp>
      <p:sp>
        <p:nvSpPr>
          <p:cNvPr id="5" name="Slide Number Placeholder 4">
            <a:extLst>
              <a:ext uri="{FF2B5EF4-FFF2-40B4-BE49-F238E27FC236}">
                <a16:creationId xmlns:a16="http://schemas.microsoft.com/office/drawing/2014/main" id="{B7EF8157-86C9-8A43-7AFB-D245DCE8E0C4}"/>
              </a:ext>
            </a:extLst>
          </p:cNvPr>
          <p:cNvSpPr>
            <a:spLocks noGrp="1"/>
          </p:cNvSpPr>
          <p:nvPr>
            <p:ph type="sldNum" sz="quarter" idx="12"/>
          </p:nvPr>
        </p:nvSpPr>
        <p:spPr/>
        <p:txBody>
          <a:bodyPr/>
          <a:lstStyle/>
          <a:p>
            <a:fld id="{E3B08AF7-4237-6949-8335-F63F47C2C8CC}" type="slidenum">
              <a:rPr lang="en-US" smtClean="0"/>
              <a:t>9</a:t>
            </a:fld>
            <a:endParaRPr lang="en-US"/>
          </a:p>
        </p:txBody>
      </p:sp>
    </p:spTree>
    <p:extLst>
      <p:ext uri="{BB962C8B-B14F-4D97-AF65-F5344CB8AC3E}">
        <p14:creationId xmlns:p14="http://schemas.microsoft.com/office/powerpoint/2010/main" val="3872560206"/>
      </p:ext>
    </p:extLst>
  </p:cSld>
  <p:clrMapOvr>
    <a:masterClrMapping/>
  </p:clrMapOvr>
</p:sld>
</file>

<file path=ppt/theme/theme1.xml><?xml version="1.0" encoding="utf-8"?>
<a:theme xmlns:a="http://schemas.openxmlformats.org/drawingml/2006/main" name="Template_Internal_Cours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Template_Internal_Course</Template>
  <TotalTime>2124</TotalTime>
  <Words>1594</Words>
  <Application>Microsoft Office PowerPoint</Application>
  <PresentationFormat>On-screen Show (16:9)</PresentationFormat>
  <Paragraphs>183</Paragraphs>
  <Slides>24</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Times New Roman</vt:lpstr>
      <vt:lpstr>Template_Internal_Course</vt:lpstr>
      <vt:lpstr>Device tree</vt:lpstr>
      <vt:lpstr>Agenda</vt:lpstr>
      <vt:lpstr>Introduction</vt:lpstr>
      <vt:lpstr>Device tree bắt nguồn từ đâu</vt:lpstr>
      <vt:lpstr>Device tree building</vt:lpstr>
      <vt:lpstr>Device Tree Basic syntax</vt:lpstr>
      <vt:lpstr>Khám phá device tree của BBB</vt:lpstr>
      <vt:lpstr>Khám phá device tree của BBB</vt:lpstr>
      <vt:lpstr>Device tree binding</vt:lpstr>
      <vt:lpstr>Device tree binding</vt:lpstr>
      <vt:lpstr>Đăng ký và sử dụng device node</vt:lpstr>
      <vt:lpstr>Các template information của device tree</vt:lpstr>
      <vt:lpstr>Các cú pháp chuẩn</vt:lpstr>
      <vt:lpstr>Các cú pháp tự định nghĩa</vt:lpstr>
      <vt:lpstr>Device tree over lay</vt:lpstr>
      <vt:lpstr>Kết hợp giữa device tree và code C để define phần cứng</vt:lpstr>
      <vt:lpstr>Kết hợp giữa device tree và code C để define phần cứng</vt:lpstr>
      <vt:lpstr>Kết hợp giữa device tree và code C để define phần cứng</vt:lpstr>
      <vt:lpstr>Kết hợp giữa device tree và code C để define phần cứng</vt:lpstr>
      <vt:lpstr>Kết hợp giữa device tree và code C để define phần cứng</vt:lpstr>
      <vt:lpstr>Kết hợp giữa device tree và code C để define phần cứng</vt:lpstr>
      <vt:lpstr>Booting flow</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Ly Tuan Linh (FHO.FWA)</dc:creator>
  <cp:lastModifiedBy>Luu An Phu</cp:lastModifiedBy>
  <cp:revision>337</cp:revision>
  <dcterms:created xsi:type="dcterms:W3CDTF">2015-08-31T01:44:46Z</dcterms:created>
  <dcterms:modified xsi:type="dcterms:W3CDTF">2023-03-20T16:19:35Z</dcterms:modified>
</cp:coreProperties>
</file>