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33"/>
  </p:notesMasterIdLst>
  <p:handoutMasterIdLst>
    <p:handoutMasterId r:id="rId34"/>
  </p:handoutMasterIdLst>
  <p:sldIdLst>
    <p:sldId id="298" r:id="rId2"/>
    <p:sldId id="297" r:id="rId3"/>
    <p:sldId id="257" r:id="rId4"/>
    <p:sldId id="258" r:id="rId5"/>
    <p:sldId id="259" r:id="rId6"/>
    <p:sldId id="260" r:id="rId7"/>
    <p:sldId id="261" r:id="rId8"/>
    <p:sldId id="262" r:id="rId9"/>
    <p:sldId id="263" r:id="rId10"/>
    <p:sldId id="266" r:id="rId11"/>
    <p:sldId id="264" r:id="rId12"/>
    <p:sldId id="265" r:id="rId13"/>
    <p:sldId id="267" r:id="rId14"/>
    <p:sldId id="268" r:id="rId15"/>
    <p:sldId id="269" r:id="rId16"/>
    <p:sldId id="271" r:id="rId17"/>
    <p:sldId id="272" r:id="rId18"/>
    <p:sldId id="273" r:id="rId19"/>
    <p:sldId id="274" r:id="rId20"/>
    <p:sldId id="275" r:id="rId21"/>
    <p:sldId id="276" r:id="rId22"/>
    <p:sldId id="278" r:id="rId23"/>
    <p:sldId id="279" r:id="rId24"/>
    <p:sldId id="280" r:id="rId25"/>
    <p:sldId id="281" r:id="rId26"/>
    <p:sldId id="282" r:id="rId27"/>
    <p:sldId id="283" r:id="rId28"/>
    <p:sldId id="284" r:id="rId29"/>
    <p:sldId id="285" r:id="rId30"/>
    <p:sldId id="286" r:id="rId31"/>
    <p:sldId id="299"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683" autoAdjust="0"/>
  </p:normalViewPr>
  <p:slideViewPr>
    <p:cSldViewPr>
      <p:cViewPr varScale="1">
        <p:scale>
          <a:sx n="86" d="100"/>
          <a:sy n="86" d="100"/>
        </p:scale>
        <p:origin x="-88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99" d="100"/>
          <a:sy n="99" d="100"/>
        </p:scale>
        <p:origin x="-3624"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4975" cy="457200"/>
          </a:xfrm>
          <a:prstGeom prst="rect">
            <a:avLst/>
          </a:prstGeom>
          <a:noFill/>
          <a:ln>
            <a:noFill/>
          </a:ln>
        </p:spPr>
        <p:txBody>
          <a:bodyPr vert="horz" wrap="none" lIns="90000" tIns="45000" rIns="90000" bIns="45000" compatLnSpc="1"/>
          <a:lstStyle>
            <a:defPPr lvl="0">
              <a:buNone/>
            </a:defPPr>
            <a:lvl1pPr lvl="0" algn="ctr" fontAlgn="auto">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b="1">
                <a:solidFill>
                  <a:srgbClr val="000000"/>
                </a:solidFill>
                <a:latin typeface="Arial" pitchFamily="18"/>
                <a:ea typeface="DejaVu Sans" pitchFamily="2"/>
                <a:cs typeface="DejaVu Sans" pitchFamily="2"/>
              </a:defRP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a:defRPr sz="1400"/>
            </a:pPr>
            <a:endParaRPr lang="en-US"/>
          </a:p>
        </p:txBody>
      </p:sp>
      <p:sp>
        <p:nvSpPr>
          <p:cNvPr id="3" name="Date Placeholder 2"/>
          <p:cNvSpPr txBox="1">
            <a:spLocks noGrp="1"/>
          </p:cNvSpPr>
          <p:nvPr>
            <p:ph type="dt" sz="quarter" idx="1"/>
          </p:nvPr>
        </p:nvSpPr>
        <p:spPr>
          <a:xfrm>
            <a:off x="3881438" y="0"/>
            <a:ext cx="2976562" cy="457200"/>
          </a:xfrm>
          <a:prstGeom prst="rect">
            <a:avLst/>
          </a:prstGeom>
          <a:noFill/>
          <a:ln>
            <a:noFill/>
          </a:ln>
        </p:spPr>
        <p:txBody>
          <a:bodyPr vert="horz" wrap="none" lIns="90000" tIns="45000" rIns="90000" bIns="45000" compatLnSpc="1"/>
          <a:lstStyle>
            <a:defPPr lvl="0">
              <a:buNone/>
            </a:defPPr>
            <a:lvl1pPr lvl="0" algn="r" fontAlgn="auto">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b="1">
                <a:solidFill>
                  <a:srgbClr val="000000"/>
                </a:solidFill>
                <a:latin typeface="Arial" pitchFamily="18"/>
                <a:ea typeface="DejaVu Sans" pitchFamily="2"/>
                <a:cs typeface="DejaVu Sans" pitchFamily="2"/>
              </a:defRP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a:defRPr sz="1400"/>
            </a:pPr>
            <a:endParaRPr lang="en-US"/>
          </a:p>
        </p:txBody>
      </p:sp>
      <p:sp>
        <p:nvSpPr>
          <p:cNvPr id="4" name="Footer Placeholder 3"/>
          <p:cNvSpPr txBox="1">
            <a:spLocks noGrp="1"/>
          </p:cNvSpPr>
          <p:nvPr>
            <p:ph type="ftr" sz="quarter" idx="2"/>
          </p:nvPr>
        </p:nvSpPr>
        <p:spPr>
          <a:xfrm>
            <a:off x="0" y="8686800"/>
            <a:ext cx="2974975" cy="457200"/>
          </a:xfrm>
          <a:prstGeom prst="rect">
            <a:avLst/>
          </a:prstGeom>
          <a:noFill/>
          <a:ln>
            <a:noFill/>
          </a:ln>
        </p:spPr>
        <p:txBody>
          <a:bodyPr vert="horz" wrap="none" lIns="90000" tIns="45000" rIns="90000" bIns="45000" anchor="b" compatLnSpc="1"/>
          <a:lstStyle>
            <a:defPPr lvl="0">
              <a:buNone/>
            </a:defPPr>
            <a:lvl1pPr lvl="0" algn="ctr" fontAlgn="auto">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b="1">
                <a:solidFill>
                  <a:srgbClr val="000000"/>
                </a:solidFill>
                <a:latin typeface="Arial" pitchFamily="18"/>
                <a:ea typeface="DejaVu Sans" pitchFamily="2"/>
                <a:cs typeface="DejaVu Sans" pitchFamily="2"/>
              </a:defRP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a:defRPr sz="1400"/>
            </a:pPr>
            <a:endParaRPr lang="en-US"/>
          </a:p>
        </p:txBody>
      </p:sp>
      <p:sp>
        <p:nvSpPr>
          <p:cNvPr id="5" name="Slide Number Placeholder 4"/>
          <p:cNvSpPr txBox="1">
            <a:spLocks noGrp="1"/>
          </p:cNvSpPr>
          <p:nvPr>
            <p:ph type="sldNum" sz="quarter" idx="3"/>
          </p:nvPr>
        </p:nvSpPr>
        <p:spPr>
          <a:xfrm>
            <a:off x="3881438" y="8686800"/>
            <a:ext cx="2976562" cy="457200"/>
          </a:xfrm>
          <a:prstGeom prst="rect">
            <a:avLst/>
          </a:prstGeom>
          <a:noFill/>
          <a:ln>
            <a:noFill/>
          </a:ln>
        </p:spPr>
        <p:txBody>
          <a:bodyPr vert="horz" wrap="none" lIns="90000" tIns="45000" rIns="90000" bIns="45000" anchor="b" compatLnSpc="1"/>
          <a:lstStyle>
            <a:defPPr lvl="0">
              <a:buNone/>
            </a:defPPr>
            <a:lvl1pPr lvl="0" algn="r" fontAlgn="auto">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b="1">
                <a:solidFill>
                  <a:srgbClr val="000000"/>
                </a:solidFill>
                <a:latin typeface="Arial" pitchFamily="18"/>
                <a:ea typeface="DejaVu Sans" pitchFamily="2"/>
                <a:cs typeface="DejaVu Sans" pitchFamily="2"/>
              </a:defRP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a:defRPr sz="1400"/>
            </a:pPr>
            <a:fld id="{85CA94A0-51AC-45C6-B63F-70DF56639614}" type="slidenum">
              <a:rPr lang="en-US"/>
              <a:pPr>
                <a:defRPr sz="140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Move="1" noResize="1"/>
          </p:cNvSpPr>
          <p:nvPr/>
        </p:nvSpPr>
        <p:spPr>
          <a:xfrm>
            <a:off x="0" y="0"/>
            <a:ext cx="6858000" cy="9144000"/>
          </a:xfrm>
          <a:prstGeom prst="rect">
            <a:avLst/>
          </a:prstGeom>
          <a:solidFill>
            <a:srgbClr val="FFFFFF"/>
          </a:solidFill>
          <a:ln>
            <a:noFill/>
            <a:prstDash val="solid"/>
          </a:ln>
        </p:spPr>
        <p:txBody>
          <a:bodyPr wrap="none" lIns="90000" tIns="45000" rIns="90000" bIns="45000" anchor="ctr" anchorCtr="1"/>
          <a:lstStyle>
            <a:defPPr lvl="0">
              <a:buNone/>
            </a:defPPr>
            <a:lvl1pPr lvl="0">
              <a:buNone/>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algn="ctr" fontAlgn="auto">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endParaRPr lang="en-US" sz="1400" b="1">
              <a:solidFill>
                <a:srgbClr val="000000"/>
              </a:solidFill>
              <a:latin typeface="Arial" pitchFamily="18"/>
              <a:ea typeface="DejaVu Sans" pitchFamily="2"/>
              <a:cs typeface="DejaVu Sans" pitchFamily="2"/>
            </a:endParaRPr>
          </a:p>
        </p:txBody>
      </p:sp>
      <p:sp>
        <p:nvSpPr>
          <p:cNvPr id="3" name="Header Placeholder 2"/>
          <p:cNvSpPr txBox="1">
            <a:spLocks noGrp="1"/>
          </p:cNvSpPr>
          <p:nvPr>
            <p:ph type="hdr" sz="quarter"/>
          </p:nvPr>
        </p:nvSpPr>
        <p:spPr>
          <a:xfrm>
            <a:off x="0" y="0"/>
            <a:ext cx="2971800" cy="457200"/>
          </a:xfrm>
          <a:prstGeom prst="rect">
            <a:avLst/>
          </a:prstGeom>
          <a:noFill/>
          <a:ln>
            <a:noFill/>
          </a:ln>
        </p:spPr>
        <p:txBody>
          <a:bodyPr vert="horz" wrap="square" lIns="90000" tIns="46800" rIns="90000" bIns="46800" anchor="t" anchorCtr="0" compatLnSpc="1"/>
          <a:lstStyle>
            <a:lvl1pPr marL="0" marR="0" lvl="0" indent="0" algn="ctr" rtl="0" fontAlgn="auto"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1400" b="1" i="0" u="none" strike="noStrike" baseline="0">
                <a:solidFill>
                  <a:srgbClr val="000000"/>
                </a:solidFill>
                <a:latin typeface="Arial" pitchFamily="18"/>
                <a:ea typeface="DejaVu Sans" pitchFamily="2"/>
                <a:cs typeface="DejaVu Sans" pitchFamily="2"/>
              </a:defRPr>
            </a:lvl1pPr>
          </a:lstStyle>
          <a:p>
            <a:pPr>
              <a:defRPr/>
            </a:pPr>
            <a:endParaRPr/>
          </a:p>
        </p:txBody>
      </p:sp>
      <p:sp>
        <p:nvSpPr>
          <p:cNvPr id="4" name="Date Placeholder 3"/>
          <p:cNvSpPr txBox="1">
            <a:spLocks noGrp="1"/>
          </p:cNvSpPr>
          <p:nvPr>
            <p:ph type="dt" idx="1"/>
          </p:nvPr>
        </p:nvSpPr>
        <p:spPr>
          <a:xfrm>
            <a:off x="3884613" y="0"/>
            <a:ext cx="2971800" cy="457200"/>
          </a:xfrm>
          <a:prstGeom prst="rect">
            <a:avLst/>
          </a:prstGeom>
          <a:noFill/>
          <a:ln>
            <a:noFill/>
          </a:ln>
        </p:spPr>
        <p:txBody>
          <a:bodyPr vert="horz" wrap="square" lIns="90000" tIns="46800" rIns="90000" bIns="46800" anchor="t" anchorCtr="0" compatLnSpc="1"/>
          <a:lstStyle>
            <a:lvl1pPr marL="0" marR="0" lvl="0" indent="0" algn="r" rtl="0" fontAlgn="auto"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1200" b="0" i="0" u="none" strike="noStrike" baseline="0">
                <a:solidFill>
                  <a:srgbClr val="000000"/>
                </a:solidFill>
                <a:latin typeface="Calibri" pitchFamily="34"/>
                <a:ea typeface="DejaVu Sans" pitchFamily="2"/>
                <a:cs typeface="DejaVu Sans" pitchFamily="2"/>
              </a:defRPr>
            </a:lvl1pPr>
          </a:lstStyle>
          <a:p>
            <a:pPr>
              <a:defRPr/>
            </a:pPr>
            <a:endParaRPr/>
          </a:p>
        </p:txBody>
      </p:sp>
      <p:sp>
        <p:nvSpPr>
          <p:cNvPr id="13317" name="Slide Image Placeholder 4"/>
          <p:cNvSpPr>
            <a:spLocks noGrp="1" noRot="1" noChangeAspect="1"/>
          </p:cNvSpPr>
          <p:nvPr>
            <p:ph type="sldImg" idx="2"/>
          </p:nvPr>
        </p:nvSpPr>
        <p:spPr bwMode="auto">
          <a:xfrm>
            <a:off x="1143000" y="685800"/>
            <a:ext cx="4572000" cy="3429000"/>
          </a:xfrm>
          <a:prstGeom prst="rect">
            <a:avLst/>
          </a:prstGeom>
          <a:noFill/>
          <a:ln w="9525">
            <a:noFill/>
            <a:miter lim="800000"/>
            <a:headEnd/>
            <a:tailEnd/>
          </a:ln>
        </p:spPr>
      </p:sp>
      <p:sp>
        <p:nvSpPr>
          <p:cNvPr id="13318" name="Notes Placeholder 5"/>
          <p:cNvSpPr txBox="1">
            <a:spLocks noGrp="1"/>
          </p:cNvSpPr>
          <p:nvPr>
            <p:ph type="body" sz="quarter" idx="3"/>
          </p:nvPr>
        </p:nvSpPr>
        <p:spPr bwMode="auto">
          <a:xfrm>
            <a:off x="685800" y="4343400"/>
            <a:ext cx="5486400" cy="41148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endParaRPr lang="en-US" smtClean="0"/>
          </a:p>
        </p:txBody>
      </p:sp>
      <p:sp>
        <p:nvSpPr>
          <p:cNvPr id="7" name="Footer Placeholder 6"/>
          <p:cNvSpPr txBox="1">
            <a:spLocks noGrp="1"/>
          </p:cNvSpPr>
          <p:nvPr>
            <p:ph type="ftr" sz="quarter" idx="4"/>
          </p:nvPr>
        </p:nvSpPr>
        <p:spPr>
          <a:xfrm>
            <a:off x="0" y="8685213"/>
            <a:ext cx="2971800" cy="457200"/>
          </a:xfrm>
          <a:prstGeom prst="rect">
            <a:avLst/>
          </a:prstGeom>
          <a:noFill/>
          <a:ln>
            <a:noFill/>
          </a:ln>
        </p:spPr>
        <p:txBody>
          <a:bodyPr vert="horz" wrap="square" lIns="90000" tIns="46800" rIns="90000" bIns="46800" anchor="b" anchorCtr="0" compatLnSpc="1"/>
          <a:lstStyle>
            <a:lvl1pPr marL="0" marR="0" lvl="0" indent="0" algn="ctr" rtl="0" fontAlgn="auto"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1400" b="1" i="0" u="none" strike="noStrike" baseline="0">
                <a:solidFill>
                  <a:srgbClr val="000000"/>
                </a:solidFill>
                <a:latin typeface="Arial" pitchFamily="18"/>
                <a:ea typeface="DejaVu Sans" pitchFamily="2"/>
                <a:cs typeface="DejaVu Sans" pitchFamily="2"/>
              </a:defRPr>
            </a:lvl1pPr>
          </a:lstStyle>
          <a:p>
            <a:pPr>
              <a:defRPr/>
            </a:pPr>
            <a:endParaRPr/>
          </a:p>
        </p:txBody>
      </p:sp>
      <p:sp>
        <p:nvSpPr>
          <p:cNvPr id="8" name="Slide Number Placeholder 7"/>
          <p:cNvSpPr txBox="1">
            <a:spLocks noGrp="1"/>
          </p:cNvSpPr>
          <p:nvPr>
            <p:ph type="sldNum" sz="quarter" idx="5"/>
          </p:nvPr>
        </p:nvSpPr>
        <p:spPr>
          <a:xfrm>
            <a:off x="3884613" y="8685213"/>
            <a:ext cx="2971800" cy="457200"/>
          </a:xfrm>
          <a:prstGeom prst="rect">
            <a:avLst/>
          </a:prstGeom>
          <a:noFill/>
          <a:ln>
            <a:noFill/>
          </a:ln>
        </p:spPr>
        <p:txBody>
          <a:bodyPr vert="horz" wrap="square" lIns="90000" tIns="46800" rIns="90000" bIns="46800" anchor="b" anchorCtr="0" compatLnSpc="1"/>
          <a:lstStyle>
            <a:lvl1pPr marL="0" marR="0" lvl="0" indent="0" algn="r" rtl="0" fontAlgn="auto"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1200" b="0" i="0" u="none" strike="noStrike" baseline="0">
                <a:solidFill>
                  <a:srgbClr val="000000"/>
                </a:solidFill>
                <a:latin typeface="Calibri" pitchFamily="34"/>
                <a:ea typeface="DejaVu Sans" pitchFamily="2"/>
                <a:cs typeface="DejaVu Sans" pitchFamily="2"/>
              </a:defRPr>
            </a:lvl1pPr>
          </a:lstStyle>
          <a:p>
            <a:pPr>
              <a:defRPr/>
            </a:pPr>
            <a:fld id="{02FF2B37-623A-439C-9B62-5278D4601715}" type="slidenum">
              <a:rPr/>
              <a:pPr>
                <a:defRPr/>
              </a:pPr>
              <a:t>‹#›</a:t>
            </a:fld>
            <a:endParaRPr/>
          </a:p>
        </p:txBody>
      </p:sp>
    </p:spTree>
  </p:cSld>
  <p:clrMap bg1="lt1" tx1="dk1" bg2="lt2" tx2="dk2" accent1="accent1" accent2="accent2" accent3="accent3" accent4="accent4" accent5="accent5" accent6="accent6" hlink="hlink" folHlink="folHlink"/>
  <p:notesStyle>
    <a:lvl1pPr algn="l" rtl="0" eaLnBrk="0" fontAlgn="base" hangingPunct="0">
      <a:spcBef>
        <a:spcPts val="450"/>
      </a:spcBef>
      <a:spcAft>
        <a:spcPct val="0"/>
      </a:spcAft>
      <a:tabLst>
        <a:tab pos="0" algn="l"/>
        <a:tab pos="914400" algn="l"/>
        <a:tab pos="1828800" algn="l"/>
        <a:tab pos="2741613" algn="l"/>
        <a:tab pos="3657600" algn="l"/>
        <a:tab pos="4572000" algn="l"/>
        <a:tab pos="5484813" algn="l"/>
        <a:tab pos="6399213" algn="l"/>
        <a:tab pos="7315200" algn="l"/>
        <a:tab pos="8229600" algn="l"/>
        <a:tab pos="9144000" algn="l"/>
        <a:tab pos="10058400" algn="l"/>
      </a:tabLst>
      <a:defRPr lang="en-US" sz="1200">
        <a:solidFill>
          <a:srgbClr val="000000"/>
        </a:solidFill>
        <a:latin typeface="Calibri" pitchFamily="34"/>
      </a:defRPr>
    </a:lvl1pPr>
    <a:lvl2pPr marL="742950" indent="-285750" algn="l" rtl="0" eaLnBrk="0" fontAlgn="base" hangingPunct="0">
      <a:spcBef>
        <a:spcPct val="30000"/>
      </a:spcBef>
      <a:spcAft>
        <a:spcPct val="0"/>
      </a:spcAft>
      <a:defRPr sz="1200" kern="1200">
        <a:solidFill>
          <a:schemeClr val="tx1"/>
        </a:solidFill>
        <a:latin typeface="+mn-lt"/>
        <a:ea typeface="+mn-ea"/>
        <a:cs typeface="+mn-cs"/>
      </a:defRPr>
    </a:lvl2pPr>
    <a:lvl3pPr marL="1143000" indent="-228600" algn="l" rtl="0" eaLnBrk="0" fontAlgn="base" hangingPunct="0">
      <a:spcBef>
        <a:spcPct val="30000"/>
      </a:spcBef>
      <a:spcAft>
        <a:spcPct val="0"/>
      </a:spcAft>
      <a:defRPr sz="1200" kern="1200">
        <a:solidFill>
          <a:schemeClr val="tx1"/>
        </a:solidFill>
        <a:latin typeface="+mn-lt"/>
        <a:ea typeface="+mn-ea"/>
        <a:cs typeface="+mn-cs"/>
      </a:defRPr>
    </a:lvl3pPr>
    <a:lvl4pPr marL="1600200" indent="-228600" algn="l" rtl="0" eaLnBrk="0" fontAlgn="base" hangingPunct="0">
      <a:spcBef>
        <a:spcPct val="30000"/>
      </a:spcBef>
      <a:spcAft>
        <a:spcPct val="0"/>
      </a:spcAft>
      <a:defRPr sz="1200" kern="1200">
        <a:solidFill>
          <a:schemeClr val="tx1"/>
        </a:solidFill>
        <a:latin typeface="+mn-lt"/>
        <a:ea typeface="+mn-ea"/>
        <a:cs typeface="+mn-cs"/>
      </a:defRPr>
    </a:lvl4pPr>
    <a:lvl5pPr marL="2057400" indent="-2286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p:sp>
      <p:sp>
        <p:nvSpPr>
          <p:cNvPr id="17410" name="Notes Placeholder 2"/>
          <p:cNvSpPr txBox="1">
            <a:spLocks noGrp="1"/>
          </p:cNvSpPr>
          <p:nvPr>
            <p:ph type="body" idx="1"/>
          </p:nvPr>
        </p:nvSpPr>
        <p:spPr/>
        <p:txBody>
          <a:bodyPr/>
          <a:lstStyle/>
          <a:p>
            <a:endParaRPr smtClean="0">
              <a:latin typeface="Calibri" pitchFamily="34" charset="0"/>
            </a:endParaRPr>
          </a:p>
        </p:txBody>
      </p:sp>
      <p:sp>
        <p:nvSpPr>
          <p:cNvPr id="17411" name="Slide Number Placeholder 3"/>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fld id="{E4B5FE9B-126D-42ED-A36F-E67FB69DF0C8}" type="slidenum">
              <a:rPr smtClean="0">
                <a:latin typeface="Calibri" pitchFamily="34" charset="0"/>
                <a:ea typeface="DejaVu Sans"/>
                <a:cs typeface="DejaVu Sans"/>
              </a:rPr>
              <a:pPr fontAlgn="base">
                <a:spcBef>
                  <a:spcPct val="0"/>
                </a:spcBef>
                <a:spcAft>
                  <a:spcPct val="0"/>
                </a:spcAft>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t>2</a:t>
            </a:fld>
            <a:endParaRPr smtClean="0">
              <a:latin typeface="Calibri" pitchFamily="34" charset="0"/>
              <a:ea typeface="DejaVu Sans"/>
              <a:cs typeface="DejaVu San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3" name="Notes Placeholder 2"/>
          <p:cNvSpPr txBox="1">
            <a:spLocks noGrp="1"/>
          </p:cNvSpPr>
          <p:nvPr>
            <p:ph type="body" sz="quarter" idx="1"/>
          </p:nvPr>
        </p:nvSpPr>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eaLnBrk="1" fontAlgn="auto">
              <a:spcBef>
                <a:spcPts val="448"/>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endParaRPr kern="120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3" name="Notes Placeholder 2"/>
          <p:cNvSpPr txBox="1">
            <a:spLocks noGrp="1"/>
          </p:cNvSpPr>
          <p:nvPr>
            <p:ph type="body" sz="quarter" idx="1"/>
          </p:nvPr>
        </p:nvSpPr>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eaLnBrk="1" fontAlgn="auto">
              <a:spcBef>
                <a:spcPts val="448"/>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endParaRPr kern="120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3" name="Notes Placeholder 2"/>
          <p:cNvSpPr txBox="1">
            <a:spLocks noGrp="1"/>
          </p:cNvSpPr>
          <p:nvPr>
            <p:ph type="body" sz="quarter" idx="1"/>
          </p:nvPr>
        </p:nvSpPr>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eaLnBrk="1" fontAlgn="auto">
              <a:spcBef>
                <a:spcPts val="448"/>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endParaRPr kern="120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3" name="Notes Placeholder 2"/>
          <p:cNvSpPr txBox="1">
            <a:spLocks noGrp="1"/>
          </p:cNvSpPr>
          <p:nvPr>
            <p:ph type="body" sz="quarter" idx="1"/>
          </p:nvPr>
        </p:nvSpPr>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eaLnBrk="1" fontAlgn="auto">
              <a:spcBef>
                <a:spcPts val="448"/>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endParaRPr kern="120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3" name="Notes Placeholder 2"/>
          <p:cNvSpPr txBox="1">
            <a:spLocks noGrp="1"/>
          </p:cNvSpPr>
          <p:nvPr>
            <p:ph type="body" sz="quarter" idx="1"/>
          </p:nvPr>
        </p:nvSpPr>
        <p:spPr>
          <a:xfrm>
            <a:off x="685800" y="4343400"/>
            <a:ext cx="5486400" cy="4025900"/>
          </a:xfrm>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eaLnBrk="1" fontAlgn="auto">
              <a:spcBef>
                <a:spcPts val="448"/>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endParaRPr kern="120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3" name="Notes Placeholder 2"/>
          <p:cNvSpPr txBox="1">
            <a:spLocks noGrp="1"/>
          </p:cNvSpPr>
          <p:nvPr>
            <p:ph type="body" sz="quarter" idx="1"/>
          </p:nvPr>
        </p:nvSpPr>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eaLnBrk="1" fontAlgn="auto">
              <a:spcBef>
                <a:spcPts val="448"/>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endParaRPr kern="120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3" name="Notes Placeholder 2"/>
          <p:cNvSpPr txBox="1">
            <a:spLocks noGrp="1"/>
          </p:cNvSpPr>
          <p:nvPr>
            <p:ph type="body" sz="quarter" idx="1"/>
          </p:nvPr>
        </p:nvSpPr>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eaLnBrk="1" fontAlgn="auto">
              <a:spcBef>
                <a:spcPts val="448"/>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endParaRPr kern="120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3" name="Notes Placeholder 2"/>
          <p:cNvSpPr txBox="1">
            <a:spLocks noGrp="1"/>
          </p:cNvSpPr>
          <p:nvPr>
            <p:ph type="body" sz="quarter" idx="1"/>
          </p:nvPr>
        </p:nvSpPr>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eaLnBrk="1" fontAlgn="auto">
              <a:spcBef>
                <a:spcPts val="448"/>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endParaRPr kern="120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3" name="Notes Placeholder 2"/>
          <p:cNvSpPr txBox="1">
            <a:spLocks noGrp="1"/>
          </p:cNvSpPr>
          <p:nvPr>
            <p:ph type="body" sz="quarter" idx="1"/>
          </p:nvPr>
        </p:nvSpPr>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eaLnBrk="1" fontAlgn="auto">
              <a:spcBef>
                <a:spcPts val="448"/>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endParaRPr kern="120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3" name="Notes Placeholder 2"/>
          <p:cNvSpPr txBox="1">
            <a:spLocks noGrp="1"/>
          </p:cNvSpPr>
          <p:nvPr>
            <p:ph type="body" sz="quarter" idx="1"/>
          </p:nvPr>
        </p:nvSpPr>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eaLnBrk="1" fontAlgn="auto">
              <a:spcBef>
                <a:spcPts val="448"/>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endParaRPr kern="12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3" name="Notes Placeholder 2"/>
          <p:cNvSpPr txBox="1">
            <a:spLocks noGrp="1"/>
          </p:cNvSpPr>
          <p:nvPr>
            <p:ph type="body" sz="quarter" idx="1"/>
          </p:nvPr>
        </p:nvSpPr>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eaLnBrk="1" fontAlgn="auto">
              <a:spcBef>
                <a:spcPts val="448"/>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endParaRPr kern="120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3" name="Notes Placeholder 2"/>
          <p:cNvSpPr txBox="1">
            <a:spLocks noGrp="1"/>
          </p:cNvSpPr>
          <p:nvPr>
            <p:ph type="body" sz="quarter" idx="1"/>
          </p:nvPr>
        </p:nvSpPr>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eaLnBrk="1" fontAlgn="auto">
              <a:spcBef>
                <a:spcPts val="448"/>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endParaRPr kern="120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3" name="Notes Placeholder 2"/>
          <p:cNvSpPr txBox="1">
            <a:spLocks noGrp="1"/>
          </p:cNvSpPr>
          <p:nvPr>
            <p:ph type="body" sz="quarter" idx="1"/>
          </p:nvPr>
        </p:nvSpPr>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eaLnBrk="1" fontAlgn="auto">
              <a:spcBef>
                <a:spcPts val="448"/>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endParaRPr kern="120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3" name="Notes Placeholder 2"/>
          <p:cNvSpPr txBox="1">
            <a:spLocks noGrp="1"/>
          </p:cNvSpPr>
          <p:nvPr>
            <p:ph type="body" sz="quarter" idx="1"/>
          </p:nvPr>
        </p:nvSpPr>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eaLnBrk="1" fontAlgn="auto">
              <a:spcBef>
                <a:spcPts val="448"/>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endParaRPr kern="120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3" name="Notes Placeholder 2"/>
          <p:cNvSpPr txBox="1">
            <a:spLocks noGrp="1"/>
          </p:cNvSpPr>
          <p:nvPr>
            <p:ph type="body" sz="quarter" idx="1"/>
          </p:nvPr>
        </p:nvSpPr>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eaLnBrk="1" fontAlgn="auto">
              <a:spcBef>
                <a:spcPts val="448"/>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endParaRPr kern="120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3" name="Notes Placeholder 2"/>
          <p:cNvSpPr txBox="1">
            <a:spLocks noGrp="1"/>
          </p:cNvSpPr>
          <p:nvPr>
            <p:ph type="body" sz="quarter" idx="1"/>
          </p:nvPr>
        </p:nvSpPr>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eaLnBrk="1" fontAlgn="auto">
              <a:spcBef>
                <a:spcPts val="448"/>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endParaRPr kern="120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3" name="Notes Placeholder 2"/>
          <p:cNvSpPr txBox="1">
            <a:spLocks noGrp="1"/>
          </p:cNvSpPr>
          <p:nvPr>
            <p:ph type="body" sz="quarter" idx="1"/>
          </p:nvPr>
        </p:nvSpPr>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eaLnBrk="1" fontAlgn="auto">
              <a:spcBef>
                <a:spcPts val="448"/>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endParaRPr kern="120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3" name="Notes Placeholder 2"/>
          <p:cNvSpPr txBox="1">
            <a:spLocks noGrp="1"/>
          </p:cNvSpPr>
          <p:nvPr>
            <p:ph type="body" sz="quarter" idx="1"/>
          </p:nvPr>
        </p:nvSpPr>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eaLnBrk="1" fontAlgn="auto">
              <a:spcBef>
                <a:spcPts val="448"/>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endParaRPr kern="120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3" name="Notes Placeholder 2"/>
          <p:cNvSpPr txBox="1">
            <a:spLocks noGrp="1"/>
          </p:cNvSpPr>
          <p:nvPr>
            <p:ph type="body" sz="quarter" idx="1"/>
          </p:nvPr>
        </p:nvSpPr>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eaLnBrk="1" fontAlgn="auto">
              <a:spcBef>
                <a:spcPts val="448"/>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endParaRPr kern="120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3" name="Notes Placeholder 2"/>
          <p:cNvSpPr txBox="1">
            <a:spLocks noGrp="1"/>
          </p:cNvSpPr>
          <p:nvPr>
            <p:ph type="body" sz="quarter" idx="1"/>
          </p:nvPr>
        </p:nvSpPr>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eaLnBrk="1" fontAlgn="auto">
              <a:spcBef>
                <a:spcPts val="448"/>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endParaRPr kern="120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3" name="Notes Placeholder 2"/>
          <p:cNvSpPr txBox="1">
            <a:spLocks noGrp="1"/>
          </p:cNvSpPr>
          <p:nvPr>
            <p:ph type="body" sz="quarter" idx="1"/>
          </p:nvPr>
        </p:nvSpPr>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eaLnBrk="1" fontAlgn="auto">
              <a:spcBef>
                <a:spcPts val="448"/>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endParaRPr kern="12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3" name="Notes Placeholder 2"/>
          <p:cNvSpPr txBox="1">
            <a:spLocks noGrp="1"/>
          </p:cNvSpPr>
          <p:nvPr>
            <p:ph type="body" sz="quarter" idx="1"/>
          </p:nvPr>
        </p:nvSpPr>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eaLnBrk="1" fontAlgn="auto">
              <a:spcBef>
                <a:spcPts val="448"/>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endParaRPr kern="12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3" name="Notes Placeholder 2"/>
          <p:cNvSpPr txBox="1">
            <a:spLocks noGrp="1"/>
          </p:cNvSpPr>
          <p:nvPr>
            <p:ph type="body" sz="quarter" idx="1"/>
          </p:nvPr>
        </p:nvSpPr>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eaLnBrk="1" fontAlgn="auto">
              <a:spcBef>
                <a:spcPts val="448"/>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endParaRPr kern="12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3" name="Notes Placeholder 2"/>
          <p:cNvSpPr txBox="1">
            <a:spLocks noGrp="1"/>
          </p:cNvSpPr>
          <p:nvPr>
            <p:ph type="body" sz="quarter" idx="1"/>
          </p:nvPr>
        </p:nvSpPr>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eaLnBrk="1" fontAlgn="auto">
              <a:spcBef>
                <a:spcPts val="448"/>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endParaRPr kern="120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3" name="Notes Placeholder 2"/>
          <p:cNvSpPr txBox="1">
            <a:spLocks noGrp="1"/>
          </p:cNvSpPr>
          <p:nvPr>
            <p:ph type="body" sz="quarter" idx="1"/>
          </p:nvPr>
        </p:nvSpPr>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eaLnBrk="1" fontAlgn="auto">
              <a:spcBef>
                <a:spcPts val="448"/>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endParaRPr kern="120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3" name="Notes Placeholder 2"/>
          <p:cNvSpPr txBox="1">
            <a:spLocks noGrp="1"/>
          </p:cNvSpPr>
          <p:nvPr>
            <p:ph type="body" sz="quarter" idx="1"/>
          </p:nvPr>
        </p:nvSpPr>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eaLnBrk="1" fontAlgn="auto">
              <a:spcBef>
                <a:spcPts val="448"/>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endParaRPr kern="120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3" name="Notes Placeholder 2"/>
          <p:cNvSpPr txBox="1">
            <a:spLocks noGrp="1"/>
          </p:cNvSpPr>
          <p:nvPr>
            <p:ph type="body" sz="quarter" idx="1"/>
          </p:nvPr>
        </p:nvSpPr>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eaLnBrk="1" fontAlgn="auto">
              <a:spcBef>
                <a:spcPts val="448"/>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endParaRPr kern="120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3" name="Notes Placeholder 2"/>
          <p:cNvSpPr txBox="1">
            <a:spLocks noGrp="1"/>
          </p:cNvSpPr>
          <p:nvPr>
            <p:ph type="body" sz="quarter" idx="1"/>
          </p:nvPr>
        </p:nvSpPr>
        <p:spPr/>
        <p:txBody>
          <a:bodyPr/>
          <a:lstStyle>
            <a:defPPr lvl="0">
              <a:buNone/>
            </a:defPPr>
            <a:lvl1pPr lvl="0">
              <a:buNone/>
            </a:lvl1pPr>
            <a:lvl2pPr lvl="1">
              <a:buClr>
                <a:srgbClr val="000000"/>
              </a:buClr>
              <a:buSzPct val="100000"/>
              <a:buFont typeface="Calibri" pitchFamily="34"/>
              <a:buChar char="•"/>
            </a:lvl2pPr>
            <a:lvl3pPr lvl="2">
              <a:buClr>
                <a:srgbClr val="000000"/>
              </a:buClr>
              <a:buSzPct val="100000"/>
              <a:buFont typeface="Calibri" pitchFamily="34"/>
              <a:buChar char="•"/>
            </a:lvl3pPr>
            <a:lvl4pPr lvl="3">
              <a:buClr>
                <a:srgbClr val="000000"/>
              </a:buClr>
              <a:buSzPct val="100000"/>
              <a:buFont typeface="Calibri" pitchFamily="34"/>
              <a:buChar char="•"/>
            </a:lvl4pPr>
            <a:lvl5pPr lvl="4">
              <a:buClr>
                <a:srgbClr val="000000"/>
              </a:buClr>
              <a:buSzPct val="100000"/>
              <a:buFont typeface="Calibri" pitchFamily="34"/>
              <a:buChar char="•"/>
            </a:lvl5pPr>
            <a:lvl6pPr lvl="5">
              <a:buClr>
                <a:srgbClr val="000000"/>
              </a:buClr>
              <a:buSzPct val="100000"/>
              <a:buFont typeface="Calibri" pitchFamily="34"/>
              <a:buChar char="•"/>
            </a:lvl6pPr>
            <a:lvl7pPr lvl="6">
              <a:buClr>
                <a:srgbClr val="000000"/>
              </a:buClr>
              <a:buSzPct val="100000"/>
              <a:buFont typeface="Calibri" pitchFamily="34"/>
              <a:buChar char="•"/>
            </a:lvl7pPr>
            <a:lvl8pPr lvl="7">
              <a:buClr>
                <a:srgbClr val="000000"/>
              </a:buClr>
              <a:buSzPct val="100000"/>
              <a:buFont typeface="Calibri" pitchFamily="34"/>
              <a:buChar char="•"/>
            </a:lvl8pPr>
            <a:lvl9pPr lvl="8">
              <a:buClr>
                <a:srgbClr val="000000"/>
              </a:buClr>
              <a:buSzPct val="100000"/>
              <a:buFont typeface="Calibri" pitchFamily="34"/>
              <a:buChar char="•"/>
            </a:lvl9pPr>
          </a:lstStyle>
          <a:p>
            <a:pPr eaLnBrk="1" fontAlgn="auto">
              <a:spcBef>
                <a:spcPts val="448"/>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endParaRPr kern="120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grpSp>
        <p:nvGrpSpPr>
          <p:cNvPr id="2" name="Group 4"/>
          <p:cNvGrpSpPr>
            <a:grpSpLocks/>
          </p:cNvGrpSpPr>
          <p:nvPr/>
        </p:nvGrpSpPr>
        <p:grpSpPr bwMode="auto">
          <a:xfrm>
            <a:off x="381000" y="1771650"/>
            <a:ext cx="8394700" cy="785813"/>
            <a:chOff x="381000" y="1770927"/>
            <a:chExt cx="8394700" cy="787078"/>
          </a:xfrm>
        </p:grpSpPr>
        <p:sp>
          <p:nvSpPr>
            <p:cNvPr id="3" name="Rectangle 3"/>
            <p:cNvSpPr>
              <a:spLocks noChangeArrowheads="1"/>
            </p:cNvSpPr>
            <p:nvPr userDrawn="1"/>
          </p:nvSpPr>
          <p:spPr bwMode="auto">
            <a:xfrm>
              <a:off x="381000" y="1770927"/>
              <a:ext cx="8394700" cy="787078"/>
            </a:xfrm>
            <a:prstGeom prst="rect">
              <a:avLst/>
            </a:prstGeom>
            <a:solidFill>
              <a:schemeClr val="tx2"/>
            </a:solidFill>
            <a:ln w="9525">
              <a:noFill/>
              <a:miter lim="800000"/>
              <a:headEnd/>
              <a:tailEnd/>
            </a:ln>
            <a:effectLst/>
          </p:spPr>
          <p:txBody>
            <a:bodyPr wrap="none" anchor="ctr"/>
            <a:lstStyle/>
            <a:p>
              <a:pPr>
                <a:defRPr/>
              </a:pPr>
              <a:endParaRPr lang="en-US">
                <a:solidFill>
                  <a:srgbClr val="000000"/>
                </a:solidFill>
                <a:latin typeface="Arial"/>
              </a:endParaRPr>
            </a:p>
          </p:txBody>
        </p:sp>
        <p:pic>
          <p:nvPicPr>
            <p:cNvPr id="4" name="Picture 4" descr="ti 2010 white logo"/>
            <p:cNvPicPr>
              <a:picLocks noChangeAspect="1" noChangeArrowheads="1"/>
            </p:cNvPicPr>
            <p:nvPr userDrawn="1"/>
          </p:nvPicPr>
          <p:blipFill>
            <a:blip r:embed="rId2" cstate="print"/>
            <a:srcRect/>
            <a:stretch>
              <a:fillRect/>
            </a:stretch>
          </p:blipFill>
          <p:spPr bwMode="auto">
            <a:xfrm>
              <a:off x="6464300" y="2003335"/>
              <a:ext cx="1363663" cy="322263"/>
            </a:xfrm>
            <a:prstGeom prst="rect">
              <a:avLst/>
            </a:prstGeom>
            <a:noFill/>
            <a:ln w="9525">
              <a:noFill/>
              <a:miter lim="800000"/>
              <a:headEnd/>
              <a:tailEnd/>
            </a:ln>
          </p:spPr>
        </p:pic>
      </p:grpSp>
      <p:pic>
        <p:nvPicPr>
          <p:cNvPr id="5" name="Picture 4"/>
          <p:cNvPicPr>
            <a:picLocks noChangeAspect="1"/>
          </p:cNvPicPr>
          <p:nvPr/>
        </p:nvPicPr>
        <p:blipFill>
          <a:blip r:embed="rId3" cstate="print"/>
          <a:srcRect/>
          <a:stretch>
            <a:fillRect/>
          </a:stretch>
        </p:blipFill>
        <p:spPr bwMode="auto">
          <a:xfrm>
            <a:off x="2239963" y="301625"/>
            <a:ext cx="4681537" cy="1169988"/>
          </a:xfrm>
          <a:prstGeom prst="rect">
            <a:avLst/>
          </a:prstGeom>
          <a:noFill/>
          <a:ln w="9525">
            <a:noFill/>
            <a:miter lim="800000"/>
            <a:headEnd/>
            <a:tailEnd/>
          </a:ln>
        </p:spPr>
      </p:pic>
      <p:grpSp>
        <p:nvGrpSpPr>
          <p:cNvPr id="6" name="Group 4"/>
          <p:cNvGrpSpPr/>
          <p:nvPr userDrawn="1"/>
        </p:nvGrpSpPr>
        <p:grpSpPr>
          <a:xfrm>
            <a:off x="381000" y="1770927"/>
            <a:ext cx="8394700" cy="787078"/>
            <a:chOff x="381000" y="1770927"/>
            <a:chExt cx="8394700" cy="787078"/>
          </a:xfrm>
          <a:solidFill>
            <a:srgbClr val="FF0000"/>
          </a:solidFill>
        </p:grpSpPr>
        <p:sp>
          <p:nvSpPr>
            <p:cNvPr id="7" name="Rectangle 3"/>
            <p:cNvSpPr>
              <a:spLocks noChangeArrowheads="1"/>
            </p:cNvSpPr>
            <p:nvPr/>
          </p:nvSpPr>
          <p:spPr bwMode="auto">
            <a:xfrm>
              <a:off x="381000" y="1770927"/>
              <a:ext cx="8394700" cy="787078"/>
            </a:xfrm>
            <a:prstGeom prst="rect">
              <a:avLst/>
            </a:prstGeom>
            <a:grpFill/>
            <a:ln w="9525">
              <a:noFill/>
              <a:miter lim="800000"/>
              <a:headEnd/>
              <a:tailEnd/>
            </a:ln>
            <a:effectLst/>
          </p:spPr>
          <p:txBody>
            <a:bodyPr wrap="none" anchor="ctr"/>
            <a:lstStyle/>
            <a:p>
              <a:pPr>
                <a:defRPr/>
              </a:pPr>
              <a:endParaRPr lang="en-US">
                <a:solidFill>
                  <a:srgbClr val="000000"/>
                </a:solidFill>
                <a:latin typeface="Arial"/>
              </a:endParaRPr>
            </a:p>
          </p:txBody>
        </p:sp>
        <p:pic>
          <p:nvPicPr>
            <p:cNvPr id="8" name="Picture 4" descr="ti 2010 white logo"/>
            <p:cNvPicPr>
              <a:picLocks noChangeAspect="1" noChangeArrowheads="1"/>
            </p:cNvPicPr>
            <p:nvPr/>
          </p:nvPicPr>
          <p:blipFill>
            <a:blip r:embed="rId2" cstate="print">
              <a:extLst>
                <a:ext uri="{28A0092B-C50C-407E-A947-70E740481C1C}"/>
              </a:extLst>
            </a:blip>
            <a:srcRect/>
            <a:stretch>
              <a:fillRect/>
            </a:stretch>
          </p:blipFill>
          <p:spPr bwMode="auto">
            <a:xfrm>
              <a:off x="6464300" y="2003335"/>
              <a:ext cx="1363663" cy="322263"/>
            </a:xfrm>
            <a:prstGeom prst="rect">
              <a:avLst/>
            </a:prstGeom>
            <a:grpFill/>
            <a:ln>
              <a:noFill/>
            </a:ln>
            <a:extLst>
              <a:ext uri="{91240B29-F687-4F45-9708-019B960494DF}"/>
            </a:extLst>
          </p:spPr>
        </p:pic>
      </p:gr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6994525" y="6573838"/>
            <a:ext cx="2133600" cy="206375"/>
          </a:xfrm>
          <a:prstGeom prst="rect">
            <a:avLst/>
          </a:prstGeom>
        </p:spPr>
        <p:txBody>
          <a:bodyPr/>
          <a:lstStyle>
            <a:lvl1pPr>
              <a:defRPr smtClean="0"/>
            </a:lvl1pPr>
          </a:lstStyle>
          <a:p>
            <a:pPr>
              <a:defRPr/>
            </a:pPr>
            <a:fld id="{F43956F4-ECC4-4F88-9E37-7E9914C5FEC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142875"/>
            <a:ext cx="2141537" cy="57356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31775" y="142875"/>
            <a:ext cx="6275388" cy="57356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6994525" y="6573838"/>
            <a:ext cx="2133600" cy="206375"/>
          </a:xfrm>
          <a:prstGeom prst="rect">
            <a:avLst/>
          </a:prstGeom>
        </p:spPr>
        <p:txBody>
          <a:bodyPr/>
          <a:lstStyle>
            <a:lvl1pPr>
              <a:defRPr smtClean="0"/>
            </a:lvl1pPr>
          </a:lstStyle>
          <a:p>
            <a:pPr>
              <a:defRPr/>
            </a:pPr>
            <a:fld id="{C5659806-A821-47CF-9E35-B5EC8B89D6E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6994525" y="6573838"/>
            <a:ext cx="2133600" cy="206375"/>
          </a:xfrm>
          <a:prstGeom prst="rect">
            <a:avLst/>
          </a:prstGeom>
        </p:spPr>
        <p:txBody>
          <a:bodyPr/>
          <a:lstStyle>
            <a:lvl1pPr>
              <a:defRPr smtClean="0"/>
            </a:lvl1pPr>
          </a:lstStyle>
          <a:p>
            <a:pPr>
              <a:defRPr/>
            </a:pPr>
            <a:fld id="{60854131-3983-4D6F-BD4F-813BDBF9127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a:xfrm>
            <a:off x="6994525" y="6573838"/>
            <a:ext cx="2133600" cy="206375"/>
          </a:xfrm>
          <a:prstGeom prst="rect">
            <a:avLst/>
          </a:prstGeom>
        </p:spPr>
        <p:txBody>
          <a:bodyPr/>
          <a:lstStyle>
            <a:lvl1pPr>
              <a:defRPr smtClean="0"/>
            </a:lvl1pPr>
          </a:lstStyle>
          <a:p>
            <a:pPr>
              <a:defRPr/>
            </a:pPr>
            <a:fld id="{A81899A5-FD95-406D-AD2B-662B000208D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3375" y="1185863"/>
            <a:ext cx="4157663"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6994525" y="6573838"/>
            <a:ext cx="2133600" cy="206375"/>
          </a:xfrm>
          <a:prstGeom prst="rect">
            <a:avLst/>
          </a:prstGeom>
        </p:spPr>
        <p:txBody>
          <a:bodyPr/>
          <a:lstStyle>
            <a:lvl1pPr>
              <a:defRPr smtClean="0"/>
            </a:lvl1pPr>
          </a:lstStyle>
          <a:p>
            <a:pPr>
              <a:defRPr/>
            </a:pPr>
            <a:fld id="{44FA240C-D221-4555-A02F-D010A018567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a:xfrm>
            <a:off x="6994525" y="6573838"/>
            <a:ext cx="2133600" cy="206375"/>
          </a:xfrm>
          <a:prstGeom prst="rect">
            <a:avLst/>
          </a:prstGeom>
        </p:spPr>
        <p:txBody>
          <a:bodyPr/>
          <a:lstStyle>
            <a:lvl1pPr>
              <a:defRPr smtClean="0"/>
            </a:lvl1pPr>
          </a:lstStyle>
          <a:p>
            <a:pPr>
              <a:defRPr/>
            </a:pPr>
            <a:fld id="{A447DC60-A9C0-4D23-8EA3-7CB4D853162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6994525" y="6573838"/>
            <a:ext cx="2133600" cy="206375"/>
          </a:xfrm>
          <a:prstGeom prst="rect">
            <a:avLst/>
          </a:prstGeom>
        </p:spPr>
        <p:txBody>
          <a:bodyPr/>
          <a:lstStyle>
            <a:lvl1pPr>
              <a:defRPr smtClean="0"/>
            </a:lvl1pPr>
          </a:lstStyle>
          <a:p>
            <a:pPr>
              <a:defRPr/>
            </a:pPr>
            <a:fld id="{AA0A64F9-5E2F-48F7-83C2-3711B3D31CD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6994525" y="6573838"/>
            <a:ext cx="2133600" cy="206375"/>
          </a:xfrm>
          <a:prstGeom prst="rect">
            <a:avLst/>
          </a:prstGeom>
        </p:spPr>
        <p:txBody>
          <a:bodyPr/>
          <a:lstStyle>
            <a:lvl1pPr>
              <a:defRPr smtClean="0"/>
            </a:lvl1pPr>
          </a:lstStyle>
          <a:p>
            <a:pPr>
              <a:defRPr/>
            </a:pPr>
            <a:fld id="{E4DF0BEB-1AB0-4A81-9928-D7907D8D18B8}" type="slidenum">
              <a:rPr lang="en-US"/>
              <a:pPr>
                <a:defRPr/>
              </a:pPr>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a:xfrm>
            <a:off x="6994525" y="6573838"/>
            <a:ext cx="2133600" cy="206375"/>
          </a:xfrm>
          <a:prstGeom prst="rect">
            <a:avLst/>
          </a:prstGeom>
        </p:spPr>
        <p:txBody>
          <a:bodyPr/>
          <a:lstStyle>
            <a:lvl1pPr>
              <a:defRPr smtClean="0"/>
            </a:lvl1pPr>
          </a:lstStyle>
          <a:p>
            <a:pPr>
              <a:defRPr/>
            </a:pPr>
            <a:fld id="{14D86F12-EF55-47FA-8A49-0F2C088F673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a:xfrm>
            <a:off x="6994525" y="6573838"/>
            <a:ext cx="2133600" cy="206375"/>
          </a:xfrm>
          <a:prstGeom prst="rect">
            <a:avLst/>
          </a:prstGeom>
        </p:spPr>
        <p:txBody>
          <a:bodyPr/>
          <a:lstStyle>
            <a:lvl1pPr>
              <a:defRPr smtClean="0"/>
            </a:lvl1pPr>
          </a:lstStyle>
          <a:p>
            <a:pPr>
              <a:defRPr/>
            </a:pPr>
            <a:fld id="{D6E0CFCE-23E5-495C-A152-3D83EF0B370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31775" y="142875"/>
            <a:ext cx="8458200" cy="8143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33375" y="1185863"/>
            <a:ext cx="8467725" cy="4692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3" name="Rectangle 19"/>
          <p:cNvSpPr>
            <a:spLocks noChangeArrowheads="1"/>
          </p:cNvSpPr>
          <p:nvPr/>
        </p:nvSpPr>
        <p:spPr bwMode="auto">
          <a:xfrm>
            <a:off x="338138" y="6330950"/>
            <a:ext cx="8462962" cy="461963"/>
          </a:xfrm>
          <a:prstGeom prst="rect">
            <a:avLst/>
          </a:prstGeom>
          <a:noFill/>
          <a:ln w="9525">
            <a:solidFill>
              <a:schemeClr val="tx1"/>
            </a:solidFill>
            <a:miter lim="800000"/>
            <a:headEnd/>
            <a:tailEnd/>
          </a:ln>
          <a:effectLst/>
          <a:extLst>
            <a:ext uri="{909E8E84-426E-40DD-AFC4-6F175D3DCCD1}"/>
            <a:ext uri="{AF507438-7753-43E0-B8FC-AC1667EBCBE1}"/>
          </a:extLst>
        </p:spPr>
        <p:txBody>
          <a:bodyPr wrap="none" anchor="ctr"/>
          <a:lstStyle/>
          <a:p>
            <a:pPr>
              <a:defRPr/>
            </a:pPr>
            <a:endParaRPr lang="en-US"/>
          </a:p>
        </p:txBody>
      </p:sp>
      <p:pic>
        <p:nvPicPr>
          <p:cNvPr id="1029" name="Picture 30" descr="ti_stk_2c_pos_rgb"/>
          <p:cNvPicPr>
            <a:picLocks noChangeAspect="1" noChangeArrowheads="1"/>
          </p:cNvPicPr>
          <p:nvPr/>
        </p:nvPicPr>
        <p:blipFill>
          <a:blip r:embed="rId13" cstate="print"/>
          <a:srcRect/>
          <a:stretch>
            <a:fillRect/>
          </a:stretch>
        </p:blipFill>
        <p:spPr bwMode="auto">
          <a:xfrm>
            <a:off x="6629400" y="6418263"/>
            <a:ext cx="1136650" cy="280987"/>
          </a:xfrm>
          <a:prstGeom prst="rect">
            <a:avLst/>
          </a:prstGeom>
          <a:noFill/>
          <a:ln w="9525">
            <a:noFill/>
            <a:miter lim="800000"/>
            <a:headEnd/>
            <a:tailEnd/>
          </a:ln>
        </p:spPr>
      </p:pic>
      <p:sp>
        <p:nvSpPr>
          <p:cNvPr id="7" name="Slide Number Placeholder 3"/>
          <p:cNvSpPr txBox="1">
            <a:spLocks noGrp="1"/>
          </p:cNvSpPr>
          <p:nvPr userDrawn="1"/>
        </p:nvSpPr>
        <p:spPr bwMode="auto">
          <a:xfrm>
            <a:off x="7010400" y="6596063"/>
            <a:ext cx="2133600" cy="206375"/>
          </a:xfrm>
          <a:prstGeom prst="rect">
            <a:avLst/>
          </a:prstGeom>
          <a:noFill/>
          <a:ln w="9525">
            <a:noFill/>
            <a:miter lim="800000"/>
            <a:headEnd/>
            <a:tailEnd/>
          </a:ln>
        </p:spPr>
        <p:txBody>
          <a:bodyPr/>
          <a:lstStyle/>
          <a:p>
            <a:pPr algn="r">
              <a:defRPr/>
            </a:pPr>
            <a:fld id="{5A800748-DE10-46C2-93BB-0623A703ED96}" type="slidenum">
              <a:rPr lang="en-US" sz="800"/>
              <a:pPr algn="r">
                <a:defRPr/>
              </a:pPr>
              <a:t>‹#›</a:t>
            </a:fld>
            <a:endParaRPr lang="en-US" sz="800" dirty="0"/>
          </a:p>
        </p:txBody>
      </p:sp>
    </p:spTree>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Lst>
  <p:timing>
    <p:tnLst>
      <p:par>
        <p:cTn id="1" dur="indefinite" restart="never" nodeType="tmRoot"/>
      </p:par>
    </p:tnLst>
  </p:timing>
  <p:txStyles>
    <p:titleStyle>
      <a:lvl1pPr algn="l" rtl="0" fontAlgn="base">
        <a:lnSpc>
          <a:spcPct val="85000"/>
        </a:lnSpc>
        <a:spcBef>
          <a:spcPct val="0"/>
        </a:spcBef>
        <a:spcAft>
          <a:spcPct val="0"/>
        </a:spcAft>
        <a:defRPr sz="3200" b="1">
          <a:solidFill>
            <a:srgbClr val="FF0000"/>
          </a:solidFill>
          <a:latin typeface="+mj-lt"/>
          <a:ea typeface="+mj-ea"/>
          <a:cs typeface="+mj-cs"/>
        </a:defRPr>
      </a:lvl1pPr>
      <a:lvl2pPr algn="l" rtl="0" fontAlgn="base">
        <a:lnSpc>
          <a:spcPct val="85000"/>
        </a:lnSpc>
        <a:spcBef>
          <a:spcPct val="0"/>
        </a:spcBef>
        <a:spcAft>
          <a:spcPct val="0"/>
        </a:spcAft>
        <a:defRPr sz="3200" b="1">
          <a:solidFill>
            <a:srgbClr val="FF0000"/>
          </a:solidFill>
          <a:latin typeface="Arial" charset="0"/>
        </a:defRPr>
      </a:lvl2pPr>
      <a:lvl3pPr algn="l" rtl="0" fontAlgn="base">
        <a:lnSpc>
          <a:spcPct val="85000"/>
        </a:lnSpc>
        <a:spcBef>
          <a:spcPct val="0"/>
        </a:spcBef>
        <a:spcAft>
          <a:spcPct val="0"/>
        </a:spcAft>
        <a:defRPr sz="3200" b="1">
          <a:solidFill>
            <a:srgbClr val="FF0000"/>
          </a:solidFill>
          <a:latin typeface="Arial" charset="0"/>
        </a:defRPr>
      </a:lvl3pPr>
      <a:lvl4pPr algn="l" rtl="0" fontAlgn="base">
        <a:lnSpc>
          <a:spcPct val="85000"/>
        </a:lnSpc>
        <a:spcBef>
          <a:spcPct val="0"/>
        </a:spcBef>
        <a:spcAft>
          <a:spcPct val="0"/>
        </a:spcAft>
        <a:defRPr sz="3200" b="1">
          <a:solidFill>
            <a:srgbClr val="FF0000"/>
          </a:solidFill>
          <a:latin typeface="Arial" charset="0"/>
        </a:defRPr>
      </a:lvl4pPr>
      <a:lvl5pPr algn="l" rtl="0" fontAlgn="base">
        <a:lnSpc>
          <a:spcPct val="85000"/>
        </a:lnSpc>
        <a:spcBef>
          <a:spcPct val="0"/>
        </a:spcBef>
        <a:spcAft>
          <a:spcPct val="0"/>
        </a:spcAft>
        <a:defRPr sz="3200" b="1">
          <a:solidFill>
            <a:srgbClr val="FF0000"/>
          </a:solidFill>
          <a:latin typeface="Arial" charset="0"/>
        </a:defRPr>
      </a:lvl5pPr>
      <a:lvl6pPr marL="457200" algn="l" rtl="0" eaLnBrk="1" fontAlgn="base" hangingPunct="1">
        <a:lnSpc>
          <a:spcPct val="85000"/>
        </a:lnSpc>
        <a:spcBef>
          <a:spcPct val="0"/>
        </a:spcBef>
        <a:spcAft>
          <a:spcPct val="0"/>
        </a:spcAft>
        <a:defRPr sz="3200" b="1">
          <a:solidFill>
            <a:srgbClr val="FF0000"/>
          </a:solidFill>
          <a:latin typeface="Arial" charset="0"/>
        </a:defRPr>
      </a:lvl6pPr>
      <a:lvl7pPr marL="914400" algn="l" rtl="0" eaLnBrk="1" fontAlgn="base" hangingPunct="1">
        <a:lnSpc>
          <a:spcPct val="85000"/>
        </a:lnSpc>
        <a:spcBef>
          <a:spcPct val="0"/>
        </a:spcBef>
        <a:spcAft>
          <a:spcPct val="0"/>
        </a:spcAft>
        <a:defRPr sz="3200" b="1">
          <a:solidFill>
            <a:srgbClr val="FF0000"/>
          </a:solidFill>
          <a:latin typeface="Arial" charset="0"/>
        </a:defRPr>
      </a:lvl7pPr>
      <a:lvl8pPr marL="1371600" algn="l" rtl="0" eaLnBrk="1" fontAlgn="base" hangingPunct="1">
        <a:lnSpc>
          <a:spcPct val="85000"/>
        </a:lnSpc>
        <a:spcBef>
          <a:spcPct val="0"/>
        </a:spcBef>
        <a:spcAft>
          <a:spcPct val="0"/>
        </a:spcAft>
        <a:defRPr sz="3200" b="1">
          <a:solidFill>
            <a:srgbClr val="FF0000"/>
          </a:solidFill>
          <a:latin typeface="Arial" charset="0"/>
        </a:defRPr>
      </a:lvl8pPr>
      <a:lvl9pPr marL="1828800" algn="l" rtl="0" eaLnBrk="1" fontAlgn="base" hangingPunct="1">
        <a:lnSpc>
          <a:spcPct val="85000"/>
        </a:lnSpc>
        <a:spcBef>
          <a:spcPct val="0"/>
        </a:spcBef>
        <a:spcAft>
          <a:spcPct val="0"/>
        </a:spcAft>
        <a:defRPr sz="3200" b="1">
          <a:solidFill>
            <a:srgbClr val="FF0000"/>
          </a:solidFill>
          <a:latin typeface="Arial" charset="0"/>
        </a:defRPr>
      </a:lvl9pPr>
    </p:titleStyle>
    <p:bodyStyle>
      <a:lvl1pPr marL="227013" indent="-227013" algn="l" rtl="0" fontAlgn="base">
        <a:spcBef>
          <a:spcPct val="65000"/>
        </a:spcBef>
        <a:spcAft>
          <a:spcPct val="0"/>
        </a:spcAft>
        <a:buChar char="•"/>
        <a:defRPr sz="2000">
          <a:solidFill>
            <a:schemeClr val="tx1"/>
          </a:solidFill>
          <a:latin typeface="+mn-lt"/>
          <a:ea typeface="+mn-ea"/>
          <a:cs typeface="+mn-cs"/>
        </a:defRPr>
      </a:lvl1pPr>
      <a:lvl2pPr marL="574675" indent="-233363" algn="l" rtl="0" fontAlgn="base">
        <a:spcBef>
          <a:spcPct val="20000"/>
        </a:spcBef>
        <a:spcAft>
          <a:spcPct val="0"/>
        </a:spcAft>
        <a:buChar char="–"/>
        <a:defRPr>
          <a:solidFill>
            <a:schemeClr val="tx1"/>
          </a:solidFill>
          <a:latin typeface="+mn-lt"/>
        </a:defRPr>
      </a:lvl2pPr>
      <a:lvl3pPr marL="854075" indent="-165100" algn="l" rtl="0" fontAlgn="base">
        <a:spcBef>
          <a:spcPct val="15000"/>
        </a:spcBef>
        <a:spcAft>
          <a:spcPct val="0"/>
        </a:spcAft>
        <a:buChar char="•"/>
        <a:defRPr sz="1600">
          <a:solidFill>
            <a:schemeClr val="tx1"/>
          </a:solidFill>
          <a:latin typeface="+mn-lt"/>
        </a:defRPr>
      </a:lvl3pPr>
      <a:lvl4pPr marL="1201738" indent="-233363" algn="l" rtl="0" fontAlgn="base">
        <a:spcBef>
          <a:spcPct val="5000"/>
        </a:spcBef>
        <a:spcAft>
          <a:spcPct val="0"/>
        </a:spcAft>
        <a:buChar char="–"/>
        <a:defRPr sz="1600">
          <a:solidFill>
            <a:schemeClr val="tx1"/>
          </a:solidFill>
          <a:latin typeface="+mn-lt"/>
        </a:defRPr>
      </a:lvl4pPr>
      <a:lvl5pPr marL="1489075" indent="-173038" algn="l" rtl="0" fontAlgn="base">
        <a:spcBef>
          <a:spcPct val="0"/>
        </a:spcBef>
        <a:spcAft>
          <a:spcPct val="0"/>
        </a:spcAft>
        <a:buChar char="»"/>
        <a:defRPr sz="1600">
          <a:solidFill>
            <a:schemeClr val="tx1"/>
          </a:solidFill>
          <a:latin typeface="+mn-lt"/>
        </a:defRPr>
      </a:lvl5pPr>
      <a:lvl6pPr marL="1946275" indent="-173038" algn="l" rtl="0" eaLnBrk="1" fontAlgn="base" hangingPunct="1">
        <a:spcBef>
          <a:spcPct val="0"/>
        </a:spcBef>
        <a:spcAft>
          <a:spcPct val="0"/>
        </a:spcAft>
        <a:buChar char="»"/>
        <a:defRPr sz="1600">
          <a:solidFill>
            <a:schemeClr val="tx1"/>
          </a:solidFill>
          <a:latin typeface="+mn-lt"/>
        </a:defRPr>
      </a:lvl6pPr>
      <a:lvl7pPr marL="2403475" indent="-173038" algn="l" rtl="0" eaLnBrk="1" fontAlgn="base" hangingPunct="1">
        <a:spcBef>
          <a:spcPct val="0"/>
        </a:spcBef>
        <a:spcAft>
          <a:spcPct val="0"/>
        </a:spcAft>
        <a:buChar char="»"/>
        <a:defRPr sz="1600">
          <a:solidFill>
            <a:schemeClr val="tx1"/>
          </a:solidFill>
          <a:latin typeface="+mn-lt"/>
        </a:defRPr>
      </a:lvl7pPr>
      <a:lvl8pPr marL="2860675" indent="-173038" algn="l" rtl="0" eaLnBrk="1" fontAlgn="base" hangingPunct="1">
        <a:spcBef>
          <a:spcPct val="0"/>
        </a:spcBef>
        <a:spcAft>
          <a:spcPct val="0"/>
        </a:spcAft>
        <a:buChar char="»"/>
        <a:defRPr sz="1600">
          <a:solidFill>
            <a:schemeClr val="tx1"/>
          </a:solidFill>
          <a:latin typeface="+mn-lt"/>
        </a:defRPr>
      </a:lvl8pPr>
      <a:lvl9pPr marL="3317875" indent="-173038" algn="l" rtl="0" eaLnBrk="1" fontAlgn="base" hangingPunct="1">
        <a:spcBef>
          <a:spcPct val="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kernel.org/doc/Documentation/filesystems/nfs/nfsroot.txt"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hyperlink" Target="http://en.wikipedia.org/wiki/File:MMU_principle.png"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hyperlink" Target="http://www.linuxweblog.com/meminfo"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hyperlink" Target="http://lwn.net/Articles/102232/"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hyperlink" Target="http://upload.wikimedia.org/wikipedia/commons/5/5b/Linux_kernel_map.png"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Text Box 2"/>
          <p:cNvSpPr txBox="1">
            <a:spLocks noChangeArrowheads="1"/>
          </p:cNvSpPr>
          <p:nvPr/>
        </p:nvSpPr>
        <p:spPr bwMode="auto">
          <a:xfrm>
            <a:off x="298450" y="2784475"/>
            <a:ext cx="8223250" cy="523875"/>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fontAlgn="auto">
              <a:spcBef>
                <a:spcPts val="0"/>
              </a:spcBef>
              <a:spcAft>
                <a:spcPts val="0"/>
              </a:spcAft>
              <a:defRPr/>
            </a:pPr>
            <a:r>
              <a:rPr lang="en-US" sz="2800" b="1" dirty="0"/>
              <a:t>Giving Linux </a:t>
            </a:r>
            <a:r>
              <a:rPr lang="en-US" sz="2800" b="1" dirty="0"/>
              <a:t>the </a:t>
            </a:r>
            <a:r>
              <a:rPr lang="en-US" sz="2800" b="1" dirty="0"/>
              <a:t>Boot</a:t>
            </a:r>
            <a:endParaRPr lang="en-US" sz="2800" b="1" dirty="0">
              <a:solidFill>
                <a:srgbClr val="000000"/>
              </a:solidFill>
            </a:endParaRPr>
          </a:p>
        </p:txBody>
      </p:sp>
      <p:sp>
        <p:nvSpPr>
          <p:cNvPr id="290819" name="Text Box 3"/>
          <p:cNvSpPr txBox="1">
            <a:spLocks noChangeArrowheads="1"/>
          </p:cNvSpPr>
          <p:nvPr/>
        </p:nvSpPr>
        <p:spPr bwMode="auto">
          <a:xfrm>
            <a:off x="330200" y="3352800"/>
            <a:ext cx="8066088" cy="120015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defRPr/>
            </a:pPr>
            <a:r>
              <a:rPr lang="en-US" dirty="0"/>
              <a:t>This session covers all facets of the Linux boot process from power up to running a user application beginning with ROM boot loader progressing through secondary program loader, u-boot, kernel and finishing with user-level initialization. </a:t>
            </a:r>
          </a:p>
        </p:txBody>
      </p:sp>
      <p:sp>
        <p:nvSpPr>
          <p:cNvPr id="290820" name="Text Box 4"/>
          <p:cNvSpPr txBox="1">
            <a:spLocks noChangeArrowheads="1"/>
          </p:cNvSpPr>
          <p:nvPr/>
        </p:nvSpPr>
        <p:spPr bwMode="auto">
          <a:xfrm>
            <a:off x="323850" y="5740400"/>
            <a:ext cx="2019300" cy="369888"/>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fontAlgn="auto">
              <a:spcBef>
                <a:spcPct val="50000"/>
              </a:spcBef>
              <a:spcAft>
                <a:spcPts val="0"/>
              </a:spcAft>
              <a:defRPr/>
            </a:pPr>
            <a:r>
              <a:rPr lang="en-US" dirty="0">
                <a:solidFill>
                  <a:srgbClr val="000000"/>
                </a:solidFill>
              </a:rPr>
              <a:t>July 2012</a:t>
            </a:r>
            <a:endParaRPr lang="en-US" dirty="0">
              <a:solidFill>
                <a:srgbClr val="000000"/>
              </a:solidFill>
            </a:endParaRPr>
          </a:p>
        </p:txBody>
      </p:sp>
      <p:pic>
        <p:nvPicPr>
          <p:cNvPr id="15364" name="Picture 3"/>
          <p:cNvPicPr>
            <a:picLocks noChangeAspect="1"/>
          </p:cNvPicPr>
          <p:nvPr/>
        </p:nvPicPr>
        <p:blipFill>
          <a:blip r:embed="rId2" cstate="print"/>
          <a:srcRect/>
          <a:stretch>
            <a:fillRect/>
          </a:stretch>
        </p:blipFill>
        <p:spPr bwMode="auto">
          <a:xfrm>
            <a:off x="2239963" y="301625"/>
            <a:ext cx="4681537" cy="11699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50"/>
          <p:cNvSpPr>
            <a:spLocks/>
          </p:cNvSpPr>
          <p:nvPr/>
        </p:nvSpPr>
        <p:spPr bwMode="auto">
          <a:xfrm>
            <a:off x="457200" y="3787775"/>
            <a:ext cx="1457325" cy="752475"/>
          </a:xfrm>
          <a:custGeom>
            <a:avLst/>
            <a:gdLst>
              <a:gd name="T0" fmla="*/ 2147483647 w 21600"/>
              <a:gd name="T1" fmla="*/ 0 h 21600"/>
              <a:gd name="T2" fmla="*/ 2147483647 w 21600"/>
              <a:gd name="T3" fmla="*/ 456557213 h 21600"/>
              <a:gd name="T4" fmla="*/ 2147483647 w 21600"/>
              <a:gd name="T5" fmla="*/ 913114426 h 21600"/>
              <a:gd name="T6" fmla="*/ 0 w 21600"/>
              <a:gd name="T7" fmla="*/ 456557213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00FF00"/>
          </a:solidFill>
          <a:ln w="9360">
            <a:solidFill>
              <a:srgbClr val="000000"/>
            </a:solidFill>
            <a:prstDash val="solid"/>
            <a:miter lim="800000"/>
            <a:headEnd/>
            <a:tailEnd/>
          </a:ln>
        </p:spPr>
        <p:txBody>
          <a:bodyPr wrap="none" lIns="90000" tIns="46800" rIns="90000" bIns="46800" anchor="ctr"/>
          <a:lstStyle/>
          <a:p>
            <a:endParaRPr lang="en-US"/>
          </a:p>
        </p:txBody>
      </p:sp>
      <p:sp>
        <p:nvSpPr>
          <p:cNvPr id="32770" name="Title 2"/>
          <p:cNvSpPr>
            <a:spLocks noGrp="1"/>
          </p:cNvSpPr>
          <p:nvPr>
            <p:ph type="title"/>
          </p:nvPr>
        </p:nvSpPr>
        <p:spPr/>
        <p:txBody>
          <a:bodyPr>
            <a:spAutoFit/>
          </a:bodyPr>
          <a:lstStyle/>
          <a:p>
            <a:r>
              <a:rPr lang="en-US" smtClean="0"/>
              <a:t>4 Stages of the Linux Boot Process - Cont</a:t>
            </a:r>
          </a:p>
        </p:txBody>
      </p:sp>
      <p:sp>
        <p:nvSpPr>
          <p:cNvPr id="32771" name="Text Placeholder 3"/>
          <p:cNvSpPr>
            <a:spLocks noGrp="1"/>
          </p:cNvSpPr>
          <p:nvPr>
            <p:ph sz="half" idx="1"/>
          </p:nvPr>
        </p:nvSpPr>
        <p:spPr/>
        <p:txBody>
          <a:bodyPr/>
          <a:lstStyle/>
          <a:p>
            <a:pPr>
              <a:buClr>
                <a:srgbClr val="000000"/>
              </a:buClr>
            </a:pPr>
            <a:r>
              <a:rPr lang="en-US" sz="2000" smtClean="0">
                <a:ea typeface="DejaVu Sans"/>
                <a:cs typeface="DejaVu Sans"/>
              </a:rPr>
              <a:t>(stage 1) ROM</a:t>
            </a:r>
          </a:p>
          <a:p>
            <a:pPr>
              <a:buClr>
                <a:srgbClr val="000000"/>
              </a:buClr>
            </a:pPr>
            <a:r>
              <a:rPr lang="en-US" sz="2000" smtClean="0">
                <a:ea typeface="DejaVu Sans"/>
                <a:cs typeface="DejaVu Sans"/>
              </a:rPr>
              <a:t>(stage 2) UBL/X-loader/U-boot SPL</a:t>
            </a:r>
          </a:p>
          <a:p>
            <a:pPr>
              <a:buClr>
                <a:srgbClr val="000000"/>
              </a:buClr>
            </a:pPr>
            <a:r>
              <a:rPr lang="en-US" sz="2000" smtClean="0">
                <a:ea typeface="DejaVu Sans"/>
                <a:cs typeface="DejaVu Sans"/>
              </a:rPr>
              <a:t>(stage 3) U-boot</a:t>
            </a:r>
          </a:p>
          <a:p>
            <a:pPr>
              <a:buClr>
                <a:srgbClr val="000000"/>
              </a:buClr>
            </a:pPr>
            <a:r>
              <a:rPr lang="en-US" sz="2000" smtClean="0">
                <a:ea typeface="DejaVu Sans"/>
                <a:cs typeface="DejaVu Sans"/>
              </a:rPr>
              <a:t>(stage 4) Kernel</a:t>
            </a:r>
          </a:p>
        </p:txBody>
      </p:sp>
      <p:sp>
        <p:nvSpPr>
          <p:cNvPr id="2" name="Content Placeholder 1"/>
          <p:cNvSpPr>
            <a:spLocks noGrp="1"/>
          </p:cNvSpPr>
          <p:nvPr>
            <p:ph sz="half" idx="2"/>
          </p:nvPr>
        </p:nvSpPr>
        <p:spPr/>
        <p:txBody>
          <a:bodyPr>
            <a:normAutofit fontScale="85000" lnSpcReduction="20000"/>
          </a:bodyPr>
          <a:lstStyle/>
          <a:p>
            <a:pPr>
              <a:spcBef>
                <a:spcPts val="1625"/>
              </a:spcBef>
              <a:buClr>
                <a:srgbClr val="000000"/>
              </a:buClr>
              <a:buSzPct val="100000"/>
              <a:buFont typeface="Arial" pitchFamily="34" charset="0"/>
              <a:buChar char="•"/>
              <a:tabLst>
                <a:tab pos="0" algn="l"/>
                <a:tab pos="914400" algn="l"/>
                <a:tab pos="1828800" algn="l"/>
                <a:tab pos="2741613" algn="l"/>
                <a:tab pos="3657600" algn="l"/>
                <a:tab pos="4572000" algn="l"/>
                <a:tab pos="5484813" algn="l"/>
                <a:tab pos="6399213" algn="l"/>
                <a:tab pos="7315200" algn="l"/>
                <a:tab pos="8229600" algn="l"/>
                <a:tab pos="9144000" algn="l"/>
                <a:tab pos="10058400" algn="l"/>
              </a:tabLst>
              <a:defRPr/>
            </a:pPr>
            <a:r>
              <a:rPr lang="en-US" dirty="0">
                <a:solidFill>
                  <a:srgbClr val="000000"/>
                </a:solidFill>
                <a:ea typeface="DejaVu Sans"/>
                <a:cs typeface="DejaVu Sans"/>
              </a:rPr>
              <a:t>Each stage adds functionality.</a:t>
            </a:r>
          </a:p>
          <a:p>
            <a:pPr>
              <a:spcBef>
                <a:spcPts val="1625"/>
              </a:spcBef>
              <a:buClr>
                <a:srgbClr val="000000"/>
              </a:buClr>
              <a:buSzPct val="100000"/>
              <a:buFont typeface="Arial" pitchFamily="34" charset="0"/>
              <a:buChar char="•"/>
              <a:tabLst>
                <a:tab pos="0" algn="l"/>
                <a:tab pos="914400" algn="l"/>
                <a:tab pos="1828800" algn="l"/>
                <a:tab pos="2741613" algn="l"/>
                <a:tab pos="3657600" algn="l"/>
                <a:tab pos="4572000" algn="l"/>
                <a:tab pos="5484813" algn="l"/>
                <a:tab pos="6399213" algn="l"/>
                <a:tab pos="7315200" algn="l"/>
                <a:tab pos="8229600" algn="l"/>
                <a:tab pos="9144000" algn="l"/>
                <a:tab pos="10058400" algn="l"/>
              </a:tabLst>
              <a:defRPr/>
            </a:pPr>
            <a:r>
              <a:rPr lang="en-US" dirty="0">
                <a:solidFill>
                  <a:srgbClr val="000000"/>
                </a:solidFill>
                <a:ea typeface="DejaVu Sans"/>
                <a:cs typeface="DejaVu Sans"/>
              </a:rPr>
              <a:t>Boot mode indicates to the ROM BL the order of boot modes to try.</a:t>
            </a:r>
          </a:p>
          <a:p>
            <a:pPr>
              <a:spcBef>
                <a:spcPts val="1625"/>
              </a:spcBef>
              <a:buClr>
                <a:srgbClr val="000000"/>
              </a:buClr>
              <a:buSzPct val="100000"/>
              <a:buFont typeface="Arial" pitchFamily="34" charset="0"/>
              <a:buChar char="•"/>
              <a:tabLst>
                <a:tab pos="0" algn="l"/>
                <a:tab pos="914400" algn="l"/>
                <a:tab pos="1828800" algn="l"/>
                <a:tab pos="2741613" algn="l"/>
                <a:tab pos="3657600" algn="l"/>
                <a:tab pos="4572000" algn="l"/>
                <a:tab pos="5484813" algn="l"/>
                <a:tab pos="6399213" algn="l"/>
                <a:tab pos="7315200" algn="l"/>
                <a:tab pos="8229600" algn="l"/>
                <a:tab pos="9144000" algn="l"/>
                <a:tab pos="10058400" algn="l"/>
              </a:tabLst>
              <a:defRPr/>
            </a:pPr>
            <a:r>
              <a:rPr lang="en-US" dirty="0">
                <a:solidFill>
                  <a:srgbClr val="000000"/>
                </a:solidFill>
                <a:ea typeface="DejaVu Sans"/>
                <a:cs typeface="DejaVu Sans"/>
              </a:rPr>
              <a:t>ROM BL may indicate to SPL where it came from.</a:t>
            </a:r>
          </a:p>
          <a:p>
            <a:pPr>
              <a:spcBef>
                <a:spcPts val="1625"/>
              </a:spcBef>
              <a:buClr>
                <a:srgbClr val="000000"/>
              </a:buClr>
              <a:buSzPct val="100000"/>
              <a:buFont typeface="Arial" pitchFamily="34" charset="0"/>
              <a:buChar char="•"/>
              <a:tabLst>
                <a:tab pos="0" algn="l"/>
                <a:tab pos="914400" algn="l"/>
                <a:tab pos="1828800" algn="l"/>
                <a:tab pos="2741613" algn="l"/>
                <a:tab pos="3657600" algn="l"/>
                <a:tab pos="4572000" algn="l"/>
                <a:tab pos="5484813" algn="l"/>
                <a:tab pos="6399213" algn="l"/>
                <a:tab pos="7315200" algn="l"/>
                <a:tab pos="8229600" algn="l"/>
                <a:tab pos="9144000" algn="l"/>
                <a:tab pos="10058400" algn="l"/>
              </a:tabLst>
              <a:defRPr/>
            </a:pPr>
            <a:r>
              <a:rPr lang="en-US" dirty="0">
                <a:solidFill>
                  <a:srgbClr val="000000"/>
                </a:solidFill>
                <a:ea typeface="DejaVu Sans"/>
                <a:cs typeface="DejaVu Sans"/>
              </a:rPr>
              <a:t> While SPL should use the same method to find U-Boot, U-Boot is free to do as the user configures.  For simplicity here, we assume it also uses that mode.</a:t>
            </a:r>
          </a:p>
        </p:txBody>
      </p:sp>
      <p:sp>
        <p:nvSpPr>
          <p:cNvPr id="32773" name="Rectangle 4"/>
          <p:cNvSpPr>
            <a:spLocks/>
          </p:cNvSpPr>
          <p:nvPr/>
        </p:nvSpPr>
        <p:spPr bwMode="auto">
          <a:xfrm>
            <a:off x="2324100" y="3521075"/>
            <a:ext cx="1990725" cy="1162050"/>
          </a:xfrm>
          <a:custGeom>
            <a:avLst/>
            <a:gdLst>
              <a:gd name="T0" fmla="*/ 2147483647 w 21600"/>
              <a:gd name="T1" fmla="*/ 0 h 21600"/>
              <a:gd name="T2" fmla="*/ 2147483647 w 21600"/>
              <a:gd name="T3" fmla="*/ 1681697923 h 21600"/>
              <a:gd name="T4" fmla="*/ 2147483647 w 21600"/>
              <a:gd name="T5" fmla="*/ 2147483647 h 21600"/>
              <a:gd name="T6" fmla="*/ 0 w 21600"/>
              <a:gd name="T7" fmla="*/ 1681697923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AAAAAA"/>
          </a:solidFill>
          <a:ln w="9360">
            <a:solidFill>
              <a:srgbClr val="000000"/>
            </a:solidFill>
            <a:prstDash val="solid"/>
            <a:miter lim="800000"/>
            <a:headEnd/>
            <a:tailEnd/>
          </a:ln>
        </p:spPr>
        <p:txBody>
          <a:bodyPr wrap="none" lIns="90000" tIns="46800" rIns="90000" bIns="46800" anchor="ctr"/>
          <a:lstStyle/>
          <a:p>
            <a:endParaRPr lang="en-US"/>
          </a:p>
        </p:txBody>
      </p:sp>
      <p:sp>
        <p:nvSpPr>
          <p:cNvPr id="32774" name="Text Box 5"/>
          <p:cNvSpPr>
            <a:spLocks noChangeArrowheads="1"/>
          </p:cNvSpPr>
          <p:nvPr/>
        </p:nvSpPr>
        <p:spPr bwMode="auto">
          <a:xfrm>
            <a:off x="2355850" y="3529013"/>
            <a:ext cx="1052513" cy="306387"/>
          </a:xfrm>
          <a:custGeom>
            <a:avLst/>
            <a:gdLst>
              <a:gd name="T0" fmla="*/ 1249247888 w 21600"/>
              <a:gd name="T1" fmla="*/ 0 h 21600"/>
              <a:gd name="T2" fmla="*/ 2147483647 w 21600"/>
              <a:gd name="T3" fmla="*/ 30892607 h 21600"/>
              <a:gd name="T4" fmla="*/ 1249247888 w 21600"/>
              <a:gd name="T5" fmla="*/ 61785214 h 21600"/>
              <a:gd name="T6" fmla="*/ 0 w 21600"/>
              <a:gd name="T7" fmla="*/ 3089260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Processor</a:t>
            </a:r>
          </a:p>
        </p:txBody>
      </p:sp>
      <p:sp>
        <p:nvSpPr>
          <p:cNvPr id="32775" name="Text Box 49"/>
          <p:cNvSpPr>
            <a:spLocks noChangeArrowheads="1"/>
          </p:cNvSpPr>
          <p:nvPr/>
        </p:nvSpPr>
        <p:spPr bwMode="auto">
          <a:xfrm>
            <a:off x="652463" y="3905250"/>
            <a:ext cx="1098550" cy="519113"/>
          </a:xfrm>
          <a:custGeom>
            <a:avLst/>
            <a:gdLst>
              <a:gd name="T0" fmla="*/ 1422380461 w 21600"/>
              <a:gd name="T1" fmla="*/ 0 h 21600"/>
              <a:gd name="T2" fmla="*/ 2147483647 w 21600"/>
              <a:gd name="T3" fmla="*/ 150229950 h 21600"/>
              <a:gd name="T4" fmla="*/ 1422380461 w 21600"/>
              <a:gd name="T5" fmla="*/ 300459323 h 21600"/>
              <a:gd name="T6" fmla="*/ 0 w 21600"/>
              <a:gd name="T7" fmla="*/ 150229950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Boot Mode</a:t>
            </a:r>
          </a:p>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Selection</a:t>
            </a:r>
          </a:p>
        </p:txBody>
      </p:sp>
      <p:sp>
        <p:nvSpPr>
          <p:cNvPr id="32776" name="Text Box 51"/>
          <p:cNvSpPr>
            <a:spLocks noChangeArrowheads="1"/>
          </p:cNvSpPr>
          <p:nvPr/>
        </p:nvSpPr>
        <p:spPr bwMode="auto">
          <a:xfrm>
            <a:off x="457200" y="4768850"/>
            <a:ext cx="2971800" cy="946150"/>
          </a:xfrm>
          <a:custGeom>
            <a:avLst/>
            <a:gdLst>
              <a:gd name="T0" fmla="*/ 2147483647 w 21600"/>
              <a:gd name="T1" fmla="*/ 0 h 21600"/>
              <a:gd name="T2" fmla="*/ 2147483647 w 21600"/>
              <a:gd name="T3" fmla="*/ 907978126 h 21600"/>
              <a:gd name="T4" fmla="*/ 2147483647 w 21600"/>
              <a:gd name="T5" fmla="*/ 1815956252 h 21600"/>
              <a:gd name="T6" fmla="*/ 0 w 21600"/>
              <a:gd name="T7" fmla="*/ 907978126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lIns="90000" tIns="46800" rIns="90000" bIns="46800">
            <a:spAutoFit/>
          </a:bodyPr>
          <a:lstStyle/>
          <a:p>
            <a:pPr>
              <a:buClr>
                <a:srgbClr val="000000"/>
              </a:buClr>
              <a:buSzPct val="100000"/>
              <a:buFont typeface="Arial" pitchFamily="34" charset="0"/>
              <a:buChar cha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Selects which source of SPL</a:t>
            </a:r>
          </a:p>
          <a:p>
            <a:pPr>
              <a:buClr>
                <a:srgbClr val="000000"/>
              </a:buClr>
              <a:buSzPct val="100000"/>
              <a:buFont typeface="Arial" pitchFamily="34" charset="0"/>
              <a:buChar cha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Only used by the ROM BL</a:t>
            </a:r>
          </a:p>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endParaRPr lang="en-US" sz="1400" b="1">
              <a:solidFill>
                <a:srgbClr val="000000"/>
              </a:solidFill>
              <a:ea typeface="DejaVu Sans"/>
              <a:cs typeface="DejaVu Sans"/>
            </a:endParaRPr>
          </a:p>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endParaRPr lang="en-US" sz="1400" b="1">
              <a:solidFill>
                <a:srgbClr val="000000"/>
              </a:solidFill>
              <a:ea typeface="DejaVu Sans"/>
              <a:cs typeface="DejaVu Sans"/>
            </a:endParaRPr>
          </a:p>
        </p:txBody>
      </p:sp>
      <p:sp>
        <p:nvSpPr>
          <p:cNvPr id="32777" name="Rectangle 68"/>
          <p:cNvSpPr>
            <a:spLocks/>
          </p:cNvSpPr>
          <p:nvPr/>
        </p:nvSpPr>
        <p:spPr bwMode="auto">
          <a:xfrm>
            <a:off x="3340100" y="3848100"/>
            <a:ext cx="914400" cy="288925"/>
          </a:xfrm>
          <a:custGeom>
            <a:avLst/>
            <a:gdLst>
              <a:gd name="T0" fmla="*/ 819352565 w 21600"/>
              <a:gd name="T1" fmla="*/ 0 h 21600"/>
              <a:gd name="T2" fmla="*/ 1638705130 w 21600"/>
              <a:gd name="T3" fmla="*/ 25861326 h 21600"/>
              <a:gd name="T4" fmla="*/ 819352565 w 21600"/>
              <a:gd name="T5" fmla="*/ 51722653 h 21600"/>
              <a:gd name="T6" fmla="*/ 0 w 21600"/>
              <a:gd name="T7" fmla="*/ 25861326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FFFF00"/>
          </a:solidFill>
          <a:ln w="9360">
            <a:solidFill>
              <a:srgbClr val="000000"/>
            </a:solidFill>
            <a:prstDash val="solid"/>
            <a:miter lim="800000"/>
            <a:headEnd/>
            <a:tailEnd/>
          </a:ln>
        </p:spPr>
        <p:txBody>
          <a:bodyPr wrap="none" lIns="90000" tIns="46800" rIns="90000" bIns="46800" anchor="ctr"/>
          <a:lstStyle/>
          <a:p>
            <a:endParaRPr lang="en-US"/>
          </a:p>
        </p:txBody>
      </p:sp>
      <p:sp>
        <p:nvSpPr>
          <p:cNvPr id="32778" name="Text Box 69"/>
          <p:cNvSpPr>
            <a:spLocks noChangeArrowheads="1"/>
          </p:cNvSpPr>
          <p:nvPr/>
        </p:nvSpPr>
        <p:spPr bwMode="auto">
          <a:xfrm>
            <a:off x="3354388" y="3832225"/>
            <a:ext cx="884237" cy="306388"/>
          </a:xfrm>
          <a:custGeom>
            <a:avLst/>
            <a:gdLst>
              <a:gd name="T0" fmla="*/ 741453744 w 21600"/>
              <a:gd name="T1" fmla="*/ 0 h 21600"/>
              <a:gd name="T2" fmla="*/ 1482906177 w 21600"/>
              <a:gd name="T3" fmla="*/ 30892821 h 21600"/>
              <a:gd name="T4" fmla="*/ 741453744 w 21600"/>
              <a:gd name="T5" fmla="*/ 61785643 h 21600"/>
              <a:gd name="T6" fmla="*/ 0 w 21600"/>
              <a:gd name="T7" fmla="*/ 30892821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ROM BL</a:t>
            </a:r>
          </a:p>
        </p:txBody>
      </p:sp>
      <p:sp>
        <p:nvSpPr>
          <p:cNvPr id="32779" name="Text Box 72"/>
          <p:cNvSpPr>
            <a:spLocks noChangeArrowheads="1"/>
          </p:cNvSpPr>
          <p:nvPr/>
        </p:nvSpPr>
        <p:spPr bwMode="auto">
          <a:xfrm>
            <a:off x="2317750" y="4229100"/>
            <a:ext cx="906463" cy="306388"/>
          </a:xfrm>
          <a:custGeom>
            <a:avLst/>
            <a:gdLst>
              <a:gd name="T0" fmla="*/ 797899667 w 21600"/>
              <a:gd name="T1" fmla="*/ 0 h 21600"/>
              <a:gd name="T2" fmla="*/ 1595799333 w 21600"/>
              <a:gd name="T3" fmla="*/ 30892821 h 21600"/>
              <a:gd name="T4" fmla="*/ 797899667 w 21600"/>
              <a:gd name="T5" fmla="*/ 61785643 h 21600"/>
              <a:gd name="T6" fmla="*/ 0 w 21600"/>
              <a:gd name="T7" fmla="*/ 30892821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Int. RAM</a:t>
            </a: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spAutoFit/>
          </a:bodyPr>
          <a:lstStyle/>
          <a:p>
            <a:r>
              <a:rPr lang="en-US" smtClean="0"/>
              <a:t>Overview – Processor Boot Modes</a:t>
            </a:r>
          </a:p>
        </p:txBody>
      </p:sp>
      <p:sp>
        <p:nvSpPr>
          <p:cNvPr id="34818" name="Text Placeholder 2"/>
          <p:cNvSpPr>
            <a:spLocks noGrp="1"/>
          </p:cNvSpPr>
          <p:nvPr>
            <p:ph idx="1"/>
          </p:nvPr>
        </p:nvSpPr>
        <p:spPr/>
        <p:txBody>
          <a:bodyPr/>
          <a:lstStyle/>
          <a:p>
            <a:pPr>
              <a:lnSpc>
                <a:spcPct val="90000"/>
              </a:lnSpc>
              <a:spcBef>
                <a:spcPts val="1300"/>
              </a:spcBef>
              <a:buClr>
                <a:srgbClr val="000000"/>
              </a:buClr>
            </a:pPr>
            <a:r>
              <a:rPr lang="en-US" sz="1600" smtClean="0">
                <a:ea typeface="DejaVu Sans"/>
                <a:cs typeface="DejaVu Sans"/>
              </a:rPr>
              <a:t>Boot Modes in TI perspective is strictly related to hardware and about where to read the next stage in the boot process. This is unrelated to traditional UNIX or Linux runlevels.</a:t>
            </a:r>
          </a:p>
          <a:p>
            <a:pPr>
              <a:lnSpc>
                <a:spcPct val="90000"/>
              </a:lnSpc>
              <a:spcBef>
                <a:spcPts val="1300"/>
              </a:spcBef>
              <a:buClr>
                <a:srgbClr val="000000"/>
              </a:buClr>
            </a:pPr>
            <a:r>
              <a:rPr lang="en-US" sz="1600" smtClean="0">
                <a:ea typeface="DejaVu Sans"/>
                <a:cs typeface="DejaVu Sans"/>
              </a:rPr>
              <a:t>Boot Modes supported vary by device so please consult the data sheet. Typical boot modes are NAND, I2C, MMC, SPI, Serial, Ethernet.</a:t>
            </a:r>
          </a:p>
          <a:p>
            <a:pPr>
              <a:lnSpc>
                <a:spcPct val="90000"/>
              </a:lnSpc>
              <a:spcBef>
                <a:spcPts val="1300"/>
              </a:spcBef>
              <a:buClr>
                <a:srgbClr val="000000"/>
              </a:buClr>
            </a:pPr>
            <a:r>
              <a:rPr lang="en-US" sz="1600" smtClean="0">
                <a:ea typeface="DejaVu Sans"/>
                <a:cs typeface="DejaVu Sans"/>
              </a:rPr>
              <a:t>Boot mode pins are read and latched once, typically the pins are muxed with another interface such as the video display lines, input on start and then output after that.</a:t>
            </a:r>
          </a:p>
          <a:p>
            <a:pPr>
              <a:lnSpc>
                <a:spcPct val="90000"/>
              </a:lnSpc>
              <a:spcBef>
                <a:spcPts val="1300"/>
              </a:spcBef>
              <a:buClr>
                <a:srgbClr val="000000"/>
              </a:buClr>
            </a:pPr>
            <a:r>
              <a:rPr lang="en-US" sz="1600" smtClean="0">
                <a:ea typeface="DejaVu Sans"/>
                <a:cs typeface="DejaVu Sans"/>
              </a:rPr>
              <a:t>Each Processor has an app note on this topic</a:t>
            </a:r>
          </a:p>
        </p:txBody>
      </p:sp>
      <p:pic>
        <p:nvPicPr>
          <p:cNvPr id="34819" name="Picture 15"/>
          <p:cNvPicPr>
            <a:picLocks noChangeAspect="1"/>
          </p:cNvPicPr>
          <p:nvPr/>
        </p:nvPicPr>
        <p:blipFill>
          <a:blip r:embed="rId3" cstate="print"/>
          <a:srcRect/>
          <a:stretch>
            <a:fillRect/>
          </a:stretch>
        </p:blipFill>
        <p:spPr bwMode="auto">
          <a:xfrm>
            <a:off x="333375" y="3544888"/>
            <a:ext cx="5408613" cy="2757487"/>
          </a:xfrm>
          <a:prstGeom prst="rect">
            <a:avLst/>
          </a:prstGeom>
          <a:noFill/>
          <a:ln w="9525">
            <a:noFill/>
            <a:miter lim="800000"/>
            <a:headEnd/>
            <a:tailEnd/>
          </a:ln>
        </p:spPr>
      </p:pic>
      <p:pic>
        <p:nvPicPr>
          <p:cNvPr id="34820" name="Picture 17"/>
          <p:cNvPicPr>
            <a:picLocks noChangeAspect="1"/>
          </p:cNvPicPr>
          <p:nvPr/>
        </p:nvPicPr>
        <p:blipFill>
          <a:blip r:embed="rId4" cstate="print"/>
          <a:srcRect/>
          <a:stretch>
            <a:fillRect/>
          </a:stretch>
        </p:blipFill>
        <p:spPr bwMode="auto">
          <a:xfrm>
            <a:off x="4937125" y="3549650"/>
            <a:ext cx="3765550" cy="2211388"/>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spAutoFit/>
          </a:bodyPr>
          <a:lstStyle/>
          <a:p>
            <a:r>
              <a:rPr lang="en-US" smtClean="0"/>
              <a:t>Overview – Boot Modes</a:t>
            </a:r>
          </a:p>
        </p:txBody>
      </p:sp>
      <p:sp>
        <p:nvSpPr>
          <p:cNvPr id="36866" name="Text Placeholder 2"/>
          <p:cNvSpPr>
            <a:spLocks noGrp="1"/>
          </p:cNvSpPr>
          <p:nvPr>
            <p:ph idx="1"/>
          </p:nvPr>
        </p:nvSpPr>
        <p:spPr/>
        <p:txBody>
          <a:bodyPr/>
          <a:lstStyle/>
          <a:p>
            <a:pPr>
              <a:buClr>
                <a:srgbClr val="000000"/>
              </a:buClr>
            </a:pPr>
            <a:r>
              <a:rPr lang="en-US" smtClean="0">
                <a:ea typeface="DejaVu Sans"/>
                <a:cs typeface="DejaVu Sans"/>
              </a:rPr>
              <a:t>Some processors support Boot Sequences based on the Boot Mode. This allows the ROM code to handle possible failure modes in case the primary selected persistent storage is not available. Please refer to the appropriate Data Sheet and Technical Reference Manual (TRM) for the part.</a:t>
            </a:r>
          </a:p>
          <a:p>
            <a:pPr lvl="1">
              <a:buClr>
                <a:srgbClr val="000000"/>
              </a:buClr>
            </a:pPr>
            <a:r>
              <a:rPr lang="en-US" smtClean="0">
                <a:ea typeface="DejaVu Sans"/>
                <a:cs typeface="DejaVu Sans"/>
              </a:rPr>
              <a:t>AM37x/AM35x/AM387x/AM389x (Sequencing supported, good for sys dev)</a:t>
            </a:r>
          </a:p>
          <a:p>
            <a:pPr lvl="1">
              <a:buClr>
                <a:srgbClr val="000000"/>
              </a:buClr>
            </a:pPr>
            <a:r>
              <a:rPr lang="en-US" smtClean="0">
                <a:ea typeface="DejaVu Sans"/>
                <a:cs typeface="DejaVu Sans"/>
              </a:rPr>
              <a:t>AM18x (Sequencing not supported)</a:t>
            </a:r>
          </a:p>
        </p:txBody>
      </p:sp>
      <p:pic>
        <p:nvPicPr>
          <p:cNvPr id="36867" name="Picture 4"/>
          <p:cNvPicPr>
            <a:picLocks noChangeAspect="1"/>
          </p:cNvPicPr>
          <p:nvPr/>
        </p:nvPicPr>
        <p:blipFill>
          <a:blip r:embed="rId3" cstate="print"/>
          <a:srcRect/>
          <a:stretch>
            <a:fillRect/>
          </a:stretch>
        </p:blipFill>
        <p:spPr bwMode="auto">
          <a:xfrm>
            <a:off x="333375" y="3544888"/>
            <a:ext cx="5408613" cy="2757487"/>
          </a:xfrm>
          <a:prstGeom prst="rect">
            <a:avLst/>
          </a:prstGeom>
          <a:noFill/>
          <a:ln w="9525">
            <a:noFill/>
            <a:miter lim="800000"/>
            <a:headEnd/>
            <a:tailEnd/>
          </a:ln>
        </p:spPr>
      </p:pic>
      <p:pic>
        <p:nvPicPr>
          <p:cNvPr id="36868" name="Picture 5"/>
          <p:cNvPicPr>
            <a:picLocks noChangeAspect="1"/>
          </p:cNvPicPr>
          <p:nvPr/>
        </p:nvPicPr>
        <p:blipFill>
          <a:blip r:embed="rId4" cstate="print"/>
          <a:srcRect/>
          <a:stretch>
            <a:fillRect/>
          </a:stretch>
        </p:blipFill>
        <p:spPr bwMode="auto">
          <a:xfrm>
            <a:off x="4937125" y="3549650"/>
            <a:ext cx="3765550" cy="2211388"/>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spAutoFit/>
          </a:bodyPr>
          <a:lstStyle/>
          <a:p>
            <a:r>
              <a:rPr lang="en-US" smtClean="0"/>
              <a:t>Persistent Storage based Boot Modes</a:t>
            </a:r>
          </a:p>
        </p:txBody>
      </p:sp>
      <p:sp>
        <p:nvSpPr>
          <p:cNvPr id="38914" name="Text Placeholder 68"/>
          <p:cNvSpPr>
            <a:spLocks noGrp="1"/>
          </p:cNvSpPr>
          <p:nvPr>
            <p:ph idx="1"/>
          </p:nvPr>
        </p:nvSpPr>
        <p:spPr/>
        <p:txBody>
          <a:bodyPr/>
          <a:lstStyle/>
          <a:p>
            <a:pPr>
              <a:lnSpc>
                <a:spcPct val="90000"/>
              </a:lnSpc>
              <a:spcBef>
                <a:spcPts val="1463"/>
              </a:spcBef>
              <a:buClr>
                <a:srgbClr val="000000"/>
              </a:buClr>
            </a:pPr>
            <a:r>
              <a:rPr lang="en-US" sz="1800" b="1" smtClean="0">
                <a:ea typeface="DejaVu Sans"/>
                <a:cs typeface="DejaVu Sans"/>
              </a:rPr>
              <a:t>Booting from persistent storage</a:t>
            </a:r>
          </a:p>
          <a:p>
            <a:pPr marL="285750" lvl="1" indent="-285750">
              <a:lnSpc>
                <a:spcPct val="90000"/>
              </a:lnSpc>
              <a:spcBef>
                <a:spcPts val="400"/>
              </a:spcBef>
              <a:buClr>
                <a:srgbClr val="000000"/>
              </a:buClr>
            </a:pPr>
            <a:r>
              <a:rPr lang="en-US" smtClean="0">
                <a:ea typeface="DejaVu Sans"/>
                <a:cs typeface="DejaVu Sans"/>
              </a:rPr>
              <a:t>This is the most typical workflow.</a:t>
            </a:r>
          </a:p>
          <a:p>
            <a:pPr marL="285750" lvl="1" indent="-285750">
              <a:lnSpc>
                <a:spcPct val="90000"/>
              </a:lnSpc>
              <a:spcBef>
                <a:spcPts val="400"/>
              </a:spcBef>
              <a:buClr>
                <a:srgbClr val="000000"/>
              </a:buClr>
            </a:pPr>
            <a:r>
              <a:rPr lang="en-US" smtClean="0">
                <a:ea typeface="DejaVu Sans"/>
                <a:cs typeface="DejaVu Sans"/>
              </a:rPr>
              <a:t>Exact location and format of each chunk is media and processor specific</a:t>
            </a:r>
          </a:p>
          <a:p>
            <a:pPr marL="565150" lvl="2" indent="-285750">
              <a:lnSpc>
                <a:spcPct val="90000"/>
              </a:lnSpc>
              <a:spcBef>
                <a:spcPts val="400"/>
              </a:spcBef>
              <a:buClr>
                <a:srgbClr val="000000"/>
              </a:buClr>
            </a:pPr>
            <a:r>
              <a:rPr lang="en-US" smtClean="0">
                <a:ea typeface="DejaVu Sans"/>
                <a:cs typeface="DejaVu Sans"/>
              </a:rPr>
              <a:t>ROM BL sets requirements for how SPL “looks” so it can tell if it's found a programmed device or not.</a:t>
            </a:r>
          </a:p>
        </p:txBody>
      </p:sp>
      <p:sp>
        <p:nvSpPr>
          <p:cNvPr id="38915" name="Rectangle 7"/>
          <p:cNvSpPr>
            <a:spLocks/>
          </p:cNvSpPr>
          <p:nvPr/>
        </p:nvSpPr>
        <p:spPr bwMode="auto">
          <a:xfrm>
            <a:off x="4665663" y="3332163"/>
            <a:ext cx="4248150" cy="523875"/>
          </a:xfrm>
          <a:custGeom>
            <a:avLst/>
            <a:gdLst>
              <a:gd name="T0" fmla="*/ 2147483647 w 21600"/>
              <a:gd name="T1" fmla="*/ 0 h 21600"/>
              <a:gd name="T2" fmla="*/ 2147483647 w 21600"/>
              <a:gd name="T3" fmla="*/ 154057660 h 21600"/>
              <a:gd name="T4" fmla="*/ 2147483647 w 21600"/>
              <a:gd name="T5" fmla="*/ 308114544 h 21600"/>
              <a:gd name="T6" fmla="*/ 0 w 21600"/>
              <a:gd name="T7" fmla="*/ 154057660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AAAAAA"/>
          </a:solidFill>
          <a:ln w="9360">
            <a:solidFill>
              <a:srgbClr val="000000"/>
            </a:solidFill>
            <a:prstDash val="solid"/>
            <a:miter lim="800000"/>
            <a:headEnd/>
            <a:tailEnd/>
          </a:ln>
        </p:spPr>
        <p:txBody>
          <a:bodyPr wrap="none" lIns="90000" tIns="46800" rIns="90000" bIns="46800" anchor="ctr"/>
          <a:lstStyle/>
          <a:p>
            <a:endParaRPr lang="en-US"/>
          </a:p>
        </p:txBody>
      </p:sp>
      <p:sp>
        <p:nvSpPr>
          <p:cNvPr id="38916" name="Text Box 8"/>
          <p:cNvSpPr>
            <a:spLocks noChangeArrowheads="1"/>
          </p:cNvSpPr>
          <p:nvPr/>
        </p:nvSpPr>
        <p:spPr bwMode="auto">
          <a:xfrm>
            <a:off x="4697413" y="3381375"/>
            <a:ext cx="698500" cy="307975"/>
          </a:xfrm>
          <a:custGeom>
            <a:avLst/>
            <a:gdLst>
              <a:gd name="T0" fmla="*/ 365361805 w 21600"/>
              <a:gd name="T1" fmla="*/ 0 h 21600"/>
              <a:gd name="T2" fmla="*/ 730722576 w 21600"/>
              <a:gd name="T3" fmla="*/ 31213668 h 21600"/>
              <a:gd name="T4" fmla="*/ 365361805 w 21600"/>
              <a:gd name="T5" fmla="*/ 62427337 h 21600"/>
              <a:gd name="T6" fmla="*/ 0 w 21600"/>
              <a:gd name="T7" fmla="*/ 31213668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NAND</a:t>
            </a:r>
          </a:p>
        </p:txBody>
      </p:sp>
      <p:sp>
        <p:nvSpPr>
          <p:cNvPr id="38917" name="Rectangle 11"/>
          <p:cNvSpPr>
            <a:spLocks/>
          </p:cNvSpPr>
          <p:nvPr/>
        </p:nvSpPr>
        <p:spPr bwMode="auto">
          <a:xfrm>
            <a:off x="4667250" y="3952875"/>
            <a:ext cx="4248150" cy="523875"/>
          </a:xfrm>
          <a:custGeom>
            <a:avLst/>
            <a:gdLst>
              <a:gd name="T0" fmla="*/ 2147483647 w 21600"/>
              <a:gd name="T1" fmla="*/ 0 h 21600"/>
              <a:gd name="T2" fmla="*/ 2147483647 w 21600"/>
              <a:gd name="T3" fmla="*/ 154057660 h 21600"/>
              <a:gd name="T4" fmla="*/ 2147483647 w 21600"/>
              <a:gd name="T5" fmla="*/ 308114544 h 21600"/>
              <a:gd name="T6" fmla="*/ 0 w 21600"/>
              <a:gd name="T7" fmla="*/ 154057660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AAAAAA"/>
          </a:solidFill>
          <a:ln w="9360">
            <a:solidFill>
              <a:srgbClr val="000000"/>
            </a:solidFill>
            <a:prstDash val="solid"/>
            <a:miter lim="800000"/>
            <a:headEnd/>
            <a:tailEnd/>
          </a:ln>
        </p:spPr>
        <p:txBody>
          <a:bodyPr wrap="none" lIns="90000" tIns="46800" rIns="90000" bIns="46800" anchor="ctr"/>
          <a:lstStyle/>
          <a:p>
            <a:endParaRPr lang="en-US"/>
          </a:p>
        </p:txBody>
      </p:sp>
      <p:sp>
        <p:nvSpPr>
          <p:cNvPr id="38918" name="Text Box 12"/>
          <p:cNvSpPr>
            <a:spLocks noChangeArrowheads="1"/>
          </p:cNvSpPr>
          <p:nvPr/>
        </p:nvSpPr>
        <p:spPr bwMode="auto">
          <a:xfrm>
            <a:off x="4700588" y="4002088"/>
            <a:ext cx="604837" cy="306387"/>
          </a:xfrm>
          <a:custGeom>
            <a:avLst/>
            <a:gdLst>
              <a:gd name="T0" fmla="*/ 237533853 w 21600"/>
              <a:gd name="T1" fmla="*/ 0 h 21600"/>
              <a:gd name="T2" fmla="*/ 475067706 w 21600"/>
              <a:gd name="T3" fmla="*/ 30892607 h 21600"/>
              <a:gd name="T4" fmla="*/ 237533853 w 21600"/>
              <a:gd name="T5" fmla="*/ 61785214 h 21600"/>
              <a:gd name="T6" fmla="*/ 0 w 21600"/>
              <a:gd name="T7" fmla="*/ 3089260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MMC</a:t>
            </a:r>
          </a:p>
        </p:txBody>
      </p:sp>
      <p:sp>
        <p:nvSpPr>
          <p:cNvPr id="38919" name="Rectangle 13"/>
          <p:cNvSpPr>
            <a:spLocks/>
          </p:cNvSpPr>
          <p:nvPr/>
        </p:nvSpPr>
        <p:spPr bwMode="auto">
          <a:xfrm>
            <a:off x="4668838" y="4573588"/>
            <a:ext cx="4244975" cy="523875"/>
          </a:xfrm>
          <a:custGeom>
            <a:avLst/>
            <a:gdLst>
              <a:gd name="T0" fmla="*/ 2147483647 w 21600"/>
              <a:gd name="T1" fmla="*/ 0 h 21600"/>
              <a:gd name="T2" fmla="*/ 2147483647 w 21600"/>
              <a:gd name="T3" fmla="*/ 154163502 h 21600"/>
              <a:gd name="T4" fmla="*/ 2147483647 w 21600"/>
              <a:gd name="T5" fmla="*/ 308327005 h 21600"/>
              <a:gd name="T6" fmla="*/ 0 w 21600"/>
              <a:gd name="T7" fmla="*/ 154163502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AAAAAA"/>
          </a:solidFill>
          <a:ln w="9360">
            <a:solidFill>
              <a:srgbClr val="000000"/>
            </a:solidFill>
            <a:prstDash val="solid"/>
            <a:miter lim="800000"/>
            <a:headEnd/>
            <a:tailEnd/>
          </a:ln>
        </p:spPr>
        <p:txBody>
          <a:bodyPr wrap="none" lIns="90000" tIns="46800" rIns="90000" bIns="46800" anchor="ctr"/>
          <a:lstStyle/>
          <a:p>
            <a:endParaRPr lang="en-US"/>
          </a:p>
        </p:txBody>
      </p:sp>
      <p:sp>
        <p:nvSpPr>
          <p:cNvPr id="38920" name="Text Box 14"/>
          <p:cNvSpPr>
            <a:spLocks noChangeArrowheads="1"/>
          </p:cNvSpPr>
          <p:nvPr/>
        </p:nvSpPr>
        <p:spPr bwMode="auto">
          <a:xfrm>
            <a:off x="4702175" y="4622800"/>
            <a:ext cx="468313" cy="306388"/>
          </a:xfrm>
          <a:custGeom>
            <a:avLst/>
            <a:gdLst>
              <a:gd name="T0" fmla="*/ 110166214 w 21600"/>
              <a:gd name="T1" fmla="*/ 0 h 21600"/>
              <a:gd name="T2" fmla="*/ 220332254 w 21600"/>
              <a:gd name="T3" fmla="*/ 30892821 h 21600"/>
              <a:gd name="T4" fmla="*/ 110166214 w 21600"/>
              <a:gd name="T5" fmla="*/ 61785643 h 21600"/>
              <a:gd name="T6" fmla="*/ 0 w 21600"/>
              <a:gd name="T7" fmla="*/ 30892821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SPI</a:t>
            </a:r>
          </a:p>
        </p:txBody>
      </p:sp>
      <p:sp>
        <p:nvSpPr>
          <p:cNvPr id="38921" name="Rectangle 15"/>
          <p:cNvSpPr>
            <a:spLocks/>
          </p:cNvSpPr>
          <p:nvPr/>
        </p:nvSpPr>
        <p:spPr bwMode="auto">
          <a:xfrm>
            <a:off x="4670425" y="5191125"/>
            <a:ext cx="4244975" cy="523875"/>
          </a:xfrm>
          <a:custGeom>
            <a:avLst/>
            <a:gdLst>
              <a:gd name="T0" fmla="*/ 2147483647 w 21600"/>
              <a:gd name="T1" fmla="*/ 0 h 21600"/>
              <a:gd name="T2" fmla="*/ 2147483647 w 21600"/>
              <a:gd name="T3" fmla="*/ 154057660 h 21600"/>
              <a:gd name="T4" fmla="*/ 2147483647 w 21600"/>
              <a:gd name="T5" fmla="*/ 308114544 h 21600"/>
              <a:gd name="T6" fmla="*/ 0 w 21600"/>
              <a:gd name="T7" fmla="*/ 154057660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AAAAAA"/>
          </a:solidFill>
          <a:ln w="9360">
            <a:solidFill>
              <a:srgbClr val="000000"/>
            </a:solidFill>
            <a:prstDash val="solid"/>
            <a:miter lim="800000"/>
            <a:headEnd/>
            <a:tailEnd/>
          </a:ln>
        </p:spPr>
        <p:txBody>
          <a:bodyPr wrap="none" lIns="90000" tIns="46800" rIns="90000" bIns="46800" anchor="ctr"/>
          <a:lstStyle/>
          <a:p>
            <a:endParaRPr lang="en-US"/>
          </a:p>
        </p:txBody>
      </p:sp>
      <p:sp>
        <p:nvSpPr>
          <p:cNvPr id="38922" name="Text Box 16"/>
          <p:cNvSpPr>
            <a:spLocks noChangeArrowheads="1"/>
          </p:cNvSpPr>
          <p:nvPr/>
        </p:nvSpPr>
        <p:spPr bwMode="auto">
          <a:xfrm>
            <a:off x="4702175" y="5224463"/>
            <a:ext cx="460375" cy="306387"/>
          </a:xfrm>
          <a:custGeom>
            <a:avLst/>
            <a:gdLst>
              <a:gd name="T0" fmla="*/ 104418937 w 21600"/>
              <a:gd name="T1" fmla="*/ 0 h 21600"/>
              <a:gd name="T2" fmla="*/ 208837363 w 21600"/>
              <a:gd name="T3" fmla="*/ 30892607 h 21600"/>
              <a:gd name="T4" fmla="*/ 104418937 w 21600"/>
              <a:gd name="T5" fmla="*/ 61785214 h 21600"/>
              <a:gd name="T6" fmla="*/ 0 w 21600"/>
              <a:gd name="T7" fmla="*/ 3089260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I2C</a:t>
            </a:r>
          </a:p>
        </p:txBody>
      </p:sp>
      <p:sp>
        <p:nvSpPr>
          <p:cNvPr id="38923" name="Rectangle 23"/>
          <p:cNvSpPr>
            <a:spLocks/>
          </p:cNvSpPr>
          <p:nvPr/>
        </p:nvSpPr>
        <p:spPr bwMode="auto">
          <a:xfrm>
            <a:off x="6249988" y="3421063"/>
            <a:ext cx="809625" cy="371475"/>
          </a:xfrm>
          <a:custGeom>
            <a:avLst/>
            <a:gdLst>
              <a:gd name="T0" fmla="*/ 568751012 w 21600"/>
              <a:gd name="T1" fmla="*/ 0 h 21600"/>
              <a:gd name="T2" fmla="*/ 1137502023 w 21600"/>
              <a:gd name="T3" fmla="*/ 54941907 h 21600"/>
              <a:gd name="T4" fmla="*/ 568751012 w 21600"/>
              <a:gd name="T5" fmla="*/ 109883813 h 21600"/>
              <a:gd name="T6" fmla="*/ 0 w 21600"/>
              <a:gd name="T7" fmla="*/ 5494190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00CCFF"/>
          </a:solidFill>
          <a:ln w="9360">
            <a:solidFill>
              <a:srgbClr val="000000"/>
            </a:solidFill>
            <a:prstDash val="solid"/>
            <a:miter lim="800000"/>
            <a:headEnd/>
            <a:tailEnd/>
          </a:ln>
        </p:spPr>
        <p:txBody>
          <a:bodyPr wrap="none" lIns="90000" tIns="46800" rIns="90000" bIns="46800" anchor="ctr"/>
          <a:lstStyle/>
          <a:p>
            <a:endParaRPr lang="en-US"/>
          </a:p>
        </p:txBody>
      </p:sp>
      <p:sp>
        <p:nvSpPr>
          <p:cNvPr id="38924" name="Text Box 24"/>
          <p:cNvSpPr>
            <a:spLocks noChangeArrowheads="1"/>
          </p:cNvSpPr>
          <p:nvPr/>
        </p:nvSpPr>
        <p:spPr bwMode="auto">
          <a:xfrm>
            <a:off x="6272213" y="3451225"/>
            <a:ext cx="733425" cy="306388"/>
          </a:xfrm>
          <a:custGeom>
            <a:avLst/>
            <a:gdLst>
              <a:gd name="T0" fmla="*/ 422111605 w 21600"/>
              <a:gd name="T1" fmla="*/ 0 h 21600"/>
              <a:gd name="T2" fmla="*/ 844222123 w 21600"/>
              <a:gd name="T3" fmla="*/ 30892821 h 21600"/>
              <a:gd name="T4" fmla="*/ 422111605 w 21600"/>
              <a:gd name="T5" fmla="*/ 61785643 h 21600"/>
              <a:gd name="T6" fmla="*/ 0 w 21600"/>
              <a:gd name="T7" fmla="*/ 30892821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u-boot</a:t>
            </a:r>
          </a:p>
        </p:txBody>
      </p:sp>
      <p:sp>
        <p:nvSpPr>
          <p:cNvPr id="38925" name="Rectangle 25"/>
          <p:cNvSpPr>
            <a:spLocks/>
          </p:cNvSpPr>
          <p:nvPr/>
        </p:nvSpPr>
        <p:spPr bwMode="auto">
          <a:xfrm>
            <a:off x="5575300" y="3422650"/>
            <a:ext cx="581025" cy="371475"/>
          </a:xfrm>
          <a:custGeom>
            <a:avLst/>
            <a:gdLst>
              <a:gd name="T0" fmla="*/ 210212240 w 21600"/>
              <a:gd name="T1" fmla="*/ 0 h 21600"/>
              <a:gd name="T2" fmla="*/ 420424481 w 21600"/>
              <a:gd name="T3" fmla="*/ 54941907 h 21600"/>
              <a:gd name="T4" fmla="*/ 210212240 w 21600"/>
              <a:gd name="T5" fmla="*/ 109883813 h 21600"/>
              <a:gd name="T6" fmla="*/ 0 w 21600"/>
              <a:gd name="T7" fmla="*/ 5494190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00CCFF"/>
          </a:solidFill>
          <a:ln w="9360">
            <a:solidFill>
              <a:srgbClr val="000000"/>
            </a:solidFill>
            <a:prstDash val="solid"/>
            <a:miter lim="800000"/>
            <a:headEnd/>
            <a:tailEnd/>
          </a:ln>
        </p:spPr>
        <p:txBody>
          <a:bodyPr wrap="none" lIns="90000" tIns="46800" rIns="90000" bIns="46800" anchor="ctr"/>
          <a:lstStyle/>
          <a:p>
            <a:endParaRPr lang="en-US"/>
          </a:p>
        </p:txBody>
      </p:sp>
      <p:sp>
        <p:nvSpPr>
          <p:cNvPr id="38926" name="Text Box 26"/>
          <p:cNvSpPr>
            <a:spLocks noChangeArrowheads="1"/>
          </p:cNvSpPr>
          <p:nvPr/>
        </p:nvSpPr>
        <p:spPr bwMode="auto">
          <a:xfrm>
            <a:off x="5597525" y="3452813"/>
            <a:ext cx="527050" cy="306387"/>
          </a:xfrm>
          <a:custGeom>
            <a:avLst/>
            <a:gdLst>
              <a:gd name="T0" fmla="*/ 156787997 w 21600"/>
              <a:gd name="T1" fmla="*/ 0 h 21600"/>
              <a:gd name="T2" fmla="*/ 313575995 w 21600"/>
              <a:gd name="T3" fmla="*/ 30892607 h 21600"/>
              <a:gd name="T4" fmla="*/ 156787997 w 21600"/>
              <a:gd name="T5" fmla="*/ 61785214 h 21600"/>
              <a:gd name="T6" fmla="*/ 0 w 21600"/>
              <a:gd name="T7" fmla="*/ 3089260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SPL</a:t>
            </a:r>
          </a:p>
        </p:txBody>
      </p:sp>
      <p:sp>
        <p:nvSpPr>
          <p:cNvPr id="38927" name="Rectangle 27"/>
          <p:cNvSpPr>
            <a:spLocks/>
          </p:cNvSpPr>
          <p:nvPr/>
        </p:nvSpPr>
        <p:spPr bwMode="auto">
          <a:xfrm>
            <a:off x="7127875" y="3422650"/>
            <a:ext cx="809625" cy="371475"/>
          </a:xfrm>
          <a:custGeom>
            <a:avLst/>
            <a:gdLst>
              <a:gd name="T0" fmla="*/ 568751012 w 21600"/>
              <a:gd name="T1" fmla="*/ 0 h 21600"/>
              <a:gd name="T2" fmla="*/ 1137502023 w 21600"/>
              <a:gd name="T3" fmla="*/ 54941907 h 21600"/>
              <a:gd name="T4" fmla="*/ 568751012 w 21600"/>
              <a:gd name="T5" fmla="*/ 109883813 h 21600"/>
              <a:gd name="T6" fmla="*/ 0 w 21600"/>
              <a:gd name="T7" fmla="*/ 5494190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00CCFF"/>
          </a:solidFill>
          <a:ln w="9360">
            <a:solidFill>
              <a:srgbClr val="000000"/>
            </a:solidFill>
            <a:prstDash val="solid"/>
            <a:miter lim="800000"/>
            <a:headEnd/>
            <a:tailEnd/>
          </a:ln>
        </p:spPr>
        <p:txBody>
          <a:bodyPr wrap="none" lIns="90000" tIns="46800" rIns="90000" bIns="46800" anchor="ctr"/>
          <a:lstStyle/>
          <a:p>
            <a:endParaRPr lang="en-US"/>
          </a:p>
        </p:txBody>
      </p:sp>
      <p:sp>
        <p:nvSpPr>
          <p:cNvPr id="38928" name="Text Box 28"/>
          <p:cNvSpPr>
            <a:spLocks noChangeArrowheads="1"/>
          </p:cNvSpPr>
          <p:nvPr/>
        </p:nvSpPr>
        <p:spPr bwMode="auto">
          <a:xfrm>
            <a:off x="7162800" y="3452813"/>
            <a:ext cx="706438" cy="306387"/>
          </a:xfrm>
          <a:custGeom>
            <a:avLst/>
            <a:gdLst>
              <a:gd name="T0" fmla="*/ 377949034 w 21600"/>
              <a:gd name="T1" fmla="*/ 0 h 21600"/>
              <a:gd name="T2" fmla="*/ 755898067 w 21600"/>
              <a:gd name="T3" fmla="*/ 30892607 h 21600"/>
              <a:gd name="T4" fmla="*/ 377949034 w 21600"/>
              <a:gd name="T5" fmla="*/ 61785214 h 21600"/>
              <a:gd name="T6" fmla="*/ 0 w 21600"/>
              <a:gd name="T7" fmla="*/ 3089260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kernel</a:t>
            </a:r>
          </a:p>
        </p:txBody>
      </p:sp>
      <p:sp>
        <p:nvSpPr>
          <p:cNvPr id="38929" name="Rectangle 29"/>
          <p:cNvSpPr>
            <a:spLocks/>
          </p:cNvSpPr>
          <p:nvPr/>
        </p:nvSpPr>
        <p:spPr bwMode="auto">
          <a:xfrm>
            <a:off x="6251575" y="4022725"/>
            <a:ext cx="809625" cy="371475"/>
          </a:xfrm>
          <a:custGeom>
            <a:avLst/>
            <a:gdLst>
              <a:gd name="T0" fmla="*/ 568751012 w 21600"/>
              <a:gd name="T1" fmla="*/ 0 h 21600"/>
              <a:gd name="T2" fmla="*/ 1137502023 w 21600"/>
              <a:gd name="T3" fmla="*/ 54941907 h 21600"/>
              <a:gd name="T4" fmla="*/ 568751012 w 21600"/>
              <a:gd name="T5" fmla="*/ 109883813 h 21600"/>
              <a:gd name="T6" fmla="*/ 0 w 21600"/>
              <a:gd name="T7" fmla="*/ 5494190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00CCFF"/>
          </a:solidFill>
          <a:ln w="9360">
            <a:solidFill>
              <a:srgbClr val="000000"/>
            </a:solidFill>
            <a:prstDash val="solid"/>
            <a:miter lim="800000"/>
            <a:headEnd/>
            <a:tailEnd/>
          </a:ln>
        </p:spPr>
        <p:txBody>
          <a:bodyPr wrap="none" lIns="90000" tIns="46800" rIns="90000" bIns="46800" anchor="ctr"/>
          <a:lstStyle/>
          <a:p>
            <a:endParaRPr lang="en-US"/>
          </a:p>
        </p:txBody>
      </p:sp>
      <p:sp>
        <p:nvSpPr>
          <p:cNvPr id="38930" name="Text Box 30"/>
          <p:cNvSpPr>
            <a:spLocks noChangeArrowheads="1"/>
          </p:cNvSpPr>
          <p:nvPr/>
        </p:nvSpPr>
        <p:spPr bwMode="auto">
          <a:xfrm>
            <a:off x="6273800" y="4052888"/>
            <a:ext cx="733425" cy="306387"/>
          </a:xfrm>
          <a:custGeom>
            <a:avLst/>
            <a:gdLst>
              <a:gd name="T0" fmla="*/ 422111605 w 21600"/>
              <a:gd name="T1" fmla="*/ 0 h 21600"/>
              <a:gd name="T2" fmla="*/ 844222123 w 21600"/>
              <a:gd name="T3" fmla="*/ 30892607 h 21600"/>
              <a:gd name="T4" fmla="*/ 422111605 w 21600"/>
              <a:gd name="T5" fmla="*/ 61785214 h 21600"/>
              <a:gd name="T6" fmla="*/ 0 w 21600"/>
              <a:gd name="T7" fmla="*/ 3089260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u-boot</a:t>
            </a:r>
          </a:p>
        </p:txBody>
      </p:sp>
      <p:sp>
        <p:nvSpPr>
          <p:cNvPr id="38931" name="Rectangle 31"/>
          <p:cNvSpPr>
            <a:spLocks/>
          </p:cNvSpPr>
          <p:nvPr/>
        </p:nvSpPr>
        <p:spPr bwMode="auto">
          <a:xfrm>
            <a:off x="5576888" y="4024313"/>
            <a:ext cx="581025" cy="371475"/>
          </a:xfrm>
          <a:custGeom>
            <a:avLst/>
            <a:gdLst>
              <a:gd name="T0" fmla="*/ 210212240 w 21600"/>
              <a:gd name="T1" fmla="*/ 0 h 21600"/>
              <a:gd name="T2" fmla="*/ 420424481 w 21600"/>
              <a:gd name="T3" fmla="*/ 54941907 h 21600"/>
              <a:gd name="T4" fmla="*/ 210212240 w 21600"/>
              <a:gd name="T5" fmla="*/ 109883813 h 21600"/>
              <a:gd name="T6" fmla="*/ 0 w 21600"/>
              <a:gd name="T7" fmla="*/ 5494190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00CCFF"/>
          </a:solidFill>
          <a:ln w="9360">
            <a:solidFill>
              <a:srgbClr val="000000"/>
            </a:solidFill>
            <a:prstDash val="solid"/>
            <a:miter lim="800000"/>
            <a:headEnd/>
            <a:tailEnd/>
          </a:ln>
        </p:spPr>
        <p:txBody>
          <a:bodyPr wrap="none" lIns="90000" tIns="46800" rIns="90000" bIns="46800" anchor="ctr"/>
          <a:lstStyle/>
          <a:p>
            <a:endParaRPr lang="en-US"/>
          </a:p>
        </p:txBody>
      </p:sp>
      <p:sp>
        <p:nvSpPr>
          <p:cNvPr id="38932" name="Text Box 32"/>
          <p:cNvSpPr>
            <a:spLocks noChangeArrowheads="1"/>
          </p:cNvSpPr>
          <p:nvPr/>
        </p:nvSpPr>
        <p:spPr bwMode="auto">
          <a:xfrm>
            <a:off x="5599113" y="4054475"/>
            <a:ext cx="527050" cy="307975"/>
          </a:xfrm>
          <a:custGeom>
            <a:avLst/>
            <a:gdLst>
              <a:gd name="T0" fmla="*/ 156787997 w 21600"/>
              <a:gd name="T1" fmla="*/ 0 h 21600"/>
              <a:gd name="T2" fmla="*/ 313575995 w 21600"/>
              <a:gd name="T3" fmla="*/ 31213668 h 21600"/>
              <a:gd name="T4" fmla="*/ 156787997 w 21600"/>
              <a:gd name="T5" fmla="*/ 62427337 h 21600"/>
              <a:gd name="T6" fmla="*/ 0 w 21600"/>
              <a:gd name="T7" fmla="*/ 31213668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SPL</a:t>
            </a:r>
          </a:p>
        </p:txBody>
      </p:sp>
      <p:sp>
        <p:nvSpPr>
          <p:cNvPr id="38933" name="Rectangle 33"/>
          <p:cNvSpPr>
            <a:spLocks/>
          </p:cNvSpPr>
          <p:nvPr/>
        </p:nvSpPr>
        <p:spPr bwMode="auto">
          <a:xfrm>
            <a:off x="7129463" y="4024313"/>
            <a:ext cx="809625" cy="371475"/>
          </a:xfrm>
          <a:custGeom>
            <a:avLst/>
            <a:gdLst>
              <a:gd name="T0" fmla="*/ 568751012 w 21600"/>
              <a:gd name="T1" fmla="*/ 0 h 21600"/>
              <a:gd name="T2" fmla="*/ 1137502023 w 21600"/>
              <a:gd name="T3" fmla="*/ 54941907 h 21600"/>
              <a:gd name="T4" fmla="*/ 568751012 w 21600"/>
              <a:gd name="T5" fmla="*/ 109883813 h 21600"/>
              <a:gd name="T6" fmla="*/ 0 w 21600"/>
              <a:gd name="T7" fmla="*/ 5494190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00CCFF"/>
          </a:solidFill>
          <a:ln w="9360">
            <a:solidFill>
              <a:srgbClr val="000000"/>
            </a:solidFill>
            <a:prstDash val="solid"/>
            <a:miter lim="800000"/>
            <a:headEnd/>
            <a:tailEnd/>
          </a:ln>
        </p:spPr>
        <p:txBody>
          <a:bodyPr wrap="none" lIns="90000" tIns="46800" rIns="90000" bIns="46800" anchor="ctr"/>
          <a:lstStyle/>
          <a:p>
            <a:endParaRPr lang="en-US"/>
          </a:p>
        </p:txBody>
      </p:sp>
      <p:sp>
        <p:nvSpPr>
          <p:cNvPr id="38934" name="Text Box 34"/>
          <p:cNvSpPr>
            <a:spLocks noChangeArrowheads="1"/>
          </p:cNvSpPr>
          <p:nvPr/>
        </p:nvSpPr>
        <p:spPr bwMode="auto">
          <a:xfrm>
            <a:off x="7164388" y="4054475"/>
            <a:ext cx="706437" cy="307975"/>
          </a:xfrm>
          <a:custGeom>
            <a:avLst/>
            <a:gdLst>
              <a:gd name="T0" fmla="*/ 377947975 w 21600"/>
              <a:gd name="T1" fmla="*/ 0 h 21600"/>
              <a:gd name="T2" fmla="*/ 755895951 w 21600"/>
              <a:gd name="T3" fmla="*/ 31213668 h 21600"/>
              <a:gd name="T4" fmla="*/ 377947975 w 21600"/>
              <a:gd name="T5" fmla="*/ 62427337 h 21600"/>
              <a:gd name="T6" fmla="*/ 0 w 21600"/>
              <a:gd name="T7" fmla="*/ 31213668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kernel</a:t>
            </a:r>
          </a:p>
        </p:txBody>
      </p:sp>
      <p:sp>
        <p:nvSpPr>
          <p:cNvPr id="38935" name="Rectangle 35"/>
          <p:cNvSpPr>
            <a:spLocks/>
          </p:cNvSpPr>
          <p:nvPr/>
        </p:nvSpPr>
        <p:spPr bwMode="auto">
          <a:xfrm>
            <a:off x="6253163" y="4652963"/>
            <a:ext cx="809625" cy="371475"/>
          </a:xfrm>
          <a:custGeom>
            <a:avLst/>
            <a:gdLst>
              <a:gd name="T0" fmla="*/ 568751012 w 21600"/>
              <a:gd name="T1" fmla="*/ 0 h 21600"/>
              <a:gd name="T2" fmla="*/ 1137502023 w 21600"/>
              <a:gd name="T3" fmla="*/ 54941907 h 21600"/>
              <a:gd name="T4" fmla="*/ 568751012 w 21600"/>
              <a:gd name="T5" fmla="*/ 109883813 h 21600"/>
              <a:gd name="T6" fmla="*/ 0 w 21600"/>
              <a:gd name="T7" fmla="*/ 5494190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00CCFF"/>
          </a:solidFill>
          <a:ln w="9360">
            <a:solidFill>
              <a:srgbClr val="000000"/>
            </a:solidFill>
            <a:prstDash val="solid"/>
            <a:miter lim="800000"/>
            <a:headEnd/>
            <a:tailEnd/>
          </a:ln>
        </p:spPr>
        <p:txBody>
          <a:bodyPr wrap="none" lIns="90000" tIns="46800" rIns="90000" bIns="46800" anchor="ctr"/>
          <a:lstStyle/>
          <a:p>
            <a:endParaRPr lang="en-US"/>
          </a:p>
        </p:txBody>
      </p:sp>
      <p:sp>
        <p:nvSpPr>
          <p:cNvPr id="38936" name="Text Box 36"/>
          <p:cNvSpPr>
            <a:spLocks noChangeArrowheads="1"/>
          </p:cNvSpPr>
          <p:nvPr/>
        </p:nvSpPr>
        <p:spPr bwMode="auto">
          <a:xfrm>
            <a:off x="6275388" y="4683125"/>
            <a:ext cx="733425" cy="307975"/>
          </a:xfrm>
          <a:custGeom>
            <a:avLst/>
            <a:gdLst>
              <a:gd name="T0" fmla="*/ 422111605 w 21600"/>
              <a:gd name="T1" fmla="*/ 0 h 21600"/>
              <a:gd name="T2" fmla="*/ 844222123 w 21600"/>
              <a:gd name="T3" fmla="*/ 31213668 h 21600"/>
              <a:gd name="T4" fmla="*/ 422111605 w 21600"/>
              <a:gd name="T5" fmla="*/ 62427337 h 21600"/>
              <a:gd name="T6" fmla="*/ 0 w 21600"/>
              <a:gd name="T7" fmla="*/ 31213668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u-boot</a:t>
            </a:r>
          </a:p>
        </p:txBody>
      </p:sp>
      <p:sp>
        <p:nvSpPr>
          <p:cNvPr id="38937" name="Rectangle 37"/>
          <p:cNvSpPr>
            <a:spLocks/>
          </p:cNvSpPr>
          <p:nvPr/>
        </p:nvSpPr>
        <p:spPr bwMode="auto">
          <a:xfrm>
            <a:off x="5578475" y="4654550"/>
            <a:ext cx="581025" cy="371475"/>
          </a:xfrm>
          <a:custGeom>
            <a:avLst/>
            <a:gdLst>
              <a:gd name="T0" fmla="*/ 210212240 w 21600"/>
              <a:gd name="T1" fmla="*/ 0 h 21600"/>
              <a:gd name="T2" fmla="*/ 420424481 w 21600"/>
              <a:gd name="T3" fmla="*/ 54941907 h 21600"/>
              <a:gd name="T4" fmla="*/ 210212240 w 21600"/>
              <a:gd name="T5" fmla="*/ 109883813 h 21600"/>
              <a:gd name="T6" fmla="*/ 0 w 21600"/>
              <a:gd name="T7" fmla="*/ 5494190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00CCFF"/>
          </a:solidFill>
          <a:ln w="9360">
            <a:solidFill>
              <a:srgbClr val="000000"/>
            </a:solidFill>
            <a:prstDash val="solid"/>
            <a:miter lim="800000"/>
            <a:headEnd/>
            <a:tailEnd/>
          </a:ln>
        </p:spPr>
        <p:txBody>
          <a:bodyPr wrap="none" lIns="90000" tIns="46800" rIns="90000" bIns="46800" anchor="ctr"/>
          <a:lstStyle/>
          <a:p>
            <a:endParaRPr lang="en-US"/>
          </a:p>
        </p:txBody>
      </p:sp>
      <p:sp>
        <p:nvSpPr>
          <p:cNvPr id="38938" name="Text Box 38"/>
          <p:cNvSpPr>
            <a:spLocks noChangeArrowheads="1"/>
          </p:cNvSpPr>
          <p:nvPr/>
        </p:nvSpPr>
        <p:spPr bwMode="auto">
          <a:xfrm>
            <a:off x="5600700" y="4684713"/>
            <a:ext cx="527050" cy="306387"/>
          </a:xfrm>
          <a:custGeom>
            <a:avLst/>
            <a:gdLst>
              <a:gd name="T0" fmla="*/ 156787997 w 21600"/>
              <a:gd name="T1" fmla="*/ 0 h 21600"/>
              <a:gd name="T2" fmla="*/ 313575995 w 21600"/>
              <a:gd name="T3" fmla="*/ 30892607 h 21600"/>
              <a:gd name="T4" fmla="*/ 156787997 w 21600"/>
              <a:gd name="T5" fmla="*/ 61785214 h 21600"/>
              <a:gd name="T6" fmla="*/ 0 w 21600"/>
              <a:gd name="T7" fmla="*/ 3089260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SPL</a:t>
            </a:r>
          </a:p>
        </p:txBody>
      </p:sp>
      <p:sp>
        <p:nvSpPr>
          <p:cNvPr id="38939" name="Rectangle 39"/>
          <p:cNvSpPr>
            <a:spLocks/>
          </p:cNvSpPr>
          <p:nvPr/>
        </p:nvSpPr>
        <p:spPr bwMode="auto">
          <a:xfrm>
            <a:off x="7131050" y="4654550"/>
            <a:ext cx="809625" cy="371475"/>
          </a:xfrm>
          <a:custGeom>
            <a:avLst/>
            <a:gdLst>
              <a:gd name="T0" fmla="*/ 568751012 w 21600"/>
              <a:gd name="T1" fmla="*/ 0 h 21600"/>
              <a:gd name="T2" fmla="*/ 1137502023 w 21600"/>
              <a:gd name="T3" fmla="*/ 54941907 h 21600"/>
              <a:gd name="T4" fmla="*/ 568751012 w 21600"/>
              <a:gd name="T5" fmla="*/ 109883813 h 21600"/>
              <a:gd name="T6" fmla="*/ 0 w 21600"/>
              <a:gd name="T7" fmla="*/ 5494190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00CCFF"/>
          </a:solidFill>
          <a:ln w="9360">
            <a:solidFill>
              <a:srgbClr val="000000"/>
            </a:solidFill>
            <a:prstDash val="solid"/>
            <a:miter lim="800000"/>
            <a:headEnd/>
            <a:tailEnd/>
          </a:ln>
        </p:spPr>
        <p:txBody>
          <a:bodyPr wrap="none" lIns="90000" tIns="46800" rIns="90000" bIns="46800" anchor="ctr"/>
          <a:lstStyle/>
          <a:p>
            <a:endParaRPr lang="en-US"/>
          </a:p>
        </p:txBody>
      </p:sp>
      <p:sp>
        <p:nvSpPr>
          <p:cNvPr id="38940" name="Text Box 40"/>
          <p:cNvSpPr>
            <a:spLocks noChangeArrowheads="1"/>
          </p:cNvSpPr>
          <p:nvPr/>
        </p:nvSpPr>
        <p:spPr bwMode="auto">
          <a:xfrm>
            <a:off x="7165975" y="4684713"/>
            <a:ext cx="706438" cy="306387"/>
          </a:xfrm>
          <a:custGeom>
            <a:avLst/>
            <a:gdLst>
              <a:gd name="T0" fmla="*/ 377949034 w 21600"/>
              <a:gd name="T1" fmla="*/ 0 h 21600"/>
              <a:gd name="T2" fmla="*/ 755898067 w 21600"/>
              <a:gd name="T3" fmla="*/ 30892607 h 21600"/>
              <a:gd name="T4" fmla="*/ 377949034 w 21600"/>
              <a:gd name="T5" fmla="*/ 61785214 h 21600"/>
              <a:gd name="T6" fmla="*/ 0 w 21600"/>
              <a:gd name="T7" fmla="*/ 3089260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kernel</a:t>
            </a:r>
          </a:p>
        </p:txBody>
      </p:sp>
      <p:sp>
        <p:nvSpPr>
          <p:cNvPr id="38941" name="Rectangle 41"/>
          <p:cNvSpPr>
            <a:spLocks/>
          </p:cNvSpPr>
          <p:nvPr/>
        </p:nvSpPr>
        <p:spPr bwMode="auto">
          <a:xfrm>
            <a:off x="6243638" y="5243513"/>
            <a:ext cx="809625" cy="371475"/>
          </a:xfrm>
          <a:custGeom>
            <a:avLst/>
            <a:gdLst>
              <a:gd name="T0" fmla="*/ 568751012 w 21600"/>
              <a:gd name="T1" fmla="*/ 0 h 21600"/>
              <a:gd name="T2" fmla="*/ 1137502023 w 21600"/>
              <a:gd name="T3" fmla="*/ 54941907 h 21600"/>
              <a:gd name="T4" fmla="*/ 568751012 w 21600"/>
              <a:gd name="T5" fmla="*/ 109883813 h 21600"/>
              <a:gd name="T6" fmla="*/ 0 w 21600"/>
              <a:gd name="T7" fmla="*/ 5494190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00CCFF"/>
          </a:solidFill>
          <a:ln w="9360">
            <a:solidFill>
              <a:srgbClr val="000000"/>
            </a:solidFill>
            <a:prstDash val="solid"/>
            <a:miter lim="800000"/>
            <a:headEnd/>
            <a:tailEnd/>
          </a:ln>
        </p:spPr>
        <p:txBody>
          <a:bodyPr wrap="none" lIns="90000" tIns="46800" rIns="90000" bIns="46800" anchor="ctr"/>
          <a:lstStyle/>
          <a:p>
            <a:endParaRPr lang="en-US"/>
          </a:p>
        </p:txBody>
      </p:sp>
      <p:sp>
        <p:nvSpPr>
          <p:cNvPr id="38942" name="Text Box 42"/>
          <p:cNvSpPr>
            <a:spLocks noChangeArrowheads="1"/>
          </p:cNvSpPr>
          <p:nvPr/>
        </p:nvSpPr>
        <p:spPr bwMode="auto">
          <a:xfrm>
            <a:off x="6265863" y="5273675"/>
            <a:ext cx="733425" cy="306388"/>
          </a:xfrm>
          <a:custGeom>
            <a:avLst/>
            <a:gdLst>
              <a:gd name="T0" fmla="*/ 422111605 w 21600"/>
              <a:gd name="T1" fmla="*/ 0 h 21600"/>
              <a:gd name="T2" fmla="*/ 844222123 w 21600"/>
              <a:gd name="T3" fmla="*/ 30892821 h 21600"/>
              <a:gd name="T4" fmla="*/ 422111605 w 21600"/>
              <a:gd name="T5" fmla="*/ 61785643 h 21600"/>
              <a:gd name="T6" fmla="*/ 0 w 21600"/>
              <a:gd name="T7" fmla="*/ 30892821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u-boot</a:t>
            </a:r>
          </a:p>
        </p:txBody>
      </p:sp>
      <p:sp>
        <p:nvSpPr>
          <p:cNvPr id="38943" name="Rectangle 43"/>
          <p:cNvSpPr>
            <a:spLocks/>
          </p:cNvSpPr>
          <p:nvPr/>
        </p:nvSpPr>
        <p:spPr bwMode="auto">
          <a:xfrm>
            <a:off x="5568950" y="5245100"/>
            <a:ext cx="581025" cy="371475"/>
          </a:xfrm>
          <a:custGeom>
            <a:avLst/>
            <a:gdLst>
              <a:gd name="T0" fmla="*/ 210212240 w 21600"/>
              <a:gd name="T1" fmla="*/ 0 h 21600"/>
              <a:gd name="T2" fmla="*/ 420424481 w 21600"/>
              <a:gd name="T3" fmla="*/ 54941907 h 21600"/>
              <a:gd name="T4" fmla="*/ 210212240 w 21600"/>
              <a:gd name="T5" fmla="*/ 109883813 h 21600"/>
              <a:gd name="T6" fmla="*/ 0 w 21600"/>
              <a:gd name="T7" fmla="*/ 5494190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00CCFF"/>
          </a:solidFill>
          <a:ln w="9360">
            <a:solidFill>
              <a:srgbClr val="000000"/>
            </a:solidFill>
            <a:prstDash val="solid"/>
            <a:miter lim="800000"/>
            <a:headEnd/>
            <a:tailEnd/>
          </a:ln>
        </p:spPr>
        <p:txBody>
          <a:bodyPr wrap="none" lIns="90000" tIns="46800" rIns="90000" bIns="46800" anchor="ctr"/>
          <a:lstStyle/>
          <a:p>
            <a:endParaRPr lang="en-US"/>
          </a:p>
        </p:txBody>
      </p:sp>
      <p:sp>
        <p:nvSpPr>
          <p:cNvPr id="38944" name="Text Box 44"/>
          <p:cNvSpPr>
            <a:spLocks noChangeArrowheads="1"/>
          </p:cNvSpPr>
          <p:nvPr/>
        </p:nvSpPr>
        <p:spPr bwMode="auto">
          <a:xfrm>
            <a:off x="5591175" y="5275263"/>
            <a:ext cx="527050" cy="307975"/>
          </a:xfrm>
          <a:custGeom>
            <a:avLst/>
            <a:gdLst>
              <a:gd name="T0" fmla="*/ 156787997 w 21600"/>
              <a:gd name="T1" fmla="*/ 0 h 21600"/>
              <a:gd name="T2" fmla="*/ 313575995 w 21600"/>
              <a:gd name="T3" fmla="*/ 31213668 h 21600"/>
              <a:gd name="T4" fmla="*/ 156787997 w 21600"/>
              <a:gd name="T5" fmla="*/ 62427337 h 21600"/>
              <a:gd name="T6" fmla="*/ 0 w 21600"/>
              <a:gd name="T7" fmla="*/ 31213668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SPL</a:t>
            </a:r>
          </a:p>
        </p:txBody>
      </p:sp>
      <p:sp>
        <p:nvSpPr>
          <p:cNvPr id="38945" name="Rectangle 45"/>
          <p:cNvSpPr>
            <a:spLocks/>
          </p:cNvSpPr>
          <p:nvPr/>
        </p:nvSpPr>
        <p:spPr bwMode="auto">
          <a:xfrm>
            <a:off x="7121525" y="5245100"/>
            <a:ext cx="809625" cy="371475"/>
          </a:xfrm>
          <a:custGeom>
            <a:avLst/>
            <a:gdLst>
              <a:gd name="T0" fmla="*/ 568751012 w 21600"/>
              <a:gd name="T1" fmla="*/ 0 h 21600"/>
              <a:gd name="T2" fmla="*/ 1137502023 w 21600"/>
              <a:gd name="T3" fmla="*/ 54941907 h 21600"/>
              <a:gd name="T4" fmla="*/ 568751012 w 21600"/>
              <a:gd name="T5" fmla="*/ 109883813 h 21600"/>
              <a:gd name="T6" fmla="*/ 0 w 21600"/>
              <a:gd name="T7" fmla="*/ 5494190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00CCFF"/>
          </a:solidFill>
          <a:ln w="9360">
            <a:solidFill>
              <a:srgbClr val="000000"/>
            </a:solidFill>
            <a:prstDash val="solid"/>
            <a:miter lim="800000"/>
            <a:headEnd/>
            <a:tailEnd/>
          </a:ln>
        </p:spPr>
        <p:txBody>
          <a:bodyPr wrap="none" lIns="90000" tIns="46800" rIns="90000" bIns="46800" anchor="ctr"/>
          <a:lstStyle/>
          <a:p>
            <a:endParaRPr lang="en-US"/>
          </a:p>
        </p:txBody>
      </p:sp>
      <p:sp>
        <p:nvSpPr>
          <p:cNvPr id="38946" name="Text Box 46"/>
          <p:cNvSpPr>
            <a:spLocks noChangeArrowheads="1"/>
          </p:cNvSpPr>
          <p:nvPr/>
        </p:nvSpPr>
        <p:spPr bwMode="auto">
          <a:xfrm>
            <a:off x="7156450" y="5275263"/>
            <a:ext cx="706438" cy="668337"/>
          </a:xfrm>
          <a:custGeom>
            <a:avLst/>
            <a:gdLst>
              <a:gd name="T0" fmla="*/ 377949034 w 21600"/>
              <a:gd name="T1" fmla="*/ 0 h 21600"/>
              <a:gd name="T2" fmla="*/ 755898067 w 21600"/>
              <a:gd name="T3" fmla="*/ 319840848 h 21600"/>
              <a:gd name="T4" fmla="*/ 377949034 w 21600"/>
              <a:gd name="T5" fmla="*/ 639681696 h 21600"/>
              <a:gd name="T6" fmla="*/ 0 w 21600"/>
              <a:gd name="T7" fmla="*/ 319840848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kernel</a:t>
            </a:r>
          </a:p>
        </p:txBody>
      </p:sp>
      <p:sp>
        <p:nvSpPr>
          <p:cNvPr id="38947" name="Text Box 47"/>
          <p:cNvSpPr>
            <a:spLocks noChangeArrowheads="1"/>
          </p:cNvSpPr>
          <p:nvPr/>
        </p:nvSpPr>
        <p:spPr bwMode="auto">
          <a:xfrm>
            <a:off x="4687888" y="2305050"/>
            <a:ext cx="3522662" cy="306388"/>
          </a:xfrm>
          <a:custGeom>
            <a:avLst/>
            <a:gdLst>
              <a:gd name="T0" fmla="*/ 2147483647 w 21600"/>
              <a:gd name="T1" fmla="*/ 0 h 21600"/>
              <a:gd name="T2" fmla="*/ 2147483647 w 21600"/>
              <a:gd name="T3" fmla="*/ 30892821 h 21600"/>
              <a:gd name="T4" fmla="*/ 2147483647 w 21600"/>
              <a:gd name="T5" fmla="*/ 61785643 h 21600"/>
              <a:gd name="T6" fmla="*/ 0 w 21600"/>
              <a:gd name="T7" fmla="*/ 30892821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Persistent Storage – Readable by ROM</a:t>
            </a:r>
          </a:p>
        </p:txBody>
      </p:sp>
      <p:sp>
        <p:nvSpPr>
          <p:cNvPr id="38948" name="Rectangle 53"/>
          <p:cNvSpPr>
            <a:spLocks/>
          </p:cNvSpPr>
          <p:nvPr/>
        </p:nvSpPr>
        <p:spPr bwMode="auto">
          <a:xfrm>
            <a:off x="8012113" y="3424238"/>
            <a:ext cx="809625" cy="371475"/>
          </a:xfrm>
          <a:custGeom>
            <a:avLst/>
            <a:gdLst>
              <a:gd name="T0" fmla="*/ 568751012 w 21600"/>
              <a:gd name="T1" fmla="*/ 0 h 21600"/>
              <a:gd name="T2" fmla="*/ 1137502023 w 21600"/>
              <a:gd name="T3" fmla="*/ 54941907 h 21600"/>
              <a:gd name="T4" fmla="*/ 568751012 w 21600"/>
              <a:gd name="T5" fmla="*/ 109883813 h 21600"/>
              <a:gd name="T6" fmla="*/ 0 w 21600"/>
              <a:gd name="T7" fmla="*/ 5494190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00CCFF"/>
          </a:solidFill>
          <a:ln w="9360">
            <a:solidFill>
              <a:srgbClr val="000000"/>
            </a:solidFill>
            <a:prstDash val="solid"/>
            <a:miter lim="800000"/>
            <a:headEnd/>
            <a:tailEnd/>
          </a:ln>
        </p:spPr>
        <p:txBody>
          <a:bodyPr wrap="none" lIns="90000" tIns="46800" rIns="90000" bIns="46800" anchor="ctr"/>
          <a:lstStyle/>
          <a:p>
            <a:endParaRPr lang="en-US"/>
          </a:p>
        </p:txBody>
      </p:sp>
      <p:sp>
        <p:nvSpPr>
          <p:cNvPr id="38949" name="Text Box 54"/>
          <p:cNvSpPr>
            <a:spLocks noChangeArrowheads="1"/>
          </p:cNvSpPr>
          <p:nvPr/>
        </p:nvSpPr>
        <p:spPr bwMode="auto">
          <a:xfrm>
            <a:off x="7970838" y="3454400"/>
            <a:ext cx="863600" cy="307975"/>
          </a:xfrm>
          <a:custGeom>
            <a:avLst/>
            <a:gdLst>
              <a:gd name="T0" fmla="*/ 690272352 w 21600"/>
              <a:gd name="T1" fmla="*/ 0 h 21600"/>
              <a:gd name="T2" fmla="*/ 1380542145 w 21600"/>
              <a:gd name="T3" fmla="*/ 31213668 h 21600"/>
              <a:gd name="T4" fmla="*/ 690272352 w 21600"/>
              <a:gd name="T5" fmla="*/ 62427337 h 21600"/>
              <a:gd name="T6" fmla="*/ 0 w 21600"/>
              <a:gd name="T7" fmla="*/ 31213668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Root FS</a:t>
            </a:r>
          </a:p>
        </p:txBody>
      </p:sp>
      <p:sp>
        <p:nvSpPr>
          <p:cNvPr id="38950" name="Rectangle 55"/>
          <p:cNvSpPr>
            <a:spLocks/>
          </p:cNvSpPr>
          <p:nvPr/>
        </p:nvSpPr>
        <p:spPr bwMode="auto">
          <a:xfrm>
            <a:off x="8013700" y="4025900"/>
            <a:ext cx="809625" cy="371475"/>
          </a:xfrm>
          <a:custGeom>
            <a:avLst/>
            <a:gdLst>
              <a:gd name="T0" fmla="*/ 568751012 w 21600"/>
              <a:gd name="T1" fmla="*/ 0 h 21600"/>
              <a:gd name="T2" fmla="*/ 1137502023 w 21600"/>
              <a:gd name="T3" fmla="*/ 54941907 h 21600"/>
              <a:gd name="T4" fmla="*/ 568751012 w 21600"/>
              <a:gd name="T5" fmla="*/ 109883813 h 21600"/>
              <a:gd name="T6" fmla="*/ 0 w 21600"/>
              <a:gd name="T7" fmla="*/ 5494190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00CCFF"/>
          </a:solidFill>
          <a:ln w="9360">
            <a:solidFill>
              <a:srgbClr val="000000"/>
            </a:solidFill>
            <a:prstDash val="solid"/>
            <a:miter lim="800000"/>
            <a:headEnd/>
            <a:tailEnd/>
          </a:ln>
        </p:spPr>
        <p:txBody>
          <a:bodyPr wrap="none" lIns="90000" tIns="46800" rIns="90000" bIns="46800" anchor="ctr"/>
          <a:lstStyle/>
          <a:p>
            <a:endParaRPr lang="en-US"/>
          </a:p>
        </p:txBody>
      </p:sp>
      <p:sp>
        <p:nvSpPr>
          <p:cNvPr id="38951" name="Text Box 56"/>
          <p:cNvSpPr>
            <a:spLocks noChangeArrowheads="1"/>
          </p:cNvSpPr>
          <p:nvPr/>
        </p:nvSpPr>
        <p:spPr bwMode="auto">
          <a:xfrm>
            <a:off x="7972425" y="4056063"/>
            <a:ext cx="863600" cy="306387"/>
          </a:xfrm>
          <a:custGeom>
            <a:avLst/>
            <a:gdLst>
              <a:gd name="T0" fmla="*/ 690272352 w 21600"/>
              <a:gd name="T1" fmla="*/ 0 h 21600"/>
              <a:gd name="T2" fmla="*/ 1380542145 w 21600"/>
              <a:gd name="T3" fmla="*/ 30892607 h 21600"/>
              <a:gd name="T4" fmla="*/ 690272352 w 21600"/>
              <a:gd name="T5" fmla="*/ 61785214 h 21600"/>
              <a:gd name="T6" fmla="*/ 0 w 21600"/>
              <a:gd name="T7" fmla="*/ 3089260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Root FS</a:t>
            </a:r>
          </a:p>
        </p:txBody>
      </p:sp>
      <p:sp>
        <p:nvSpPr>
          <p:cNvPr id="38952" name="Rectangle 57"/>
          <p:cNvSpPr>
            <a:spLocks/>
          </p:cNvSpPr>
          <p:nvPr/>
        </p:nvSpPr>
        <p:spPr bwMode="auto">
          <a:xfrm>
            <a:off x="8015288" y="4656138"/>
            <a:ext cx="809625" cy="371475"/>
          </a:xfrm>
          <a:custGeom>
            <a:avLst/>
            <a:gdLst>
              <a:gd name="T0" fmla="*/ 568751012 w 21600"/>
              <a:gd name="T1" fmla="*/ 0 h 21600"/>
              <a:gd name="T2" fmla="*/ 1137502023 w 21600"/>
              <a:gd name="T3" fmla="*/ 54941907 h 21600"/>
              <a:gd name="T4" fmla="*/ 568751012 w 21600"/>
              <a:gd name="T5" fmla="*/ 109883813 h 21600"/>
              <a:gd name="T6" fmla="*/ 0 w 21600"/>
              <a:gd name="T7" fmla="*/ 5494190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00CCFF"/>
          </a:solidFill>
          <a:ln w="9360">
            <a:solidFill>
              <a:srgbClr val="000000"/>
            </a:solidFill>
            <a:prstDash val="solid"/>
            <a:miter lim="800000"/>
            <a:headEnd/>
            <a:tailEnd/>
          </a:ln>
        </p:spPr>
        <p:txBody>
          <a:bodyPr wrap="none" lIns="90000" tIns="46800" rIns="90000" bIns="46800" anchor="ctr"/>
          <a:lstStyle/>
          <a:p>
            <a:endParaRPr lang="en-US"/>
          </a:p>
        </p:txBody>
      </p:sp>
      <p:sp>
        <p:nvSpPr>
          <p:cNvPr id="38953" name="Text Box 58"/>
          <p:cNvSpPr>
            <a:spLocks noChangeArrowheads="1"/>
          </p:cNvSpPr>
          <p:nvPr/>
        </p:nvSpPr>
        <p:spPr bwMode="auto">
          <a:xfrm>
            <a:off x="7974013" y="4686300"/>
            <a:ext cx="863600" cy="307975"/>
          </a:xfrm>
          <a:custGeom>
            <a:avLst/>
            <a:gdLst>
              <a:gd name="T0" fmla="*/ 690272352 w 21600"/>
              <a:gd name="T1" fmla="*/ 0 h 21600"/>
              <a:gd name="T2" fmla="*/ 1380542145 w 21600"/>
              <a:gd name="T3" fmla="*/ 31213668 h 21600"/>
              <a:gd name="T4" fmla="*/ 690272352 w 21600"/>
              <a:gd name="T5" fmla="*/ 62427337 h 21600"/>
              <a:gd name="T6" fmla="*/ 0 w 21600"/>
              <a:gd name="T7" fmla="*/ 31213668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Root FS</a:t>
            </a:r>
          </a:p>
        </p:txBody>
      </p:sp>
      <p:sp>
        <p:nvSpPr>
          <p:cNvPr id="38954" name="Rectangle 59"/>
          <p:cNvSpPr>
            <a:spLocks/>
          </p:cNvSpPr>
          <p:nvPr/>
        </p:nvSpPr>
        <p:spPr bwMode="auto">
          <a:xfrm>
            <a:off x="8005763" y="5246688"/>
            <a:ext cx="809625" cy="371475"/>
          </a:xfrm>
          <a:custGeom>
            <a:avLst/>
            <a:gdLst>
              <a:gd name="T0" fmla="*/ 568751012 w 21600"/>
              <a:gd name="T1" fmla="*/ 0 h 21600"/>
              <a:gd name="T2" fmla="*/ 1137502023 w 21600"/>
              <a:gd name="T3" fmla="*/ 54941907 h 21600"/>
              <a:gd name="T4" fmla="*/ 568751012 w 21600"/>
              <a:gd name="T5" fmla="*/ 109883813 h 21600"/>
              <a:gd name="T6" fmla="*/ 0 w 21600"/>
              <a:gd name="T7" fmla="*/ 5494190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00CCFF"/>
          </a:solidFill>
          <a:ln w="9360">
            <a:solidFill>
              <a:srgbClr val="000000"/>
            </a:solidFill>
            <a:prstDash val="solid"/>
            <a:miter lim="800000"/>
            <a:headEnd/>
            <a:tailEnd/>
          </a:ln>
        </p:spPr>
        <p:txBody>
          <a:bodyPr wrap="none" lIns="90000" tIns="46800" rIns="90000" bIns="46800" anchor="ctr"/>
          <a:lstStyle/>
          <a:p>
            <a:endParaRPr lang="en-US"/>
          </a:p>
        </p:txBody>
      </p:sp>
      <p:sp>
        <p:nvSpPr>
          <p:cNvPr id="38955" name="Text Box 60"/>
          <p:cNvSpPr>
            <a:spLocks noChangeArrowheads="1"/>
          </p:cNvSpPr>
          <p:nvPr/>
        </p:nvSpPr>
        <p:spPr bwMode="auto">
          <a:xfrm>
            <a:off x="7964488" y="5276850"/>
            <a:ext cx="863600" cy="306388"/>
          </a:xfrm>
          <a:custGeom>
            <a:avLst/>
            <a:gdLst>
              <a:gd name="T0" fmla="*/ 690272352 w 21600"/>
              <a:gd name="T1" fmla="*/ 0 h 21600"/>
              <a:gd name="T2" fmla="*/ 1380542145 w 21600"/>
              <a:gd name="T3" fmla="*/ 30892821 h 21600"/>
              <a:gd name="T4" fmla="*/ 690272352 w 21600"/>
              <a:gd name="T5" fmla="*/ 61785643 h 21600"/>
              <a:gd name="T6" fmla="*/ 0 w 21600"/>
              <a:gd name="T7" fmla="*/ 30892821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Root FS</a:t>
            </a:r>
          </a:p>
        </p:txBody>
      </p:sp>
      <p:sp>
        <p:nvSpPr>
          <p:cNvPr id="38956" name="Rectangle 15"/>
          <p:cNvSpPr>
            <a:spLocks/>
          </p:cNvSpPr>
          <p:nvPr/>
        </p:nvSpPr>
        <p:spPr bwMode="auto">
          <a:xfrm>
            <a:off x="523875" y="2640013"/>
            <a:ext cx="1990725" cy="1162050"/>
          </a:xfrm>
          <a:custGeom>
            <a:avLst/>
            <a:gdLst>
              <a:gd name="T0" fmla="*/ 2147483647 w 21600"/>
              <a:gd name="T1" fmla="*/ 0 h 21600"/>
              <a:gd name="T2" fmla="*/ 2147483647 w 21600"/>
              <a:gd name="T3" fmla="*/ 1681177153 h 21600"/>
              <a:gd name="T4" fmla="*/ 2147483647 w 21600"/>
              <a:gd name="T5" fmla="*/ 2147483647 h 21600"/>
              <a:gd name="T6" fmla="*/ 0 w 21600"/>
              <a:gd name="T7" fmla="*/ 1681177153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AAAAAA"/>
          </a:solidFill>
          <a:ln w="9360">
            <a:solidFill>
              <a:srgbClr val="000000"/>
            </a:solidFill>
            <a:prstDash val="solid"/>
            <a:miter lim="800000"/>
            <a:headEnd/>
            <a:tailEnd/>
          </a:ln>
        </p:spPr>
        <p:txBody>
          <a:bodyPr wrap="none" lIns="90000" tIns="46800" rIns="90000" bIns="46800" anchor="ctr"/>
          <a:lstStyle/>
          <a:p>
            <a:endParaRPr lang="en-US"/>
          </a:p>
        </p:txBody>
      </p:sp>
      <p:sp>
        <p:nvSpPr>
          <p:cNvPr id="38957" name="Text Box 16"/>
          <p:cNvSpPr>
            <a:spLocks noChangeArrowheads="1"/>
          </p:cNvSpPr>
          <p:nvPr/>
        </p:nvSpPr>
        <p:spPr bwMode="auto">
          <a:xfrm>
            <a:off x="555625" y="2647950"/>
            <a:ext cx="1052513" cy="307975"/>
          </a:xfrm>
          <a:custGeom>
            <a:avLst/>
            <a:gdLst>
              <a:gd name="T0" fmla="*/ 1249247888 w 21600"/>
              <a:gd name="T1" fmla="*/ 0 h 21600"/>
              <a:gd name="T2" fmla="*/ 2147483647 w 21600"/>
              <a:gd name="T3" fmla="*/ 31213668 h 21600"/>
              <a:gd name="T4" fmla="*/ 1249247888 w 21600"/>
              <a:gd name="T5" fmla="*/ 62427337 h 21600"/>
              <a:gd name="T6" fmla="*/ 0 w 21600"/>
              <a:gd name="T7" fmla="*/ 31213668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Processor</a:t>
            </a:r>
          </a:p>
        </p:txBody>
      </p:sp>
      <p:sp>
        <p:nvSpPr>
          <p:cNvPr id="38958" name="Rectangle 17"/>
          <p:cNvSpPr>
            <a:spLocks/>
          </p:cNvSpPr>
          <p:nvPr/>
        </p:nvSpPr>
        <p:spPr bwMode="auto">
          <a:xfrm>
            <a:off x="1539875" y="2967038"/>
            <a:ext cx="914400" cy="288925"/>
          </a:xfrm>
          <a:custGeom>
            <a:avLst/>
            <a:gdLst>
              <a:gd name="T0" fmla="*/ 819352565 w 21600"/>
              <a:gd name="T1" fmla="*/ 0 h 21600"/>
              <a:gd name="T2" fmla="*/ 1638705130 w 21600"/>
              <a:gd name="T3" fmla="*/ 25861326 h 21600"/>
              <a:gd name="T4" fmla="*/ 819352565 w 21600"/>
              <a:gd name="T5" fmla="*/ 51722653 h 21600"/>
              <a:gd name="T6" fmla="*/ 0 w 21600"/>
              <a:gd name="T7" fmla="*/ 25861326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FFFF00"/>
          </a:solidFill>
          <a:ln w="9360">
            <a:solidFill>
              <a:srgbClr val="000000"/>
            </a:solidFill>
            <a:prstDash val="solid"/>
            <a:miter lim="800000"/>
            <a:headEnd/>
            <a:tailEnd/>
          </a:ln>
        </p:spPr>
        <p:txBody>
          <a:bodyPr wrap="none" lIns="90000" tIns="46800" rIns="90000" bIns="46800" anchor="ctr"/>
          <a:lstStyle/>
          <a:p>
            <a:endParaRPr lang="en-US"/>
          </a:p>
        </p:txBody>
      </p:sp>
      <p:sp>
        <p:nvSpPr>
          <p:cNvPr id="38959" name="Text Box 18"/>
          <p:cNvSpPr>
            <a:spLocks noChangeArrowheads="1"/>
          </p:cNvSpPr>
          <p:nvPr/>
        </p:nvSpPr>
        <p:spPr bwMode="auto">
          <a:xfrm>
            <a:off x="1554163" y="2951163"/>
            <a:ext cx="884237" cy="307975"/>
          </a:xfrm>
          <a:custGeom>
            <a:avLst/>
            <a:gdLst>
              <a:gd name="T0" fmla="*/ 741453744 w 21600"/>
              <a:gd name="T1" fmla="*/ 0 h 21600"/>
              <a:gd name="T2" fmla="*/ 1482906177 w 21600"/>
              <a:gd name="T3" fmla="*/ 31213668 h 21600"/>
              <a:gd name="T4" fmla="*/ 741453744 w 21600"/>
              <a:gd name="T5" fmla="*/ 62427337 h 21600"/>
              <a:gd name="T6" fmla="*/ 0 w 21600"/>
              <a:gd name="T7" fmla="*/ 31213668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ROM BL</a:t>
            </a:r>
          </a:p>
        </p:txBody>
      </p:sp>
      <p:sp>
        <p:nvSpPr>
          <p:cNvPr id="38960" name="Rectangle 19"/>
          <p:cNvSpPr>
            <a:spLocks/>
          </p:cNvSpPr>
          <p:nvPr/>
        </p:nvSpPr>
        <p:spPr bwMode="auto">
          <a:xfrm>
            <a:off x="1539875" y="3367088"/>
            <a:ext cx="914400" cy="288925"/>
          </a:xfrm>
          <a:custGeom>
            <a:avLst/>
            <a:gdLst>
              <a:gd name="T0" fmla="*/ 819352565 w 21600"/>
              <a:gd name="T1" fmla="*/ 0 h 21600"/>
              <a:gd name="T2" fmla="*/ 1638705130 w 21600"/>
              <a:gd name="T3" fmla="*/ 25861326 h 21600"/>
              <a:gd name="T4" fmla="*/ 819352565 w 21600"/>
              <a:gd name="T5" fmla="*/ 51722653 h 21600"/>
              <a:gd name="T6" fmla="*/ 0 w 21600"/>
              <a:gd name="T7" fmla="*/ 25861326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FFFF00"/>
          </a:solidFill>
          <a:ln w="9360">
            <a:solidFill>
              <a:srgbClr val="000000"/>
            </a:solidFill>
            <a:prstDash val="solid"/>
            <a:miter lim="800000"/>
            <a:headEnd/>
            <a:tailEnd/>
          </a:ln>
        </p:spPr>
        <p:txBody>
          <a:bodyPr wrap="none" lIns="90000" tIns="46800" rIns="90000" bIns="46800" anchor="ctr"/>
          <a:lstStyle/>
          <a:p>
            <a:endParaRPr lang="en-US"/>
          </a:p>
        </p:txBody>
      </p:sp>
      <p:sp>
        <p:nvSpPr>
          <p:cNvPr id="38961" name="Text Box 20"/>
          <p:cNvSpPr>
            <a:spLocks noChangeArrowheads="1"/>
          </p:cNvSpPr>
          <p:nvPr/>
        </p:nvSpPr>
        <p:spPr bwMode="auto">
          <a:xfrm>
            <a:off x="1730375" y="3351213"/>
            <a:ext cx="527050" cy="306387"/>
          </a:xfrm>
          <a:custGeom>
            <a:avLst/>
            <a:gdLst>
              <a:gd name="T0" fmla="*/ 156787997 w 21600"/>
              <a:gd name="T1" fmla="*/ 0 h 21600"/>
              <a:gd name="T2" fmla="*/ 313575995 w 21600"/>
              <a:gd name="T3" fmla="*/ 30892607 h 21600"/>
              <a:gd name="T4" fmla="*/ 156787997 w 21600"/>
              <a:gd name="T5" fmla="*/ 61785214 h 21600"/>
              <a:gd name="T6" fmla="*/ 0 w 21600"/>
              <a:gd name="T7" fmla="*/ 3089260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SPL</a:t>
            </a:r>
          </a:p>
        </p:txBody>
      </p:sp>
      <p:sp>
        <p:nvSpPr>
          <p:cNvPr id="38962" name="Text Box 21"/>
          <p:cNvSpPr>
            <a:spLocks noChangeArrowheads="1"/>
          </p:cNvSpPr>
          <p:nvPr/>
        </p:nvSpPr>
        <p:spPr bwMode="auto">
          <a:xfrm>
            <a:off x="517525" y="3328988"/>
            <a:ext cx="906463" cy="306387"/>
          </a:xfrm>
          <a:custGeom>
            <a:avLst/>
            <a:gdLst>
              <a:gd name="T0" fmla="*/ 797899667 w 21600"/>
              <a:gd name="T1" fmla="*/ 0 h 21600"/>
              <a:gd name="T2" fmla="*/ 1595799333 w 21600"/>
              <a:gd name="T3" fmla="*/ 30892607 h 21600"/>
              <a:gd name="T4" fmla="*/ 797899667 w 21600"/>
              <a:gd name="T5" fmla="*/ 61785214 h 21600"/>
              <a:gd name="T6" fmla="*/ 0 w 21600"/>
              <a:gd name="T7" fmla="*/ 3089260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Int. RAM</a:t>
            </a:r>
          </a:p>
        </p:txBody>
      </p:sp>
      <p:sp>
        <p:nvSpPr>
          <p:cNvPr id="38963" name="Rectangle 27"/>
          <p:cNvSpPr>
            <a:spLocks/>
          </p:cNvSpPr>
          <p:nvPr/>
        </p:nvSpPr>
        <p:spPr bwMode="auto">
          <a:xfrm>
            <a:off x="523875" y="3886200"/>
            <a:ext cx="1990725" cy="1162050"/>
          </a:xfrm>
          <a:custGeom>
            <a:avLst/>
            <a:gdLst>
              <a:gd name="T0" fmla="*/ 2147483647 w 21600"/>
              <a:gd name="T1" fmla="*/ 0 h 21600"/>
              <a:gd name="T2" fmla="*/ 2147483647 w 21600"/>
              <a:gd name="T3" fmla="*/ 1681697923 h 21600"/>
              <a:gd name="T4" fmla="*/ 2147483647 w 21600"/>
              <a:gd name="T5" fmla="*/ 2147483647 h 21600"/>
              <a:gd name="T6" fmla="*/ 0 w 21600"/>
              <a:gd name="T7" fmla="*/ 1681697923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AAAAAA"/>
          </a:solidFill>
          <a:ln w="9360">
            <a:solidFill>
              <a:srgbClr val="000000"/>
            </a:solidFill>
            <a:prstDash val="solid"/>
            <a:miter lim="800000"/>
            <a:headEnd/>
            <a:tailEnd/>
          </a:ln>
        </p:spPr>
        <p:txBody>
          <a:bodyPr wrap="none" lIns="90000" tIns="46800" rIns="90000" bIns="46800" anchor="ctr"/>
          <a:lstStyle/>
          <a:p>
            <a:endParaRPr lang="en-US"/>
          </a:p>
        </p:txBody>
      </p:sp>
      <p:sp>
        <p:nvSpPr>
          <p:cNvPr id="38964" name="Text Box 28"/>
          <p:cNvSpPr>
            <a:spLocks noChangeArrowheads="1"/>
          </p:cNvSpPr>
          <p:nvPr/>
        </p:nvSpPr>
        <p:spPr bwMode="auto">
          <a:xfrm>
            <a:off x="566738" y="3887788"/>
            <a:ext cx="569912" cy="307975"/>
          </a:xfrm>
          <a:custGeom>
            <a:avLst/>
            <a:gdLst>
              <a:gd name="T0" fmla="*/ 198238066 w 21600"/>
              <a:gd name="T1" fmla="*/ 0 h 21600"/>
              <a:gd name="T2" fmla="*/ 396476131 w 21600"/>
              <a:gd name="T3" fmla="*/ 31213668 h 21600"/>
              <a:gd name="T4" fmla="*/ 198238066 w 21600"/>
              <a:gd name="T5" fmla="*/ 62427337 h 21600"/>
              <a:gd name="T6" fmla="*/ 0 w 21600"/>
              <a:gd name="T7" fmla="*/ 31213668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DDR</a:t>
            </a:r>
          </a:p>
        </p:txBody>
      </p:sp>
      <p:sp>
        <p:nvSpPr>
          <p:cNvPr id="38965" name="Rectangle 29"/>
          <p:cNvSpPr>
            <a:spLocks/>
          </p:cNvSpPr>
          <p:nvPr/>
        </p:nvSpPr>
        <p:spPr bwMode="auto">
          <a:xfrm>
            <a:off x="1528763" y="4162425"/>
            <a:ext cx="914400" cy="288925"/>
          </a:xfrm>
          <a:custGeom>
            <a:avLst/>
            <a:gdLst>
              <a:gd name="T0" fmla="*/ 819352565 w 21600"/>
              <a:gd name="T1" fmla="*/ 0 h 21600"/>
              <a:gd name="T2" fmla="*/ 1638705130 w 21600"/>
              <a:gd name="T3" fmla="*/ 25861326 h 21600"/>
              <a:gd name="T4" fmla="*/ 819352565 w 21600"/>
              <a:gd name="T5" fmla="*/ 51722653 h 21600"/>
              <a:gd name="T6" fmla="*/ 0 w 21600"/>
              <a:gd name="T7" fmla="*/ 25861326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FFFF00"/>
          </a:solidFill>
          <a:ln w="9360">
            <a:solidFill>
              <a:srgbClr val="000000"/>
            </a:solidFill>
            <a:prstDash val="solid"/>
            <a:miter lim="800000"/>
            <a:headEnd/>
            <a:tailEnd/>
          </a:ln>
        </p:spPr>
        <p:txBody>
          <a:bodyPr wrap="none" lIns="90000" tIns="46800" rIns="90000" bIns="46800" anchor="ctr"/>
          <a:lstStyle/>
          <a:p>
            <a:endParaRPr lang="en-US"/>
          </a:p>
        </p:txBody>
      </p:sp>
      <p:sp>
        <p:nvSpPr>
          <p:cNvPr id="38966" name="Text Box 30"/>
          <p:cNvSpPr>
            <a:spLocks noChangeArrowheads="1"/>
          </p:cNvSpPr>
          <p:nvPr/>
        </p:nvSpPr>
        <p:spPr bwMode="auto">
          <a:xfrm>
            <a:off x="1608138" y="4146550"/>
            <a:ext cx="754062" cy="306388"/>
          </a:xfrm>
          <a:custGeom>
            <a:avLst/>
            <a:gdLst>
              <a:gd name="T0" fmla="*/ 459362535 w 21600"/>
              <a:gd name="T1" fmla="*/ 0 h 21600"/>
              <a:gd name="T2" fmla="*/ 918725070 w 21600"/>
              <a:gd name="T3" fmla="*/ 30892821 h 21600"/>
              <a:gd name="T4" fmla="*/ 459362535 w 21600"/>
              <a:gd name="T5" fmla="*/ 61785643 h 21600"/>
              <a:gd name="T6" fmla="*/ 0 w 21600"/>
              <a:gd name="T7" fmla="*/ 30892821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U-boot</a:t>
            </a:r>
          </a:p>
        </p:txBody>
      </p:sp>
      <p:sp>
        <p:nvSpPr>
          <p:cNvPr id="38967" name="Rectangle 31"/>
          <p:cNvSpPr>
            <a:spLocks/>
          </p:cNvSpPr>
          <p:nvPr/>
        </p:nvSpPr>
        <p:spPr bwMode="auto">
          <a:xfrm>
            <a:off x="1524000" y="4551363"/>
            <a:ext cx="914400" cy="288925"/>
          </a:xfrm>
          <a:custGeom>
            <a:avLst/>
            <a:gdLst>
              <a:gd name="T0" fmla="*/ 819352565 w 21600"/>
              <a:gd name="T1" fmla="*/ 0 h 21600"/>
              <a:gd name="T2" fmla="*/ 1638705130 w 21600"/>
              <a:gd name="T3" fmla="*/ 25829117 h 21600"/>
              <a:gd name="T4" fmla="*/ 819352565 w 21600"/>
              <a:gd name="T5" fmla="*/ 51658233 h 21600"/>
              <a:gd name="T6" fmla="*/ 0 w 21600"/>
              <a:gd name="T7" fmla="*/ 2582911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FFFF00"/>
          </a:solidFill>
          <a:ln w="9360">
            <a:solidFill>
              <a:srgbClr val="000000"/>
            </a:solidFill>
            <a:prstDash val="solid"/>
            <a:miter lim="800000"/>
            <a:headEnd/>
            <a:tailEnd/>
          </a:ln>
        </p:spPr>
        <p:txBody>
          <a:bodyPr wrap="none" lIns="90000" tIns="46800" rIns="90000" bIns="46800" anchor="ctr"/>
          <a:lstStyle/>
          <a:p>
            <a:endParaRPr lang="en-US"/>
          </a:p>
        </p:txBody>
      </p:sp>
      <p:sp>
        <p:nvSpPr>
          <p:cNvPr id="38968" name="Text Box 32"/>
          <p:cNvSpPr>
            <a:spLocks noChangeArrowheads="1"/>
          </p:cNvSpPr>
          <p:nvPr/>
        </p:nvSpPr>
        <p:spPr bwMode="auto">
          <a:xfrm>
            <a:off x="1612900" y="4535488"/>
            <a:ext cx="736600" cy="307975"/>
          </a:xfrm>
          <a:custGeom>
            <a:avLst/>
            <a:gdLst>
              <a:gd name="T0" fmla="*/ 428495479 w 21600"/>
              <a:gd name="T1" fmla="*/ 0 h 21600"/>
              <a:gd name="T2" fmla="*/ 856990958 w 21600"/>
              <a:gd name="T3" fmla="*/ 31213668 h 21600"/>
              <a:gd name="T4" fmla="*/ 428495479 w 21600"/>
              <a:gd name="T5" fmla="*/ 62427337 h 21600"/>
              <a:gd name="T6" fmla="*/ 0 w 21600"/>
              <a:gd name="T7" fmla="*/ 31213668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Kernel</a:t>
            </a:r>
          </a:p>
        </p:txBody>
      </p:sp>
      <p:sp>
        <p:nvSpPr>
          <p:cNvPr id="38969" name="Line 23"/>
          <p:cNvSpPr>
            <a:spLocks noChangeShapeType="1"/>
          </p:cNvSpPr>
          <p:nvPr/>
        </p:nvSpPr>
        <p:spPr bwMode="auto">
          <a:xfrm flipH="1">
            <a:off x="2590800" y="3429000"/>
            <a:ext cx="1524000" cy="0"/>
          </a:xfrm>
          <a:prstGeom prst="line">
            <a:avLst/>
          </a:prstGeom>
          <a:noFill/>
          <a:ln w="28440">
            <a:solidFill>
              <a:srgbClr val="000000"/>
            </a:solidFill>
            <a:miter lim="800000"/>
            <a:headEnd/>
            <a:tailEnd type="arrow" w="med" len="med"/>
          </a:ln>
        </p:spPr>
        <p:txBody>
          <a:bodyPr wrap="none" lIns="90000" tIns="46800" rIns="90000" bIns="46800">
            <a:spAutoFit/>
          </a:bodyPr>
          <a:lstStyle/>
          <a:p>
            <a:endParaRPr lang="en-US"/>
          </a:p>
        </p:txBody>
      </p:sp>
      <p:sp>
        <p:nvSpPr>
          <p:cNvPr id="38970" name="Straight Connector 57"/>
          <p:cNvSpPr>
            <a:spLocks noChangeShapeType="1"/>
          </p:cNvSpPr>
          <p:nvPr/>
        </p:nvSpPr>
        <p:spPr bwMode="auto">
          <a:xfrm flipV="1">
            <a:off x="5943600" y="2971800"/>
            <a:ext cx="0" cy="457200"/>
          </a:xfrm>
          <a:prstGeom prst="line">
            <a:avLst/>
          </a:prstGeom>
          <a:noFill/>
          <a:ln w="27360">
            <a:solidFill>
              <a:srgbClr val="000000"/>
            </a:solidFill>
            <a:round/>
            <a:headEnd/>
            <a:tailEnd/>
          </a:ln>
        </p:spPr>
        <p:txBody>
          <a:bodyPr wrap="none" lIns="103680" tIns="58680" rIns="103680" bIns="58680" anchor="ctr" anchorCtr="1"/>
          <a:lstStyle/>
          <a:p>
            <a:endParaRPr lang="en-US"/>
          </a:p>
        </p:txBody>
      </p:sp>
      <p:sp>
        <p:nvSpPr>
          <p:cNvPr id="38971" name="Straight Connector 58"/>
          <p:cNvSpPr>
            <a:spLocks noChangeShapeType="1"/>
          </p:cNvSpPr>
          <p:nvPr/>
        </p:nvSpPr>
        <p:spPr bwMode="auto">
          <a:xfrm>
            <a:off x="4114800" y="2971800"/>
            <a:ext cx="1828800" cy="0"/>
          </a:xfrm>
          <a:prstGeom prst="line">
            <a:avLst/>
          </a:prstGeom>
          <a:noFill/>
          <a:ln w="27360">
            <a:solidFill>
              <a:srgbClr val="000000"/>
            </a:solidFill>
            <a:round/>
            <a:headEnd/>
            <a:tailEnd/>
          </a:ln>
        </p:spPr>
        <p:txBody>
          <a:bodyPr wrap="none" lIns="103680" tIns="58680" rIns="103680" bIns="58680" anchor="ctr" anchorCtr="1"/>
          <a:lstStyle/>
          <a:p>
            <a:endParaRPr lang="en-US"/>
          </a:p>
        </p:txBody>
      </p:sp>
      <p:sp>
        <p:nvSpPr>
          <p:cNvPr id="38972" name="Straight Connector 59"/>
          <p:cNvSpPr>
            <a:spLocks noChangeShapeType="1"/>
          </p:cNvSpPr>
          <p:nvPr/>
        </p:nvSpPr>
        <p:spPr bwMode="auto">
          <a:xfrm flipV="1">
            <a:off x="4114800" y="2971800"/>
            <a:ext cx="0" cy="457200"/>
          </a:xfrm>
          <a:prstGeom prst="line">
            <a:avLst/>
          </a:prstGeom>
          <a:noFill/>
          <a:ln w="27360">
            <a:solidFill>
              <a:srgbClr val="000000"/>
            </a:solidFill>
            <a:round/>
            <a:headEnd/>
            <a:tailEnd/>
          </a:ln>
        </p:spPr>
        <p:txBody>
          <a:bodyPr wrap="none" lIns="103680" tIns="58680" rIns="103680" bIns="58680" anchor="ctr" anchorCtr="1"/>
          <a:lstStyle/>
          <a:p>
            <a:endParaRPr lang="en-US"/>
          </a:p>
        </p:txBody>
      </p:sp>
      <p:sp>
        <p:nvSpPr>
          <p:cNvPr id="38973" name="Straight Connector 60"/>
          <p:cNvSpPr>
            <a:spLocks noChangeShapeType="1"/>
          </p:cNvSpPr>
          <p:nvPr/>
        </p:nvSpPr>
        <p:spPr bwMode="auto">
          <a:xfrm>
            <a:off x="7543800" y="5715000"/>
            <a:ext cx="0" cy="457200"/>
          </a:xfrm>
          <a:prstGeom prst="line">
            <a:avLst/>
          </a:prstGeom>
          <a:noFill/>
          <a:ln w="27360">
            <a:solidFill>
              <a:srgbClr val="000000"/>
            </a:solidFill>
            <a:round/>
            <a:headEnd/>
            <a:tailEnd/>
          </a:ln>
        </p:spPr>
        <p:txBody>
          <a:bodyPr wrap="none" lIns="103680" tIns="58680" rIns="103680" bIns="58680" anchor="ctr" anchorCtr="1"/>
          <a:lstStyle/>
          <a:p>
            <a:endParaRPr lang="en-US"/>
          </a:p>
        </p:txBody>
      </p:sp>
      <p:sp>
        <p:nvSpPr>
          <p:cNvPr id="38974" name="Straight Connector 61"/>
          <p:cNvSpPr>
            <a:spLocks noChangeShapeType="1"/>
          </p:cNvSpPr>
          <p:nvPr/>
        </p:nvSpPr>
        <p:spPr bwMode="auto">
          <a:xfrm>
            <a:off x="6629400" y="5715000"/>
            <a:ext cx="0" cy="228600"/>
          </a:xfrm>
          <a:prstGeom prst="line">
            <a:avLst/>
          </a:prstGeom>
          <a:noFill/>
          <a:ln w="27360">
            <a:solidFill>
              <a:srgbClr val="000000"/>
            </a:solidFill>
            <a:round/>
            <a:headEnd/>
            <a:tailEnd/>
          </a:ln>
        </p:spPr>
        <p:txBody>
          <a:bodyPr wrap="none" lIns="103680" tIns="58680" rIns="103680" bIns="58680" anchor="ctr" anchorCtr="1"/>
          <a:lstStyle/>
          <a:p>
            <a:endParaRPr lang="en-US"/>
          </a:p>
        </p:txBody>
      </p:sp>
      <p:sp>
        <p:nvSpPr>
          <p:cNvPr id="38975" name="Straight Connector 62"/>
          <p:cNvSpPr>
            <a:spLocks noChangeShapeType="1"/>
          </p:cNvSpPr>
          <p:nvPr/>
        </p:nvSpPr>
        <p:spPr bwMode="auto">
          <a:xfrm flipH="1">
            <a:off x="3657600" y="5943600"/>
            <a:ext cx="2971800" cy="0"/>
          </a:xfrm>
          <a:prstGeom prst="line">
            <a:avLst/>
          </a:prstGeom>
          <a:noFill/>
          <a:ln w="27360">
            <a:solidFill>
              <a:srgbClr val="000000"/>
            </a:solidFill>
            <a:round/>
            <a:headEnd/>
            <a:tailEnd/>
          </a:ln>
        </p:spPr>
        <p:txBody>
          <a:bodyPr wrap="none" lIns="103680" tIns="58680" rIns="103680" bIns="58680" anchor="ctr" anchorCtr="1"/>
          <a:lstStyle/>
          <a:p>
            <a:endParaRPr lang="en-US"/>
          </a:p>
        </p:txBody>
      </p:sp>
      <p:sp>
        <p:nvSpPr>
          <p:cNvPr id="38976" name="Straight Connector 63"/>
          <p:cNvSpPr>
            <a:spLocks noChangeShapeType="1"/>
          </p:cNvSpPr>
          <p:nvPr/>
        </p:nvSpPr>
        <p:spPr bwMode="auto">
          <a:xfrm flipV="1">
            <a:off x="3657600" y="4343400"/>
            <a:ext cx="0" cy="1600200"/>
          </a:xfrm>
          <a:prstGeom prst="line">
            <a:avLst/>
          </a:prstGeom>
          <a:noFill/>
          <a:ln w="27360">
            <a:solidFill>
              <a:srgbClr val="000000"/>
            </a:solidFill>
            <a:round/>
            <a:headEnd/>
            <a:tailEnd/>
          </a:ln>
        </p:spPr>
        <p:txBody>
          <a:bodyPr wrap="none" lIns="103680" tIns="58680" rIns="103680" bIns="58680" anchor="ctr" anchorCtr="1"/>
          <a:lstStyle/>
          <a:p>
            <a:endParaRPr lang="en-US"/>
          </a:p>
        </p:txBody>
      </p:sp>
      <p:sp>
        <p:nvSpPr>
          <p:cNvPr id="38977" name="Line 23"/>
          <p:cNvSpPr>
            <a:spLocks noChangeShapeType="1"/>
          </p:cNvSpPr>
          <p:nvPr/>
        </p:nvSpPr>
        <p:spPr bwMode="auto">
          <a:xfrm flipH="1">
            <a:off x="2590800" y="4343400"/>
            <a:ext cx="1066800" cy="0"/>
          </a:xfrm>
          <a:prstGeom prst="line">
            <a:avLst/>
          </a:prstGeom>
          <a:noFill/>
          <a:ln w="28440">
            <a:solidFill>
              <a:srgbClr val="000000"/>
            </a:solidFill>
            <a:miter lim="800000"/>
            <a:headEnd/>
            <a:tailEnd type="arrow" w="med" len="med"/>
          </a:ln>
        </p:spPr>
        <p:txBody>
          <a:bodyPr wrap="none" lIns="90000" tIns="46800" rIns="90000" bIns="46800">
            <a:spAutoFit/>
          </a:bodyPr>
          <a:lstStyle/>
          <a:p>
            <a:endParaRPr lang="en-US"/>
          </a:p>
        </p:txBody>
      </p:sp>
      <p:sp>
        <p:nvSpPr>
          <p:cNvPr id="38978" name="Line 23"/>
          <p:cNvSpPr>
            <a:spLocks noChangeShapeType="1"/>
          </p:cNvSpPr>
          <p:nvPr/>
        </p:nvSpPr>
        <p:spPr bwMode="auto">
          <a:xfrm flipH="1">
            <a:off x="2590800" y="4800600"/>
            <a:ext cx="609600" cy="0"/>
          </a:xfrm>
          <a:prstGeom prst="line">
            <a:avLst/>
          </a:prstGeom>
          <a:noFill/>
          <a:ln w="28440">
            <a:solidFill>
              <a:srgbClr val="000000"/>
            </a:solidFill>
            <a:miter lim="800000"/>
            <a:headEnd/>
            <a:tailEnd type="arrow" w="med" len="med"/>
          </a:ln>
        </p:spPr>
        <p:txBody>
          <a:bodyPr wrap="none" lIns="90000" tIns="46800" rIns="90000" bIns="46800">
            <a:spAutoFit/>
          </a:bodyPr>
          <a:lstStyle/>
          <a:p>
            <a:endParaRPr lang="en-US"/>
          </a:p>
        </p:txBody>
      </p:sp>
      <p:sp>
        <p:nvSpPr>
          <p:cNvPr id="38979" name="Straight Connector 66"/>
          <p:cNvSpPr>
            <a:spLocks noChangeShapeType="1"/>
          </p:cNvSpPr>
          <p:nvPr/>
        </p:nvSpPr>
        <p:spPr bwMode="auto">
          <a:xfrm>
            <a:off x="3200400" y="4800600"/>
            <a:ext cx="0" cy="1371600"/>
          </a:xfrm>
          <a:prstGeom prst="line">
            <a:avLst/>
          </a:prstGeom>
          <a:noFill/>
          <a:ln w="27360">
            <a:solidFill>
              <a:srgbClr val="000000"/>
            </a:solidFill>
            <a:round/>
            <a:headEnd/>
            <a:tailEnd/>
          </a:ln>
        </p:spPr>
        <p:txBody>
          <a:bodyPr wrap="none" lIns="103680" tIns="58680" rIns="103680" bIns="58680" anchor="ctr" anchorCtr="1"/>
          <a:lstStyle/>
          <a:p>
            <a:endParaRPr lang="en-US"/>
          </a:p>
        </p:txBody>
      </p:sp>
      <p:sp>
        <p:nvSpPr>
          <p:cNvPr id="38980" name="Straight Connector 67"/>
          <p:cNvSpPr>
            <a:spLocks noChangeShapeType="1"/>
          </p:cNvSpPr>
          <p:nvPr/>
        </p:nvSpPr>
        <p:spPr bwMode="auto">
          <a:xfrm>
            <a:off x="3200400" y="6172200"/>
            <a:ext cx="4343400" cy="0"/>
          </a:xfrm>
          <a:prstGeom prst="line">
            <a:avLst/>
          </a:prstGeom>
          <a:noFill/>
          <a:ln w="27360">
            <a:solidFill>
              <a:srgbClr val="000000"/>
            </a:solidFill>
            <a:round/>
            <a:headEnd/>
            <a:tailEnd/>
          </a:ln>
        </p:spPr>
        <p:txBody>
          <a:bodyPr wrap="none" lIns="103680" tIns="58680" rIns="103680" bIns="58680" anchor="ctr" anchorCtr="1"/>
          <a:lstStyle/>
          <a:p>
            <a:endParaRPr lang="en-US"/>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spAutoFit/>
          </a:bodyPr>
          <a:lstStyle/>
          <a:p>
            <a:r>
              <a:rPr lang="en-US" smtClean="0"/>
              <a:t>Connectivity Based Boot Modes</a:t>
            </a:r>
          </a:p>
        </p:txBody>
      </p:sp>
      <p:sp>
        <p:nvSpPr>
          <p:cNvPr id="40962" name="Text Placeholder 2"/>
          <p:cNvSpPr>
            <a:spLocks noGrp="1"/>
          </p:cNvSpPr>
          <p:nvPr>
            <p:ph idx="1"/>
          </p:nvPr>
        </p:nvSpPr>
        <p:spPr/>
        <p:txBody>
          <a:bodyPr/>
          <a:lstStyle/>
          <a:p>
            <a:pPr marL="225425" indent="-225425" hangingPunct="0">
              <a:lnSpc>
                <a:spcPct val="90000"/>
              </a:lnSpc>
              <a:spcBef>
                <a:spcPts val="1463"/>
              </a:spcBef>
              <a:buClr>
                <a:srgbClr val="000000"/>
              </a:buClr>
              <a:tabLst>
                <a:tab pos="685800" algn="l"/>
                <a:tab pos="1600200" algn="l"/>
                <a:tab pos="2514600" algn="l"/>
                <a:tab pos="3429000" algn="l"/>
                <a:tab pos="4343400" algn="l"/>
                <a:tab pos="5257800" algn="l"/>
                <a:tab pos="6172200" algn="l"/>
                <a:tab pos="7086600" algn="l"/>
                <a:tab pos="8001000" algn="l"/>
                <a:tab pos="8915400" algn="l"/>
                <a:tab pos="9829800" algn="l"/>
              </a:tabLst>
            </a:pPr>
            <a:r>
              <a:rPr lang="en-US" sz="1800" smtClean="0">
                <a:solidFill>
                  <a:srgbClr val="000000"/>
                </a:solidFill>
                <a:ea typeface="DejaVu Sans"/>
                <a:cs typeface="DejaVu Sans"/>
              </a:rPr>
              <a:t>Booting over Serial Interface</a:t>
            </a:r>
          </a:p>
          <a:p>
            <a:pPr marL="573088" lvl="1" indent="-231775" hangingPunct="0">
              <a:lnSpc>
                <a:spcPct val="90000"/>
              </a:lnSpc>
              <a:spcBef>
                <a:spcPts val="1463"/>
              </a:spcBef>
              <a:buClr>
                <a:srgbClr val="000000"/>
              </a:buClr>
              <a:tabLst>
                <a:tab pos="685800" algn="l"/>
                <a:tab pos="1600200" algn="l"/>
                <a:tab pos="2514600" algn="l"/>
                <a:tab pos="3429000" algn="l"/>
                <a:tab pos="4343400" algn="l"/>
                <a:tab pos="5257800" algn="l"/>
                <a:tab pos="6172200" algn="l"/>
                <a:tab pos="7086600" algn="l"/>
                <a:tab pos="8001000" algn="l"/>
                <a:tab pos="8915400" algn="l"/>
                <a:tab pos="9829800" algn="l"/>
              </a:tabLst>
            </a:pPr>
            <a:r>
              <a:rPr lang="en-US" sz="1400" smtClean="0">
                <a:solidFill>
                  <a:srgbClr val="000000"/>
                </a:solidFill>
                <a:ea typeface="DejaVu Sans"/>
                <a:cs typeface="DejaVu Sans"/>
              </a:rPr>
              <a:t>Typically used for initial programming of persistent storage such as NAND or SPI when other interfaces aren't available or practical.</a:t>
            </a:r>
          </a:p>
          <a:p>
            <a:pPr marL="225425" indent="-225425" hangingPunct="0">
              <a:lnSpc>
                <a:spcPct val="90000"/>
              </a:lnSpc>
              <a:spcBef>
                <a:spcPts val="1463"/>
              </a:spcBef>
              <a:buClr>
                <a:srgbClr val="000000"/>
              </a:buClr>
              <a:tabLst>
                <a:tab pos="685800" algn="l"/>
                <a:tab pos="1600200" algn="l"/>
                <a:tab pos="2514600" algn="l"/>
                <a:tab pos="3429000" algn="l"/>
                <a:tab pos="4343400" algn="l"/>
                <a:tab pos="5257800" algn="l"/>
                <a:tab pos="6172200" algn="l"/>
                <a:tab pos="7086600" algn="l"/>
                <a:tab pos="8001000" algn="l"/>
                <a:tab pos="8915400" algn="l"/>
                <a:tab pos="9829800" algn="l"/>
              </a:tabLst>
            </a:pPr>
            <a:r>
              <a:rPr lang="en-US" sz="1600" smtClean="0">
                <a:solidFill>
                  <a:srgbClr val="000000"/>
                </a:solidFill>
                <a:ea typeface="DejaVu Sans"/>
                <a:cs typeface="DejaVu Sans"/>
              </a:rPr>
              <a:t>After loading an SPL that sets up DDR a flash tool could be loaded for programming NAND, SPI, etc.</a:t>
            </a:r>
          </a:p>
          <a:p>
            <a:pPr marL="573088" lvl="1" indent="-231775" hangingPunct="0">
              <a:lnSpc>
                <a:spcPct val="90000"/>
              </a:lnSpc>
              <a:spcBef>
                <a:spcPts val="1463"/>
              </a:spcBef>
              <a:buClr>
                <a:srgbClr val="000000"/>
              </a:buClr>
              <a:tabLst>
                <a:tab pos="685800" algn="l"/>
                <a:tab pos="1600200" algn="l"/>
                <a:tab pos="2514600" algn="l"/>
                <a:tab pos="3429000" algn="l"/>
                <a:tab pos="4343400" algn="l"/>
                <a:tab pos="5257800" algn="l"/>
                <a:tab pos="6172200" algn="l"/>
                <a:tab pos="7086600" algn="l"/>
                <a:tab pos="8001000" algn="l"/>
                <a:tab pos="8915400" algn="l"/>
                <a:tab pos="9829800" algn="l"/>
              </a:tabLst>
            </a:pPr>
            <a:r>
              <a:rPr lang="en-US" sz="1400" smtClean="0">
                <a:solidFill>
                  <a:srgbClr val="000000"/>
                </a:solidFill>
                <a:ea typeface="DejaVu Sans"/>
                <a:cs typeface="DejaVu Sans"/>
              </a:rPr>
              <a:t>In this case the ROM BL will try and initiate a serial download (often X or Y modem based) and if that succeeds, execute what was downloaded.</a:t>
            </a:r>
          </a:p>
          <a:p>
            <a:pPr marL="852488" lvl="2" hangingPunct="0">
              <a:spcBef>
                <a:spcPts val="300"/>
              </a:spcBef>
              <a:buClr>
                <a:srgbClr val="000000"/>
              </a:buClr>
              <a:tabLst>
                <a:tab pos="685800" algn="l"/>
                <a:tab pos="1600200" algn="l"/>
                <a:tab pos="2514600" algn="l"/>
                <a:tab pos="3429000" algn="l"/>
                <a:tab pos="4343400" algn="l"/>
                <a:tab pos="5257800" algn="l"/>
                <a:tab pos="6172200" algn="l"/>
                <a:tab pos="7086600" algn="l"/>
                <a:tab pos="8001000" algn="l"/>
                <a:tab pos="8915400" algn="l"/>
                <a:tab pos="9829800" algn="l"/>
              </a:tabLst>
            </a:pPr>
            <a:r>
              <a:rPr lang="en-US" sz="1400" smtClean="0">
                <a:solidFill>
                  <a:srgbClr val="000000"/>
                </a:solidFill>
                <a:ea typeface="DejaVu Sans"/>
                <a:cs typeface="DejaVu Sans"/>
              </a:rPr>
              <a:t>SPL continues to read in next stage (u-boot) over the serial interface</a:t>
            </a:r>
          </a:p>
          <a:p>
            <a:pPr marL="852488" lvl="2" hangingPunct="0">
              <a:spcBef>
                <a:spcPts val="300"/>
              </a:spcBef>
              <a:buClr>
                <a:srgbClr val="000000"/>
              </a:buClr>
              <a:tabLst>
                <a:tab pos="685800" algn="l"/>
                <a:tab pos="1600200" algn="l"/>
                <a:tab pos="2514600" algn="l"/>
                <a:tab pos="3429000" algn="l"/>
                <a:tab pos="4343400" algn="l"/>
                <a:tab pos="5257800" algn="l"/>
                <a:tab pos="6172200" algn="l"/>
                <a:tab pos="7086600" algn="l"/>
                <a:tab pos="8001000" algn="l"/>
                <a:tab pos="8915400" algn="l"/>
                <a:tab pos="9829800" algn="l"/>
              </a:tabLst>
            </a:pPr>
            <a:r>
              <a:rPr lang="en-US" sz="1400" smtClean="0">
                <a:solidFill>
                  <a:srgbClr val="000000"/>
                </a:solidFill>
                <a:ea typeface="DejaVu Sans"/>
                <a:cs typeface="DejaVu Sans"/>
              </a:rPr>
              <a:t>u-boot may also continue to load the kernel and root filesystem over serial</a:t>
            </a:r>
          </a:p>
        </p:txBody>
      </p:sp>
      <p:sp>
        <p:nvSpPr>
          <p:cNvPr id="40963" name="Rectangle 4"/>
          <p:cNvSpPr>
            <a:spLocks/>
          </p:cNvSpPr>
          <p:nvPr/>
        </p:nvSpPr>
        <p:spPr bwMode="auto">
          <a:xfrm>
            <a:off x="4179888" y="4052888"/>
            <a:ext cx="4481512" cy="523875"/>
          </a:xfrm>
          <a:custGeom>
            <a:avLst/>
            <a:gdLst>
              <a:gd name="T0" fmla="*/ 2147483647 w 21600"/>
              <a:gd name="T1" fmla="*/ 0 h 21600"/>
              <a:gd name="T2" fmla="*/ 2147483647 w 21600"/>
              <a:gd name="T3" fmla="*/ 154057660 h 21600"/>
              <a:gd name="T4" fmla="*/ 2147483647 w 21600"/>
              <a:gd name="T5" fmla="*/ 308114544 h 21600"/>
              <a:gd name="T6" fmla="*/ 0 w 21600"/>
              <a:gd name="T7" fmla="*/ 154057660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AAAAAA"/>
          </a:solidFill>
          <a:ln w="9360">
            <a:solidFill>
              <a:srgbClr val="000000"/>
            </a:solidFill>
            <a:prstDash val="solid"/>
            <a:miter lim="800000"/>
            <a:headEnd/>
            <a:tailEnd/>
          </a:ln>
        </p:spPr>
        <p:txBody>
          <a:bodyPr wrap="none" lIns="90000" tIns="46800" rIns="90000" bIns="46800" anchor="ctr"/>
          <a:lstStyle/>
          <a:p>
            <a:endParaRPr lang="en-US"/>
          </a:p>
        </p:txBody>
      </p:sp>
      <p:sp>
        <p:nvSpPr>
          <p:cNvPr id="40964" name="Rectangle 6"/>
          <p:cNvSpPr>
            <a:spLocks/>
          </p:cNvSpPr>
          <p:nvPr/>
        </p:nvSpPr>
        <p:spPr bwMode="auto">
          <a:xfrm>
            <a:off x="5997575" y="4122738"/>
            <a:ext cx="809625" cy="371475"/>
          </a:xfrm>
          <a:custGeom>
            <a:avLst/>
            <a:gdLst>
              <a:gd name="T0" fmla="*/ 568751012 w 21600"/>
              <a:gd name="T1" fmla="*/ 0 h 21600"/>
              <a:gd name="T2" fmla="*/ 1137502023 w 21600"/>
              <a:gd name="T3" fmla="*/ 54941907 h 21600"/>
              <a:gd name="T4" fmla="*/ 568751012 w 21600"/>
              <a:gd name="T5" fmla="*/ 109883813 h 21600"/>
              <a:gd name="T6" fmla="*/ 0 w 21600"/>
              <a:gd name="T7" fmla="*/ 5494190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00CCFF"/>
          </a:solidFill>
          <a:ln w="9360">
            <a:solidFill>
              <a:srgbClr val="000000"/>
            </a:solidFill>
            <a:prstDash val="solid"/>
            <a:miter lim="800000"/>
            <a:headEnd/>
            <a:tailEnd/>
          </a:ln>
        </p:spPr>
        <p:txBody>
          <a:bodyPr wrap="none" lIns="90000" tIns="46800" rIns="90000" bIns="46800" anchor="ctr"/>
          <a:lstStyle/>
          <a:p>
            <a:endParaRPr lang="en-US"/>
          </a:p>
        </p:txBody>
      </p:sp>
      <p:sp>
        <p:nvSpPr>
          <p:cNvPr id="40965" name="Text Box 7"/>
          <p:cNvSpPr>
            <a:spLocks noChangeArrowheads="1"/>
          </p:cNvSpPr>
          <p:nvPr/>
        </p:nvSpPr>
        <p:spPr bwMode="auto">
          <a:xfrm>
            <a:off x="6019800" y="4152900"/>
            <a:ext cx="733425" cy="306388"/>
          </a:xfrm>
          <a:custGeom>
            <a:avLst/>
            <a:gdLst>
              <a:gd name="T0" fmla="*/ 422111605 w 21600"/>
              <a:gd name="T1" fmla="*/ 0 h 21600"/>
              <a:gd name="T2" fmla="*/ 844222123 w 21600"/>
              <a:gd name="T3" fmla="*/ 30892607 h 21600"/>
              <a:gd name="T4" fmla="*/ 422111605 w 21600"/>
              <a:gd name="T5" fmla="*/ 61785214 h 21600"/>
              <a:gd name="T6" fmla="*/ 0 w 21600"/>
              <a:gd name="T7" fmla="*/ 3089260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u-boot</a:t>
            </a:r>
          </a:p>
        </p:txBody>
      </p:sp>
      <p:sp>
        <p:nvSpPr>
          <p:cNvPr id="40966" name="Rectangle 8"/>
          <p:cNvSpPr>
            <a:spLocks/>
          </p:cNvSpPr>
          <p:nvPr/>
        </p:nvSpPr>
        <p:spPr bwMode="auto">
          <a:xfrm>
            <a:off x="5322888" y="4124325"/>
            <a:ext cx="581025" cy="371475"/>
          </a:xfrm>
          <a:custGeom>
            <a:avLst/>
            <a:gdLst>
              <a:gd name="T0" fmla="*/ 210212240 w 21600"/>
              <a:gd name="T1" fmla="*/ 0 h 21600"/>
              <a:gd name="T2" fmla="*/ 420424481 w 21600"/>
              <a:gd name="T3" fmla="*/ 54941907 h 21600"/>
              <a:gd name="T4" fmla="*/ 210212240 w 21600"/>
              <a:gd name="T5" fmla="*/ 109883813 h 21600"/>
              <a:gd name="T6" fmla="*/ 0 w 21600"/>
              <a:gd name="T7" fmla="*/ 5494190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00CCFF"/>
          </a:solidFill>
          <a:ln w="9360">
            <a:solidFill>
              <a:srgbClr val="000000"/>
            </a:solidFill>
            <a:prstDash val="solid"/>
            <a:miter lim="800000"/>
            <a:headEnd/>
            <a:tailEnd/>
          </a:ln>
        </p:spPr>
        <p:txBody>
          <a:bodyPr wrap="none" lIns="90000" tIns="46800" rIns="90000" bIns="46800" anchor="ctr"/>
          <a:lstStyle/>
          <a:p>
            <a:endParaRPr lang="en-US"/>
          </a:p>
        </p:txBody>
      </p:sp>
      <p:sp>
        <p:nvSpPr>
          <p:cNvPr id="40967" name="Text Box 9"/>
          <p:cNvSpPr>
            <a:spLocks noChangeArrowheads="1"/>
          </p:cNvSpPr>
          <p:nvPr/>
        </p:nvSpPr>
        <p:spPr bwMode="auto">
          <a:xfrm>
            <a:off x="5345113" y="4154488"/>
            <a:ext cx="527050" cy="306387"/>
          </a:xfrm>
          <a:custGeom>
            <a:avLst/>
            <a:gdLst>
              <a:gd name="T0" fmla="*/ 156787997 w 21600"/>
              <a:gd name="T1" fmla="*/ 0 h 21600"/>
              <a:gd name="T2" fmla="*/ 313575995 w 21600"/>
              <a:gd name="T3" fmla="*/ 30892821 h 21600"/>
              <a:gd name="T4" fmla="*/ 156787997 w 21600"/>
              <a:gd name="T5" fmla="*/ 61785643 h 21600"/>
              <a:gd name="T6" fmla="*/ 0 w 21600"/>
              <a:gd name="T7" fmla="*/ 30892821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SPL</a:t>
            </a:r>
          </a:p>
        </p:txBody>
      </p:sp>
      <p:sp>
        <p:nvSpPr>
          <p:cNvPr id="40968" name="Rectangle 10"/>
          <p:cNvSpPr>
            <a:spLocks/>
          </p:cNvSpPr>
          <p:nvPr/>
        </p:nvSpPr>
        <p:spPr bwMode="auto">
          <a:xfrm>
            <a:off x="6875463" y="4124325"/>
            <a:ext cx="809625" cy="371475"/>
          </a:xfrm>
          <a:custGeom>
            <a:avLst/>
            <a:gdLst>
              <a:gd name="T0" fmla="*/ 568497929 w 21600"/>
              <a:gd name="T1" fmla="*/ 0 h 21600"/>
              <a:gd name="T2" fmla="*/ 1136995858 w 21600"/>
              <a:gd name="T3" fmla="*/ 54941907 h 21600"/>
              <a:gd name="T4" fmla="*/ 568497929 w 21600"/>
              <a:gd name="T5" fmla="*/ 109883813 h 21600"/>
              <a:gd name="T6" fmla="*/ 0 w 21600"/>
              <a:gd name="T7" fmla="*/ 5494190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00CCFF"/>
          </a:solidFill>
          <a:ln w="9360">
            <a:solidFill>
              <a:srgbClr val="000000"/>
            </a:solidFill>
            <a:prstDash val="solid"/>
            <a:miter lim="800000"/>
            <a:headEnd/>
            <a:tailEnd/>
          </a:ln>
        </p:spPr>
        <p:txBody>
          <a:bodyPr wrap="none" lIns="90000" tIns="46800" rIns="90000" bIns="46800" anchor="ctr"/>
          <a:lstStyle/>
          <a:p>
            <a:endParaRPr lang="en-US"/>
          </a:p>
        </p:txBody>
      </p:sp>
      <p:sp>
        <p:nvSpPr>
          <p:cNvPr id="40969" name="Text Box 11"/>
          <p:cNvSpPr>
            <a:spLocks noChangeArrowheads="1"/>
          </p:cNvSpPr>
          <p:nvPr/>
        </p:nvSpPr>
        <p:spPr bwMode="auto">
          <a:xfrm>
            <a:off x="6910388" y="4154488"/>
            <a:ext cx="706437" cy="306387"/>
          </a:xfrm>
          <a:custGeom>
            <a:avLst/>
            <a:gdLst>
              <a:gd name="T0" fmla="*/ 377947975 w 21600"/>
              <a:gd name="T1" fmla="*/ 0 h 21600"/>
              <a:gd name="T2" fmla="*/ 755895951 w 21600"/>
              <a:gd name="T3" fmla="*/ 30892821 h 21600"/>
              <a:gd name="T4" fmla="*/ 377947975 w 21600"/>
              <a:gd name="T5" fmla="*/ 61785643 h 21600"/>
              <a:gd name="T6" fmla="*/ 0 w 21600"/>
              <a:gd name="T7" fmla="*/ 30892821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kernel</a:t>
            </a:r>
          </a:p>
        </p:txBody>
      </p:sp>
      <p:sp>
        <p:nvSpPr>
          <p:cNvPr id="40970" name="Text Box 12"/>
          <p:cNvSpPr>
            <a:spLocks noChangeArrowheads="1"/>
          </p:cNvSpPr>
          <p:nvPr/>
        </p:nvSpPr>
        <p:spPr bwMode="auto">
          <a:xfrm>
            <a:off x="4432300" y="3786188"/>
            <a:ext cx="3729038" cy="306387"/>
          </a:xfrm>
          <a:custGeom>
            <a:avLst/>
            <a:gdLst>
              <a:gd name="T0" fmla="*/ 2147483647 w 21600"/>
              <a:gd name="T1" fmla="*/ 0 h 21600"/>
              <a:gd name="T2" fmla="*/ 2147483647 w 21600"/>
              <a:gd name="T3" fmla="*/ 30892821 h 21600"/>
              <a:gd name="T4" fmla="*/ 2147483647 w 21600"/>
              <a:gd name="T5" fmla="*/ 61785643 h 21600"/>
              <a:gd name="T6" fmla="*/ 0 w 21600"/>
              <a:gd name="T7" fmla="*/ 30892821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Host Machine connected over serial cable</a:t>
            </a:r>
          </a:p>
        </p:txBody>
      </p:sp>
      <p:sp>
        <p:nvSpPr>
          <p:cNvPr id="40971" name="Rectangle 13"/>
          <p:cNvSpPr>
            <a:spLocks/>
          </p:cNvSpPr>
          <p:nvPr/>
        </p:nvSpPr>
        <p:spPr bwMode="auto">
          <a:xfrm>
            <a:off x="7759700" y="4125913"/>
            <a:ext cx="809625" cy="371475"/>
          </a:xfrm>
          <a:custGeom>
            <a:avLst/>
            <a:gdLst>
              <a:gd name="T0" fmla="*/ 568751012 w 21600"/>
              <a:gd name="T1" fmla="*/ 0 h 21600"/>
              <a:gd name="T2" fmla="*/ 1137502023 w 21600"/>
              <a:gd name="T3" fmla="*/ 54941907 h 21600"/>
              <a:gd name="T4" fmla="*/ 568751012 w 21600"/>
              <a:gd name="T5" fmla="*/ 109883813 h 21600"/>
              <a:gd name="T6" fmla="*/ 0 w 21600"/>
              <a:gd name="T7" fmla="*/ 5494190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00CCFF"/>
          </a:solidFill>
          <a:ln w="9360">
            <a:solidFill>
              <a:srgbClr val="000000"/>
            </a:solidFill>
            <a:prstDash val="solid"/>
            <a:miter lim="800000"/>
            <a:headEnd/>
            <a:tailEnd/>
          </a:ln>
        </p:spPr>
        <p:txBody>
          <a:bodyPr wrap="none" lIns="90000" tIns="46800" rIns="90000" bIns="46800" anchor="ctr"/>
          <a:lstStyle/>
          <a:p>
            <a:endParaRPr lang="en-US"/>
          </a:p>
        </p:txBody>
      </p:sp>
      <p:sp>
        <p:nvSpPr>
          <p:cNvPr id="40972" name="Text Box 14"/>
          <p:cNvSpPr>
            <a:spLocks noChangeArrowheads="1"/>
          </p:cNvSpPr>
          <p:nvPr/>
        </p:nvSpPr>
        <p:spPr bwMode="auto">
          <a:xfrm>
            <a:off x="7718425" y="4156075"/>
            <a:ext cx="863600" cy="306388"/>
          </a:xfrm>
          <a:custGeom>
            <a:avLst/>
            <a:gdLst>
              <a:gd name="T0" fmla="*/ 690272352 w 21600"/>
              <a:gd name="T1" fmla="*/ 0 h 21600"/>
              <a:gd name="T2" fmla="*/ 1380542145 w 21600"/>
              <a:gd name="T3" fmla="*/ 30892607 h 21600"/>
              <a:gd name="T4" fmla="*/ 690272352 w 21600"/>
              <a:gd name="T5" fmla="*/ 61785214 h 21600"/>
              <a:gd name="T6" fmla="*/ 0 w 21600"/>
              <a:gd name="T7" fmla="*/ 3089260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Root FS</a:t>
            </a:r>
          </a:p>
        </p:txBody>
      </p:sp>
      <p:sp>
        <p:nvSpPr>
          <p:cNvPr id="40973" name="Rectangle 15"/>
          <p:cNvSpPr>
            <a:spLocks/>
          </p:cNvSpPr>
          <p:nvPr/>
        </p:nvSpPr>
        <p:spPr bwMode="auto">
          <a:xfrm>
            <a:off x="1743075" y="4011613"/>
            <a:ext cx="1990725" cy="1162050"/>
          </a:xfrm>
          <a:custGeom>
            <a:avLst/>
            <a:gdLst>
              <a:gd name="T0" fmla="*/ 2147483647 w 21600"/>
              <a:gd name="T1" fmla="*/ 0 h 21600"/>
              <a:gd name="T2" fmla="*/ 2147483647 w 21600"/>
              <a:gd name="T3" fmla="*/ 1681177153 h 21600"/>
              <a:gd name="T4" fmla="*/ 2147483647 w 21600"/>
              <a:gd name="T5" fmla="*/ 2147483647 h 21600"/>
              <a:gd name="T6" fmla="*/ 0 w 21600"/>
              <a:gd name="T7" fmla="*/ 1681177153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AAAAAA"/>
          </a:solidFill>
          <a:ln w="9360">
            <a:solidFill>
              <a:srgbClr val="000000"/>
            </a:solidFill>
            <a:prstDash val="solid"/>
            <a:miter lim="800000"/>
            <a:headEnd/>
            <a:tailEnd/>
          </a:ln>
        </p:spPr>
        <p:txBody>
          <a:bodyPr wrap="none" lIns="90000" tIns="46800" rIns="90000" bIns="46800" anchor="ctr"/>
          <a:lstStyle/>
          <a:p>
            <a:endParaRPr lang="en-US"/>
          </a:p>
        </p:txBody>
      </p:sp>
      <p:sp>
        <p:nvSpPr>
          <p:cNvPr id="40974" name="Text Box 16"/>
          <p:cNvSpPr>
            <a:spLocks noChangeArrowheads="1"/>
          </p:cNvSpPr>
          <p:nvPr/>
        </p:nvSpPr>
        <p:spPr bwMode="auto">
          <a:xfrm>
            <a:off x="1774825" y="4019550"/>
            <a:ext cx="1052513" cy="307975"/>
          </a:xfrm>
          <a:custGeom>
            <a:avLst/>
            <a:gdLst>
              <a:gd name="T0" fmla="*/ 1249247888 w 21600"/>
              <a:gd name="T1" fmla="*/ 0 h 21600"/>
              <a:gd name="T2" fmla="*/ 2147483647 w 21600"/>
              <a:gd name="T3" fmla="*/ 31213668 h 21600"/>
              <a:gd name="T4" fmla="*/ 1249247888 w 21600"/>
              <a:gd name="T5" fmla="*/ 62427337 h 21600"/>
              <a:gd name="T6" fmla="*/ 0 w 21600"/>
              <a:gd name="T7" fmla="*/ 31213668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Processor</a:t>
            </a:r>
          </a:p>
        </p:txBody>
      </p:sp>
      <p:sp>
        <p:nvSpPr>
          <p:cNvPr id="40975" name="Rectangle 17"/>
          <p:cNvSpPr>
            <a:spLocks/>
          </p:cNvSpPr>
          <p:nvPr/>
        </p:nvSpPr>
        <p:spPr bwMode="auto">
          <a:xfrm>
            <a:off x="2759075" y="4338638"/>
            <a:ext cx="914400" cy="288925"/>
          </a:xfrm>
          <a:custGeom>
            <a:avLst/>
            <a:gdLst>
              <a:gd name="T0" fmla="*/ 819352565 w 21600"/>
              <a:gd name="T1" fmla="*/ 0 h 21600"/>
              <a:gd name="T2" fmla="*/ 1638705130 w 21600"/>
              <a:gd name="T3" fmla="*/ 25861326 h 21600"/>
              <a:gd name="T4" fmla="*/ 819352565 w 21600"/>
              <a:gd name="T5" fmla="*/ 51722653 h 21600"/>
              <a:gd name="T6" fmla="*/ 0 w 21600"/>
              <a:gd name="T7" fmla="*/ 25861326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FFFF00"/>
          </a:solidFill>
          <a:ln w="9360">
            <a:solidFill>
              <a:srgbClr val="000000"/>
            </a:solidFill>
            <a:prstDash val="solid"/>
            <a:miter lim="800000"/>
            <a:headEnd/>
            <a:tailEnd/>
          </a:ln>
        </p:spPr>
        <p:txBody>
          <a:bodyPr wrap="none" lIns="90000" tIns="46800" rIns="90000" bIns="46800" anchor="ctr"/>
          <a:lstStyle/>
          <a:p>
            <a:endParaRPr lang="en-US"/>
          </a:p>
        </p:txBody>
      </p:sp>
      <p:sp>
        <p:nvSpPr>
          <p:cNvPr id="40976" name="Text Box 18"/>
          <p:cNvSpPr>
            <a:spLocks noChangeArrowheads="1"/>
          </p:cNvSpPr>
          <p:nvPr/>
        </p:nvSpPr>
        <p:spPr bwMode="auto">
          <a:xfrm>
            <a:off x="2773363" y="4322763"/>
            <a:ext cx="884237" cy="306387"/>
          </a:xfrm>
          <a:custGeom>
            <a:avLst/>
            <a:gdLst>
              <a:gd name="T0" fmla="*/ 741453744 w 21600"/>
              <a:gd name="T1" fmla="*/ 0 h 21600"/>
              <a:gd name="T2" fmla="*/ 1482906177 w 21600"/>
              <a:gd name="T3" fmla="*/ 30892821 h 21600"/>
              <a:gd name="T4" fmla="*/ 741453744 w 21600"/>
              <a:gd name="T5" fmla="*/ 61785643 h 21600"/>
              <a:gd name="T6" fmla="*/ 0 w 21600"/>
              <a:gd name="T7" fmla="*/ 30892821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ROM BL</a:t>
            </a:r>
          </a:p>
        </p:txBody>
      </p:sp>
      <p:sp>
        <p:nvSpPr>
          <p:cNvPr id="40977" name="Rectangle 19"/>
          <p:cNvSpPr>
            <a:spLocks/>
          </p:cNvSpPr>
          <p:nvPr/>
        </p:nvSpPr>
        <p:spPr bwMode="auto">
          <a:xfrm>
            <a:off x="2759075" y="4738688"/>
            <a:ext cx="914400" cy="288925"/>
          </a:xfrm>
          <a:custGeom>
            <a:avLst/>
            <a:gdLst>
              <a:gd name="T0" fmla="*/ 819352565 w 21600"/>
              <a:gd name="T1" fmla="*/ 0 h 21600"/>
              <a:gd name="T2" fmla="*/ 1638705130 w 21600"/>
              <a:gd name="T3" fmla="*/ 25861326 h 21600"/>
              <a:gd name="T4" fmla="*/ 819352565 w 21600"/>
              <a:gd name="T5" fmla="*/ 51722653 h 21600"/>
              <a:gd name="T6" fmla="*/ 0 w 21600"/>
              <a:gd name="T7" fmla="*/ 25861326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FFFF00"/>
          </a:solidFill>
          <a:ln w="9360">
            <a:solidFill>
              <a:srgbClr val="000000"/>
            </a:solidFill>
            <a:prstDash val="solid"/>
            <a:miter lim="800000"/>
            <a:headEnd/>
            <a:tailEnd/>
          </a:ln>
        </p:spPr>
        <p:txBody>
          <a:bodyPr wrap="none" lIns="90000" tIns="46800" rIns="90000" bIns="46800" anchor="ctr"/>
          <a:lstStyle/>
          <a:p>
            <a:endParaRPr lang="en-US"/>
          </a:p>
        </p:txBody>
      </p:sp>
      <p:sp>
        <p:nvSpPr>
          <p:cNvPr id="40978" name="Text Box 20"/>
          <p:cNvSpPr>
            <a:spLocks noChangeArrowheads="1"/>
          </p:cNvSpPr>
          <p:nvPr/>
        </p:nvSpPr>
        <p:spPr bwMode="auto">
          <a:xfrm>
            <a:off x="2949575" y="4722813"/>
            <a:ext cx="527050" cy="306387"/>
          </a:xfrm>
          <a:custGeom>
            <a:avLst/>
            <a:gdLst>
              <a:gd name="T0" fmla="*/ 156787997 w 21600"/>
              <a:gd name="T1" fmla="*/ 0 h 21600"/>
              <a:gd name="T2" fmla="*/ 313575995 w 21600"/>
              <a:gd name="T3" fmla="*/ 30892821 h 21600"/>
              <a:gd name="T4" fmla="*/ 156787997 w 21600"/>
              <a:gd name="T5" fmla="*/ 61785643 h 21600"/>
              <a:gd name="T6" fmla="*/ 0 w 21600"/>
              <a:gd name="T7" fmla="*/ 30892821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SPL</a:t>
            </a:r>
          </a:p>
        </p:txBody>
      </p:sp>
      <p:sp>
        <p:nvSpPr>
          <p:cNvPr id="40979" name="Text Box 21"/>
          <p:cNvSpPr>
            <a:spLocks noChangeArrowheads="1"/>
          </p:cNvSpPr>
          <p:nvPr/>
        </p:nvSpPr>
        <p:spPr bwMode="auto">
          <a:xfrm>
            <a:off x="1736725" y="4700588"/>
            <a:ext cx="906463" cy="306387"/>
          </a:xfrm>
          <a:custGeom>
            <a:avLst/>
            <a:gdLst>
              <a:gd name="T0" fmla="*/ 797899667 w 21600"/>
              <a:gd name="T1" fmla="*/ 0 h 21600"/>
              <a:gd name="T2" fmla="*/ 1595799333 w 21600"/>
              <a:gd name="T3" fmla="*/ 30892821 h 21600"/>
              <a:gd name="T4" fmla="*/ 797899667 w 21600"/>
              <a:gd name="T5" fmla="*/ 61785643 h 21600"/>
              <a:gd name="T6" fmla="*/ 0 w 21600"/>
              <a:gd name="T7" fmla="*/ 30892821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Int. RAM</a:t>
            </a:r>
          </a:p>
        </p:txBody>
      </p:sp>
      <p:sp>
        <p:nvSpPr>
          <p:cNvPr id="40980" name="Line 22"/>
          <p:cNvSpPr>
            <a:spLocks noChangeShapeType="1"/>
          </p:cNvSpPr>
          <p:nvPr/>
        </p:nvSpPr>
        <p:spPr bwMode="auto">
          <a:xfrm>
            <a:off x="5600700" y="4516438"/>
            <a:ext cx="0" cy="371475"/>
          </a:xfrm>
          <a:prstGeom prst="line">
            <a:avLst/>
          </a:prstGeom>
          <a:noFill/>
          <a:ln w="28440">
            <a:solidFill>
              <a:srgbClr val="000000"/>
            </a:solidFill>
            <a:miter lim="800000"/>
            <a:headEnd/>
            <a:tailEnd/>
          </a:ln>
        </p:spPr>
        <p:txBody>
          <a:bodyPr lIns="90000" tIns="46800" rIns="90000" bIns="46800">
            <a:spAutoFit/>
          </a:bodyPr>
          <a:lstStyle/>
          <a:p>
            <a:endParaRPr lang="en-US"/>
          </a:p>
        </p:txBody>
      </p:sp>
      <p:sp>
        <p:nvSpPr>
          <p:cNvPr id="40981" name="Line 23"/>
          <p:cNvSpPr>
            <a:spLocks noChangeShapeType="1"/>
          </p:cNvSpPr>
          <p:nvPr/>
        </p:nvSpPr>
        <p:spPr bwMode="auto">
          <a:xfrm flipH="1">
            <a:off x="3857625" y="4878388"/>
            <a:ext cx="1752600" cy="0"/>
          </a:xfrm>
          <a:prstGeom prst="line">
            <a:avLst/>
          </a:prstGeom>
          <a:noFill/>
          <a:ln w="28440">
            <a:solidFill>
              <a:srgbClr val="000000"/>
            </a:solidFill>
            <a:miter lim="800000"/>
            <a:headEnd/>
            <a:tailEnd type="arrow" w="med" len="med"/>
          </a:ln>
        </p:spPr>
        <p:txBody>
          <a:bodyPr wrap="none" lIns="90000" tIns="46800" rIns="90000" bIns="46800">
            <a:spAutoFit/>
          </a:bodyPr>
          <a:lstStyle/>
          <a:p>
            <a:endParaRPr lang="en-US"/>
          </a:p>
        </p:txBody>
      </p:sp>
      <p:sp>
        <p:nvSpPr>
          <p:cNvPr id="40982" name="Text Box 24"/>
          <p:cNvSpPr>
            <a:spLocks noChangeArrowheads="1"/>
          </p:cNvSpPr>
          <p:nvPr/>
        </p:nvSpPr>
        <p:spPr bwMode="auto">
          <a:xfrm>
            <a:off x="3790950" y="4322763"/>
            <a:ext cx="279400" cy="306387"/>
          </a:xfrm>
          <a:custGeom>
            <a:avLst/>
            <a:gdLst>
              <a:gd name="T0" fmla="*/ 23401236 w 21600"/>
              <a:gd name="T1" fmla="*/ 0 h 21600"/>
              <a:gd name="T2" fmla="*/ 46802471 w 21600"/>
              <a:gd name="T3" fmla="*/ 30892821 h 21600"/>
              <a:gd name="T4" fmla="*/ 23401236 w 21600"/>
              <a:gd name="T5" fmla="*/ 61785643 h 21600"/>
              <a:gd name="T6" fmla="*/ 0 w 21600"/>
              <a:gd name="T7" fmla="*/ 30892821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1</a:t>
            </a:r>
          </a:p>
        </p:txBody>
      </p:sp>
      <p:sp>
        <p:nvSpPr>
          <p:cNvPr id="40983" name="Text Box 25"/>
          <p:cNvSpPr>
            <a:spLocks noChangeArrowheads="1"/>
          </p:cNvSpPr>
          <p:nvPr/>
        </p:nvSpPr>
        <p:spPr bwMode="auto">
          <a:xfrm>
            <a:off x="4430713" y="4611688"/>
            <a:ext cx="282575" cy="306387"/>
          </a:xfrm>
          <a:custGeom>
            <a:avLst/>
            <a:gdLst>
              <a:gd name="T0" fmla="*/ 24151748 w 21600"/>
              <a:gd name="T1" fmla="*/ 0 h 21600"/>
              <a:gd name="T2" fmla="*/ 48303497 w 21600"/>
              <a:gd name="T3" fmla="*/ 30892821 h 21600"/>
              <a:gd name="T4" fmla="*/ 24151748 w 21600"/>
              <a:gd name="T5" fmla="*/ 61785643 h 21600"/>
              <a:gd name="T6" fmla="*/ 0 w 21600"/>
              <a:gd name="T7" fmla="*/ 30892821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lIns="90000" tIns="46800" rIns="90000" bIns="46800">
            <a:spAutoFit/>
          </a:bodyPr>
          <a:lstStyle/>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2</a:t>
            </a:r>
          </a:p>
        </p:txBody>
      </p:sp>
      <p:sp>
        <p:nvSpPr>
          <p:cNvPr id="40984" name="Rectangle 27"/>
          <p:cNvSpPr>
            <a:spLocks/>
          </p:cNvSpPr>
          <p:nvPr/>
        </p:nvSpPr>
        <p:spPr bwMode="auto">
          <a:xfrm>
            <a:off x="1735138" y="5238750"/>
            <a:ext cx="1990725" cy="1049338"/>
          </a:xfrm>
          <a:custGeom>
            <a:avLst/>
            <a:gdLst>
              <a:gd name="T0" fmla="*/ 2147483647 w 21600"/>
              <a:gd name="T1" fmla="*/ 0 h 21600"/>
              <a:gd name="T2" fmla="*/ 2147483647 w 21600"/>
              <a:gd name="T3" fmla="*/ 1518551300 h 21600"/>
              <a:gd name="T4" fmla="*/ 2147483647 w 21600"/>
              <a:gd name="T5" fmla="*/ 2147483647 h 21600"/>
              <a:gd name="T6" fmla="*/ 0 w 21600"/>
              <a:gd name="T7" fmla="*/ 1518551300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AAAAAA"/>
          </a:solidFill>
          <a:ln w="9360">
            <a:solidFill>
              <a:srgbClr val="000000"/>
            </a:solidFill>
            <a:prstDash val="solid"/>
            <a:miter lim="800000"/>
            <a:headEnd/>
            <a:tailEnd/>
          </a:ln>
        </p:spPr>
        <p:txBody>
          <a:bodyPr wrap="none" lIns="90000" tIns="46800" rIns="90000" bIns="46800" anchor="ctr"/>
          <a:lstStyle/>
          <a:p>
            <a:endParaRPr lang="en-US"/>
          </a:p>
        </p:txBody>
      </p:sp>
      <p:sp>
        <p:nvSpPr>
          <p:cNvPr id="40985" name="Text Box 28"/>
          <p:cNvSpPr>
            <a:spLocks noChangeArrowheads="1"/>
          </p:cNvSpPr>
          <p:nvPr/>
        </p:nvSpPr>
        <p:spPr bwMode="auto">
          <a:xfrm>
            <a:off x="1785938" y="5259388"/>
            <a:ext cx="569912" cy="307975"/>
          </a:xfrm>
          <a:custGeom>
            <a:avLst/>
            <a:gdLst>
              <a:gd name="T0" fmla="*/ 198238066 w 21600"/>
              <a:gd name="T1" fmla="*/ 0 h 21600"/>
              <a:gd name="T2" fmla="*/ 396476131 w 21600"/>
              <a:gd name="T3" fmla="*/ 31213668 h 21600"/>
              <a:gd name="T4" fmla="*/ 198238066 w 21600"/>
              <a:gd name="T5" fmla="*/ 62427337 h 21600"/>
              <a:gd name="T6" fmla="*/ 0 w 21600"/>
              <a:gd name="T7" fmla="*/ 31213668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DDR</a:t>
            </a:r>
          </a:p>
        </p:txBody>
      </p:sp>
      <p:sp>
        <p:nvSpPr>
          <p:cNvPr id="40986" name="Rectangle 29"/>
          <p:cNvSpPr>
            <a:spLocks/>
          </p:cNvSpPr>
          <p:nvPr/>
        </p:nvSpPr>
        <p:spPr bwMode="auto">
          <a:xfrm>
            <a:off x="2747963" y="5534025"/>
            <a:ext cx="914400" cy="288925"/>
          </a:xfrm>
          <a:custGeom>
            <a:avLst/>
            <a:gdLst>
              <a:gd name="T0" fmla="*/ 819352565 w 21600"/>
              <a:gd name="T1" fmla="*/ 0 h 21600"/>
              <a:gd name="T2" fmla="*/ 1638705130 w 21600"/>
              <a:gd name="T3" fmla="*/ 25861326 h 21600"/>
              <a:gd name="T4" fmla="*/ 819352565 w 21600"/>
              <a:gd name="T5" fmla="*/ 51722653 h 21600"/>
              <a:gd name="T6" fmla="*/ 0 w 21600"/>
              <a:gd name="T7" fmla="*/ 25861326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FFFF00"/>
          </a:solidFill>
          <a:ln w="9360">
            <a:solidFill>
              <a:srgbClr val="000000"/>
            </a:solidFill>
            <a:prstDash val="solid"/>
            <a:miter lim="800000"/>
            <a:headEnd/>
            <a:tailEnd/>
          </a:ln>
        </p:spPr>
        <p:txBody>
          <a:bodyPr wrap="none" lIns="90000" tIns="46800" rIns="90000" bIns="46800" anchor="ctr"/>
          <a:lstStyle/>
          <a:p>
            <a:endParaRPr lang="en-US"/>
          </a:p>
        </p:txBody>
      </p:sp>
      <p:sp>
        <p:nvSpPr>
          <p:cNvPr id="40987" name="Text Box 30"/>
          <p:cNvSpPr>
            <a:spLocks noChangeArrowheads="1"/>
          </p:cNvSpPr>
          <p:nvPr/>
        </p:nvSpPr>
        <p:spPr bwMode="auto">
          <a:xfrm>
            <a:off x="2827338" y="5518150"/>
            <a:ext cx="754062" cy="306388"/>
          </a:xfrm>
          <a:custGeom>
            <a:avLst/>
            <a:gdLst>
              <a:gd name="T0" fmla="*/ 459362535 w 21600"/>
              <a:gd name="T1" fmla="*/ 0 h 21600"/>
              <a:gd name="T2" fmla="*/ 918725070 w 21600"/>
              <a:gd name="T3" fmla="*/ 30892607 h 21600"/>
              <a:gd name="T4" fmla="*/ 459362535 w 21600"/>
              <a:gd name="T5" fmla="*/ 61785214 h 21600"/>
              <a:gd name="T6" fmla="*/ 0 w 21600"/>
              <a:gd name="T7" fmla="*/ 3089260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U-boot</a:t>
            </a:r>
          </a:p>
        </p:txBody>
      </p:sp>
      <p:sp>
        <p:nvSpPr>
          <p:cNvPr id="40988" name="Rectangle 31"/>
          <p:cNvSpPr>
            <a:spLocks/>
          </p:cNvSpPr>
          <p:nvPr/>
        </p:nvSpPr>
        <p:spPr bwMode="auto">
          <a:xfrm>
            <a:off x="2743200" y="5922963"/>
            <a:ext cx="914400" cy="288925"/>
          </a:xfrm>
          <a:custGeom>
            <a:avLst/>
            <a:gdLst>
              <a:gd name="T0" fmla="*/ 819352565 w 21600"/>
              <a:gd name="T1" fmla="*/ 0 h 21600"/>
              <a:gd name="T2" fmla="*/ 1638705130 w 21600"/>
              <a:gd name="T3" fmla="*/ 25829117 h 21600"/>
              <a:gd name="T4" fmla="*/ 819352565 w 21600"/>
              <a:gd name="T5" fmla="*/ 51658233 h 21600"/>
              <a:gd name="T6" fmla="*/ 0 w 21600"/>
              <a:gd name="T7" fmla="*/ 2582911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FFFF00"/>
          </a:solidFill>
          <a:ln w="9360">
            <a:solidFill>
              <a:srgbClr val="000000"/>
            </a:solidFill>
            <a:prstDash val="solid"/>
            <a:miter lim="800000"/>
            <a:headEnd/>
            <a:tailEnd/>
          </a:ln>
        </p:spPr>
        <p:txBody>
          <a:bodyPr wrap="none" lIns="90000" tIns="46800" rIns="90000" bIns="46800" anchor="ctr"/>
          <a:lstStyle/>
          <a:p>
            <a:endParaRPr lang="en-US"/>
          </a:p>
        </p:txBody>
      </p:sp>
      <p:sp>
        <p:nvSpPr>
          <p:cNvPr id="40989" name="Text Box 32"/>
          <p:cNvSpPr>
            <a:spLocks noChangeArrowheads="1"/>
          </p:cNvSpPr>
          <p:nvPr/>
        </p:nvSpPr>
        <p:spPr bwMode="auto">
          <a:xfrm>
            <a:off x="2832100" y="5907088"/>
            <a:ext cx="736600" cy="306387"/>
          </a:xfrm>
          <a:custGeom>
            <a:avLst/>
            <a:gdLst>
              <a:gd name="T0" fmla="*/ 428495479 w 21600"/>
              <a:gd name="T1" fmla="*/ 0 h 21600"/>
              <a:gd name="T2" fmla="*/ 856990958 w 21600"/>
              <a:gd name="T3" fmla="*/ 30892821 h 21600"/>
              <a:gd name="T4" fmla="*/ 428495479 w 21600"/>
              <a:gd name="T5" fmla="*/ 61785643 h 21600"/>
              <a:gd name="T6" fmla="*/ 0 w 21600"/>
              <a:gd name="T7" fmla="*/ 30892821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Kernel</a:t>
            </a:r>
          </a:p>
        </p:txBody>
      </p:sp>
      <p:sp>
        <p:nvSpPr>
          <p:cNvPr id="40990" name="Rectangle 33"/>
          <p:cNvSpPr>
            <a:spLocks/>
          </p:cNvSpPr>
          <p:nvPr/>
        </p:nvSpPr>
        <p:spPr bwMode="auto">
          <a:xfrm>
            <a:off x="1782763" y="5534025"/>
            <a:ext cx="914400" cy="288925"/>
          </a:xfrm>
          <a:custGeom>
            <a:avLst/>
            <a:gdLst>
              <a:gd name="T0" fmla="*/ 819352565 w 21600"/>
              <a:gd name="T1" fmla="*/ 0 h 21600"/>
              <a:gd name="T2" fmla="*/ 1638705130 w 21600"/>
              <a:gd name="T3" fmla="*/ 25861326 h 21600"/>
              <a:gd name="T4" fmla="*/ 819352565 w 21600"/>
              <a:gd name="T5" fmla="*/ 51722653 h 21600"/>
              <a:gd name="T6" fmla="*/ 0 w 21600"/>
              <a:gd name="T7" fmla="*/ 25861326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FFFF00"/>
          </a:solidFill>
          <a:ln w="9360">
            <a:solidFill>
              <a:srgbClr val="000000"/>
            </a:solidFill>
            <a:prstDash val="solid"/>
            <a:miter lim="800000"/>
            <a:headEnd/>
            <a:tailEnd/>
          </a:ln>
        </p:spPr>
        <p:txBody>
          <a:bodyPr wrap="none" lIns="90000" tIns="46800" rIns="90000" bIns="46800" anchor="ctr"/>
          <a:lstStyle/>
          <a:p>
            <a:endParaRPr lang="en-US"/>
          </a:p>
        </p:txBody>
      </p:sp>
      <p:sp>
        <p:nvSpPr>
          <p:cNvPr id="40991" name="Text Box 34"/>
          <p:cNvSpPr>
            <a:spLocks noChangeArrowheads="1"/>
          </p:cNvSpPr>
          <p:nvPr/>
        </p:nvSpPr>
        <p:spPr bwMode="auto">
          <a:xfrm>
            <a:off x="1731963" y="5518150"/>
            <a:ext cx="1022350" cy="306388"/>
          </a:xfrm>
          <a:custGeom>
            <a:avLst/>
            <a:gdLst>
              <a:gd name="T0" fmla="*/ 1144799475 w 21600"/>
              <a:gd name="T1" fmla="*/ 0 h 21600"/>
              <a:gd name="T2" fmla="*/ 2147483647 w 21600"/>
              <a:gd name="T3" fmla="*/ 30892607 h 21600"/>
              <a:gd name="T4" fmla="*/ 1144799475 w 21600"/>
              <a:gd name="T5" fmla="*/ 61785214 h 21600"/>
              <a:gd name="T6" fmla="*/ 0 w 21600"/>
              <a:gd name="T7" fmla="*/ 3089260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Flash tool</a:t>
            </a:r>
          </a:p>
        </p:txBody>
      </p:sp>
      <p:sp>
        <p:nvSpPr>
          <p:cNvPr id="40992" name="Rectangle 35"/>
          <p:cNvSpPr>
            <a:spLocks/>
          </p:cNvSpPr>
          <p:nvPr/>
        </p:nvSpPr>
        <p:spPr bwMode="auto">
          <a:xfrm>
            <a:off x="4284663" y="4117975"/>
            <a:ext cx="971550" cy="371475"/>
          </a:xfrm>
          <a:custGeom>
            <a:avLst/>
            <a:gdLst>
              <a:gd name="T0" fmla="*/ 982874679 w 21600"/>
              <a:gd name="T1" fmla="*/ 0 h 21600"/>
              <a:gd name="T2" fmla="*/ 1965749358 w 21600"/>
              <a:gd name="T3" fmla="*/ 54941907 h 21600"/>
              <a:gd name="T4" fmla="*/ 982874679 w 21600"/>
              <a:gd name="T5" fmla="*/ 109883813 h 21600"/>
              <a:gd name="T6" fmla="*/ 0 w 21600"/>
              <a:gd name="T7" fmla="*/ 5494190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00CCFF"/>
          </a:solidFill>
          <a:ln w="9360">
            <a:solidFill>
              <a:srgbClr val="000000"/>
            </a:solidFill>
            <a:prstDash val="solid"/>
            <a:miter lim="800000"/>
            <a:headEnd/>
            <a:tailEnd/>
          </a:ln>
        </p:spPr>
        <p:txBody>
          <a:bodyPr wrap="none" lIns="90000" tIns="46800" rIns="90000" bIns="46800" anchor="ctr"/>
          <a:lstStyle/>
          <a:p>
            <a:endParaRPr lang="en-US"/>
          </a:p>
        </p:txBody>
      </p:sp>
      <p:sp>
        <p:nvSpPr>
          <p:cNvPr id="40993" name="Text Box 36"/>
          <p:cNvSpPr>
            <a:spLocks noChangeArrowheads="1"/>
          </p:cNvSpPr>
          <p:nvPr/>
        </p:nvSpPr>
        <p:spPr bwMode="auto">
          <a:xfrm>
            <a:off x="4221163" y="4148138"/>
            <a:ext cx="1071562" cy="306387"/>
          </a:xfrm>
          <a:custGeom>
            <a:avLst/>
            <a:gdLst>
              <a:gd name="T0" fmla="*/ 1317469524 w 21600"/>
              <a:gd name="T1" fmla="*/ 0 h 21600"/>
              <a:gd name="T2" fmla="*/ 2147483647 w 21600"/>
              <a:gd name="T3" fmla="*/ 30892821 h 21600"/>
              <a:gd name="T4" fmla="*/ 1317469524 w 21600"/>
              <a:gd name="T5" fmla="*/ 61785643 h 21600"/>
              <a:gd name="T6" fmla="*/ 0 w 21600"/>
              <a:gd name="T7" fmla="*/ 30892821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Flash Tool</a:t>
            </a:r>
          </a:p>
        </p:txBody>
      </p:sp>
      <p:sp>
        <p:nvSpPr>
          <p:cNvPr id="40994" name="Text Box 37"/>
          <p:cNvSpPr>
            <a:spLocks noChangeArrowheads="1"/>
          </p:cNvSpPr>
          <p:nvPr/>
        </p:nvSpPr>
        <p:spPr bwMode="auto">
          <a:xfrm>
            <a:off x="3933825" y="5032375"/>
            <a:ext cx="4978400" cy="733425"/>
          </a:xfrm>
          <a:custGeom>
            <a:avLst/>
            <a:gdLst>
              <a:gd name="T0" fmla="*/ 2147483647 w 21600"/>
              <a:gd name="T1" fmla="*/ 0 h 21600"/>
              <a:gd name="T2" fmla="*/ 2147483647 w 21600"/>
              <a:gd name="T3" fmla="*/ 422734201 h 21600"/>
              <a:gd name="T4" fmla="*/ 2147483647 w 21600"/>
              <a:gd name="T5" fmla="*/ 845468402 h 21600"/>
              <a:gd name="T6" fmla="*/ 0 w 21600"/>
              <a:gd name="T7" fmla="*/ 422734201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lIns="90000" tIns="46800" rIns="90000" bIns="46800">
            <a:spAutoFit/>
          </a:bodyPr>
          <a:lstStyle/>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Serial Mode can be used to bring up board initially, albeit turn around time will be long.  &lt; 15 minutes for SPL, u-boot, kernel and a 10MB root file system.</a:t>
            </a: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r>
              <a:rPr lang="en-US" smtClean="0"/>
              <a:t>But where in memory did it go?</a:t>
            </a:r>
          </a:p>
        </p:txBody>
      </p:sp>
      <p:sp>
        <p:nvSpPr>
          <p:cNvPr id="43010" name="Text Placeholder 2"/>
          <p:cNvSpPr>
            <a:spLocks noGrp="1"/>
          </p:cNvSpPr>
          <p:nvPr>
            <p:ph idx="1"/>
          </p:nvPr>
        </p:nvSpPr>
        <p:spPr/>
        <p:txBody>
          <a:bodyPr/>
          <a:lstStyle/>
          <a:p>
            <a:pPr marL="225425" indent="-225425">
              <a:buClr>
                <a:srgbClr val="000000"/>
              </a:buClr>
            </a:pPr>
            <a:r>
              <a:rPr lang="en-US" smtClean="0">
                <a:ea typeface="DejaVu Sans"/>
                <a:cs typeface="DejaVu Sans"/>
              </a:rPr>
              <a:t>Processors define a memory map that says where both internal memory and DDR are mapped to</a:t>
            </a:r>
          </a:p>
          <a:p>
            <a:pPr marL="225425" indent="-225425">
              <a:buClr>
                <a:srgbClr val="000000"/>
              </a:buClr>
            </a:pPr>
            <a:r>
              <a:rPr lang="en-US" smtClean="0">
                <a:ea typeface="DejaVu Sans"/>
                <a:cs typeface="DejaVu Sans"/>
              </a:rPr>
              <a:t>SPL, U-Boot and the Linux Kernel are all statically linked to start running at specific locations within this map.</a:t>
            </a:r>
          </a:p>
          <a:p>
            <a:pPr marL="573088" lvl="1" indent="-231775">
              <a:spcBef>
                <a:spcPts val="450"/>
              </a:spcBef>
              <a:buClr>
                <a:srgbClr val="000000"/>
              </a:buClr>
            </a:pPr>
            <a:r>
              <a:rPr lang="en-US" smtClean="0">
                <a:solidFill>
                  <a:srgbClr val="000000"/>
                </a:solidFill>
                <a:ea typeface="DejaVu Sans"/>
                <a:cs typeface="DejaVu Sans"/>
              </a:rPr>
              <a:t>Once running they may relocate themselves elsewhere within DDR (once initialized).</a:t>
            </a:r>
          </a:p>
          <a:p>
            <a:pPr marL="573088" lvl="1" indent="-231775">
              <a:spcBef>
                <a:spcPts val="450"/>
              </a:spcBef>
              <a:buClr>
                <a:srgbClr val="000000"/>
              </a:buClr>
            </a:pPr>
            <a:r>
              <a:rPr lang="en-US" smtClean="0">
                <a:solidFill>
                  <a:srgbClr val="000000"/>
                </a:solidFill>
                <a:ea typeface="DejaVu Sans"/>
                <a:cs typeface="DejaVu Sans"/>
              </a:rPr>
              <a:t>Different boot modes may require different link addresses.</a:t>
            </a:r>
          </a:p>
          <a:p>
            <a:pPr marL="573088" lvl="1" indent="-231775">
              <a:spcBef>
                <a:spcPts val="450"/>
              </a:spcBef>
              <a:buClr>
                <a:srgbClr val="000000"/>
              </a:buClr>
            </a:pPr>
            <a:r>
              <a:rPr lang="en-US" smtClean="0">
                <a:solidFill>
                  <a:srgbClr val="000000"/>
                </a:solidFill>
                <a:ea typeface="DejaVu Sans"/>
                <a:cs typeface="DejaVu Sans"/>
              </a:rPr>
              <a:t>For more details about the map for a given processor please refer to the TRM</a:t>
            </a: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spAutoFit/>
          </a:bodyPr>
          <a:lstStyle/>
          <a:p>
            <a:r>
              <a:rPr lang="en-US" smtClean="0"/>
              <a:t>U-Boot Overview</a:t>
            </a:r>
          </a:p>
        </p:txBody>
      </p:sp>
      <p:sp>
        <p:nvSpPr>
          <p:cNvPr id="3" name="Text Placeholder 2"/>
          <p:cNvSpPr txBox="1">
            <a:spLocks noGrp="1"/>
          </p:cNvSpPr>
          <p:nvPr>
            <p:ph idx="1"/>
          </p:nvPr>
        </p:nvSpPr>
        <p:spPr/>
        <p:txBody>
          <a:bodyPr/>
          <a:lstStyle>
            <a:defPPr marL="226800" marR="0" lvl="0" indent="-226800" algn="l" rtl="0" hangingPunct="0">
              <a:lnSpc>
                <a:spcPct val="100000"/>
              </a:lnSpc>
              <a:spcBef>
                <a:spcPts val="1624"/>
              </a:spcBef>
              <a:spcAft>
                <a:spcPts val="0"/>
              </a:spcAft>
              <a:buClr>
                <a:srgbClr val="000000"/>
              </a:buClr>
              <a:buSzPct val="100000"/>
              <a:buFont typeface="Arial" pitchFamily="34"/>
              <a:buNone/>
              <a:tabLst>
                <a:tab pos="687239" algn="l"/>
                <a:tab pos="1601640" algn="l"/>
                <a:tab pos="2516040" algn="l"/>
                <a:tab pos="3430440" algn="l"/>
                <a:tab pos="4344840" algn="l"/>
                <a:tab pos="5259240" algn="l"/>
                <a:tab pos="6173640" algn="l"/>
                <a:tab pos="7088040" algn="l"/>
                <a:tab pos="8002440" algn="l"/>
                <a:tab pos="8916840" algn="l"/>
                <a:tab pos="9831240" algn="l"/>
              </a:tabLst>
              <a:defRPr lang="en-US" sz="2000" b="0" i="0" u="none" strike="noStrike" kern="1200" baseline="0">
                <a:ln>
                  <a:noFill/>
                </a:ln>
                <a:solidFill>
                  <a:srgbClr val="000000"/>
                </a:solidFill>
                <a:latin typeface="Arial" pitchFamily="2"/>
                <a:ea typeface="DejaVu Sans" pitchFamily="2"/>
                <a:cs typeface="DejaVu Sans" pitchFamily="2"/>
              </a:defRPr>
            </a:defPPr>
            <a:lvl1pPr marL="226800" marR="0" lvl="0" indent="-226800" algn="l" rtl="0" hangingPunct="0">
              <a:lnSpc>
                <a:spcPct val="100000"/>
              </a:lnSpc>
              <a:spcBef>
                <a:spcPts val="1624"/>
              </a:spcBef>
              <a:spcAft>
                <a:spcPts val="0"/>
              </a:spcAft>
              <a:buClr>
                <a:srgbClr val="000000"/>
              </a:buClr>
              <a:buSzPct val="100000"/>
              <a:buFont typeface="Arial" pitchFamily="34"/>
              <a:buChar char="•"/>
              <a:tabLst>
                <a:tab pos="687239" algn="l"/>
                <a:tab pos="1601640" algn="l"/>
                <a:tab pos="2516040" algn="l"/>
                <a:tab pos="3430440" algn="l"/>
                <a:tab pos="4344840" algn="l"/>
                <a:tab pos="5259240" algn="l"/>
                <a:tab pos="6173640" algn="l"/>
                <a:tab pos="7088040" algn="l"/>
                <a:tab pos="8002440" algn="l"/>
                <a:tab pos="8916840" algn="l"/>
                <a:tab pos="9831240" algn="l"/>
              </a:tabLst>
              <a:defRPr lang="en-US" sz="2000" b="0" i="0" u="none" strike="noStrike" kern="1200" baseline="0">
                <a:ln>
                  <a:noFill/>
                </a:ln>
                <a:solidFill>
                  <a:srgbClr val="000000"/>
                </a:solidFill>
                <a:latin typeface="Arial" pitchFamily="2"/>
                <a:ea typeface="DejaVu Sans" pitchFamily="2"/>
                <a:cs typeface="DejaVu Sans" pitchFamily="2"/>
              </a:defRPr>
            </a:lvl1pPr>
            <a:lvl2pPr marL="574560" marR="0" lvl="1" indent="-233280" algn="l" rtl="0" hangingPunct="0">
              <a:lnSpc>
                <a:spcPct val="100000"/>
              </a:lnSpc>
              <a:spcBef>
                <a:spcPts val="448"/>
              </a:spcBef>
              <a:spcAft>
                <a:spcPts val="0"/>
              </a:spcAft>
              <a:buClr>
                <a:srgbClr val="000000"/>
              </a:buClr>
              <a:buSzPct val="100000"/>
              <a:buFont typeface="Arial" pitchFamily="34"/>
              <a:buChar char="–"/>
              <a:tabLst>
                <a:tab pos="339480" algn="l"/>
                <a:tab pos="1253880" algn="l"/>
                <a:tab pos="2168280" algn="l"/>
                <a:tab pos="3082680" algn="l"/>
                <a:tab pos="3997080" algn="l"/>
                <a:tab pos="4911480" algn="l"/>
                <a:tab pos="5825880" algn="l"/>
                <a:tab pos="6740280" algn="l"/>
                <a:tab pos="7654679" algn="l"/>
                <a:tab pos="8569080" algn="l"/>
                <a:tab pos="9483480" algn="l"/>
              </a:tabLst>
              <a:defRPr lang="en-US" sz="1800" b="0" i="0" u="none" strike="noStrike" kern="1200" baseline="0">
                <a:ln>
                  <a:noFill/>
                </a:ln>
                <a:solidFill>
                  <a:srgbClr val="000000"/>
                </a:solidFill>
                <a:latin typeface="Arial" pitchFamily="2"/>
                <a:ea typeface="DejaVu Sans" pitchFamily="2"/>
                <a:cs typeface="DejaVu Sans" pitchFamily="2"/>
              </a:defRPr>
            </a:lvl2pPr>
            <a:lvl3pPr marL="853919" marR="0" lvl="2" indent="-165240" algn="l" rtl="0" hangingPunct="0">
              <a:lnSpc>
                <a:spcPct val="100000"/>
              </a:lnSpc>
              <a:spcBef>
                <a:spcPts val="298"/>
              </a:spcBef>
              <a:spcAft>
                <a:spcPts val="0"/>
              </a:spcAft>
              <a:buClr>
                <a:srgbClr val="000000"/>
              </a:buClr>
              <a:buSzPct val="100000"/>
              <a:buFont typeface="Arial" pitchFamily="34"/>
              <a:buChar char="•"/>
              <a:tabLst>
                <a:tab pos="60120" algn="l"/>
                <a:tab pos="974520" algn="l"/>
                <a:tab pos="1888920" algn="l"/>
                <a:tab pos="2803320" algn="l"/>
                <a:tab pos="3717720" algn="l"/>
                <a:tab pos="4632120" algn="l"/>
                <a:tab pos="5546520" algn="l"/>
                <a:tab pos="6460920" algn="l"/>
                <a:tab pos="7375319" algn="l"/>
                <a:tab pos="8289720" algn="l"/>
                <a:tab pos="9204120" algn="l"/>
              </a:tabLst>
              <a:defRPr lang="en-US" sz="1600" b="0" i="0" u="none" strike="noStrike" kern="1200" baseline="0">
                <a:ln>
                  <a:noFill/>
                </a:ln>
                <a:solidFill>
                  <a:srgbClr val="000000"/>
                </a:solidFill>
                <a:latin typeface="Arial" pitchFamily="2"/>
                <a:ea typeface="DejaVu Sans" pitchFamily="2"/>
                <a:cs typeface="DejaVu Sans" pitchFamily="2"/>
              </a:defRPr>
            </a:lvl3pPr>
            <a:lvl4pPr marL="1201680" marR="0" lvl="3" indent="-233640" algn="l" rtl="0" hangingPunct="0">
              <a:lnSpc>
                <a:spcPct val="100000"/>
              </a:lnSpc>
              <a:spcBef>
                <a:spcPts val="99"/>
              </a:spcBef>
              <a:spcAft>
                <a:spcPts val="0"/>
              </a:spcAft>
              <a:buClr>
                <a:srgbClr val="000000"/>
              </a:buClr>
              <a:buSzPct val="100000"/>
              <a:buFont typeface="Arial" pitchFamily="34"/>
              <a:buChar char="–"/>
              <a:tabLst>
                <a:tab pos="626760" algn="l"/>
                <a:tab pos="1541160" algn="l"/>
                <a:tab pos="2455560" algn="l"/>
                <a:tab pos="3369960" algn="l"/>
                <a:tab pos="4284360" algn="l"/>
                <a:tab pos="5198760" algn="l"/>
                <a:tab pos="6113159" algn="l"/>
                <a:tab pos="7027560" algn="l"/>
                <a:tab pos="7941960" algn="l"/>
                <a:tab pos="8856360" algn="l"/>
              </a:tabLst>
              <a:defRPr lang="en-US" sz="1600" b="0" i="0" u="none" strike="noStrike" kern="1200" baseline="0">
                <a:ln>
                  <a:noFill/>
                </a:ln>
                <a:solidFill>
                  <a:srgbClr val="000000"/>
                </a:solidFill>
                <a:latin typeface="Arial" pitchFamily="2"/>
                <a:ea typeface="DejaVu Sans" pitchFamily="2"/>
                <a:cs typeface="DejaVu Sans" pitchFamily="2"/>
              </a:defRPr>
            </a:lvl4pPr>
            <a:lvl5pPr marL="1488960" marR="0" lvl="4" indent="-173160" algn="l" rtl="0" hangingPunct="0">
              <a:lnSpc>
                <a:spcPct val="100000"/>
              </a:lnSpc>
              <a:spcBef>
                <a:spcPts val="0"/>
              </a:spcBef>
              <a:spcAft>
                <a:spcPts val="0"/>
              </a:spcAft>
              <a:buClr>
                <a:srgbClr val="000000"/>
              </a:buClr>
              <a:buSzPct val="100000"/>
              <a:buFont typeface="Arial" pitchFamily="34"/>
              <a:buChar char="»"/>
              <a:tabLst>
                <a:tab pos="339480" algn="l"/>
                <a:tab pos="1253880" algn="l"/>
                <a:tab pos="2168280" algn="l"/>
                <a:tab pos="3082680" algn="l"/>
                <a:tab pos="3997080" algn="l"/>
                <a:tab pos="4911480" algn="l"/>
                <a:tab pos="5825880" algn="l"/>
                <a:tab pos="6740280" algn="l"/>
                <a:tab pos="7654679" algn="l"/>
                <a:tab pos="8569080" algn="l"/>
              </a:tabLst>
              <a:defRPr lang="en-US" sz="1600" b="0" i="0" u="none" strike="noStrike" kern="1200" baseline="0">
                <a:ln>
                  <a:noFill/>
                </a:ln>
                <a:solidFill>
                  <a:srgbClr val="000000"/>
                </a:solidFill>
                <a:latin typeface="Arial" pitchFamily="2"/>
                <a:ea typeface="DejaVu Sans" pitchFamily="2"/>
                <a:cs typeface="DejaVu Sans" pitchFamily="2"/>
              </a:defRPr>
            </a:lvl5pPr>
            <a:lvl6pPr marL="1488960" marR="0" lvl="5" indent="-173160" algn="l" rtl="0" hangingPunct="0">
              <a:lnSpc>
                <a:spcPct val="100000"/>
              </a:lnSpc>
              <a:spcBef>
                <a:spcPts val="0"/>
              </a:spcBef>
              <a:spcAft>
                <a:spcPts val="0"/>
              </a:spcAft>
              <a:buClr>
                <a:srgbClr val="000000"/>
              </a:buClr>
              <a:buSzPct val="100000"/>
              <a:buFont typeface="Arial" pitchFamily="34"/>
              <a:buChar char="»"/>
              <a:tabLst>
                <a:tab pos="339480" algn="l"/>
                <a:tab pos="1253880" algn="l"/>
                <a:tab pos="2168280" algn="l"/>
                <a:tab pos="3082680" algn="l"/>
                <a:tab pos="3997080" algn="l"/>
                <a:tab pos="4911480" algn="l"/>
                <a:tab pos="5825880" algn="l"/>
                <a:tab pos="6740280" algn="l"/>
                <a:tab pos="7654679" algn="l"/>
                <a:tab pos="8569080" algn="l"/>
              </a:tabLst>
              <a:defRPr lang="en-US" sz="1600" b="0" i="0" u="none" strike="noStrike" kern="1200" baseline="0">
                <a:ln>
                  <a:noFill/>
                </a:ln>
                <a:solidFill>
                  <a:srgbClr val="000000"/>
                </a:solidFill>
                <a:latin typeface="Arial" pitchFamily="2"/>
                <a:ea typeface="DejaVu Sans" pitchFamily="2"/>
                <a:cs typeface="DejaVu Sans" pitchFamily="2"/>
              </a:defRPr>
            </a:lvl6pPr>
            <a:lvl7pPr marL="1488960" marR="0" lvl="6" indent="-173160" algn="l" rtl="0" hangingPunct="0">
              <a:lnSpc>
                <a:spcPct val="100000"/>
              </a:lnSpc>
              <a:spcBef>
                <a:spcPts val="0"/>
              </a:spcBef>
              <a:spcAft>
                <a:spcPts val="0"/>
              </a:spcAft>
              <a:buClr>
                <a:srgbClr val="000000"/>
              </a:buClr>
              <a:buSzPct val="100000"/>
              <a:buFont typeface="Arial" pitchFamily="34"/>
              <a:buChar char="»"/>
              <a:tabLst>
                <a:tab pos="339480" algn="l"/>
                <a:tab pos="1253880" algn="l"/>
                <a:tab pos="2168280" algn="l"/>
                <a:tab pos="3082680" algn="l"/>
                <a:tab pos="3997080" algn="l"/>
                <a:tab pos="4911480" algn="l"/>
                <a:tab pos="5825880" algn="l"/>
                <a:tab pos="6740280" algn="l"/>
                <a:tab pos="7654679" algn="l"/>
                <a:tab pos="8569080" algn="l"/>
              </a:tabLst>
              <a:defRPr lang="en-US" sz="1600" b="0" i="0" u="none" strike="noStrike" kern="1200" baseline="0">
                <a:ln>
                  <a:noFill/>
                </a:ln>
                <a:solidFill>
                  <a:srgbClr val="000000"/>
                </a:solidFill>
                <a:latin typeface="Arial" pitchFamily="2"/>
                <a:ea typeface="DejaVu Sans" pitchFamily="2"/>
                <a:cs typeface="DejaVu Sans" pitchFamily="2"/>
              </a:defRPr>
            </a:lvl7pPr>
            <a:lvl8pPr marL="1488960" marR="0" lvl="7" indent="-173160" algn="l" rtl="0" hangingPunct="0">
              <a:lnSpc>
                <a:spcPct val="100000"/>
              </a:lnSpc>
              <a:spcBef>
                <a:spcPts val="0"/>
              </a:spcBef>
              <a:spcAft>
                <a:spcPts val="0"/>
              </a:spcAft>
              <a:buClr>
                <a:srgbClr val="000000"/>
              </a:buClr>
              <a:buSzPct val="100000"/>
              <a:buFont typeface="Arial" pitchFamily="34"/>
              <a:buChar char="»"/>
              <a:tabLst>
                <a:tab pos="339480" algn="l"/>
                <a:tab pos="1253880" algn="l"/>
                <a:tab pos="2168280" algn="l"/>
                <a:tab pos="3082680" algn="l"/>
                <a:tab pos="3997080" algn="l"/>
                <a:tab pos="4911480" algn="l"/>
                <a:tab pos="5825880" algn="l"/>
                <a:tab pos="6740280" algn="l"/>
                <a:tab pos="7654679" algn="l"/>
                <a:tab pos="8569080" algn="l"/>
              </a:tabLst>
              <a:defRPr lang="en-US" sz="1600" b="0" i="0" u="none" strike="noStrike" kern="1200" baseline="0">
                <a:ln>
                  <a:noFill/>
                </a:ln>
                <a:solidFill>
                  <a:srgbClr val="000000"/>
                </a:solidFill>
                <a:latin typeface="Arial" pitchFamily="2"/>
                <a:ea typeface="DejaVu Sans" pitchFamily="2"/>
                <a:cs typeface="DejaVu Sans" pitchFamily="2"/>
              </a:defRPr>
            </a:lvl8pPr>
            <a:lvl9pPr marL="1488960" marR="0" lvl="8" indent="-173160" algn="l" rtl="0" hangingPunct="0">
              <a:lnSpc>
                <a:spcPct val="100000"/>
              </a:lnSpc>
              <a:spcBef>
                <a:spcPts val="0"/>
              </a:spcBef>
              <a:spcAft>
                <a:spcPts val="0"/>
              </a:spcAft>
              <a:buClr>
                <a:srgbClr val="000000"/>
              </a:buClr>
              <a:buSzPct val="100000"/>
              <a:buFont typeface="Arial" pitchFamily="34"/>
              <a:buChar char="»"/>
              <a:tabLst>
                <a:tab pos="339480" algn="l"/>
                <a:tab pos="1253880" algn="l"/>
                <a:tab pos="2168280" algn="l"/>
                <a:tab pos="3082680" algn="l"/>
                <a:tab pos="3997080" algn="l"/>
                <a:tab pos="4911480" algn="l"/>
                <a:tab pos="5825880" algn="l"/>
                <a:tab pos="6740280" algn="l"/>
                <a:tab pos="7654679" algn="l"/>
                <a:tab pos="8569080" algn="l"/>
              </a:tabLst>
              <a:defRPr lang="en-US" sz="1600" b="0" i="0" u="none" strike="noStrike" kern="1200" baseline="0">
                <a:ln>
                  <a:noFill/>
                </a:ln>
                <a:solidFill>
                  <a:srgbClr val="000000"/>
                </a:solidFill>
                <a:latin typeface="Arial" pitchFamily="2"/>
                <a:ea typeface="DejaVu Sans" pitchFamily="2"/>
                <a:cs typeface="DejaVu Sans" pitchFamily="2"/>
              </a:defRPr>
            </a:lvl9pPr>
          </a:lstStyle>
          <a:p>
            <a:pPr marL="0" indent="0" fontAlgn="auto">
              <a:lnSpc>
                <a:spcPct val="90000"/>
              </a:lnSpc>
              <a:defRPr/>
            </a:pPr>
            <a:r>
              <a:rPr smtClean="0">
                <a:latin typeface="" pitchFamily="16"/>
              </a:rPr>
              <a:t>Monolithic code image</a:t>
            </a:r>
          </a:p>
          <a:p>
            <a:pPr marL="0" indent="0" fontAlgn="auto">
              <a:lnSpc>
                <a:spcPct val="90000"/>
              </a:lnSpc>
              <a:defRPr/>
            </a:pPr>
            <a:r>
              <a:rPr smtClean="0">
                <a:latin typeface="" pitchFamily="16"/>
              </a:rPr>
              <a:t>Runs processor in physical or a single address space</a:t>
            </a:r>
          </a:p>
          <a:p>
            <a:pPr marL="0" indent="0" fontAlgn="auto">
              <a:lnSpc>
                <a:spcPct val="90000"/>
              </a:lnSpc>
              <a:defRPr/>
            </a:pPr>
            <a:r>
              <a:rPr smtClean="0">
                <a:latin typeface="" pitchFamily="16"/>
              </a:rPr>
              <a:t>Enables clocking, sets up some of the pin mux settings</a:t>
            </a:r>
          </a:p>
          <a:p>
            <a:pPr marL="0" indent="0" fontAlgn="auto">
              <a:lnSpc>
                <a:spcPct val="90000"/>
              </a:lnSpc>
              <a:defRPr/>
            </a:pPr>
            <a:r>
              <a:rPr smtClean="0">
                <a:latin typeface="" pitchFamily="16"/>
              </a:rPr>
              <a:t>Reads in Kernel image (uImage)</a:t>
            </a:r>
          </a:p>
          <a:p>
            <a:pPr marL="0" indent="0" fontAlgn="auto">
              <a:lnSpc>
                <a:spcPct val="90000"/>
              </a:lnSpc>
              <a:defRPr/>
            </a:pPr>
            <a:r>
              <a:rPr smtClean="0">
                <a:latin typeface="" pitchFamily="16"/>
              </a:rPr>
              <a:t>Jumps to load address pointed to in uImage header</a:t>
            </a:r>
          </a:p>
          <a:p>
            <a:pPr marL="0" indent="0" fontAlgn="auto">
              <a:lnSpc>
                <a:spcPct val="90000"/>
              </a:lnSpc>
              <a:defRPr/>
            </a:pPr>
            <a:r>
              <a:rPr smtClean="0">
                <a:latin typeface="" pitchFamily="16"/>
              </a:rPr>
              <a:t>What are environment variables and how are they used</a:t>
            </a:r>
          </a:p>
          <a:p>
            <a:pPr marL="0" lvl="1" indent="0" fontAlgn="auto">
              <a:lnSpc>
                <a:spcPct val="90000"/>
              </a:lnSpc>
              <a:defRPr/>
            </a:pPr>
            <a:r>
              <a:rPr smtClean="0">
                <a:latin typeface="" pitchFamily="16"/>
              </a:rPr>
              <a:t>Default environment variables and how they are used</a:t>
            </a:r>
          </a:p>
          <a:p>
            <a:pPr marL="0" indent="0" fontAlgn="auto">
              <a:lnSpc>
                <a:spcPct val="90000"/>
              </a:lnSpc>
              <a:defRPr/>
            </a:pPr>
            <a:r>
              <a:rPr smtClean="0">
                <a:latin typeface="" pitchFamily="16"/>
              </a:rPr>
              <a:t>Passes Kernel Command Line to Kernel</a:t>
            </a:r>
          </a:p>
          <a:p>
            <a:pPr lvl="1" fontAlgn="auto">
              <a:defRPr/>
            </a:pPr>
            <a:r>
              <a:rPr smtClean="0">
                <a:latin typeface="" pitchFamily="16"/>
              </a:rPr>
              <a:t>ATAGs (Memory, Command Line, etc)</a:t>
            </a:r>
          </a:p>
          <a:p>
            <a:pPr lvl="1" fontAlgn="auto">
              <a:defRPr/>
            </a:pPr>
            <a:r>
              <a:rPr smtClean="0">
                <a:latin typeface="" pitchFamily="16"/>
              </a:rPr>
              <a:t>Flattened Device Trees (FTDs) in the future</a:t>
            </a:r>
          </a:p>
          <a:p>
            <a:pPr marL="0" indent="0" fontAlgn="auto">
              <a:lnSpc>
                <a:spcPct val="90000"/>
              </a:lnSpc>
              <a:defRPr/>
            </a:pPr>
            <a:r>
              <a:rPr smtClean="0">
                <a:latin typeface="" pitchFamily="16"/>
              </a:rPr>
              <a:t>Debugging capabilities (just mentioning, not used during boot process)</a:t>
            </a: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spAutoFit/>
          </a:bodyPr>
          <a:lstStyle/>
          <a:p>
            <a:r>
              <a:rPr lang="en-US" smtClean="0"/>
              <a:t>U-Boot Environment Variables</a:t>
            </a:r>
          </a:p>
        </p:txBody>
      </p:sp>
      <p:sp>
        <p:nvSpPr>
          <p:cNvPr id="3" name="Content Placeholder 2"/>
          <p:cNvSpPr>
            <a:spLocks noGrp="1"/>
          </p:cNvSpPr>
          <p:nvPr>
            <p:ph idx="1"/>
          </p:nvPr>
        </p:nvSpPr>
        <p:spPr>
          <a:xfrm>
            <a:off x="333375" y="4619625"/>
            <a:ext cx="8467725" cy="1857375"/>
          </a:xfrm>
        </p:spPr>
        <p:txBody>
          <a:bodyPr>
            <a:normAutofit fontScale="85000" lnSpcReduction="10000"/>
          </a:bodyPr>
          <a:lstStyle/>
          <a:p>
            <a:pPr>
              <a:defRPr/>
            </a:pPr>
            <a:r>
              <a:rPr lang="en-US" dirty="0"/>
              <a:t>Example printout shows boot arguments and boot command.</a:t>
            </a:r>
          </a:p>
          <a:p>
            <a:pPr>
              <a:defRPr/>
            </a:pPr>
            <a:r>
              <a:rPr lang="en-US" dirty="0"/>
              <a:t>Other u-boot environment definitions telling u-boot what persistent storage to read for the kernel and what parameters that need to be passed to the kernel and where to load in memory. Advance knowledge is that the user has to know the kernel load address and where u-boot is loaded, can use the </a:t>
            </a:r>
            <a:r>
              <a:rPr lang="en-US" dirty="0" err="1"/>
              <a:t>iminfo</a:t>
            </a:r>
            <a:r>
              <a:rPr lang="en-US" dirty="0"/>
              <a:t> command after the </a:t>
            </a:r>
            <a:r>
              <a:rPr lang="en-US" dirty="0" err="1"/>
              <a:t>uimage</a:t>
            </a:r>
            <a:r>
              <a:rPr lang="en-US" dirty="0"/>
              <a:t> is loaded somewhere in memory, besides on top of </a:t>
            </a:r>
            <a:r>
              <a:rPr lang="en-US" dirty="0" smtClean="0"/>
              <a:t>u-boot</a:t>
            </a:r>
            <a:endParaRPr lang="en-US" dirty="0"/>
          </a:p>
        </p:txBody>
      </p:sp>
      <p:sp>
        <p:nvSpPr>
          <p:cNvPr id="47107" name="Text Box 9"/>
          <p:cNvSpPr>
            <a:spLocks noChangeArrowheads="1"/>
          </p:cNvSpPr>
          <p:nvPr/>
        </p:nvSpPr>
        <p:spPr bwMode="auto">
          <a:xfrm>
            <a:off x="46038" y="914400"/>
            <a:ext cx="7551737" cy="336550"/>
          </a:xfrm>
          <a:custGeom>
            <a:avLst/>
            <a:gdLst>
              <a:gd name="T0" fmla="*/ 2147483647 w 21600"/>
              <a:gd name="T1" fmla="*/ 0 h 21600"/>
              <a:gd name="T2" fmla="*/ 2147483647 w 21600"/>
              <a:gd name="T3" fmla="*/ 40945266 h 21600"/>
              <a:gd name="T4" fmla="*/ 2147483647 w 21600"/>
              <a:gd name="T5" fmla="*/ 81890532 h 21600"/>
              <a:gd name="T6" fmla="*/ 0 w 21600"/>
              <a:gd name="T7" fmla="*/ 40945266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lIns="90000" tIns="46800" rIns="90000" bIns="46800">
            <a:spAutoFit/>
          </a:bodyPr>
          <a:lstStyle/>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600" b="1">
                <a:solidFill>
                  <a:srgbClr val="000000"/>
                </a:solidFill>
                <a:ea typeface="DejaVu Sans"/>
                <a:cs typeface="DejaVu Sans"/>
              </a:rPr>
              <a:t>U-boot example default u-boot environment print out (printenv)</a:t>
            </a:r>
          </a:p>
        </p:txBody>
      </p:sp>
      <p:sp>
        <p:nvSpPr>
          <p:cNvPr id="47108" name="Rectangle 13"/>
          <p:cNvSpPr>
            <a:spLocks/>
          </p:cNvSpPr>
          <p:nvPr/>
        </p:nvSpPr>
        <p:spPr bwMode="auto">
          <a:xfrm>
            <a:off x="58738" y="1250950"/>
            <a:ext cx="7526337" cy="3368675"/>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AAAAAA">
              <a:alpha val="18823"/>
            </a:srgbClr>
          </a:solidFill>
          <a:ln w="9360">
            <a:solidFill>
              <a:srgbClr val="000000"/>
            </a:solidFill>
            <a:prstDash val="solid"/>
            <a:miter lim="800000"/>
            <a:headEnd/>
            <a:tailEnd/>
          </a:ln>
        </p:spPr>
        <p:txBody>
          <a:bodyPr wrap="none" lIns="90000" tIns="46800" rIns="90000" bIns="46800" anchor="ctr"/>
          <a:lstStyle/>
          <a:p>
            <a:endParaRPr lang="en-US"/>
          </a:p>
        </p:txBody>
      </p:sp>
      <p:sp>
        <p:nvSpPr>
          <p:cNvPr id="47109" name="Rectangle 15"/>
          <p:cNvSpPr>
            <a:spLocks noChangeArrowheads="1"/>
          </p:cNvSpPr>
          <p:nvPr/>
        </p:nvSpPr>
        <p:spPr bwMode="auto">
          <a:xfrm>
            <a:off x="58738" y="1336675"/>
            <a:ext cx="7526337" cy="286385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lIns="90000" tIns="46800" rIns="90000" bIns="46800">
            <a:spAutoFit/>
          </a:bodyPr>
          <a:lstStyle/>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a:solidFill>
                  <a:srgbClr val="000000"/>
                </a:solidFill>
                <a:ea typeface="DejaVu Sans"/>
                <a:cs typeface="DejaVu Sans"/>
              </a:rPr>
              <a:t>U-Boot &gt; printenv</a:t>
            </a:r>
          </a:p>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a:solidFill>
                  <a:srgbClr val="000000"/>
                </a:solidFill>
                <a:ea typeface="DejaVu Sans"/>
                <a:cs typeface="DejaVu Sans"/>
              </a:rPr>
              <a:t>baudrate=115200</a:t>
            </a:r>
          </a:p>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a:solidFill>
                  <a:srgbClr val="000000"/>
                </a:solidFill>
                <a:ea typeface="DejaVu Sans"/>
                <a:cs typeface="DejaVu Sans"/>
              </a:rPr>
              <a:t>bootargs=console=ttyS2,115200n8 root=/dev/mmcblk0p2 rw rootwait ip=off</a:t>
            </a:r>
          </a:p>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a:solidFill>
                  <a:srgbClr val="000000"/>
                </a:solidFill>
                <a:ea typeface="DejaVu Sans"/>
                <a:cs typeface="DejaVu Sans"/>
              </a:rPr>
              <a:t>bootcmd=if mmc rescan 0; then if fatload mmc 0 0xc0600000 boot.scr; then source 0xc0600000; else fatload mmc 0 0xc0700000 uImage; bootm c0700000; fi; else sf probe 0; sf read 0xc0700000 0x80000 0x220000; bootm 0xc0700000; fi</a:t>
            </a:r>
          </a:p>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a:solidFill>
                  <a:srgbClr val="000000"/>
                </a:solidFill>
                <a:ea typeface="DejaVu Sans"/>
                <a:cs typeface="DejaVu Sans"/>
              </a:rPr>
              <a:t>bootdelay=3</a:t>
            </a:r>
          </a:p>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a:solidFill>
                  <a:srgbClr val="000000"/>
                </a:solidFill>
                <a:ea typeface="DejaVu Sans"/>
                <a:cs typeface="DejaVu Sans"/>
              </a:rPr>
              <a:t>bootfile="uImage"</a:t>
            </a:r>
          </a:p>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a:solidFill>
                  <a:srgbClr val="000000"/>
                </a:solidFill>
                <a:ea typeface="DejaVu Sans"/>
                <a:cs typeface="DejaVu Sans"/>
              </a:rPr>
              <a:t>ethact=DaVinci-EMAC</a:t>
            </a:r>
          </a:p>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a:solidFill>
                  <a:srgbClr val="000000"/>
                </a:solidFill>
                <a:ea typeface="DejaVu Sans"/>
                <a:cs typeface="DejaVu Sans"/>
              </a:rPr>
              <a:t>stderr=serial</a:t>
            </a:r>
          </a:p>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a:solidFill>
                  <a:srgbClr val="000000"/>
                </a:solidFill>
                <a:ea typeface="DejaVu Sans"/>
                <a:cs typeface="DejaVu Sans"/>
              </a:rPr>
              <a:t>stdin=serial</a:t>
            </a:r>
          </a:p>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a:solidFill>
                  <a:srgbClr val="000000"/>
                </a:solidFill>
                <a:ea typeface="DejaVu Sans"/>
                <a:cs typeface="DejaVu Sans"/>
              </a:rPr>
              <a:t>stdout=serial</a:t>
            </a:r>
          </a:p>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a:solidFill>
                  <a:srgbClr val="000000"/>
                </a:solidFill>
                <a:ea typeface="DejaVu Sans"/>
                <a:cs typeface="DejaVu Sans"/>
              </a:rPr>
              <a:t>ver=U-Boot 2010.12 (Jun 23 2011 - 17:40:56)</a:t>
            </a: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spAutoFit/>
          </a:bodyPr>
          <a:lstStyle/>
          <a:p>
            <a:r>
              <a:rPr lang="en-US" smtClean="0"/>
              <a:t>Kernel uImage – What is it?</a:t>
            </a:r>
          </a:p>
        </p:txBody>
      </p:sp>
      <p:sp>
        <p:nvSpPr>
          <p:cNvPr id="49154" name="Rectangle 4"/>
          <p:cNvSpPr>
            <a:spLocks noChangeArrowheads="1"/>
          </p:cNvSpPr>
          <p:nvPr/>
        </p:nvSpPr>
        <p:spPr bwMode="auto">
          <a:xfrm>
            <a:off x="76200" y="1295400"/>
            <a:ext cx="5181600" cy="286385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lIns="90000" tIns="46800" rIns="90000" bIns="46800">
            <a:spAutoFit/>
          </a:bodyPr>
          <a:lstStyle/>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 Booting kernel from Legacy Image at c0700000 ...</a:t>
            </a:r>
          </a:p>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   Image Name:   Arago/2.6.37-psp03.21.00.04.sdk/</a:t>
            </a:r>
          </a:p>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   Image Type:   ARM Linux Kernel Image (uncompressed)</a:t>
            </a:r>
          </a:p>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   Data Size:    2317192 Bytes = 2.2 MiB</a:t>
            </a:r>
          </a:p>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   Load Address: c0008000</a:t>
            </a:r>
          </a:p>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   Entry Point:  c0008000</a:t>
            </a:r>
          </a:p>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   Verifying Checksum ... OK</a:t>
            </a:r>
          </a:p>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   Loading Kernel Image ... OK</a:t>
            </a:r>
          </a:p>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OK</a:t>
            </a:r>
          </a:p>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endParaRPr lang="en-US" sz="1400" b="1">
              <a:solidFill>
                <a:srgbClr val="000000"/>
              </a:solidFill>
              <a:ea typeface="DejaVu Sans"/>
              <a:cs typeface="DejaVu Sans"/>
            </a:endParaRPr>
          </a:p>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Starting kernel ...</a:t>
            </a:r>
          </a:p>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endParaRPr lang="en-US" sz="1400" b="1">
              <a:solidFill>
                <a:srgbClr val="000000"/>
              </a:solidFill>
              <a:ea typeface="DejaVu Sans"/>
              <a:cs typeface="DejaVu Sans"/>
            </a:endParaRPr>
          </a:p>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Uncompressing Linux... done, booting the kernel.</a:t>
            </a:r>
          </a:p>
        </p:txBody>
      </p:sp>
      <p:sp>
        <p:nvSpPr>
          <p:cNvPr id="49155" name="Rectangle 5"/>
          <p:cNvSpPr>
            <a:spLocks/>
          </p:cNvSpPr>
          <p:nvPr/>
        </p:nvSpPr>
        <p:spPr bwMode="auto">
          <a:xfrm>
            <a:off x="6540500" y="2209800"/>
            <a:ext cx="2057400" cy="34290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AAAAAA">
              <a:alpha val="18823"/>
            </a:srgbClr>
          </a:solidFill>
          <a:ln w="28440">
            <a:solidFill>
              <a:srgbClr val="000000"/>
            </a:solidFill>
            <a:prstDash val="solid"/>
            <a:miter lim="800000"/>
            <a:headEnd/>
            <a:tailEnd/>
          </a:ln>
        </p:spPr>
        <p:txBody>
          <a:bodyPr wrap="none" lIns="90000" tIns="46800" rIns="90000" bIns="46800" anchor="ctr"/>
          <a:lstStyle/>
          <a:p>
            <a:endParaRPr lang="en-US"/>
          </a:p>
        </p:txBody>
      </p:sp>
      <p:sp>
        <p:nvSpPr>
          <p:cNvPr id="49156" name="Text Box 6"/>
          <p:cNvSpPr>
            <a:spLocks noChangeArrowheads="1"/>
          </p:cNvSpPr>
          <p:nvPr/>
        </p:nvSpPr>
        <p:spPr bwMode="auto">
          <a:xfrm>
            <a:off x="7172325" y="1828800"/>
            <a:ext cx="889000" cy="336550"/>
          </a:xfrm>
          <a:custGeom>
            <a:avLst/>
            <a:gdLst>
              <a:gd name="T0" fmla="*/ 753426898 w 21600"/>
              <a:gd name="T1" fmla="*/ 0 h 21600"/>
              <a:gd name="T2" fmla="*/ 1506852479 w 21600"/>
              <a:gd name="T3" fmla="*/ 40945266 h 21600"/>
              <a:gd name="T4" fmla="*/ 753426898 w 21600"/>
              <a:gd name="T5" fmla="*/ 81890532 h 21600"/>
              <a:gd name="T6" fmla="*/ 0 w 21600"/>
              <a:gd name="T7" fmla="*/ 40945266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600" b="1">
                <a:solidFill>
                  <a:srgbClr val="000000"/>
                </a:solidFill>
                <a:ea typeface="DejaVu Sans"/>
                <a:cs typeface="DejaVu Sans"/>
              </a:rPr>
              <a:t>uImage</a:t>
            </a:r>
          </a:p>
        </p:txBody>
      </p:sp>
      <p:sp>
        <p:nvSpPr>
          <p:cNvPr id="49157" name="Line 7"/>
          <p:cNvSpPr>
            <a:spLocks noChangeShapeType="1"/>
          </p:cNvSpPr>
          <p:nvPr/>
        </p:nvSpPr>
        <p:spPr bwMode="auto">
          <a:xfrm>
            <a:off x="6540500" y="3048000"/>
            <a:ext cx="2057400" cy="0"/>
          </a:xfrm>
          <a:prstGeom prst="line">
            <a:avLst/>
          </a:prstGeom>
          <a:noFill/>
          <a:ln w="28440">
            <a:solidFill>
              <a:srgbClr val="000000"/>
            </a:solidFill>
            <a:miter lim="800000"/>
            <a:headEnd/>
            <a:tailEnd/>
          </a:ln>
        </p:spPr>
        <p:txBody>
          <a:bodyPr lIns="90000" tIns="46800" rIns="90000" bIns="46800"/>
          <a:lstStyle/>
          <a:p>
            <a:endParaRPr lang="en-US"/>
          </a:p>
        </p:txBody>
      </p:sp>
      <p:sp>
        <p:nvSpPr>
          <p:cNvPr id="49158" name="Text Box 8"/>
          <p:cNvSpPr>
            <a:spLocks noChangeArrowheads="1"/>
          </p:cNvSpPr>
          <p:nvPr/>
        </p:nvSpPr>
        <p:spPr bwMode="auto">
          <a:xfrm>
            <a:off x="6823075" y="3289300"/>
            <a:ext cx="1541463" cy="823913"/>
          </a:xfrm>
          <a:custGeom>
            <a:avLst/>
            <a:gdLst>
              <a:gd name="T0" fmla="*/ 2147483647 w 21600"/>
              <a:gd name="T1" fmla="*/ 0 h 21600"/>
              <a:gd name="T2" fmla="*/ 2147483647 w 21600"/>
              <a:gd name="T3" fmla="*/ 599478119 h 21600"/>
              <a:gd name="T4" fmla="*/ 2147483647 w 21600"/>
              <a:gd name="T5" fmla="*/ 1198956238 h 21600"/>
              <a:gd name="T6" fmla="*/ 0 w 21600"/>
              <a:gd name="T7" fmla="*/ 599478119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600" b="1">
                <a:solidFill>
                  <a:srgbClr val="000000"/>
                </a:solidFill>
                <a:ea typeface="DejaVu Sans"/>
                <a:cs typeface="DejaVu Sans"/>
              </a:rPr>
              <a:t>Kernel Image</a:t>
            </a:r>
          </a:p>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600" b="1">
                <a:solidFill>
                  <a:srgbClr val="000000"/>
                </a:solidFill>
                <a:ea typeface="DejaVu Sans"/>
                <a:cs typeface="DejaVu Sans"/>
              </a:rPr>
              <a:t>(Optional</a:t>
            </a:r>
          </a:p>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600" b="1">
                <a:solidFill>
                  <a:srgbClr val="000000"/>
                </a:solidFill>
                <a:ea typeface="DejaVu Sans"/>
                <a:cs typeface="DejaVu Sans"/>
              </a:rPr>
              <a:t>Compression)</a:t>
            </a:r>
          </a:p>
        </p:txBody>
      </p:sp>
      <p:sp>
        <p:nvSpPr>
          <p:cNvPr id="49159" name="Text Box 9"/>
          <p:cNvSpPr>
            <a:spLocks noChangeArrowheads="1"/>
          </p:cNvSpPr>
          <p:nvPr/>
        </p:nvSpPr>
        <p:spPr bwMode="auto">
          <a:xfrm>
            <a:off x="6545263" y="2209800"/>
            <a:ext cx="2060575" cy="336550"/>
          </a:xfrm>
          <a:custGeom>
            <a:avLst/>
            <a:gdLst>
              <a:gd name="T0" fmla="*/ 2147483647 w 21600"/>
              <a:gd name="T1" fmla="*/ 0 h 21600"/>
              <a:gd name="T2" fmla="*/ 2147483647 w 21600"/>
              <a:gd name="T3" fmla="*/ 40945266 h 21600"/>
              <a:gd name="T4" fmla="*/ 2147483647 w 21600"/>
              <a:gd name="T5" fmla="*/ 81890532 h 21600"/>
              <a:gd name="T6" fmla="*/ 0 w 21600"/>
              <a:gd name="T7" fmla="*/ 40945266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600" b="1">
                <a:solidFill>
                  <a:srgbClr val="000000"/>
                </a:solidFill>
                <a:ea typeface="DejaVu Sans"/>
                <a:cs typeface="DejaVu Sans"/>
              </a:rPr>
              <a:t>uImage Header Info</a:t>
            </a:r>
          </a:p>
        </p:txBody>
      </p:sp>
      <p:sp>
        <p:nvSpPr>
          <p:cNvPr id="49160" name="Text Box 10"/>
          <p:cNvSpPr>
            <a:spLocks noChangeArrowheads="1"/>
          </p:cNvSpPr>
          <p:nvPr/>
        </p:nvSpPr>
        <p:spPr bwMode="auto">
          <a:xfrm>
            <a:off x="0" y="914400"/>
            <a:ext cx="3276600" cy="336550"/>
          </a:xfrm>
          <a:custGeom>
            <a:avLst/>
            <a:gdLst>
              <a:gd name="T0" fmla="*/ 2147483647 w 21600"/>
              <a:gd name="T1" fmla="*/ 0 h 21600"/>
              <a:gd name="T2" fmla="*/ 2147483647 w 21600"/>
              <a:gd name="T3" fmla="*/ 40945266 h 21600"/>
              <a:gd name="T4" fmla="*/ 2147483647 w 21600"/>
              <a:gd name="T5" fmla="*/ 81890532 h 21600"/>
              <a:gd name="T6" fmla="*/ 0 w 21600"/>
              <a:gd name="T7" fmla="*/ 40945266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lIns="90000" tIns="46800" rIns="90000" bIns="46800">
            <a:spAutoFit/>
          </a:bodyPr>
          <a:lstStyle/>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600" b="1">
                <a:solidFill>
                  <a:srgbClr val="000000"/>
                </a:solidFill>
                <a:ea typeface="DejaVu Sans"/>
                <a:cs typeface="DejaVu Sans"/>
              </a:rPr>
              <a:t>U-boot partial console output</a:t>
            </a:r>
          </a:p>
        </p:txBody>
      </p:sp>
      <p:sp>
        <p:nvSpPr>
          <p:cNvPr id="49161" name="AutoShape 11"/>
          <p:cNvSpPr>
            <a:spLocks/>
          </p:cNvSpPr>
          <p:nvPr/>
        </p:nvSpPr>
        <p:spPr bwMode="auto">
          <a:xfrm>
            <a:off x="5029200" y="1447800"/>
            <a:ext cx="228600" cy="1524000"/>
          </a:xfrm>
          <a:custGeom>
            <a:avLst/>
            <a:gdLst>
              <a:gd name="T0" fmla="*/ 12802394 w 21600"/>
              <a:gd name="T1" fmla="*/ 0 h 21600"/>
              <a:gd name="T2" fmla="*/ 25604789 w 21600"/>
              <a:gd name="T3" fmla="*/ 2147483647 h 21600"/>
              <a:gd name="T4" fmla="*/ 12802394 w 21600"/>
              <a:gd name="T5" fmla="*/ 2147483647 h 21600"/>
              <a:gd name="T6" fmla="*/ 0 w 21600"/>
              <a:gd name="T7" fmla="*/ 2147483647 h 21600"/>
              <a:gd name="T8" fmla="*/ 0 w 21600"/>
              <a:gd name="T9" fmla="*/ 0 h 21600"/>
              <a:gd name="T10" fmla="*/ 0 w 21600"/>
              <a:gd name="T11" fmla="*/ 2147483647 h 21600"/>
              <a:gd name="T12" fmla="*/ 25604789 w 21600"/>
              <a:gd name="T13" fmla="*/ 2147483647 h 21600"/>
              <a:gd name="T14" fmla="*/ 17694720 60000 65536"/>
              <a:gd name="T15" fmla="*/ 0 60000 65536"/>
              <a:gd name="T16" fmla="*/ 5898240 60000 65536"/>
              <a:gd name="T17" fmla="*/ 11796480 60000 65536"/>
              <a:gd name="T18" fmla="*/ 17694720 60000 65536"/>
              <a:gd name="T19" fmla="*/ 17694720 60000 65536"/>
              <a:gd name="T20" fmla="*/ 17694720 60000 65536"/>
              <a:gd name="T21" fmla="*/ 0 w 21600"/>
              <a:gd name="T22" fmla="*/ 563 h 21600"/>
              <a:gd name="T23" fmla="*/ 7800 w 21600"/>
              <a:gd name="T24" fmla="*/ 21037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0" y="0"/>
                </a:moveTo>
                <a:cubicBezTo>
                  <a:pt x="5400" y="0"/>
                  <a:pt x="10800" y="900"/>
                  <a:pt x="10800" y="1800"/>
                </a:cubicBezTo>
                <a:lnTo>
                  <a:pt x="10800" y="9000"/>
                </a:lnTo>
                <a:cubicBezTo>
                  <a:pt x="10800" y="9900"/>
                  <a:pt x="16200" y="10800"/>
                  <a:pt x="21600" y="10800"/>
                </a:cubicBezTo>
                <a:cubicBezTo>
                  <a:pt x="16200" y="10800"/>
                  <a:pt x="10800" y="11700"/>
                  <a:pt x="10800" y="12600"/>
                </a:cubicBezTo>
                <a:lnTo>
                  <a:pt x="10800" y="19800"/>
                </a:lnTo>
                <a:cubicBezTo>
                  <a:pt x="10800" y="20700"/>
                  <a:pt x="5400" y="21600"/>
                  <a:pt x="0" y="21600"/>
                </a:cubicBezTo>
              </a:path>
            </a:pathLst>
          </a:custGeom>
          <a:noFill/>
          <a:ln w="19080">
            <a:solidFill>
              <a:srgbClr val="000000"/>
            </a:solidFill>
            <a:prstDash val="solid"/>
            <a:miter lim="800000"/>
            <a:headEnd/>
            <a:tailEnd/>
          </a:ln>
        </p:spPr>
        <p:txBody>
          <a:bodyPr wrap="none" lIns="90000" tIns="46800" rIns="90000" bIns="46800" anchor="ctr"/>
          <a:lstStyle/>
          <a:p>
            <a:endParaRPr lang="en-US"/>
          </a:p>
        </p:txBody>
      </p:sp>
      <p:sp>
        <p:nvSpPr>
          <p:cNvPr id="49162" name="AutoShape 12"/>
          <p:cNvSpPr>
            <a:spLocks/>
          </p:cNvSpPr>
          <p:nvPr/>
        </p:nvSpPr>
        <p:spPr bwMode="auto">
          <a:xfrm>
            <a:off x="6324600" y="2209800"/>
            <a:ext cx="152400" cy="838200"/>
          </a:xfrm>
          <a:custGeom>
            <a:avLst/>
            <a:gdLst>
              <a:gd name="T0" fmla="*/ 3799276 w 21600"/>
              <a:gd name="T1" fmla="*/ 0 h 21600"/>
              <a:gd name="T2" fmla="*/ 7598552 w 21600"/>
              <a:gd name="T3" fmla="*/ 631291188 h 21600"/>
              <a:gd name="T4" fmla="*/ 3799276 w 21600"/>
              <a:gd name="T5" fmla="*/ 1262580514 h 21600"/>
              <a:gd name="T6" fmla="*/ 0 w 21600"/>
              <a:gd name="T7" fmla="*/ 631291188 h 21600"/>
              <a:gd name="T8" fmla="*/ 7598552 w 21600"/>
              <a:gd name="T9" fmla="*/ 0 h 21600"/>
              <a:gd name="T10" fmla="*/ 0 w 21600"/>
              <a:gd name="T11" fmla="*/ 631289636 h 21600"/>
              <a:gd name="T12" fmla="*/ 7598552 w 21600"/>
              <a:gd name="T13" fmla="*/ 1262580514 h 21600"/>
              <a:gd name="T14" fmla="*/ 17694720 60000 65536"/>
              <a:gd name="T15" fmla="*/ 0 60000 65536"/>
              <a:gd name="T16" fmla="*/ 5898240 60000 65536"/>
              <a:gd name="T17" fmla="*/ 11796480 60000 65536"/>
              <a:gd name="T18" fmla="*/ 17694720 60000 65536"/>
              <a:gd name="T19" fmla="*/ 17694720 60000 65536"/>
              <a:gd name="T20" fmla="*/ 17694720 60000 65536"/>
              <a:gd name="T21" fmla="*/ 13800 w 21600"/>
              <a:gd name="T22" fmla="*/ 563 h 21600"/>
              <a:gd name="T23" fmla="*/ 21600 w 21600"/>
              <a:gd name="T24" fmla="*/ 21037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21600" y="0"/>
                </a:moveTo>
                <a:cubicBezTo>
                  <a:pt x="16200" y="0"/>
                  <a:pt x="10800" y="900"/>
                  <a:pt x="10800" y="1800"/>
                </a:cubicBezTo>
                <a:lnTo>
                  <a:pt x="10800" y="9000"/>
                </a:lnTo>
                <a:cubicBezTo>
                  <a:pt x="10800" y="9900"/>
                  <a:pt x="5400" y="10800"/>
                  <a:pt x="0" y="10800"/>
                </a:cubicBezTo>
                <a:cubicBezTo>
                  <a:pt x="5400" y="10800"/>
                  <a:pt x="10800" y="11700"/>
                  <a:pt x="10800" y="12600"/>
                </a:cubicBezTo>
                <a:lnTo>
                  <a:pt x="10800" y="19800"/>
                </a:lnTo>
                <a:cubicBezTo>
                  <a:pt x="10800" y="20700"/>
                  <a:pt x="16200" y="21600"/>
                  <a:pt x="21600" y="21600"/>
                </a:cubicBezTo>
              </a:path>
            </a:pathLst>
          </a:custGeom>
          <a:noFill/>
          <a:ln w="19080">
            <a:solidFill>
              <a:srgbClr val="000000"/>
            </a:solidFill>
            <a:prstDash val="solid"/>
            <a:miter lim="800000"/>
            <a:headEnd/>
            <a:tailEnd/>
          </a:ln>
        </p:spPr>
        <p:txBody>
          <a:bodyPr wrap="none" lIns="90000" tIns="46800" rIns="90000" bIns="46800" anchor="ctr"/>
          <a:lstStyle/>
          <a:p>
            <a:endParaRPr lang="en-US"/>
          </a:p>
        </p:txBody>
      </p:sp>
      <p:sp>
        <p:nvSpPr>
          <p:cNvPr id="49163" name="Line 13"/>
          <p:cNvSpPr>
            <a:spLocks noChangeShapeType="1"/>
          </p:cNvSpPr>
          <p:nvPr/>
        </p:nvSpPr>
        <p:spPr bwMode="auto">
          <a:xfrm>
            <a:off x="5257800" y="2209800"/>
            <a:ext cx="1066800" cy="417513"/>
          </a:xfrm>
          <a:prstGeom prst="line">
            <a:avLst/>
          </a:prstGeom>
          <a:noFill/>
          <a:ln w="19080">
            <a:solidFill>
              <a:srgbClr val="000000"/>
            </a:solidFill>
            <a:miter lim="800000"/>
            <a:headEnd/>
            <a:tailEnd/>
          </a:ln>
        </p:spPr>
        <p:txBody>
          <a:bodyPr lIns="90000" tIns="46800" rIns="90000" bIns="46800"/>
          <a:lstStyle/>
          <a:p>
            <a:endParaRPr lang="en-US"/>
          </a:p>
        </p:txBody>
      </p:sp>
      <p:sp>
        <p:nvSpPr>
          <p:cNvPr id="49164" name="Rectangle 14"/>
          <p:cNvSpPr>
            <a:spLocks/>
          </p:cNvSpPr>
          <p:nvPr/>
        </p:nvSpPr>
        <p:spPr bwMode="auto">
          <a:xfrm>
            <a:off x="114300" y="1241425"/>
            <a:ext cx="4892675" cy="2909888"/>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AAAAAA">
              <a:alpha val="18823"/>
            </a:srgbClr>
          </a:solidFill>
          <a:ln w="9360">
            <a:solidFill>
              <a:srgbClr val="000000"/>
            </a:solidFill>
            <a:prstDash val="solid"/>
            <a:miter lim="800000"/>
            <a:headEnd/>
            <a:tailEnd/>
          </a:ln>
        </p:spPr>
        <p:txBody>
          <a:bodyPr wrap="none" lIns="90000" tIns="46800" rIns="90000" bIns="46800" anchor="ctr"/>
          <a:lstStyle/>
          <a:p>
            <a:endParaRPr lang="en-US"/>
          </a:p>
        </p:txBody>
      </p:sp>
      <p:sp>
        <p:nvSpPr>
          <p:cNvPr id="49165" name="Content Placeholder 2"/>
          <p:cNvSpPr>
            <a:spLocks noChangeArrowheads="1"/>
          </p:cNvSpPr>
          <p:nvPr/>
        </p:nvSpPr>
        <p:spPr bwMode="auto">
          <a:xfrm>
            <a:off x="142875" y="4194175"/>
            <a:ext cx="6318250" cy="210185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lIns="90000" tIns="46800" rIns="90000" bIns="46800"/>
          <a:lstStyle/>
          <a:p>
            <a:pPr>
              <a:spcBef>
                <a:spcPts val="1300"/>
              </a:spcBef>
              <a:buClr>
                <a:srgbClr val="000000"/>
              </a:buClr>
              <a:buSzPct val="100000"/>
              <a:buFont typeface="Arial" pitchFamily="34" charset="0"/>
              <a:buChar cha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600">
                <a:solidFill>
                  <a:srgbClr val="000000"/>
                </a:solidFill>
                <a:ea typeface="DejaVu Sans"/>
                <a:cs typeface="DejaVu Sans"/>
              </a:rPr>
              <a:t>uImage is a kernel image “wrapped” with a header that describes among other things load point entry point and whether the kernel is compressed of not.</a:t>
            </a:r>
          </a:p>
          <a:p>
            <a:pPr>
              <a:spcBef>
                <a:spcPts val="1300"/>
              </a:spcBef>
              <a:buClr>
                <a:srgbClr val="000000"/>
              </a:buClr>
              <a:buSzPct val="100000"/>
              <a:buFont typeface="Arial" pitchFamily="34" charset="0"/>
              <a:buChar cha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600">
                <a:solidFill>
                  <a:srgbClr val="000000"/>
                </a:solidFill>
                <a:ea typeface="DejaVu Sans"/>
                <a:cs typeface="DejaVu Sans"/>
              </a:rPr>
              <a:t>mkimage utility from u-boot is used to make the kernel uImage during kernel build process</a:t>
            </a:r>
          </a:p>
          <a:p>
            <a:pPr>
              <a:spcBef>
                <a:spcPts val="1300"/>
              </a:spcBef>
              <a:buClr>
                <a:srgbClr val="000000"/>
              </a:buClr>
              <a:buSzPct val="100000"/>
              <a:buFont typeface="Arial" pitchFamily="34" charset="0"/>
              <a:buChar cha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600">
                <a:solidFill>
                  <a:srgbClr val="000000"/>
                </a:solidFill>
                <a:ea typeface="DejaVu Sans"/>
                <a:cs typeface="DejaVu Sans"/>
              </a:rPr>
              <a:t>After the “boot the kernel” message appears on the console u-boot is no longer used.</a:t>
            </a: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spAutoFit/>
          </a:bodyPr>
          <a:lstStyle/>
          <a:p>
            <a:r>
              <a:rPr lang="en-US" smtClean="0"/>
              <a:t>Memory Map of Boot Process (AM180x)</a:t>
            </a:r>
          </a:p>
        </p:txBody>
      </p:sp>
      <p:sp>
        <p:nvSpPr>
          <p:cNvPr id="51202" name="Text Placeholder 2"/>
          <p:cNvSpPr>
            <a:spLocks noGrp="1"/>
          </p:cNvSpPr>
          <p:nvPr>
            <p:ph type="body" idx="4294967295"/>
          </p:nvPr>
        </p:nvSpPr>
        <p:spPr>
          <a:xfrm>
            <a:off x="0" y="1163638"/>
            <a:ext cx="3892550" cy="5021262"/>
          </a:xfrm>
        </p:spPr>
        <p:txBody>
          <a:bodyPr/>
          <a:lstStyle/>
          <a:p>
            <a:pPr>
              <a:spcBef>
                <a:spcPts val="1463"/>
              </a:spcBef>
              <a:buClr>
                <a:srgbClr val="000000"/>
              </a:buClr>
            </a:pPr>
            <a:r>
              <a:rPr lang="en-US" sz="1800" smtClean="0">
                <a:ea typeface="DejaVu Sans"/>
                <a:cs typeface="DejaVu Sans"/>
              </a:rPr>
              <a:t>SPL is loaded into internal RAM</a:t>
            </a:r>
          </a:p>
          <a:p>
            <a:pPr>
              <a:spcBef>
                <a:spcPts val="1463"/>
              </a:spcBef>
              <a:buClr>
                <a:srgbClr val="000000"/>
              </a:buClr>
            </a:pPr>
            <a:r>
              <a:rPr lang="en-US" sz="1800" smtClean="0">
                <a:ea typeface="DejaVu Sans"/>
                <a:cs typeface="DejaVu Sans"/>
              </a:rPr>
              <a:t>U-Boot is loaded first into DDR</a:t>
            </a:r>
          </a:p>
          <a:p>
            <a:pPr>
              <a:spcBef>
                <a:spcPts val="1463"/>
              </a:spcBef>
              <a:buClr>
                <a:srgbClr val="000000"/>
              </a:buClr>
            </a:pPr>
            <a:r>
              <a:rPr lang="en-US" sz="1800" smtClean="0">
                <a:ea typeface="DejaVu Sans"/>
                <a:cs typeface="DejaVu Sans"/>
              </a:rPr>
              <a:t>U-Boot then loads the uImage from where directed</a:t>
            </a:r>
          </a:p>
          <a:p>
            <a:pPr>
              <a:spcBef>
                <a:spcPts val="1463"/>
              </a:spcBef>
              <a:buClr>
                <a:srgbClr val="000000"/>
              </a:buClr>
            </a:pPr>
            <a:r>
              <a:rPr lang="en-US" sz="1800" smtClean="0">
                <a:ea typeface="DejaVu Sans"/>
                <a:cs typeface="DejaVu Sans"/>
              </a:rPr>
              <a:t>U-Boot performs a checksum and then relocates (if required) the Kernel found in the uImage to the load address</a:t>
            </a:r>
          </a:p>
          <a:p>
            <a:pPr>
              <a:spcBef>
                <a:spcPts val="1463"/>
              </a:spcBef>
              <a:buClr>
                <a:srgbClr val="000000"/>
              </a:buClr>
            </a:pPr>
            <a:r>
              <a:rPr lang="en-US" sz="1800" smtClean="0">
                <a:ea typeface="DejaVu Sans"/>
                <a:cs typeface="DejaVu Sans"/>
              </a:rPr>
              <a:t>U-Boot then jumps to the entry address specified in the uImage header, linux boot starts at this point</a:t>
            </a:r>
          </a:p>
          <a:p>
            <a:pPr>
              <a:spcBef>
                <a:spcPts val="1463"/>
              </a:spcBef>
              <a:buClr>
                <a:srgbClr val="000000"/>
              </a:buClr>
            </a:pPr>
            <a:r>
              <a:rPr lang="en-US" sz="1800" smtClean="0">
                <a:ea typeface="DejaVu Sans"/>
                <a:cs typeface="DejaVu Sans"/>
              </a:rPr>
              <a:t>Please note the addresses used here are for reference only and do not apply to all devices</a:t>
            </a:r>
          </a:p>
        </p:txBody>
      </p:sp>
      <p:sp>
        <p:nvSpPr>
          <p:cNvPr id="51203" name="Rectangle 5"/>
          <p:cNvSpPr>
            <a:spLocks/>
          </p:cNvSpPr>
          <p:nvPr/>
        </p:nvSpPr>
        <p:spPr bwMode="auto">
          <a:xfrm>
            <a:off x="5494338" y="5395913"/>
            <a:ext cx="2057400" cy="563562"/>
          </a:xfrm>
          <a:custGeom>
            <a:avLst/>
            <a:gdLst>
              <a:gd name="T0" fmla="*/ 2147483647 w 21600"/>
              <a:gd name="T1" fmla="*/ 0 h 21600"/>
              <a:gd name="T2" fmla="*/ 2147483647 w 21600"/>
              <a:gd name="T3" fmla="*/ 191762077 h 21600"/>
              <a:gd name="T4" fmla="*/ 2147483647 w 21600"/>
              <a:gd name="T5" fmla="*/ 383524153 h 21600"/>
              <a:gd name="T6" fmla="*/ 0 w 21600"/>
              <a:gd name="T7" fmla="*/ 19176207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AAAAAA">
              <a:alpha val="18823"/>
            </a:srgbClr>
          </a:solidFill>
          <a:ln w="28440">
            <a:solidFill>
              <a:srgbClr val="000000"/>
            </a:solidFill>
            <a:prstDash val="solid"/>
            <a:miter lim="800000"/>
            <a:headEnd/>
            <a:tailEnd/>
          </a:ln>
        </p:spPr>
        <p:txBody>
          <a:bodyPr wrap="none" lIns="90000" tIns="46800" rIns="90000" bIns="46800" anchor="ctr"/>
          <a:lstStyle/>
          <a:p>
            <a:endParaRPr lang="en-US"/>
          </a:p>
        </p:txBody>
      </p:sp>
      <p:sp>
        <p:nvSpPr>
          <p:cNvPr id="51204" name="Text Box 11"/>
          <p:cNvSpPr>
            <a:spLocks noChangeArrowheads="1"/>
          </p:cNvSpPr>
          <p:nvPr/>
        </p:nvSpPr>
        <p:spPr bwMode="auto">
          <a:xfrm>
            <a:off x="5505450" y="5411788"/>
            <a:ext cx="731838" cy="306387"/>
          </a:xfrm>
          <a:custGeom>
            <a:avLst/>
            <a:gdLst>
              <a:gd name="T0" fmla="*/ 420286686 w 21600"/>
              <a:gd name="T1" fmla="*/ 0 h 21600"/>
              <a:gd name="T2" fmla="*/ 840572289 w 21600"/>
              <a:gd name="T3" fmla="*/ 30892607 h 21600"/>
              <a:gd name="T4" fmla="*/ 420286686 w 21600"/>
              <a:gd name="T5" fmla="*/ 61785214 h 21600"/>
              <a:gd name="T6" fmla="*/ 0 w 21600"/>
              <a:gd name="T7" fmla="*/ 3089260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u-boot</a:t>
            </a:r>
          </a:p>
        </p:txBody>
      </p:sp>
      <p:sp>
        <p:nvSpPr>
          <p:cNvPr id="51205" name="Rectangle 13"/>
          <p:cNvSpPr>
            <a:spLocks/>
          </p:cNvSpPr>
          <p:nvPr/>
        </p:nvSpPr>
        <p:spPr bwMode="auto">
          <a:xfrm>
            <a:off x="5500688" y="4127500"/>
            <a:ext cx="2057400" cy="914400"/>
          </a:xfrm>
          <a:custGeom>
            <a:avLst/>
            <a:gdLst>
              <a:gd name="T0" fmla="*/ 2147483647 w 21600"/>
              <a:gd name="T1" fmla="*/ 0 h 21600"/>
              <a:gd name="T2" fmla="*/ 2147483647 w 21600"/>
              <a:gd name="T3" fmla="*/ 819352565 h 21600"/>
              <a:gd name="T4" fmla="*/ 2147483647 w 21600"/>
              <a:gd name="T5" fmla="*/ 1638705130 h 21600"/>
              <a:gd name="T6" fmla="*/ 0 w 21600"/>
              <a:gd name="T7" fmla="*/ 819352565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AAAAAA">
              <a:alpha val="18823"/>
            </a:srgbClr>
          </a:solidFill>
          <a:ln w="28440">
            <a:solidFill>
              <a:srgbClr val="000000"/>
            </a:solidFill>
            <a:prstDash val="solid"/>
            <a:miter lim="800000"/>
            <a:headEnd/>
            <a:tailEnd/>
          </a:ln>
        </p:spPr>
        <p:txBody>
          <a:bodyPr wrap="none" lIns="90000" tIns="46800" rIns="90000" bIns="46800" anchor="ctr"/>
          <a:lstStyle/>
          <a:p>
            <a:endParaRPr lang="en-US"/>
          </a:p>
        </p:txBody>
      </p:sp>
      <p:sp>
        <p:nvSpPr>
          <p:cNvPr id="51206" name="Text Box 14"/>
          <p:cNvSpPr>
            <a:spLocks noChangeArrowheads="1"/>
          </p:cNvSpPr>
          <p:nvPr/>
        </p:nvSpPr>
        <p:spPr bwMode="auto">
          <a:xfrm>
            <a:off x="5505450" y="4143375"/>
            <a:ext cx="804863" cy="306388"/>
          </a:xfrm>
          <a:custGeom>
            <a:avLst/>
            <a:gdLst>
              <a:gd name="T0" fmla="*/ 558081220 w 21600"/>
              <a:gd name="T1" fmla="*/ 0 h 21600"/>
              <a:gd name="T2" fmla="*/ 1116162440 w 21600"/>
              <a:gd name="T3" fmla="*/ 30892821 h 21600"/>
              <a:gd name="T4" fmla="*/ 558081220 w 21600"/>
              <a:gd name="T5" fmla="*/ 61785643 h 21600"/>
              <a:gd name="T6" fmla="*/ 0 w 21600"/>
              <a:gd name="T7" fmla="*/ 30892821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uImage</a:t>
            </a:r>
          </a:p>
        </p:txBody>
      </p:sp>
      <p:sp>
        <p:nvSpPr>
          <p:cNvPr id="51207" name="Text Box 15"/>
          <p:cNvSpPr>
            <a:spLocks noChangeArrowheads="1"/>
          </p:cNvSpPr>
          <p:nvPr/>
        </p:nvSpPr>
        <p:spPr bwMode="auto">
          <a:xfrm>
            <a:off x="4224338" y="2128838"/>
            <a:ext cx="1230312" cy="306387"/>
          </a:xfrm>
          <a:custGeom>
            <a:avLst/>
            <a:gdLst>
              <a:gd name="T0" fmla="*/ 1996031038 w 21600"/>
              <a:gd name="T1" fmla="*/ 0 h 21600"/>
              <a:gd name="T2" fmla="*/ 2147483647 w 21600"/>
              <a:gd name="T3" fmla="*/ 30892607 h 21600"/>
              <a:gd name="T4" fmla="*/ 1996031038 w 21600"/>
              <a:gd name="T5" fmla="*/ 61785214 h 21600"/>
              <a:gd name="T6" fmla="*/ 0 w 21600"/>
              <a:gd name="T7" fmla="*/ 3089260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lIns="90000" tIns="46800" rIns="90000" bIns="46800">
            <a:spAutoFit/>
          </a:bodyPr>
          <a:lstStyle/>
          <a:p>
            <a:pPr algn="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0xC0000000</a:t>
            </a:r>
          </a:p>
        </p:txBody>
      </p:sp>
      <p:sp>
        <p:nvSpPr>
          <p:cNvPr id="51208" name="Line 16"/>
          <p:cNvSpPr>
            <a:spLocks noChangeShapeType="1"/>
          </p:cNvSpPr>
          <p:nvPr/>
        </p:nvSpPr>
        <p:spPr bwMode="auto">
          <a:xfrm>
            <a:off x="5486400" y="2281238"/>
            <a:ext cx="0" cy="3951287"/>
          </a:xfrm>
          <a:prstGeom prst="line">
            <a:avLst/>
          </a:prstGeom>
          <a:noFill/>
          <a:ln w="9360">
            <a:solidFill>
              <a:srgbClr val="000000"/>
            </a:solidFill>
            <a:miter lim="800000"/>
            <a:headEnd/>
            <a:tailEnd/>
          </a:ln>
        </p:spPr>
        <p:txBody>
          <a:bodyPr lIns="90000" tIns="46800" rIns="90000" bIns="46800"/>
          <a:lstStyle/>
          <a:p>
            <a:endParaRPr lang="en-US"/>
          </a:p>
        </p:txBody>
      </p:sp>
      <p:sp>
        <p:nvSpPr>
          <p:cNvPr id="51209" name="Text Box 17"/>
          <p:cNvSpPr>
            <a:spLocks noChangeArrowheads="1"/>
          </p:cNvSpPr>
          <p:nvPr/>
        </p:nvSpPr>
        <p:spPr bwMode="auto">
          <a:xfrm>
            <a:off x="4225925" y="2705100"/>
            <a:ext cx="1230313" cy="306388"/>
          </a:xfrm>
          <a:custGeom>
            <a:avLst/>
            <a:gdLst>
              <a:gd name="T0" fmla="*/ 1995451224 w 21600"/>
              <a:gd name="T1" fmla="*/ 0 h 21600"/>
              <a:gd name="T2" fmla="*/ 2147483647 w 21600"/>
              <a:gd name="T3" fmla="*/ 30892821 h 21600"/>
              <a:gd name="T4" fmla="*/ 1995451224 w 21600"/>
              <a:gd name="T5" fmla="*/ 61785643 h 21600"/>
              <a:gd name="T6" fmla="*/ 0 w 21600"/>
              <a:gd name="T7" fmla="*/ 30892821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lIns="90000" tIns="46800" rIns="90000" bIns="46800">
            <a:spAutoFit/>
          </a:bodyPr>
          <a:lstStyle/>
          <a:p>
            <a:pPr algn="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0xC0008000</a:t>
            </a:r>
          </a:p>
        </p:txBody>
      </p:sp>
      <p:sp>
        <p:nvSpPr>
          <p:cNvPr id="51210" name="Text Box 18"/>
          <p:cNvSpPr>
            <a:spLocks noChangeArrowheads="1"/>
          </p:cNvSpPr>
          <p:nvPr/>
        </p:nvSpPr>
        <p:spPr bwMode="auto">
          <a:xfrm>
            <a:off x="4225925" y="5254625"/>
            <a:ext cx="1230313" cy="306388"/>
          </a:xfrm>
          <a:custGeom>
            <a:avLst/>
            <a:gdLst>
              <a:gd name="T0" fmla="*/ 1995451224 w 21600"/>
              <a:gd name="T1" fmla="*/ 0 h 21600"/>
              <a:gd name="T2" fmla="*/ 2147483647 w 21600"/>
              <a:gd name="T3" fmla="*/ 30892821 h 21600"/>
              <a:gd name="T4" fmla="*/ 1995451224 w 21600"/>
              <a:gd name="T5" fmla="*/ 61785643 h 21600"/>
              <a:gd name="T6" fmla="*/ 0 w 21600"/>
              <a:gd name="T7" fmla="*/ 30892821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lIns="90000" tIns="46800" rIns="90000" bIns="46800">
            <a:spAutoFit/>
          </a:bodyPr>
          <a:lstStyle/>
          <a:p>
            <a:pPr algn="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0xC1080000</a:t>
            </a:r>
          </a:p>
        </p:txBody>
      </p:sp>
      <p:sp>
        <p:nvSpPr>
          <p:cNvPr id="51211" name="Text Box 19"/>
          <p:cNvSpPr>
            <a:spLocks noChangeArrowheads="1"/>
          </p:cNvSpPr>
          <p:nvPr/>
        </p:nvSpPr>
        <p:spPr bwMode="auto">
          <a:xfrm>
            <a:off x="4225925" y="3984625"/>
            <a:ext cx="1230313" cy="306388"/>
          </a:xfrm>
          <a:custGeom>
            <a:avLst/>
            <a:gdLst>
              <a:gd name="T0" fmla="*/ 1995451224 w 21600"/>
              <a:gd name="T1" fmla="*/ 0 h 21600"/>
              <a:gd name="T2" fmla="*/ 2147483647 w 21600"/>
              <a:gd name="T3" fmla="*/ 30892821 h 21600"/>
              <a:gd name="T4" fmla="*/ 1995451224 w 21600"/>
              <a:gd name="T5" fmla="*/ 61785643 h 21600"/>
              <a:gd name="T6" fmla="*/ 0 w 21600"/>
              <a:gd name="T7" fmla="*/ 30892821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lIns="90000" tIns="46800" rIns="90000" bIns="46800">
            <a:spAutoFit/>
          </a:bodyPr>
          <a:lstStyle/>
          <a:p>
            <a:pPr algn="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0xC0700000</a:t>
            </a:r>
          </a:p>
        </p:txBody>
      </p:sp>
      <p:sp>
        <p:nvSpPr>
          <p:cNvPr id="51212" name="Rectangle 20"/>
          <p:cNvSpPr>
            <a:spLocks/>
          </p:cNvSpPr>
          <p:nvPr/>
        </p:nvSpPr>
        <p:spPr bwMode="auto">
          <a:xfrm>
            <a:off x="5499100" y="2863850"/>
            <a:ext cx="2057400" cy="914400"/>
          </a:xfrm>
          <a:custGeom>
            <a:avLst/>
            <a:gdLst>
              <a:gd name="T0" fmla="*/ 2147483647 w 21600"/>
              <a:gd name="T1" fmla="*/ 0 h 21600"/>
              <a:gd name="T2" fmla="*/ 2147483647 w 21600"/>
              <a:gd name="T3" fmla="*/ 819352565 h 21600"/>
              <a:gd name="T4" fmla="*/ 2147483647 w 21600"/>
              <a:gd name="T5" fmla="*/ 1638705130 h 21600"/>
              <a:gd name="T6" fmla="*/ 0 w 21600"/>
              <a:gd name="T7" fmla="*/ 819352565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AAAAAA">
              <a:alpha val="18823"/>
            </a:srgbClr>
          </a:solidFill>
          <a:ln w="28440">
            <a:solidFill>
              <a:srgbClr val="000000"/>
            </a:solidFill>
            <a:prstDash val="solid"/>
            <a:miter lim="800000"/>
            <a:headEnd/>
            <a:tailEnd/>
          </a:ln>
        </p:spPr>
        <p:txBody>
          <a:bodyPr wrap="none" lIns="90000" tIns="46800" rIns="90000" bIns="46800" anchor="ctr"/>
          <a:lstStyle/>
          <a:p>
            <a:endParaRPr lang="en-US"/>
          </a:p>
        </p:txBody>
      </p:sp>
      <p:sp>
        <p:nvSpPr>
          <p:cNvPr id="51213" name="Text Box 21"/>
          <p:cNvSpPr>
            <a:spLocks noChangeArrowheads="1"/>
          </p:cNvSpPr>
          <p:nvPr/>
        </p:nvSpPr>
        <p:spPr bwMode="auto">
          <a:xfrm>
            <a:off x="5494338" y="2879725"/>
            <a:ext cx="736600" cy="306388"/>
          </a:xfrm>
          <a:custGeom>
            <a:avLst/>
            <a:gdLst>
              <a:gd name="T0" fmla="*/ 428495479 w 21600"/>
              <a:gd name="T1" fmla="*/ 0 h 21600"/>
              <a:gd name="T2" fmla="*/ 856990958 w 21600"/>
              <a:gd name="T3" fmla="*/ 30892821 h 21600"/>
              <a:gd name="T4" fmla="*/ 428495479 w 21600"/>
              <a:gd name="T5" fmla="*/ 61785643 h 21600"/>
              <a:gd name="T6" fmla="*/ 0 w 21600"/>
              <a:gd name="T7" fmla="*/ 30892821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Kernel</a:t>
            </a:r>
          </a:p>
        </p:txBody>
      </p:sp>
      <p:sp>
        <p:nvSpPr>
          <p:cNvPr id="51214" name="Line 22"/>
          <p:cNvSpPr>
            <a:spLocks noChangeShapeType="1"/>
          </p:cNvSpPr>
          <p:nvPr/>
        </p:nvSpPr>
        <p:spPr bwMode="auto">
          <a:xfrm>
            <a:off x="7567613" y="2281238"/>
            <a:ext cx="0" cy="3951287"/>
          </a:xfrm>
          <a:prstGeom prst="line">
            <a:avLst/>
          </a:prstGeom>
          <a:noFill/>
          <a:ln w="9360">
            <a:solidFill>
              <a:srgbClr val="000000"/>
            </a:solidFill>
            <a:miter lim="800000"/>
            <a:headEnd/>
            <a:tailEnd/>
          </a:ln>
        </p:spPr>
        <p:txBody>
          <a:bodyPr lIns="90000" tIns="46800" rIns="90000" bIns="46800"/>
          <a:lstStyle/>
          <a:p>
            <a:endParaRPr lang="en-US"/>
          </a:p>
        </p:txBody>
      </p:sp>
      <p:sp>
        <p:nvSpPr>
          <p:cNvPr id="51215" name="Line 23"/>
          <p:cNvSpPr>
            <a:spLocks noChangeShapeType="1"/>
          </p:cNvSpPr>
          <p:nvPr/>
        </p:nvSpPr>
        <p:spPr bwMode="auto">
          <a:xfrm flipH="1">
            <a:off x="5486400" y="2281238"/>
            <a:ext cx="2081213" cy="0"/>
          </a:xfrm>
          <a:prstGeom prst="line">
            <a:avLst/>
          </a:prstGeom>
          <a:noFill/>
          <a:ln w="9360">
            <a:solidFill>
              <a:srgbClr val="000000"/>
            </a:solidFill>
            <a:miter lim="800000"/>
            <a:headEnd/>
            <a:tailEnd/>
          </a:ln>
        </p:spPr>
        <p:txBody>
          <a:bodyPr lIns="90000" tIns="46800" rIns="90000" bIns="46800"/>
          <a:lstStyle/>
          <a:p>
            <a:endParaRPr lang="en-US"/>
          </a:p>
        </p:txBody>
      </p:sp>
      <p:sp>
        <p:nvSpPr>
          <p:cNvPr id="51216" name="Text Box 24"/>
          <p:cNvSpPr>
            <a:spLocks noChangeArrowheads="1"/>
          </p:cNvSpPr>
          <p:nvPr/>
        </p:nvSpPr>
        <p:spPr bwMode="auto">
          <a:xfrm>
            <a:off x="5953125" y="2011363"/>
            <a:ext cx="1230313" cy="306387"/>
          </a:xfrm>
          <a:custGeom>
            <a:avLst/>
            <a:gdLst>
              <a:gd name="T0" fmla="*/ 1996034483 w 21600"/>
              <a:gd name="T1" fmla="*/ 0 h 21600"/>
              <a:gd name="T2" fmla="*/ 2147483647 w 21600"/>
              <a:gd name="T3" fmla="*/ 30892607 h 21600"/>
              <a:gd name="T4" fmla="*/ 1996034483 w 21600"/>
              <a:gd name="T5" fmla="*/ 61785214 h 21600"/>
              <a:gd name="T6" fmla="*/ 0 w 21600"/>
              <a:gd name="T7" fmla="*/ 3089260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lIns="90000" tIns="46800" rIns="90000" bIns="46800">
            <a:spAutoFit/>
          </a:bodyPr>
          <a:lstStyle/>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DDR</a:t>
            </a:r>
          </a:p>
        </p:txBody>
      </p:sp>
      <p:sp>
        <p:nvSpPr>
          <p:cNvPr id="51217" name="Text Box 15"/>
          <p:cNvSpPr>
            <a:spLocks noChangeArrowheads="1"/>
          </p:cNvSpPr>
          <p:nvPr/>
        </p:nvSpPr>
        <p:spPr bwMode="auto">
          <a:xfrm>
            <a:off x="4225925" y="1111250"/>
            <a:ext cx="1230313" cy="306388"/>
          </a:xfrm>
          <a:custGeom>
            <a:avLst/>
            <a:gdLst>
              <a:gd name="T0" fmla="*/ 1995451224 w 21600"/>
              <a:gd name="T1" fmla="*/ 0 h 21600"/>
              <a:gd name="T2" fmla="*/ 2147483647 w 21600"/>
              <a:gd name="T3" fmla="*/ 30892821 h 21600"/>
              <a:gd name="T4" fmla="*/ 1995451224 w 21600"/>
              <a:gd name="T5" fmla="*/ 61785643 h 21600"/>
              <a:gd name="T6" fmla="*/ 0 w 21600"/>
              <a:gd name="T7" fmla="*/ 30892821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lIns="90000" tIns="46800" rIns="90000" bIns="46800">
            <a:spAutoFit/>
          </a:bodyPr>
          <a:lstStyle/>
          <a:p>
            <a:pPr algn="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0x80000000</a:t>
            </a:r>
          </a:p>
        </p:txBody>
      </p:sp>
      <p:sp>
        <p:nvSpPr>
          <p:cNvPr id="51218" name="Text Box 24"/>
          <p:cNvSpPr>
            <a:spLocks noChangeArrowheads="1"/>
          </p:cNvSpPr>
          <p:nvPr/>
        </p:nvSpPr>
        <p:spPr bwMode="auto">
          <a:xfrm>
            <a:off x="5792788" y="908050"/>
            <a:ext cx="1525587" cy="306388"/>
          </a:xfrm>
          <a:custGeom>
            <a:avLst/>
            <a:gdLst>
              <a:gd name="T0" fmla="*/ 2147483647 w 21600"/>
              <a:gd name="T1" fmla="*/ 0 h 21600"/>
              <a:gd name="T2" fmla="*/ 2147483647 w 21600"/>
              <a:gd name="T3" fmla="*/ 30892821 h 21600"/>
              <a:gd name="T4" fmla="*/ 2147483647 w 21600"/>
              <a:gd name="T5" fmla="*/ 61785643 h 21600"/>
              <a:gd name="T6" fmla="*/ 0 w 21600"/>
              <a:gd name="T7" fmla="*/ 30892821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lIns="90000" tIns="46800" rIns="90000" bIns="46800">
            <a:spAutoFit/>
          </a:bodyPr>
          <a:lstStyle/>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Internal RAM</a:t>
            </a:r>
          </a:p>
        </p:txBody>
      </p:sp>
      <p:sp>
        <p:nvSpPr>
          <p:cNvPr id="51219" name="Rectangle 23"/>
          <p:cNvSpPr>
            <a:spLocks/>
          </p:cNvSpPr>
          <p:nvPr/>
        </p:nvSpPr>
        <p:spPr bwMode="auto">
          <a:xfrm>
            <a:off x="5486400" y="1231900"/>
            <a:ext cx="2076450" cy="625475"/>
          </a:xfrm>
          <a:custGeom>
            <a:avLst/>
            <a:gdLst>
              <a:gd name="T0" fmla="*/ 2147483647 w 21600"/>
              <a:gd name="T1" fmla="*/ 0 h 21600"/>
              <a:gd name="T2" fmla="*/ 2147483647 w 21600"/>
              <a:gd name="T3" fmla="*/ 262170879 h 21600"/>
              <a:gd name="T4" fmla="*/ 2147483647 w 21600"/>
              <a:gd name="T5" fmla="*/ 524341758 h 21600"/>
              <a:gd name="T6" fmla="*/ 0 w 21600"/>
              <a:gd name="T7" fmla="*/ 262170879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12600">
            <a:solidFill>
              <a:srgbClr val="000000"/>
            </a:solidFill>
            <a:prstDash val="solid"/>
            <a:miter lim="800000"/>
            <a:headEnd/>
            <a:tailEnd/>
          </a:ln>
        </p:spPr>
        <p:txBody>
          <a:bodyPr lIns="90000" tIns="46800" rIns="90000" bIns="46800" anchor="ctr">
            <a:spAutoFit/>
          </a:bodyPr>
          <a:lstStyle/>
          <a:p>
            <a:endParaRPr lang="en-US"/>
          </a:p>
        </p:txBody>
      </p:sp>
      <p:sp>
        <p:nvSpPr>
          <p:cNvPr id="51220" name="Rectangle 5"/>
          <p:cNvSpPr>
            <a:spLocks/>
          </p:cNvSpPr>
          <p:nvPr/>
        </p:nvSpPr>
        <p:spPr bwMode="auto">
          <a:xfrm>
            <a:off x="5489575" y="1247775"/>
            <a:ext cx="2057400" cy="369888"/>
          </a:xfrm>
          <a:custGeom>
            <a:avLst/>
            <a:gdLst>
              <a:gd name="T0" fmla="*/ 2147483647 w 21600"/>
              <a:gd name="T1" fmla="*/ 0 h 21600"/>
              <a:gd name="T2" fmla="*/ 2147483647 w 21600"/>
              <a:gd name="T3" fmla="*/ 54262327 h 21600"/>
              <a:gd name="T4" fmla="*/ 2147483647 w 21600"/>
              <a:gd name="T5" fmla="*/ 108524655 h 21600"/>
              <a:gd name="T6" fmla="*/ 0 w 21600"/>
              <a:gd name="T7" fmla="*/ 5426232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AAAAAA">
              <a:alpha val="18823"/>
            </a:srgbClr>
          </a:solidFill>
          <a:ln w="28440">
            <a:solidFill>
              <a:srgbClr val="000000"/>
            </a:solidFill>
            <a:prstDash val="solid"/>
            <a:miter lim="800000"/>
            <a:headEnd/>
            <a:tailEnd/>
          </a:ln>
        </p:spPr>
        <p:txBody>
          <a:bodyPr wrap="none" lIns="90000" tIns="46800" rIns="90000" bIns="46800" anchor="ctr"/>
          <a:lstStyle/>
          <a:p>
            <a:endParaRPr lang="en-US"/>
          </a:p>
        </p:txBody>
      </p:sp>
      <p:sp>
        <p:nvSpPr>
          <p:cNvPr id="51221" name="Text Box 11"/>
          <p:cNvSpPr>
            <a:spLocks noChangeArrowheads="1"/>
          </p:cNvSpPr>
          <p:nvPr/>
        </p:nvSpPr>
        <p:spPr bwMode="auto">
          <a:xfrm>
            <a:off x="5502275" y="1263650"/>
            <a:ext cx="527050" cy="306388"/>
          </a:xfrm>
          <a:custGeom>
            <a:avLst/>
            <a:gdLst>
              <a:gd name="T0" fmla="*/ 156787997 w 21600"/>
              <a:gd name="T1" fmla="*/ 0 h 21600"/>
              <a:gd name="T2" fmla="*/ 313575995 w 21600"/>
              <a:gd name="T3" fmla="*/ 30892821 h 21600"/>
              <a:gd name="T4" fmla="*/ 156787997 w 21600"/>
              <a:gd name="T5" fmla="*/ 61785643 h 21600"/>
              <a:gd name="T6" fmla="*/ 0 w 21600"/>
              <a:gd name="T7" fmla="*/ 30892821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SPL</a:t>
            </a: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2"/>
          <p:cNvPicPr>
            <a:picLocks noChangeAspect="1" noChangeArrowheads="1"/>
          </p:cNvPicPr>
          <p:nvPr/>
        </p:nvPicPr>
        <p:blipFill>
          <a:blip r:embed="rId3" cstate="print"/>
          <a:srcRect/>
          <a:stretch>
            <a:fillRect/>
          </a:stretch>
        </p:blipFill>
        <p:spPr bwMode="auto">
          <a:xfrm>
            <a:off x="76200" y="39688"/>
            <a:ext cx="8724900" cy="7199312"/>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spAutoFit/>
          </a:bodyPr>
          <a:lstStyle/>
          <a:p>
            <a:r>
              <a:rPr lang="en-US" smtClean="0"/>
              <a:t>Kernel Command Line</a:t>
            </a:r>
          </a:p>
        </p:txBody>
      </p:sp>
      <p:sp>
        <p:nvSpPr>
          <p:cNvPr id="53250" name="Text Placeholder 2"/>
          <p:cNvSpPr>
            <a:spLocks noGrp="1"/>
          </p:cNvSpPr>
          <p:nvPr>
            <p:ph idx="1"/>
          </p:nvPr>
        </p:nvSpPr>
        <p:spPr/>
        <p:txBody>
          <a:bodyPr/>
          <a:lstStyle/>
          <a:p>
            <a:pPr>
              <a:buClr>
                <a:srgbClr val="000000"/>
              </a:buClr>
            </a:pPr>
            <a:r>
              <a:rPr lang="en-US" smtClean="0">
                <a:ea typeface="DejaVu Sans"/>
                <a:cs typeface="DejaVu Sans"/>
              </a:rPr>
              <a:t>Need to define a few required items such as console port and where the root filesystem is located. Please note the kernel command line in the box below. The command line is printed out in the first few lines as the kernel boots.</a:t>
            </a:r>
          </a:p>
        </p:txBody>
      </p:sp>
      <p:sp>
        <p:nvSpPr>
          <p:cNvPr id="4" name="Rectangle 4"/>
          <p:cNvSpPr/>
          <p:nvPr/>
        </p:nvSpPr>
        <p:spPr>
          <a:xfrm>
            <a:off x="104775" y="2660650"/>
            <a:ext cx="8972550" cy="20113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90000" tIns="46800" rIns="90000" bIns="46800">
            <a:spAutoFit/>
          </a:bodyPr>
          <a:lstStyle>
            <a:defPPr lvl="0">
              <a:buNone/>
            </a:defPPr>
            <a:lvl1pPr lvl="0">
              <a:buNone/>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fontAlgn="auto">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r>
              <a:rPr lang="en-US" sz="1400" b="1">
                <a:solidFill>
                  <a:srgbClr val="000000"/>
                </a:solidFill>
                <a:latin typeface="Arial" pitchFamily="18"/>
                <a:ea typeface="DejaVu Sans" pitchFamily="2"/>
                <a:cs typeface="DejaVu Sans" pitchFamily="2"/>
              </a:rPr>
              <a:t>Linux version 2.6.37 (jenkins@sdit-build01) (gcc version 4.3.3 (GCC) ) #2 PREEMPT Tue Jul 5 17:47:10 CDT 2011</a:t>
            </a:r>
          </a:p>
          <a:p>
            <a:pPr fontAlgn="auto">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r>
              <a:rPr lang="en-US" sz="1400" b="1">
                <a:solidFill>
                  <a:srgbClr val="000000"/>
                </a:solidFill>
                <a:latin typeface="Arial" pitchFamily="18"/>
                <a:ea typeface="DejaVu Sans" pitchFamily="2"/>
                <a:cs typeface="DejaVu Sans" pitchFamily="2"/>
              </a:rPr>
              <a:t>CPU: ARM926EJ-S [41069265] revision 5 (ARMv5TEJ), cr=00053177</a:t>
            </a:r>
          </a:p>
          <a:p>
            <a:pPr fontAlgn="auto">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r>
              <a:rPr lang="en-US" sz="1400" b="1">
                <a:solidFill>
                  <a:srgbClr val="000000"/>
                </a:solidFill>
                <a:latin typeface="Arial" pitchFamily="18"/>
                <a:ea typeface="DejaVu Sans" pitchFamily="2"/>
                <a:cs typeface="DejaVu Sans" pitchFamily="2"/>
              </a:rPr>
              <a:t>CPU: VIVT data cache, VIVT instruction cache</a:t>
            </a:r>
          </a:p>
          <a:p>
            <a:pPr fontAlgn="auto">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r>
              <a:rPr lang="en-US" sz="1400" b="1">
                <a:solidFill>
                  <a:srgbClr val="000000"/>
                </a:solidFill>
                <a:latin typeface="Arial" pitchFamily="18"/>
                <a:ea typeface="DejaVu Sans" pitchFamily="2"/>
                <a:cs typeface="DejaVu Sans" pitchFamily="2"/>
              </a:rPr>
              <a:t>Machine: DaVinci DA850/OMAP-L138/AM18x EVM</a:t>
            </a:r>
          </a:p>
          <a:p>
            <a:pPr fontAlgn="auto">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r>
              <a:rPr lang="en-US" sz="1400" b="1">
                <a:solidFill>
                  <a:srgbClr val="000000"/>
                </a:solidFill>
                <a:latin typeface="Arial" pitchFamily="18"/>
                <a:ea typeface="DejaVu Sans" pitchFamily="2"/>
                <a:cs typeface="DejaVu Sans" pitchFamily="2"/>
              </a:rPr>
              <a:t>Memory policy: ECC disabled, Data cache writeback</a:t>
            </a:r>
          </a:p>
          <a:p>
            <a:pPr fontAlgn="auto">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r>
              <a:rPr lang="en-US" sz="1400" b="1">
                <a:solidFill>
                  <a:srgbClr val="000000"/>
                </a:solidFill>
                <a:latin typeface="Arial" pitchFamily="18"/>
                <a:ea typeface="DejaVu Sans" pitchFamily="2"/>
                <a:cs typeface="DejaVu Sans" pitchFamily="2"/>
              </a:rPr>
              <a:t>DaVinci da850/omap-l138/am18x variant 0x1</a:t>
            </a:r>
          </a:p>
          <a:p>
            <a:pPr fontAlgn="auto">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r>
              <a:rPr lang="en-US" sz="1400" b="1">
                <a:solidFill>
                  <a:srgbClr val="000000"/>
                </a:solidFill>
                <a:latin typeface="Arial" pitchFamily="18"/>
                <a:ea typeface="DejaVu Sans" pitchFamily="2"/>
                <a:cs typeface="DejaVu Sans" pitchFamily="2"/>
              </a:rPr>
              <a:t>Built 1 zonelists in Zone order, mobility grouping on.  Total pages: 32512</a:t>
            </a:r>
          </a:p>
          <a:p>
            <a:pPr fontAlgn="auto">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r>
              <a:rPr lang="en-US" sz="1400" b="1" i="1">
                <a:solidFill>
                  <a:srgbClr val="000000"/>
                </a:solidFill>
                <a:effectLst>
                  <a:outerShdw dist="17961" dir="2700000">
                    <a:scrgbClr r="0" g="0" b="0"/>
                  </a:outerShdw>
                </a:effectLst>
                <a:latin typeface="Arial" pitchFamily="18"/>
                <a:ea typeface="DejaVu Sans" pitchFamily="2"/>
                <a:cs typeface="DejaVu Sans" pitchFamily="2"/>
              </a:rPr>
              <a:t>Kernel command line: console=ttyS2,115200n8 root=/dev/mmcblk0p2 rw rootwait ip=off</a:t>
            </a:r>
          </a:p>
        </p:txBody>
      </p:sp>
      <p:sp>
        <p:nvSpPr>
          <p:cNvPr id="53252" name="Rectangle 13"/>
          <p:cNvSpPr>
            <a:spLocks/>
          </p:cNvSpPr>
          <p:nvPr/>
        </p:nvSpPr>
        <p:spPr bwMode="auto">
          <a:xfrm>
            <a:off x="146050" y="2670175"/>
            <a:ext cx="8783638" cy="19685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AAAAAA">
              <a:alpha val="18823"/>
            </a:srgbClr>
          </a:solidFill>
          <a:ln w="9360">
            <a:solidFill>
              <a:srgbClr val="000000"/>
            </a:solidFill>
            <a:prstDash val="solid"/>
            <a:miter lim="800000"/>
            <a:headEnd/>
            <a:tailEnd/>
          </a:ln>
        </p:spPr>
        <p:txBody>
          <a:bodyPr wrap="none" lIns="90000" tIns="46800" rIns="90000" bIns="46800" anchor="ctr"/>
          <a:lstStyle/>
          <a:p>
            <a:endParaRPr lang="en-US"/>
          </a:p>
        </p:txBody>
      </p:sp>
      <p:sp>
        <p:nvSpPr>
          <p:cNvPr id="53253" name="Rectangle 6"/>
          <p:cNvSpPr>
            <a:spLocks noChangeArrowheads="1"/>
          </p:cNvSpPr>
          <p:nvPr/>
        </p:nvSpPr>
        <p:spPr bwMode="auto">
          <a:xfrm>
            <a:off x="334963" y="5121275"/>
            <a:ext cx="8467725" cy="873125"/>
          </a:xfrm>
          <a:custGeom>
            <a:avLst/>
            <a:gdLst>
              <a:gd name="T0" fmla="*/ 2147483647 w 21600"/>
              <a:gd name="T1" fmla="*/ 0 h 21600"/>
              <a:gd name="T2" fmla="*/ 2147483647 w 21600"/>
              <a:gd name="T3" fmla="*/ 713230008 h 21600"/>
              <a:gd name="T4" fmla="*/ 2147483647 w 21600"/>
              <a:gd name="T5" fmla="*/ 1426457428 h 21600"/>
              <a:gd name="T6" fmla="*/ 0 w 21600"/>
              <a:gd name="T7" fmla="*/ 713230008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lIns="90000" tIns="46800" rIns="90000" bIns="46800"/>
          <a:lstStyle/>
          <a:p>
            <a:pPr>
              <a:spcBef>
                <a:spcPts val="1625"/>
              </a:spcBef>
              <a:buClr>
                <a:srgbClr val="000000"/>
              </a:buClr>
              <a:buSzPct val="100000"/>
              <a:buFont typeface="Arial" pitchFamily="34" charset="0"/>
              <a:buChar cha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2000">
                <a:solidFill>
                  <a:srgbClr val="000000"/>
                </a:solidFill>
                <a:ea typeface="DejaVu Sans"/>
                <a:cs typeface="DejaVu Sans"/>
              </a:rPr>
              <a:t>Optional Command Line</a:t>
            </a:r>
          </a:p>
          <a:p>
            <a:pPr marL="0" lvl="1">
              <a:spcBef>
                <a:spcPts val="450"/>
              </a:spcBef>
              <a:buClr>
                <a:srgbClr val="000000"/>
              </a:buClr>
              <a:buSzPct val="100000"/>
              <a:buFont typeface="Arial" pitchFamily="34" charset="0"/>
              <a:buChar cha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a:solidFill>
                  <a:srgbClr val="000000"/>
                </a:solidFill>
                <a:ea typeface="DejaVu Sans"/>
                <a:cs typeface="DejaVu Sans"/>
              </a:rPr>
              <a:t>Specific peripheral initialization</a:t>
            </a:r>
          </a:p>
          <a:p>
            <a:pPr>
              <a:spcBef>
                <a:spcPts val="1463"/>
              </a:spcBef>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endParaRPr lang="en-US">
              <a:solidFill>
                <a:srgbClr val="000000"/>
              </a:solidFill>
              <a:ea typeface="DejaVu Sans"/>
              <a:cs typeface="DejaVu Sans"/>
            </a:endParaRP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spAutoFit/>
          </a:bodyPr>
          <a:lstStyle/>
          <a:p>
            <a:r>
              <a:rPr lang="en-US" smtClean="0"/>
              <a:t>Kernel Command Line NFS example</a:t>
            </a:r>
          </a:p>
        </p:txBody>
      </p:sp>
      <p:sp>
        <p:nvSpPr>
          <p:cNvPr id="55298" name="Text Placeholder 2"/>
          <p:cNvSpPr>
            <a:spLocks noGrp="1"/>
          </p:cNvSpPr>
          <p:nvPr>
            <p:ph idx="1"/>
          </p:nvPr>
        </p:nvSpPr>
        <p:spPr/>
        <p:txBody>
          <a:bodyPr/>
          <a:lstStyle/>
          <a:p>
            <a:pPr>
              <a:spcBef>
                <a:spcPts val="1463"/>
              </a:spcBef>
              <a:buClr>
                <a:srgbClr val="000000"/>
              </a:buClr>
            </a:pPr>
            <a:r>
              <a:rPr lang="en-US" sz="1800" smtClean="0">
                <a:ea typeface="DejaVu Sans"/>
                <a:cs typeface="DejaVu Sans"/>
              </a:rPr>
              <a:t>NFS boot command line (from below)</a:t>
            </a:r>
          </a:p>
          <a:p>
            <a:pPr marL="0" lvl="1" indent="0">
              <a:spcBef>
                <a:spcPts val="400"/>
              </a:spcBef>
              <a:buClr>
                <a:srgbClr val="000000"/>
              </a:buClr>
            </a:pPr>
            <a:r>
              <a:rPr lang="en-US" sz="1600" smtClean="0">
                <a:solidFill>
                  <a:srgbClr val="000000"/>
                </a:solidFill>
                <a:ea typeface="DejaVu Sans"/>
                <a:cs typeface="DejaVu Sans"/>
              </a:rPr>
              <a:t>console=ttyS2,115200n8</a:t>
            </a:r>
          </a:p>
          <a:p>
            <a:pPr marL="0" lvl="2" indent="0">
              <a:spcBef>
                <a:spcPts val="263"/>
              </a:spcBef>
              <a:buClr>
                <a:srgbClr val="000000"/>
              </a:buClr>
            </a:pPr>
            <a:r>
              <a:rPr lang="en-US" sz="1400" smtClean="0">
                <a:solidFill>
                  <a:srgbClr val="000000"/>
                </a:solidFill>
                <a:ea typeface="DejaVu Sans"/>
                <a:cs typeface="DejaVu Sans"/>
              </a:rPr>
              <a:t>Where to send console output and take user input, external serial terminal hooks up to this port</a:t>
            </a:r>
          </a:p>
          <a:p>
            <a:pPr marL="0" lvl="1" indent="0">
              <a:spcBef>
                <a:spcPts val="400"/>
              </a:spcBef>
              <a:buClr>
                <a:srgbClr val="000000"/>
              </a:buClr>
            </a:pPr>
            <a:r>
              <a:rPr lang="en-US" sz="1600" smtClean="0">
                <a:solidFill>
                  <a:srgbClr val="000000"/>
                </a:solidFill>
                <a:ea typeface="DejaVu Sans"/>
                <a:cs typeface="DejaVu Sans"/>
              </a:rPr>
              <a:t>root=/dev/nfs</a:t>
            </a:r>
          </a:p>
          <a:p>
            <a:pPr marL="0" lvl="2" indent="0">
              <a:spcBef>
                <a:spcPts val="263"/>
              </a:spcBef>
              <a:buClr>
                <a:srgbClr val="000000"/>
              </a:buClr>
            </a:pPr>
            <a:r>
              <a:rPr lang="en-US" sz="1400" smtClean="0">
                <a:solidFill>
                  <a:srgbClr val="000000"/>
                </a:solidFill>
                <a:ea typeface="DejaVu Sans"/>
                <a:cs typeface="DejaVu Sans"/>
              </a:rPr>
              <a:t>What device interface is the root file system mounted on</a:t>
            </a:r>
          </a:p>
          <a:p>
            <a:pPr marL="0" lvl="1" indent="0">
              <a:spcBef>
                <a:spcPts val="400"/>
              </a:spcBef>
              <a:buClr>
                <a:srgbClr val="000000"/>
              </a:buClr>
            </a:pPr>
            <a:r>
              <a:rPr lang="en-US" sz="1600" smtClean="0">
                <a:solidFill>
                  <a:srgbClr val="000000"/>
                </a:solidFill>
                <a:ea typeface="DejaVu Sans"/>
                <a:cs typeface="DejaVu Sans"/>
              </a:rPr>
              <a:t>nfsroot=128.247.106.224:/home/user/am180x/rootfs</a:t>
            </a:r>
          </a:p>
          <a:p>
            <a:pPr marL="0" lvl="2" indent="0">
              <a:spcBef>
                <a:spcPts val="263"/>
              </a:spcBef>
              <a:buClr>
                <a:srgbClr val="000000"/>
              </a:buClr>
            </a:pPr>
            <a:r>
              <a:rPr lang="en-US" sz="1400" smtClean="0">
                <a:solidFill>
                  <a:srgbClr val="000000"/>
                </a:solidFill>
                <a:ea typeface="DejaVu Sans"/>
                <a:cs typeface="DejaVu Sans"/>
              </a:rPr>
              <a:t>Tells the kernel what external host has the Root FS, requires setup on external host</a:t>
            </a:r>
          </a:p>
          <a:p>
            <a:pPr marL="0" lvl="1" indent="0">
              <a:spcBef>
                <a:spcPts val="400"/>
              </a:spcBef>
              <a:buClr>
                <a:srgbClr val="000000"/>
              </a:buClr>
            </a:pPr>
            <a:r>
              <a:rPr lang="en-US" sz="1600" smtClean="0">
                <a:solidFill>
                  <a:srgbClr val="000000"/>
                </a:solidFill>
                <a:ea typeface="DejaVu Sans"/>
                <a:cs typeface="DejaVu Sans"/>
              </a:rPr>
              <a:t>ip=dhcp</a:t>
            </a:r>
          </a:p>
          <a:p>
            <a:pPr marL="0" lvl="2" indent="0">
              <a:spcBef>
                <a:spcPts val="263"/>
              </a:spcBef>
              <a:buClr>
                <a:srgbClr val="000000"/>
              </a:buClr>
            </a:pPr>
            <a:r>
              <a:rPr lang="en-US" sz="1400" smtClean="0">
                <a:solidFill>
                  <a:srgbClr val="000000"/>
                </a:solidFill>
                <a:ea typeface="DejaVu Sans"/>
                <a:cs typeface="DejaVu Sans"/>
              </a:rPr>
              <a:t>tells kernel method to configure IP addresses and set up the IP routing table. Here the kernel is being to use DHCP</a:t>
            </a:r>
          </a:p>
          <a:p>
            <a:pPr marL="0" lvl="1" indent="0">
              <a:spcBef>
                <a:spcPts val="350"/>
              </a:spcBef>
              <a:buClr>
                <a:srgbClr val="000000"/>
              </a:buClr>
            </a:pPr>
            <a:endParaRPr lang="en-US" sz="1400" smtClean="0">
              <a:solidFill>
                <a:srgbClr val="000000"/>
              </a:solidFill>
              <a:ea typeface="DejaVu Sans"/>
              <a:cs typeface="DejaVu Sans"/>
            </a:endParaRPr>
          </a:p>
        </p:txBody>
      </p:sp>
      <p:sp>
        <p:nvSpPr>
          <p:cNvPr id="55299" name="Rectangle 4"/>
          <p:cNvSpPr>
            <a:spLocks noChangeArrowheads="1"/>
          </p:cNvSpPr>
          <p:nvPr/>
        </p:nvSpPr>
        <p:spPr bwMode="auto">
          <a:xfrm>
            <a:off x="0" y="4219575"/>
            <a:ext cx="9620250" cy="1554163"/>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lIns="90000" tIns="46800" rIns="90000" bIns="46800">
            <a:spAutoFit/>
          </a:bodyPr>
          <a:lstStyle/>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200" b="1">
                <a:solidFill>
                  <a:srgbClr val="000000"/>
                </a:solidFill>
                <a:ea typeface="DejaVu Sans"/>
                <a:cs typeface="DejaVu Sans"/>
              </a:rPr>
              <a:t>Linux version 2.6.37 (jenkins@sdit-build01) (gcc version 4.3.3 (GCC) ) #2 PREEMPT Tue Jul 5 17:47:10 CDT 2011</a:t>
            </a:r>
          </a:p>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200" b="1">
                <a:solidFill>
                  <a:srgbClr val="000000"/>
                </a:solidFill>
                <a:ea typeface="DejaVu Sans"/>
                <a:cs typeface="DejaVu Sans"/>
              </a:rPr>
              <a:t>CPU: ARM926EJ-S [41069265] revision 5 (ARMv5TEJ), cr=00053177</a:t>
            </a:r>
          </a:p>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200" b="1">
                <a:solidFill>
                  <a:srgbClr val="000000"/>
                </a:solidFill>
                <a:ea typeface="DejaVu Sans"/>
                <a:cs typeface="DejaVu Sans"/>
              </a:rPr>
              <a:t>CPU: VIVT data cache, VIVT instruction cache</a:t>
            </a:r>
          </a:p>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200" b="1">
                <a:solidFill>
                  <a:srgbClr val="000000"/>
                </a:solidFill>
                <a:ea typeface="DejaVu Sans"/>
                <a:cs typeface="DejaVu Sans"/>
              </a:rPr>
              <a:t>Machine: DaVinci DA850/OMAP-L138/AM18x EVM</a:t>
            </a:r>
          </a:p>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200" b="1">
                <a:solidFill>
                  <a:srgbClr val="000000"/>
                </a:solidFill>
                <a:ea typeface="DejaVu Sans"/>
                <a:cs typeface="DejaVu Sans"/>
              </a:rPr>
              <a:t>Memory policy: ECC disabled, Data cache writeback</a:t>
            </a:r>
          </a:p>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200" b="1">
                <a:solidFill>
                  <a:srgbClr val="000000"/>
                </a:solidFill>
                <a:ea typeface="DejaVu Sans"/>
                <a:cs typeface="DejaVu Sans"/>
              </a:rPr>
              <a:t>DaVinci da850/omap-l138/am18x variant 0x1</a:t>
            </a:r>
          </a:p>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200" b="1">
                <a:solidFill>
                  <a:srgbClr val="000000"/>
                </a:solidFill>
                <a:ea typeface="DejaVu Sans"/>
                <a:cs typeface="DejaVu Sans"/>
              </a:rPr>
              <a:t>Built 1 zonelists in Zone order, mobility grouping on.  Total pages: 32512</a:t>
            </a:r>
          </a:p>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200" b="1">
                <a:solidFill>
                  <a:srgbClr val="000000"/>
                </a:solidFill>
                <a:ea typeface="DejaVu Sans"/>
                <a:cs typeface="DejaVu Sans"/>
              </a:rPr>
              <a:t>Kernel command line: console=ttyS2,115200n8 root=/dev/nfs rw ip=dhcp nfsroot=128.247.106.224:/home/user/am180x/rootfs</a:t>
            </a:r>
          </a:p>
        </p:txBody>
      </p:sp>
      <p:sp>
        <p:nvSpPr>
          <p:cNvPr id="55300" name="Rectangle 13"/>
          <p:cNvSpPr>
            <a:spLocks/>
          </p:cNvSpPr>
          <p:nvPr/>
        </p:nvSpPr>
        <p:spPr bwMode="auto">
          <a:xfrm>
            <a:off x="28575" y="4232275"/>
            <a:ext cx="9096375" cy="1501775"/>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AAAAAA">
              <a:alpha val="18823"/>
            </a:srgbClr>
          </a:solidFill>
          <a:ln w="9360">
            <a:solidFill>
              <a:srgbClr val="000000"/>
            </a:solidFill>
            <a:prstDash val="solid"/>
            <a:miter lim="800000"/>
            <a:headEnd/>
            <a:tailEnd/>
          </a:ln>
        </p:spPr>
        <p:txBody>
          <a:bodyPr wrap="none" lIns="90000" tIns="46800" rIns="90000" bIns="46800" anchor="ctr"/>
          <a:lstStyle/>
          <a:p>
            <a:endParaRPr lang="en-US"/>
          </a:p>
        </p:txBody>
      </p:sp>
      <p:sp>
        <p:nvSpPr>
          <p:cNvPr id="55301" name="Rectangle 6"/>
          <p:cNvSpPr>
            <a:spLocks noChangeArrowheads="1"/>
          </p:cNvSpPr>
          <p:nvPr/>
        </p:nvSpPr>
        <p:spPr bwMode="auto">
          <a:xfrm>
            <a:off x="517525" y="5810250"/>
            <a:ext cx="5988050" cy="733425"/>
          </a:xfrm>
          <a:custGeom>
            <a:avLst/>
            <a:gdLst>
              <a:gd name="T0" fmla="*/ 2147483647 w 21600"/>
              <a:gd name="T1" fmla="*/ 0 h 21600"/>
              <a:gd name="T2" fmla="*/ 2147483647 w 21600"/>
              <a:gd name="T3" fmla="*/ 422734201 h 21600"/>
              <a:gd name="T4" fmla="*/ 2147483647 w 21600"/>
              <a:gd name="T5" fmla="*/ 845468402 h 21600"/>
              <a:gd name="T6" fmla="*/ 0 w 21600"/>
              <a:gd name="T7" fmla="*/ 422734201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More Info on configuration for NFS can be found here at kernel.org</a:t>
            </a:r>
          </a:p>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FF0000"/>
                </a:solidFill>
                <a:ea typeface="DejaVu Sans"/>
                <a:cs typeface="DejaVu Sans"/>
                <a:hlinkClick r:id="rId3"/>
              </a:rPr>
              <a:t>http://www.kernel.org/doc/Documentation/filesystems/nfs/nfsroot.txt</a:t>
            </a:r>
          </a:p>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endParaRPr lang="en-US" sz="1400" b="1">
              <a:solidFill>
                <a:srgbClr val="000000"/>
              </a:solidFill>
              <a:ea typeface="DejaVu Sans"/>
              <a:cs typeface="DejaVu Sans"/>
            </a:endParaRP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spAutoFit/>
          </a:bodyPr>
          <a:lstStyle/>
          <a:p>
            <a:r>
              <a:rPr lang="en-US" smtClean="0"/>
              <a:t>Overview – Kernel Memory Usage</a:t>
            </a:r>
          </a:p>
        </p:txBody>
      </p:sp>
      <p:sp>
        <p:nvSpPr>
          <p:cNvPr id="57346" name="Text Placeholder 2"/>
          <p:cNvSpPr>
            <a:spLocks noGrp="1"/>
          </p:cNvSpPr>
          <p:nvPr>
            <p:ph sz="half" idx="1"/>
          </p:nvPr>
        </p:nvSpPr>
        <p:spPr/>
        <p:txBody>
          <a:bodyPr/>
          <a:lstStyle/>
          <a:p>
            <a:pPr>
              <a:spcBef>
                <a:spcPts val="1463"/>
              </a:spcBef>
              <a:buClr>
                <a:srgbClr val="000000"/>
              </a:buClr>
            </a:pPr>
            <a:r>
              <a:rPr lang="en-US" sz="1800" smtClean="0">
                <a:ea typeface="DejaVu Sans"/>
                <a:cs typeface="DejaVu Sans"/>
              </a:rPr>
              <a:t>Kernel boot process begins</a:t>
            </a:r>
          </a:p>
          <a:p>
            <a:pPr>
              <a:spcBef>
                <a:spcPts val="1463"/>
              </a:spcBef>
              <a:buClr>
                <a:srgbClr val="000000"/>
              </a:buClr>
            </a:pPr>
            <a:r>
              <a:rPr lang="en-US" sz="1800" smtClean="0">
                <a:ea typeface="DejaVu Sans"/>
                <a:cs typeface="DejaVu Sans"/>
              </a:rPr>
              <a:t>Kernel initializes MMU and takes over DDR. Overwriting anything previously there such as u-boot and the loaded kernel image.</a:t>
            </a:r>
          </a:p>
          <a:p>
            <a:pPr>
              <a:spcBef>
                <a:spcPts val="1463"/>
              </a:spcBef>
              <a:buClr>
                <a:srgbClr val="000000"/>
              </a:buClr>
            </a:pPr>
            <a:r>
              <a:rPr lang="en-US" sz="1800" smtClean="0">
                <a:ea typeface="DejaVu Sans"/>
                <a:cs typeface="DejaVu Sans"/>
              </a:rPr>
              <a:t>Look at virtual memory layout printed out by kernel</a:t>
            </a:r>
          </a:p>
          <a:p>
            <a:pPr>
              <a:spcBef>
                <a:spcPts val="1463"/>
              </a:spcBef>
              <a:buClr>
                <a:srgbClr val="000000"/>
              </a:buClr>
            </a:pPr>
            <a:endParaRPr lang="en-US" sz="1800" smtClean="0">
              <a:ea typeface="DejaVu Sans"/>
              <a:cs typeface="DejaVu Sans"/>
            </a:endParaRPr>
          </a:p>
        </p:txBody>
      </p:sp>
      <p:sp>
        <p:nvSpPr>
          <p:cNvPr id="57347" name="Rectangle 4"/>
          <p:cNvSpPr>
            <a:spLocks/>
          </p:cNvSpPr>
          <p:nvPr/>
        </p:nvSpPr>
        <p:spPr bwMode="auto">
          <a:xfrm>
            <a:off x="5499100" y="5122863"/>
            <a:ext cx="2052638" cy="563562"/>
          </a:xfrm>
          <a:custGeom>
            <a:avLst/>
            <a:gdLst>
              <a:gd name="T0" fmla="*/ 2147483647 w 21600"/>
              <a:gd name="T1" fmla="*/ 0 h 21600"/>
              <a:gd name="T2" fmla="*/ 2147483647 w 21600"/>
              <a:gd name="T3" fmla="*/ 191884599 h 21600"/>
              <a:gd name="T4" fmla="*/ 2147483647 w 21600"/>
              <a:gd name="T5" fmla="*/ 383769198 h 21600"/>
              <a:gd name="T6" fmla="*/ 0 w 21600"/>
              <a:gd name="T7" fmla="*/ 191884599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AAAAAA">
              <a:alpha val="18823"/>
            </a:srgbClr>
          </a:solidFill>
          <a:ln w="28440">
            <a:solidFill>
              <a:srgbClr val="000000"/>
            </a:solidFill>
            <a:prstDash val="solid"/>
            <a:miter lim="800000"/>
            <a:headEnd/>
            <a:tailEnd/>
          </a:ln>
        </p:spPr>
        <p:txBody>
          <a:bodyPr wrap="none" lIns="90000" tIns="46800" rIns="90000" bIns="46800" anchor="ctr"/>
          <a:lstStyle/>
          <a:p>
            <a:endParaRPr lang="en-US"/>
          </a:p>
        </p:txBody>
      </p:sp>
      <p:sp>
        <p:nvSpPr>
          <p:cNvPr id="57348" name="Text Box 5"/>
          <p:cNvSpPr>
            <a:spLocks noChangeArrowheads="1"/>
          </p:cNvSpPr>
          <p:nvPr/>
        </p:nvSpPr>
        <p:spPr bwMode="auto">
          <a:xfrm>
            <a:off x="5505450" y="5138738"/>
            <a:ext cx="731838" cy="306387"/>
          </a:xfrm>
          <a:custGeom>
            <a:avLst/>
            <a:gdLst>
              <a:gd name="T0" fmla="*/ 420286686 w 21600"/>
              <a:gd name="T1" fmla="*/ 0 h 21600"/>
              <a:gd name="T2" fmla="*/ 840572289 w 21600"/>
              <a:gd name="T3" fmla="*/ 30892607 h 21600"/>
              <a:gd name="T4" fmla="*/ 420286686 w 21600"/>
              <a:gd name="T5" fmla="*/ 61785214 h 21600"/>
              <a:gd name="T6" fmla="*/ 0 w 21600"/>
              <a:gd name="T7" fmla="*/ 3089260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u-boot</a:t>
            </a:r>
          </a:p>
        </p:txBody>
      </p:sp>
      <p:sp>
        <p:nvSpPr>
          <p:cNvPr id="57349" name="Rectangle 6"/>
          <p:cNvSpPr>
            <a:spLocks/>
          </p:cNvSpPr>
          <p:nvPr/>
        </p:nvSpPr>
        <p:spPr bwMode="auto">
          <a:xfrm>
            <a:off x="5510213" y="3944938"/>
            <a:ext cx="2046287" cy="914400"/>
          </a:xfrm>
          <a:custGeom>
            <a:avLst/>
            <a:gdLst>
              <a:gd name="T0" fmla="*/ 2147483647 w 21600"/>
              <a:gd name="T1" fmla="*/ 0 h 21600"/>
              <a:gd name="T2" fmla="*/ 2147483647 w 21600"/>
              <a:gd name="T3" fmla="*/ 819352565 h 21600"/>
              <a:gd name="T4" fmla="*/ 2147483647 w 21600"/>
              <a:gd name="T5" fmla="*/ 1638705130 h 21600"/>
              <a:gd name="T6" fmla="*/ 0 w 21600"/>
              <a:gd name="T7" fmla="*/ 819352565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AAAAAA">
              <a:alpha val="18823"/>
            </a:srgbClr>
          </a:solidFill>
          <a:ln w="28440">
            <a:solidFill>
              <a:srgbClr val="000000"/>
            </a:solidFill>
            <a:prstDash val="solid"/>
            <a:miter lim="800000"/>
            <a:headEnd/>
            <a:tailEnd/>
          </a:ln>
        </p:spPr>
        <p:txBody>
          <a:bodyPr wrap="none" lIns="90000" tIns="46800" rIns="90000" bIns="46800" anchor="ctr"/>
          <a:lstStyle/>
          <a:p>
            <a:endParaRPr lang="en-US"/>
          </a:p>
        </p:txBody>
      </p:sp>
      <p:sp>
        <p:nvSpPr>
          <p:cNvPr id="57350" name="Text Box 7"/>
          <p:cNvSpPr>
            <a:spLocks noChangeArrowheads="1"/>
          </p:cNvSpPr>
          <p:nvPr/>
        </p:nvSpPr>
        <p:spPr bwMode="auto">
          <a:xfrm>
            <a:off x="5505450" y="3960813"/>
            <a:ext cx="804863" cy="306387"/>
          </a:xfrm>
          <a:custGeom>
            <a:avLst/>
            <a:gdLst>
              <a:gd name="T0" fmla="*/ 558081220 w 21600"/>
              <a:gd name="T1" fmla="*/ 0 h 21600"/>
              <a:gd name="T2" fmla="*/ 1116162440 w 21600"/>
              <a:gd name="T3" fmla="*/ 30892607 h 21600"/>
              <a:gd name="T4" fmla="*/ 558081220 w 21600"/>
              <a:gd name="T5" fmla="*/ 61785214 h 21600"/>
              <a:gd name="T6" fmla="*/ 0 w 21600"/>
              <a:gd name="T7" fmla="*/ 3089260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uImage</a:t>
            </a:r>
          </a:p>
        </p:txBody>
      </p:sp>
      <p:sp>
        <p:nvSpPr>
          <p:cNvPr id="57351" name="Text Box 8"/>
          <p:cNvSpPr>
            <a:spLocks noChangeArrowheads="1"/>
          </p:cNvSpPr>
          <p:nvPr/>
        </p:nvSpPr>
        <p:spPr bwMode="auto">
          <a:xfrm>
            <a:off x="4224338" y="1443038"/>
            <a:ext cx="1230312" cy="306387"/>
          </a:xfrm>
          <a:custGeom>
            <a:avLst/>
            <a:gdLst>
              <a:gd name="T0" fmla="*/ 1996031038 w 21600"/>
              <a:gd name="T1" fmla="*/ 0 h 21600"/>
              <a:gd name="T2" fmla="*/ 2147483647 w 21600"/>
              <a:gd name="T3" fmla="*/ 30892607 h 21600"/>
              <a:gd name="T4" fmla="*/ 1996031038 w 21600"/>
              <a:gd name="T5" fmla="*/ 61785214 h 21600"/>
              <a:gd name="T6" fmla="*/ 0 w 21600"/>
              <a:gd name="T7" fmla="*/ 3089260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lIns="90000" tIns="46800" rIns="90000" bIns="46800">
            <a:spAutoFit/>
          </a:bodyPr>
          <a:lstStyle/>
          <a:p>
            <a:pPr algn="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0xC0000000</a:t>
            </a:r>
          </a:p>
        </p:txBody>
      </p:sp>
      <p:sp>
        <p:nvSpPr>
          <p:cNvPr id="57352" name="Line 9"/>
          <p:cNvSpPr>
            <a:spLocks noChangeShapeType="1"/>
          </p:cNvSpPr>
          <p:nvPr/>
        </p:nvSpPr>
        <p:spPr bwMode="auto">
          <a:xfrm>
            <a:off x="5486400" y="1585913"/>
            <a:ext cx="0" cy="4313237"/>
          </a:xfrm>
          <a:prstGeom prst="line">
            <a:avLst/>
          </a:prstGeom>
          <a:noFill/>
          <a:ln w="9360">
            <a:solidFill>
              <a:srgbClr val="000000"/>
            </a:solidFill>
            <a:miter lim="800000"/>
            <a:headEnd/>
            <a:tailEnd/>
          </a:ln>
        </p:spPr>
        <p:txBody>
          <a:bodyPr lIns="90000" tIns="46800" rIns="90000" bIns="46800"/>
          <a:lstStyle/>
          <a:p>
            <a:endParaRPr lang="en-US"/>
          </a:p>
        </p:txBody>
      </p:sp>
      <p:sp>
        <p:nvSpPr>
          <p:cNvPr id="57353" name="Text Box 10"/>
          <p:cNvSpPr>
            <a:spLocks noChangeArrowheads="1"/>
          </p:cNvSpPr>
          <p:nvPr/>
        </p:nvSpPr>
        <p:spPr bwMode="auto">
          <a:xfrm>
            <a:off x="4225925" y="2009775"/>
            <a:ext cx="1230313" cy="307975"/>
          </a:xfrm>
          <a:custGeom>
            <a:avLst/>
            <a:gdLst>
              <a:gd name="T0" fmla="*/ 1995451224 w 21600"/>
              <a:gd name="T1" fmla="*/ 0 h 21600"/>
              <a:gd name="T2" fmla="*/ 2147483647 w 21600"/>
              <a:gd name="T3" fmla="*/ 31213668 h 21600"/>
              <a:gd name="T4" fmla="*/ 1995451224 w 21600"/>
              <a:gd name="T5" fmla="*/ 62427337 h 21600"/>
              <a:gd name="T6" fmla="*/ 0 w 21600"/>
              <a:gd name="T7" fmla="*/ 31213668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lIns="90000" tIns="46800" rIns="90000" bIns="46800">
            <a:spAutoFit/>
          </a:bodyPr>
          <a:lstStyle/>
          <a:p>
            <a:pPr algn="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0xC0008000</a:t>
            </a:r>
          </a:p>
        </p:txBody>
      </p:sp>
      <p:sp>
        <p:nvSpPr>
          <p:cNvPr id="57354" name="Rectangle 13"/>
          <p:cNvSpPr>
            <a:spLocks/>
          </p:cNvSpPr>
          <p:nvPr/>
        </p:nvSpPr>
        <p:spPr bwMode="auto">
          <a:xfrm>
            <a:off x="5499100" y="2168525"/>
            <a:ext cx="2057400" cy="914400"/>
          </a:xfrm>
          <a:custGeom>
            <a:avLst/>
            <a:gdLst>
              <a:gd name="T0" fmla="*/ 2147483647 w 21600"/>
              <a:gd name="T1" fmla="*/ 0 h 21600"/>
              <a:gd name="T2" fmla="*/ 2147483647 w 21600"/>
              <a:gd name="T3" fmla="*/ 819352565 h 21600"/>
              <a:gd name="T4" fmla="*/ 2147483647 w 21600"/>
              <a:gd name="T5" fmla="*/ 1638705130 h 21600"/>
              <a:gd name="T6" fmla="*/ 0 w 21600"/>
              <a:gd name="T7" fmla="*/ 819352565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AAAAAA">
              <a:alpha val="18823"/>
            </a:srgbClr>
          </a:solidFill>
          <a:ln w="28440">
            <a:solidFill>
              <a:srgbClr val="000000"/>
            </a:solidFill>
            <a:prstDash val="solid"/>
            <a:miter lim="800000"/>
            <a:headEnd/>
            <a:tailEnd/>
          </a:ln>
        </p:spPr>
        <p:txBody>
          <a:bodyPr wrap="none" lIns="90000" tIns="46800" rIns="90000" bIns="46800" anchor="ctr"/>
          <a:lstStyle/>
          <a:p>
            <a:endParaRPr lang="en-US"/>
          </a:p>
        </p:txBody>
      </p:sp>
      <p:sp>
        <p:nvSpPr>
          <p:cNvPr id="57355" name="Text Box 14"/>
          <p:cNvSpPr>
            <a:spLocks noChangeArrowheads="1"/>
          </p:cNvSpPr>
          <p:nvPr/>
        </p:nvSpPr>
        <p:spPr bwMode="auto">
          <a:xfrm>
            <a:off x="5494338" y="2184400"/>
            <a:ext cx="736600" cy="306388"/>
          </a:xfrm>
          <a:custGeom>
            <a:avLst/>
            <a:gdLst>
              <a:gd name="T0" fmla="*/ 428495479 w 21600"/>
              <a:gd name="T1" fmla="*/ 0 h 21600"/>
              <a:gd name="T2" fmla="*/ 856990958 w 21600"/>
              <a:gd name="T3" fmla="*/ 30892821 h 21600"/>
              <a:gd name="T4" fmla="*/ 428495479 w 21600"/>
              <a:gd name="T5" fmla="*/ 61785643 h 21600"/>
              <a:gd name="T6" fmla="*/ 0 w 21600"/>
              <a:gd name="T7" fmla="*/ 30892821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Kernel</a:t>
            </a:r>
          </a:p>
        </p:txBody>
      </p:sp>
      <p:sp>
        <p:nvSpPr>
          <p:cNvPr id="57356" name="Line 15"/>
          <p:cNvSpPr>
            <a:spLocks noChangeShapeType="1"/>
          </p:cNvSpPr>
          <p:nvPr/>
        </p:nvSpPr>
        <p:spPr bwMode="auto">
          <a:xfrm>
            <a:off x="7567613" y="1585913"/>
            <a:ext cx="0" cy="4313237"/>
          </a:xfrm>
          <a:prstGeom prst="line">
            <a:avLst/>
          </a:prstGeom>
          <a:noFill/>
          <a:ln w="9360">
            <a:solidFill>
              <a:srgbClr val="000000"/>
            </a:solidFill>
            <a:miter lim="800000"/>
            <a:headEnd/>
            <a:tailEnd/>
          </a:ln>
        </p:spPr>
        <p:txBody>
          <a:bodyPr lIns="90000" tIns="46800" rIns="90000" bIns="46800"/>
          <a:lstStyle/>
          <a:p>
            <a:endParaRPr lang="en-US"/>
          </a:p>
        </p:txBody>
      </p:sp>
      <p:sp>
        <p:nvSpPr>
          <p:cNvPr id="57357" name="Line 16"/>
          <p:cNvSpPr>
            <a:spLocks noChangeShapeType="1"/>
          </p:cNvSpPr>
          <p:nvPr/>
        </p:nvSpPr>
        <p:spPr bwMode="auto">
          <a:xfrm flipH="1">
            <a:off x="5486400" y="1585913"/>
            <a:ext cx="2081213" cy="0"/>
          </a:xfrm>
          <a:prstGeom prst="line">
            <a:avLst/>
          </a:prstGeom>
          <a:noFill/>
          <a:ln w="9360">
            <a:solidFill>
              <a:srgbClr val="000000"/>
            </a:solidFill>
            <a:miter lim="800000"/>
            <a:headEnd/>
            <a:tailEnd/>
          </a:ln>
        </p:spPr>
        <p:txBody>
          <a:bodyPr lIns="90000" tIns="46800" rIns="90000" bIns="46800"/>
          <a:lstStyle/>
          <a:p>
            <a:endParaRPr lang="en-US"/>
          </a:p>
        </p:txBody>
      </p:sp>
      <p:sp>
        <p:nvSpPr>
          <p:cNvPr id="57358" name="Text Box 17"/>
          <p:cNvSpPr>
            <a:spLocks noChangeArrowheads="1"/>
          </p:cNvSpPr>
          <p:nvPr/>
        </p:nvSpPr>
        <p:spPr bwMode="auto">
          <a:xfrm>
            <a:off x="5953125" y="1316038"/>
            <a:ext cx="1230313" cy="307975"/>
          </a:xfrm>
          <a:custGeom>
            <a:avLst/>
            <a:gdLst>
              <a:gd name="T0" fmla="*/ 1996034483 w 21600"/>
              <a:gd name="T1" fmla="*/ 0 h 21600"/>
              <a:gd name="T2" fmla="*/ 2147483647 w 21600"/>
              <a:gd name="T3" fmla="*/ 31213668 h 21600"/>
              <a:gd name="T4" fmla="*/ 1996034483 w 21600"/>
              <a:gd name="T5" fmla="*/ 62427337 h 21600"/>
              <a:gd name="T6" fmla="*/ 0 w 21600"/>
              <a:gd name="T7" fmla="*/ 31213668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lIns="90000" tIns="46800" rIns="90000" bIns="46800">
            <a:spAutoFit/>
          </a:bodyPr>
          <a:lstStyle/>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DDR</a:t>
            </a:r>
          </a:p>
        </p:txBody>
      </p:sp>
      <p:sp>
        <p:nvSpPr>
          <p:cNvPr id="57359" name="Rectangle 18"/>
          <p:cNvSpPr>
            <a:spLocks/>
          </p:cNvSpPr>
          <p:nvPr/>
        </p:nvSpPr>
        <p:spPr bwMode="auto">
          <a:xfrm>
            <a:off x="5494338" y="3121025"/>
            <a:ext cx="2057400" cy="2919413"/>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AAAAAA">
              <a:alpha val="70195"/>
            </a:srgbClr>
          </a:solidFill>
          <a:ln w="28440">
            <a:solidFill>
              <a:srgbClr val="000000"/>
            </a:solidFill>
            <a:prstDash val="solid"/>
            <a:miter lim="800000"/>
            <a:headEnd/>
            <a:tailEnd/>
          </a:ln>
        </p:spPr>
        <p:txBody>
          <a:bodyPr wrap="none" lIns="90000" tIns="46800" rIns="90000" bIns="46800" anchor="ctr"/>
          <a:lstStyle/>
          <a:p>
            <a:endParaRPr lang="en-US"/>
          </a:p>
        </p:txBody>
      </p:sp>
      <p:sp>
        <p:nvSpPr>
          <p:cNvPr id="57360" name="Text Box 19"/>
          <p:cNvSpPr>
            <a:spLocks noChangeArrowheads="1"/>
          </p:cNvSpPr>
          <p:nvPr/>
        </p:nvSpPr>
        <p:spPr bwMode="auto">
          <a:xfrm>
            <a:off x="5494338" y="3136900"/>
            <a:ext cx="1938337" cy="307975"/>
          </a:xfrm>
          <a:custGeom>
            <a:avLst/>
            <a:gdLst>
              <a:gd name="T0" fmla="*/ 2147483647 w 21600"/>
              <a:gd name="T1" fmla="*/ 0 h 21600"/>
              <a:gd name="T2" fmla="*/ 2147483647 w 21600"/>
              <a:gd name="T3" fmla="*/ 31213668 h 21600"/>
              <a:gd name="T4" fmla="*/ 2147483647 w 21600"/>
              <a:gd name="T5" fmla="*/ 62427337 h 21600"/>
              <a:gd name="T6" fmla="*/ 0 w 21600"/>
              <a:gd name="T7" fmla="*/ 31213668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lIns="90000" tIns="46800" rIns="90000" bIns="46800">
            <a:spAutoFit/>
          </a:bodyPr>
          <a:lstStyle/>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Linux Mem Mgmt</a:t>
            </a: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spAutoFit/>
          </a:bodyPr>
          <a:lstStyle/>
          <a:p>
            <a:r>
              <a:rPr lang="en-US" smtClean="0"/>
              <a:t>Linux Kernel Start</a:t>
            </a:r>
          </a:p>
        </p:txBody>
      </p:sp>
      <p:sp>
        <p:nvSpPr>
          <p:cNvPr id="59394" name="Text Placeholder 2"/>
          <p:cNvSpPr>
            <a:spLocks noGrp="1"/>
          </p:cNvSpPr>
          <p:nvPr>
            <p:ph idx="1"/>
          </p:nvPr>
        </p:nvSpPr>
        <p:spPr/>
        <p:txBody>
          <a:bodyPr/>
          <a:lstStyle/>
          <a:p>
            <a:pPr>
              <a:buClr>
                <a:srgbClr val="000000"/>
              </a:buClr>
            </a:pPr>
            <a:r>
              <a:rPr lang="en-US" smtClean="0">
                <a:ea typeface="DejaVu Sans"/>
                <a:cs typeface="DejaVu Sans"/>
              </a:rPr>
              <a:t>Performs low level system setup</a:t>
            </a:r>
          </a:p>
          <a:p>
            <a:pPr>
              <a:buClr>
                <a:srgbClr val="000000"/>
              </a:buClr>
            </a:pPr>
            <a:r>
              <a:rPr lang="en-US" smtClean="0">
                <a:ea typeface="DejaVu Sans"/>
                <a:cs typeface="DejaVu Sans"/>
              </a:rPr>
              <a:t>Initializes the virtual memory used the kernel and applications</a:t>
            </a:r>
          </a:p>
          <a:p>
            <a:pPr>
              <a:buClr>
                <a:srgbClr val="000000"/>
              </a:buClr>
            </a:pPr>
            <a:r>
              <a:rPr lang="en-US" smtClean="0">
                <a:ea typeface="DejaVu Sans"/>
                <a:cs typeface="DejaVu Sans"/>
              </a:rPr>
              <a:t>Perform Device Initialization, interrupt handler setup, Idle Task and the scheduler</a:t>
            </a:r>
          </a:p>
          <a:p>
            <a:pPr>
              <a:buClr>
                <a:srgbClr val="000000"/>
              </a:buClr>
            </a:pPr>
            <a:endParaRPr lang="en-US" smtClean="0">
              <a:ea typeface="DejaVu Sans"/>
              <a:cs typeface="DejaVu Sans"/>
            </a:endParaRPr>
          </a:p>
          <a:p>
            <a:pPr>
              <a:buClr>
                <a:srgbClr val="000000"/>
              </a:buClr>
            </a:pPr>
            <a:r>
              <a:rPr lang="en-US" smtClean="0">
                <a:ea typeface="DejaVu Sans"/>
                <a:cs typeface="DejaVu Sans"/>
              </a:rPr>
              <a:t>Calls the init task which sets up user space context</a:t>
            </a:r>
          </a:p>
          <a:p>
            <a:pPr>
              <a:buClr>
                <a:srgbClr val="000000"/>
              </a:buClr>
            </a:pPr>
            <a:endParaRPr lang="en-US" smtClean="0">
              <a:ea typeface="DejaVu Sans"/>
              <a:cs typeface="DejaVu Sans"/>
            </a:endParaRP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spAutoFit/>
          </a:bodyPr>
          <a:lstStyle/>
          <a:p>
            <a:r>
              <a:rPr lang="en-US" sz="2800" smtClean="0"/>
              <a:t>Memory Map from User Application Perspective</a:t>
            </a:r>
          </a:p>
        </p:txBody>
      </p:sp>
      <p:sp>
        <p:nvSpPr>
          <p:cNvPr id="61442" name="Text Placeholder 2"/>
          <p:cNvSpPr>
            <a:spLocks noGrp="1"/>
          </p:cNvSpPr>
          <p:nvPr>
            <p:ph type="body" idx="4294967295"/>
          </p:nvPr>
        </p:nvSpPr>
        <p:spPr>
          <a:xfrm>
            <a:off x="0" y="1087438"/>
            <a:ext cx="3892550" cy="4164012"/>
          </a:xfrm>
        </p:spPr>
        <p:txBody>
          <a:bodyPr/>
          <a:lstStyle/>
          <a:p>
            <a:pPr>
              <a:spcBef>
                <a:spcPts val="1463"/>
              </a:spcBef>
              <a:buClr>
                <a:srgbClr val="000000"/>
              </a:buClr>
            </a:pPr>
            <a:r>
              <a:rPr lang="en-US" sz="1800" smtClean="0">
                <a:ea typeface="DejaVu Sans"/>
                <a:cs typeface="DejaVu Sans"/>
              </a:rPr>
              <a:t>Linux creates a virtual memory space for each user application as it is loaded. Each User Application loaded sees a map based from a start address of 0x00000000.</a:t>
            </a:r>
          </a:p>
          <a:p>
            <a:pPr>
              <a:spcBef>
                <a:spcPts val="1463"/>
              </a:spcBef>
              <a:buClr>
                <a:srgbClr val="000000"/>
              </a:buClr>
            </a:pPr>
            <a:r>
              <a:rPr lang="en-US" sz="1800" smtClean="0">
                <a:ea typeface="DejaVu Sans"/>
                <a:cs typeface="DejaVu Sans"/>
              </a:rPr>
              <a:t>User Apps cannot write to physical addresses listed in the data sheet such IO ports, EMIF, or DDR without causing a segmentation fault.</a:t>
            </a:r>
          </a:p>
          <a:p>
            <a:pPr>
              <a:spcBef>
                <a:spcPts val="1463"/>
              </a:spcBef>
              <a:buClr>
                <a:srgbClr val="000000"/>
              </a:buClr>
            </a:pPr>
            <a:r>
              <a:rPr lang="en-US" sz="1800" smtClean="0">
                <a:ea typeface="DejaVu Sans"/>
                <a:cs typeface="DejaVu Sans"/>
              </a:rPr>
              <a:t>To see how much memory is available in a system type free, this is total space of allowed for executable programs, provided swap space is disabled.</a:t>
            </a:r>
          </a:p>
        </p:txBody>
      </p:sp>
      <p:sp>
        <p:nvSpPr>
          <p:cNvPr id="61443" name="Text Box 15"/>
          <p:cNvSpPr>
            <a:spLocks noChangeArrowheads="1"/>
          </p:cNvSpPr>
          <p:nvPr/>
        </p:nvSpPr>
        <p:spPr bwMode="auto">
          <a:xfrm>
            <a:off x="4224338" y="1128713"/>
            <a:ext cx="1230312" cy="306387"/>
          </a:xfrm>
          <a:custGeom>
            <a:avLst/>
            <a:gdLst>
              <a:gd name="T0" fmla="*/ 1996031038 w 21600"/>
              <a:gd name="T1" fmla="*/ 0 h 21600"/>
              <a:gd name="T2" fmla="*/ 2147483647 w 21600"/>
              <a:gd name="T3" fmla="*/ 30892607 h 21600"/>
              <a:gd name="T4" fmla="*/ 1996031038 w 21600"/>
              <a:gd name="T5" fmla="*/ 61785214 h 21600"/>
              <a:gd name="T6" fmla="*/ 0 w 21600"/>
              <a:gd name="T7" fmla="*/ 3089260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lIns="90000" tIns="46800" rIns="90000" bIns="46800">
            <a:spAutoFit/>
          </a:bodyPr>
          <a:lstStyle/>
          <a:p>
            <a:pPr algn="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0x00000000</a:t>
            </a:r>
          </a:p>
        </p:txBody>
      </p:sp>
      <p:sp>
        <p:nvSpPr>
          <p:cNvPr id="61444" name="Text Box 18"/>
          <p:cNvSpPr>
            <a:spLocks noChangeArrowheads="1"/>
          </p:cNvSpPr>
          <p:nvPr/>
        </p:nvSpPr>
        <p:spPr bwMode="auto">
          <a:xfrm>
            <a:off x="4225925" y="4251325"/>
            <a:ext cx="1230313" cy="306388"/>
          </a:xfrm>
          <a:custGeom>
            <a:avLst/>
            <a:gdLst>
              <a:gd name="T0" fmla="*/ 1995451224 w 21600"/>
              <a:gd name="T1" fmla="*/ 0 h 21600"/>
              <a:gd name="T2" fmla="*/ 2147483647 w 21600"/>
              <a:gd name="T3" fmla="*/ 30892821 h 21600"/>
              <a:gd name="T4" fmla="*/ 1995451224 w 21600"/>
              <a:gd name="T5" fmla="*/ 61785643 h 21600"/>
              <a:gd name="T6" fmla="*/ 0 w 21600"/>
              <a:gd name="T7" fmla="*/ 30892821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lIns="90000" tIns="46800" rIns="90000" bIns="46800">
            <a:spAutoFit/>
          </a:bodyPr>
          <a:lstStyle/>
          <a:p>
            <a:pPr algn="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0x08000000</a:t>
            </a:r>
          </a:p>
        </p:txBody>
      </p:sp>
      <p:sp>
        <p:nvSpPr>
          <p:cNvPr id="61445" name="Rectangle 20"/>
          <p:cNvSpPr>
            <a:spLocks/>
          </p:cNvSpPr>
          <p:nvPr/>
        </p:nvSpPr>
        <p:spPr bwMode="auto">
          <a:xfrm>
            <a:off x="5499100" y="1282700"/>
            <a:ext cx="2057400" cy="2733675"/>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AAAAAA">
              <a:alpha val="18823"/>
            </a:srgbClr>
          </a:solidFill>
          <a:ln w="28440">
            <a:solidFill>
              <a:srgbClr val="000000"/>
            </a:solidFill>
            <a:prstDash val="solid"/>
            <a:miter lim="800000"/>
            <a:headEnd/>
            <a:tailEnd/>
          </a:ln>
        </p:spPr>
        <p:txBody>
          <a:bodyPr wrap="none" lIns="90000" tIns="46800" rIns="90000" bIns="46800" anchor="ctr"/>
          <a:lstStyle/>
          <a:p>
            <a:endParaRPr lang="en-US"/>
          </a:p>
        </p:txBody>
      </p:sp>
      <p:sp>
        <p:nvSpPr>
          <p:cNvPr id="61446" name="Line 23"/>
          <p:cNvSpPr>
            <a:spLocks noChangeShapeType="1"/>
          </p:cNvSpPr>
          <p:nvPr/>
        </p:nvSpPr>
        <p:spPr bwMode="auto">
          <a:xfrm flipH="1">
            <a:off x="5486400" y="1281113"/>
            <a:ext cx="2081213" cy="0"/>
          </a:xfrm>
          <a:prstGeom prst="line">
            <a:avLst/>
          </a:prstGeom>
          <a:noFill/>
          <a:ln w="9360">
            <a:solidFill>
              <a:srgbClr val="000000"/>
            </a:solidFill>
            <a:miter lim="800000"/>
            <a:headEnd/>
            <a:tailEnd/>
          </a:ln>
        </p:spPr>
        <p:txBody>
          <a:bodyPr lIns="90000" tIns="46800" rIns="90000" bIns="46800"/>
          <a:lstStyle/>
          <a:p>
            <a:endParaRPr lang="en-US"/>
          </a:p>
        </p:txBody>
      </p:sp>
      <p:sp>
        <p:nvSpPr>
          <p:cNvPr id="61447" name="Text Box 24"/>
          <p:cNvSpPr>
            <a:spLocks noChangeArrowheads="1"/>
          </p:cNvSpPr>
          <p:nvPr/>
        </p:nvSpPr>
        <p:spPr bwMode="auto">
          <a:xfrm>
            <a:off x="5648325" y="1011238"/>
            <a:ext cx="1716088" cy="306387"/>
          </a:xfrm>
          <a:custGeom>
            <a:avLst/>
            <a:gdLst>
              <a:gd name="T0" fmla="*/ 2147483647 w 21600"/>
              <a:gd name="T1" fmla="*/ 0 h 21600"/>
              <a:gd name="T2" fmla="*/ 2147483647 w 21600"/>
              <a:gd name="T3" fmla="*/ 30892607 h 21600"/>
              <a:gd name="T4" fmla="*/ 2147483647 w 21600"/>
              <a:gd name="T5" fmla="*/ 61785214 h 21600"/>
              <a:gd name="T6" fmla="*/ 0 w 21600"/>
              <a:gd name="T7" fmla="*/ 3089260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lIns="90000" tIns="46800" rIns="90000" bIns="46800">
            <a:spAutoFit/>
          </a:bodyPr>
          <a:lstStyle/>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System Memory</a:t>
            </a:r>
          </a:p>
        </p:txBody>
      </p:sp>
      <p:pic>
        <p:nvPicPr>
          <p:cNvPr id="61448" name="Picture 23"/>
          <p:cNvPicPr>
            <a:picLocks noChangeAspect="1"/>
          </p:cNvPicPr>
          <p:nvPr/>
        </p:nvPicPr>
        <p:blipFill>
          <a:blip r:embed="rId3" cstate="print"/>
          <a:srcRect/>
          <a:stretch>
            <a:fillRect/>
          </a:stretch>
        </p:blipFill>
        <p:spPr bwMode="auto">
          <a:xfrm>
            <a:off x="342900" y="5605463"/>
            <a:ext cx="5543550" cy="695325"/>
          </a:xfrm>
          <a:prstGeom prst="rect">
            <a:avLst/>
          </a:prstGeom>
          <a:noFill/>
          <a:ln w="9525">
            <a:noFill/>
            <a:miter lim="800000"/>
            <a:headEnd/>
            <a:tailEnd/>
          </a:ln>
        </p:spPr>
      </p:pic>
      <p:sp>
        <p:nvSpPr>
          <p:cNvPr id="61449" name="Text Box 18"/>
          <p:cNvSpPr>
            <a:spLocks noChangeArrowheads="1"/>
          </p:cNvSpPr>
          <p:nvPr/>
        </p:nvSpPr>
        <p:spPr bwMode="auto">
          <a:xfrm>
            <a:off x="4217988" y="3856038"/>
            <a:ext cx="1230312" cy="306387"/>
          </a:xfrm>
          <a:custGeom>
            <a:avLst/>
            <a:gdLst>
              <a:gd name="T0" fmla="*/ 1995447779 w 21600"/>
              <a:gd name="T1" fmla="*/ 0 h 21600"/>
              <a:gd name="T2" fmla="*/ 2147483647 w 21600"/>
              <a:gd name="T3" fmla="*/ 30892607 h 21600"/>
              <a:gd name="T4" fmla="*/ 1995447779 w 21600"/>
              <a:gd name="T5" fmla="*/ 61785214 h 21600"/>
              <a:gd name="T6" fmla="*/ 0 w 21600"/>
              <a:gd name="T7" fmla="*/ 3089260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lIns="90000" tIns="46800" rIns="90000" bIns="46800">
            <a:spAutoFit/>
          </a:bodyPr>
          <a:lstStyle/>
          <a:p>
            <a:pPr algn="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0x0775d9e0</a:t>
            </a:r>
          </a:p>
        </p:txBody>
      </p:sp>
      <p:sp>
        <p:nvSpPr>
          <p:cNvPr id="61450" name="Rectangle 5"/>
          <p:cNvSpPr>
            <a:spLocks/>
          </p:cNvSpPr>
          <p:nvPr/>
        </p:nvSpPr>
        <p:spPr bwMode="auto">
          <a:xfrm>
            <a:off x="5499100" y="4048125"/>
            <a:ext cx="2057400" cy="369888"/>
          </a:xfrm>
          <a:custGeom>
            <a:avLst/>
            <a:gdLst>
              <a:gd name="T0" fmla="*/ 2147483647 w 21600"/>
              <a:gd name="T1" fmla="*/ 0 h 21600"/>
              <a:gd name="T2" fmla="*/ 2147483647 w 21600"/>
              <a:gd name="T3" fmla="*/ 54209550 h 21600"/>
              <a:gd name="T4" fmla="*/ 2147483647 w 21600"/>
              <a:gd name="T5" fmla="*/ 108418826 h 21600"/>
              <a:gd name="T6" fmla="*/ 0 w 21600"/>
              <a:gd name="T7" fmla="*/ 54209550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gradFill rotWithShape="0">
            <a:gsLst>
              <a:gs pos="0">
                <a:srgbClr val="AAAAAA"/>
              </a:gs>
              <a:gs pos="100000">
                <a:srgbClr val="4F4F4F"/>
              </a:gs>
            </a:gsLst>
            <a:lin ang="5400000"/>
          </a:gradFill>
          <a:ln w="28440">
            <a:solidFill>
              <a:srgbClr val="000000"/>
            </a:solidFill>
            <a:prstDash val="solid"/>
            <a:miter lim="800000"/>
            <a:headEnd/>
            <a:tailEnd/>
          </a:ln>
        </p:spPr>
        <p:txBody>
          <a:bodyPr wrap="none" lIns="90000" tIns="46800" rIns="90000" bIns="46800" anchor="ctr"/>
          <a:lstStyle/>
          <a:p>
            <a:endParaRPr lang="en-US"/>
          </a:p>
        </p:txBody>
      </p:sp>
      <p:sp>
        <p:nvSpPr>
          <p:cNvPr id="61451" name="Text Box 18"/>
          <p:cNvSpPr>
            <a:spLocks noChangeArrowheads="1"/>
          </p:cNvSpPr>
          <p:nvPr/>
        </p:nvSpPr>
        <p:spPr bwMode="auto">
          <a:xfrm>
            <a:off x="7631113" y="4081463"/>
            <a:ext cx="1512887" cy="946150"/>
          </a:xfrm>
          <a:custGeom>
            <a:avLst/>
            <a:gdLst>
              <a:gd name="T0" fmla="*/ 2147483647 w 21600"/>
              <a:gd name="T1" fmla="*/ 0 h 21600"/>
              <a:gd name="T2" fmla="*/ 2147483647 w 21600"/>
              <a:gd name="T3" fmla="*/ 907978126 h 21600"/>
              <a:gd name="T4" fmla="*/ 2147483647 w 21600"/>
              <a:gd name="T5" fmla="*/ 1815956252 h 21600"/>
              <a:gd name="T6" fmla="*/ 0 w 21600"/>
              <a:gd name="T7" fmla="*/ 907978126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lIns="90000" tIns="46800" rIns="90000" bIns="46800">
            <a:spAutoFit/>
          </a:bodyPr>
          <a:lstStyle/>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Space being used by Kernel in this configuration</a:t>
            </a: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spAutoFit/>
          </a:bodyPr>
          <a:lstStyle/>
          <a:p>
            <a:r>
              <a:rPr lang="en-US" smtClean="0"/>
              <a:t>Virtual Memory Map</a:t>
            </a:r>
          </a:p>
        </p:txBody>
      </p:sp>
      <p:sp>
        <p:nvSpPr>
          <p:cNvPr id="63490" name="Text Placeholder 2"/>
          <p:cNvSpPr>
            <a:spLocks noGrp="1"/>
          </p:cNvSpPr>
          <p:nvPr>
            <p:ph type="body" idx="4294967295"/>
          </p:nvPr>
        </p:nvSpPr>
        <p:spPr>
          <a:xfrm>
            <a:off x="0" y="1185863"/>
            <a:ext cx="4238625" cy="4826000"/>
          </a:xfrm>
        </p:spPr>
        <p:txBody>
          <a:bodyPr/>
          <a:lstStyle/>
          <a:p>
            <a:pPr>
              <a:buClr>
                <a:srgbClr val="000000"/>
              </a:buClr>
            </a:pPr>
            <a:r>
              <a:rPr lang="en-US" smtClean="0">
                <a:ea typeface="DejaVu Sans"/>
                <a:cs typeface="DejaVu Sans"/>
              </a:rPr>
              <a:t>These are components that make up a virtual memory map system</a:t>
            </a:r>
          </a:p>
          <a:p>
            <a:pPr marL="0" lvl="1" indent="0">
              <a:spcBef>
                <a:spcPts val="450"/>
              </a:spcBef>
              <a:buClr>
                <a:srgbClr val="000000"/>
              </a:buClr>
            </a:pPr>
            <a:r>
              <a:rPr lang="en-US" smtClean="0">
                <a:solidFill>
                  <a:srgbClr val="000000"/>
                </a:solidFill>
                <a:ea typeface="DejaVu Sans"/>
                <a:cs typeface="DejaVu Sans"/>
              </a:rPr>
              <a:t>CPU/MMU/Memory</a:t>
            </a:r>
          </a:p>
          <a:p>
            <a:pPr>
              <a:buClr>
                <a:srgbClr val="000000"/>
              </a:buClr>
            </a:pPr>
            <a:r>
              <a:rPr lang="en-US" smtClean="0">
                <a:ea typeface="DejaVu Sans"/>
                <a:cs typeface="DejaVu Sans"/>
              </a:rPr>
              <a:t>All logical address go through an MMU to be mapped to a physical address</a:t>
            </a:r>
          </a:p>
          <a:p>
            <a:pPr>
              <a:buClr>
                <a:srgbClr val="000000"/>
              </a:buClr>
            </a:pPr>
            <a:r>
              <a:rPr lang="en-US" smtClean="0">
                <a:ea typeface="DejaVu Sans"/>
                <a:cs typeface="DejaVu Sans"/>
              </a:rPr>
              <a:t>This allows run time link and load of an application</a:t>
            </a:r>
          </a:p>
          <a:p>
            <a:pPr>
              <a:buClr>
                <a:srgbClr val="000000"/>
              </a:buClr>
            </a:pPr>
            <a:r>
              <a:rPr lang="en-US" smtClean="0">
                <a:ea typeface="DejaVu Sans"/>
                <a:cs typeface="DejaVu Sans"/>
              </a:rPr>
              <a:t>Once the processor is running in a virtual mode, the memory map can no longer be considered contiguous</a:t>
            </a:r>
          </a:p>
        </p:txBody>
      </p:sp>
      <p:pic>
        <p:nvPicPr>
          <p:cNvPr id="63491" name="Picture 4"/>
          <p:cNvPicPr>
            <a:picLocks noChangeAspect="1"/>
          </p:cNvPicPr>
          <p:nvPr/>
        </p:nvPicPr>
        <p:blipFill>
          <a:blip r:embed="rId3" cstate="print"/>
          <a:srcRect/>
          <a:stretch>
            <a:fillRect/>
          </a:stretch>
        </p:blipFill>
        <p:spPr bwMode="auto">
          <a:xfrm>
            <a:off x="4624388" y="1152525"/>
            <a:ext cx="4371975" cy="2438400"/>
          </a:xfrm>
          <a:prstGeom prst="rect">
            <a:avLst/>
          </a:prstGeom>
          <a:noFill/>
          <a:ln w="9525">
            <a:noFill/>
            <a:miter lim="800000"/>
            <a:headEnd/>
            <a:tailEnd/>
          </a:ln>
        </p:spPr>
      </p:pic>
      <p:sp>
        <p:nvSpPr>
          <p:cNvPr id="63492" name="Rectangle 5"/>
          <p:cNvSpPr>
            <a:spLocks noChangeArrowheads="1"/>
          </p:cNvSpPr>
          <p:nvPr/>
        </p:nvSpPr>
        <p:spPr bwMode="auto">
          <a:xfrm>
            <a:off x="327025" y="5905500"/>
            <a:ext cx="6102350" cy="641350"/>
          </a:xfrm>
          <a:custGeom>
            <a:avLst/>
            <a:gdLst>
              <a:gd name="T0" fmla="*/ 2147483647 w 21600"/>
              <a:gd name="T1" fmla="*/ 0 h 21600"/>
              <a:gd name="T2" fmla="*/ 2147483647 w 21600"/>
              <a:gd name="T3" fmla="*/ 282789284 h 21600"/>
              <a:gd name="T4" fmla="*/ 2147483647 w 21600"/>
              <a:gd name="T5" fmla="*/ 565578569 h 21600"/>
              <a:gd name="T6" fmla="*/ 0 w 21600"/>
              <a:gd name="T7" fmla="*/ 282789284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lIns="90000" tIns="46800" rIns="90000" bIns="46800">
            <a:spAutoFit/>
          </a:bodyPr>
          <a:lstStyle/>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200" b="1">
                <a:solidFill>
                  <a:srgbClr val="000000"/>
                </a:solidFill>
                <a:ea typeface="DejaVu Sans"/>
                <a:cs typeface="DejaVu Sans"/>
              </a:rPr>
              <a:t>Please Note this picture was taken from Wikipedia discussion on virtual memory</a:t>
            </a:r>
          </a:p>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200" b="1">
                <a:solidFill>
                  <a:srgbClr val="000000"/>
                </a:solidFill>
                <a:ea typeface="DejaVu Sans"/>
                <a:cs typeface="DejaVu Sans"/>
              </a:rPr>
              <a:t> </a:t>
            </a:r>
            <a:r>
              <a:rPr lang="en-US" sz="1200" b="1">
                <a:solidFill>
                  <a:srgbClr val="FF0000"/>
                </a:solidFill>
                <a:ea typeface="DejaVu Sans"/>
                <a:cs typeface="DejaVu Sans"/>
                <a:hlinkClick r:id="rId4"/>
              </a:rPr>
              <a:t>http://en.wikipedia.org/wiki/File:MMU_principle.png</a:t>
            </a:r>
          </a:p>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endParaRPr lang="en-US" sz="1200" b="1">
              <a:solidFill>
                <a:srgbClr val="000000"/>
              </a:solidFill>
              <a:ea typeface="DejaVu Sans"/>
              <a:cs typeface="DejaVu Sans"/>
            </a:endParaRPr>
          </a:p>
        </p:txBody>
      </p:sp>
      <p:sp>
        <p:nvSpPr>
          <p:cNvPr id="63493" name="Rectangle 6"/>
          <p:cNvSpPr>
            <a:spLocks noChangeArrowheads="1"/>
          </p:cNvSpPr>
          <p:nvPr/>
        </p:nvSpPr>
        <p:spPr bwMode="auto">
          <a:xfrm>
            <a:off x="4678363" y="3825875"/>
            <a:ext cx="4238625" cy="1558925"/>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lIns="90000" tIns="46800" rIns="90000" bIns="46800"/>
          <a:lstStyle/>
          <a:p>
            <a:pPr>
              <a:lnSpc>
                <a:spcPct val="90000"/>
              </a:lnSpc>
              <a:spcBef>
                <a:spcPts val="1625"/>
              </a:spcBef>
              <a:buClr>
                <a:srgbClr val="000000"/>
              </a:buClr>
              <a:buSzPct val="100000"/>
              <a:buFont typeface="Arial" pitchFamily="34" charset="0"/>
              <a:buChar cha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2000">
                <a:solidFill>
                  <a:srgbClr val="000000"/>
                </a:solidFill>
                <a:ea typeface="DejaVu Sans"/>
                <a:cs typeface="DejaVu Sans"/>
              </a:rPr>
              <a:t>Want to re-iterate the point of not writing/reading physical addresses in the data sheet of the part, this will terminate the application with a segmentation fault.</a:t>
            </a: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spAutoFit/>
          </a:bodyPr>
          <a:lstStyle/>
          <a:p>
            <a:r>
              <a:rPr lang="en-US" smtClean="0"/>
              <a:t>Linux Virtual Memory (.....Review....)</a:t>
            </a:r>
          </a:p>
        </p:txBody>
      </p:sp>
      <p:sp>
        <p:nvSpPr>
          <p:cNvPr id="33795" name="Text Placeholder 2"/>
          <p:cNvSpPr txBox="1">
            <a:spLocks noGrp="1"/>
          </p:cNvSpPr>
          <p:nvPr>
            <p:ph idx="1"/>
          </p:nvPr>
        </p:nvSpPr>
        <p:spPr/>
        <p:txBody>
          <a:bodyPr>
            <a:normAutofit fontScale="92500" lnSpcReduction="20000"/>
          </a:bodyPr>
          <a:lstStyle/>
          <a:p>
            <a:pPr>
              <a:buClr>
                <a:srgbClr val="000000"/>
              </a:buClr>
              <a:defRPr/>
            </a:pPr>
            <a:r>
              <a:rPr dirty="0" smtClean="0">
                <a:ea typeface="DejaVu Sans"/>
                <a:cs typeface="DejaVu Sans"/>
              </a:rPr>
              <a:t>Linux memory map</a:t>
            </a:r>
          </a:p>
          <a:p>
            <a:pPr>
              <a:buClr>
                <a:srgbClr val="000000"/>
              </a:buClr>
              <a:defRPr/>
            </a:pPr>
            <a:r>
              <a:rPr dirty="0" smtClean="0">
                <a:ea typeface="DejaVu Sans"/>
                <a:cs typeface="DejaVu Sans"/>
              </a:rPr>
              <a:t>Total address range supported by the part is no longer relevant, MMU creates its own memory map</a:t>
            </a:r>
          </a:p>
          <a:p>
            <a:pPr>
              <a:buClr>
                <a:srgbClr val="000000"/>
              </a:buClr>
              <a:defRPr/>
            </a:pPr>
            <a:r>
              <a:rPr dirty="0" smtClean="0">
                <a:ea typeface="DejaVu Sans"/>
                <a:cs typeface="DejaVu Sans"/>
              </a:rPr>
              <a:t>The actual memory on the board is hidden and managed by the OS virtual memory manager.</a:t>
            </a:r>
          </a:p>
          <a:p>
            <a:pPr lvl="1">
              <a:buClr>
                <a:srgbClr val="000000"/>
              </a:buClr>
              <a:buFontTx/>
              <a:buChar char="•"/>
              <a:defRPr/>
            </a:pPr>
            <a:r>
              <a:rPr lang="en-US" sz="1600" dirty="0" smtClean="0">
                <a:ea typeface="DejaVu Sans"/>
                <a:cs typeface="DejaVu Sans"/>
              </a:rPr>
              <a:t>You can use the /dev/mem interface with the devmem2 application to read and write physical memory addresses.</a:t>
            </a:r>
          </a:p>
          <a:p>
            <a:pPr lvl="1">
              <a:buClr>
                <a:srgbClr val="000000"/>
              </a:buClr>
              <a:buFontTx/>
              <a:buChar char="•"/>
              <a:defRPr/>
            </a:pPr>
            <a:r>
              <a:rPr lang="en-US" sz="1600" dirty="0" smtClean="0">
                <a:ea typeface="DejaVu Sans"/>
                <a:cs typeface="DejaVu Sans"/>
              </a:rPr>
              <a:t>Some drivers may offer an mmap functionality for their buffers and registers as well.</a:t>
            </a:r>
            <a:endParaRPr sz="1700" dirty="0" smtClean="0">
              <a:ea typeface="DejaVu Sans"/>
              <a:cs typeface="DejaVu Sans"/>
            </a:endParaRPr>
          </a:p>
          <a:p>
            <a:pPr>
              <a:buClr>
                <a:srgbClr val="000000"/>
              </a:buClr>
              <a:defRPr/>
            </a:pPr>
            <a:r>
              <a:rPr dirty="0" smtClean="0">
                <a:ea typeface="DejaVu Sans"/>
                <a:cs typeface="DejaVu Sans"/>
              </a:rPr>
              <a:t>All apps are compiled to the same starting address</a:t>
            </a:r>
          </a:p>
          <a:p>
            <a:pPr>
              <a:buClr>
                <a:srgbClr val="000000"/>
              </a:buClr>
              <a:defRPr/>
            </a:pPr>
            <a:r>
              <a:rPr dirty="0" smtClean="0">
                <a:ea typeface="DejaVu Sans"/>
                <a:cs typeface="DejaVu Sans"/>
              </a:rPr>
              <a:t>Linux sets up a process for an app so they all load to same address, this is possible with an MMU that sets up a virtual memory map</a:t>
            </a:r>
          </a:p>
          <a:p>
            <a:pPr>
              <a:buClr>
                <a:srgbClr val="000000"/>
              </a:buClr>
              <a:defRPr/>
            </a:pPr>
            <a:r>
              <a:rPr dirty="0" smtClean="0">
                <a:ea typeface="DejaVu Sans"/>
                <a:cs typeface="DejaVu Sans"/>
              </a:rPr>
              <a:t>Every Application sees the same memory map</a:t>
            </a:r>
          </a:p>
          <a:p>
            <a:pPr>
              <a:buClr>
                <a:srgbClr val="000000"/>
              </a:buClr>
              <a:defRPr/>
            </a:pPr>
            <a:r>
              <a:rPr dirty="0" smtClean="0">
                <a:ea typeface="DejaVu Sans"/>
                <a:cs typeface="DejaVu Sans"/>
              </a:rPr>
              <a:t>Once virtual, the memory can no longer be considered contiguous meaning a physical addressed DMA cannot be used.</a:t>
            </a:r>
          </a:p>
          <a:p>
            <a:pPr>
              <a:buClr>
                <a:srgbClr val="000000"/>
              </a:buClr>
              <a:defRPr/>
            </a:pPr>
            <a:endParaRPr dirty="0" smtClean="0">
              <a:ea typeface="DejaVu Sans"/>
              <a:cs typeface="DejaVu Sans"/>
            </a:endParaRPr>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spAutoFit/>
          </a:bodyPr>
          <a:lstStyle/>
          <a:p>
            <a:r>
              <a:rPr lang="en-US" smtClean="0"/>
              <a:t>Linux Memory Info Table Dump</a:t>
            </a:r>
          </a:p>
        </p:txBody>
      </p:sp>
      <p:sp>
        <p:nvSpPr>
          <p:cNvPr id="67586" name="Text Placeholder 2"/>
          <p:cNvSpPr>
            <a:spLocks noGrp="1"/>
          </p:cNvSpPr>
          <p:nvPr>
            <p:ph type="body" idx="4294967295"/>
          </p:nvPr>
        </p:nvSpPr>
        <p:spPr>
          <a:xfrm>
            <a:off x="0" y="1185863"/>
            <a:ext cx="3105150" cy="3616325"/>
          </a:xfrm>
        </p:spPr>
        <p:txBody>
          <a:bodyPr/>
          <a:lstStyle/>
          <a:p>
            <a:pPr>
              <a:buClr>
                <a:srgbClr val="000000"/>
              </a:buClr>
            </a:pPr>
            <a:r>
              <a:rPr lang="en-US" smtClean="0">
                <a:ea typeface="DejaVu Sans"/>
                <a:cs typeface="DejaVu Sans"/>
              </a:rPr>
              <a:t>Mem Info Table Dump</a:t>
            </a:r>
          </a:p>
          <a:p>
            <a:pPr>
              <a:buClr>
                <a:srgbClr val="000000"/>
              </a:buClr>
            </a:pPr>
            <a:r>
              <a:rPr lang="en-US" smtClean="0">
                <a:ea typeface="DejaVu Sans"/>
                <a:cs typeface="DejaVu Sans"/>
              </a:rPr>
              <a:t>Board has 128MB on it</a:t>
            </a:r>
          </a:p>
          <a:p>
            <a:pPr>
              <a:buClr>
                <a:srgbClr val="000000"/>
              </a:buClr>
            </a:pPr>
            <a:r>
              <a:rPr lang="en-US" smtClean="0">
                <a:ea typeface="DejaVu Sans"/>
                <a:cs typeface="DejaVu Sans"/>
              </a:rPr>
              <a:t>Note that the mem total is less than 128M, this difference is where the kernel is stored.</a:t>
            </a:r>
          </a:p>
          <a:p>
            <a:pPr>
              <a:buClr>
                <a:srgbClr val="000000"/>
              </a:buClr>
            </a:pPr>
            <a:r>
              <a:rPr lang="en-US" smtClean="0">
                <a:ea typeface="DejaVu Sans"/>
                <a:cs typeface="DejaVu Sans"/>
              </a:rPr>
              <a:t>Only usage described here and not location in the virtual memory map</a:t>
            </a:r>
          </a:p>
          <a:p>
            <a:pPr>
              <a:buClr>
                <a:srgbClr val="000000"/>
              </a:buClr>
            </a:pPr>
            <a:endParaRPr lang="en-US" smtClean="0">
              <a:ea typeface="DejaVu Sans"/>
              <a:cs typeface="DejaVu Sans"/>
            </a:endParaRPr>
          </a:p>
        </p:txBody>
      </p:sp>
      <p:pic>
        <p:nvPicPr>
          <p:cNvPr id="67587" name="Picture 4"/>
          <p:cNvPicPr>
            <a:picLocks noChangeAspect="1"/>
          </p:cNvPicPr>
          <p:nvPr/>
        </p:nvPicPr>
        <p:blipFill>
          <a:blip r:embed="rId3" cstate="print"/>
          <a:srcRect/>
          <a:stretch>
            <a:fillRect/>
          </a:stretch>
        </p:blipFill>
        <p:spPr bwMode="auto">
          <a:xfrm>
            <a:off x="4795838" y="1033463"/>
            <a:ext cx="2809875" cy="3895725"/>
          </a:xfrm>
          <a:prstGeom prst="rect">
            <a:avLst/>
          </a:prstGeom>
          <a:noFill/>
          <a:ln w="9525">
            <a:noFill/>
            <a:miter lim="800000"/>
            <a:headEnd/>
            <a:tailEnd/>
          </a:ln>
        </p:spPr>
      </p:pic>
      <p:sp>
        <p:nvSpPr>
          <p:cNvPr id="5" name="Rectangle 5"/>
          <p:cNvSpPr/>
          <p:nvPr/>
        </p:nvSpPr>
        <p:spPr>
          <a:xfrm>
            <a:off x="268288" y="5035550"/>
            <a:ext cx="6781800" cy="113982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90000" tIns="46800" rIns="90000" bIns="46800"/>
          <a:lstStyle>
            <a:defPPr lvl="0">
              <a:buNone/>
            </a:defPPr>
            <a:lvl1pPr lvl="0">
              <a:buNone/>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fontAlgn="auto">
              <a:spcBef>
                <a:spcPts val="1624"/>
              </a:spcBef>
              <a:spcAft>
                <a:spcPts val="0"/>
              </a:spcAft>
              <a:buClr>
                <a:srgbClr val="000000"/>
              </a:buClr>
              <a:buSzPct val="100000"/>
              <a:buFont typeface="Arial" pitchFamily="34"/>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r>
              <a:rPr lang="en-US" sz="2000">
                <a:solidFill>
                  <a:srgbClr val="000000"/>
                </a:solidFill>
                <a:latin typeface="Arial" pitchFamily="18"/>
                <a:ea typeface="DejaVu Sans" pitchFamily="2"/>
                <a:cs typeface="DejaVu Sans" pitchFamily="2"/>
              </a:rPr>
              <a:t>Link that describes the components of meminfo</a:t>
            </a:r>
          </a:p>
          <a:p>
            <a:pPr marL="0" lvl="1" fontAlgn="auto">
              <a:spcBef>
                <a:spcPts val="448"/>
              </a:spcBef>
              <a:spcAft>
                <a:spcPts val="0"/>
              </a:spcAft>
              <a:buClr>
                <a:srgbClr val="FF0000"/>
              </a:buClr>
              <a:buFont typeface="Arial" pitchFamily="34"/>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r>
              <a:rPr lang="en-US">
                <a:solidFill>
                  <a:srgbClr val="FF0000"/>
                </a:solidFill>
                <a:latin typeface="Arial" pitchFamily="18"/>
                <a:ea typeface="DejaVu Sans" pitchFamily="2"/>
                <a:cs typeface="DejaVu Sans" pitchFamily="2"/>
                <a:hlinkClick r:id="rId4"/>
              </a:rPr>
              <a:t>http://www.linuxweblog.com/meminfo</a:t>
            </a:r>
          </a:p>
          <a:p>
            <a:pPr fontAlgn="auto">
              <a:spcBef>
                <a:spcPts val="1624"/>
              </a:spcBef>
              <a:spcAft>
                <a:spcPts val="0"/>
              </a:spcAft>
              <a:buClr>
                <a:srgbClr val="000000"/>
              </a:buClr>
              <a:buSzPct val="100000"/>
              <a:buFont typeface="Arial" pitchFamily="34"/>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r>
              <a:rPr lang="en-US" sz="2000">
                <a:solidFill>
                  <a:srgbClr val="000000"/>
                </a:solidFill>
                <a:latin typeface="Arial" pitchFamily="18"/>
                <a:ea typeface="DejaVu Sans" pitchFamily="2"/>
                <a:cs typeface="DejaVu Sans" pitchFamily="2"/>
              </a:rPr>
              <a:t>Google “meminfo explained”</a:t>
            </a:r>
          </a:p>
          <a:p>
            <a:pPr marL="226800" indent="-226800" fontAlgn="auto">
              <a:spcBef>
                <a:spcPts val="1624"/>
              </a:spcBef>
              <a:spcAft>
                <a:spcPts val="0"/>
              </a:spcAft>
              <a:tabLst>
                <a:tab pos="226800" algn="l"/>
                <a:tab pos="1141200" algn="l"/>
                <a:tab pos="2055600" algn="l"/>
                <a:tab pos="2969999" algn="l"/>
                <a:tab pos="3884400" algn="l"/>
                <a:tab pos="4798800" algn="l"/>
                <a:tab pos="5713199" algn="l"/>
                <a:tab pos="6627599" algn="l"/>
                <a:tab pos="7542000" algn="l"/>
                <a:tab pos="8456400" algn="l"/>
                <a:tab pos="9370800" algn="l"/>
                <a:tab pos="10285200" algn="l"/>
              </a:tabLst>
              <a:defRPr/>
            </a:pPr>
            <a:endParaRPr lang="en-US" sz="2000">
              <a:solidFill>
                <a:srgbClr val="000000"/>
              </a:solidFill>
              <a:latin typeface="Arial" pitchFamily="18"/>
              <a:ea typeface="DejaVu Sans" pitchFamily="2"/>
              <a:cs typeface="DejaVu Sans" pitchFamily="2"/>
            </a:endParaRPr>
          </a:p>
          <a:p>
            <a:pPr fontAlgn="auto">
              <a:spcBef>
                <a:spcPts val="1624"/>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endParaRPr lang="en-US" sz="2000">
              <a:solidFill>
                <a:srgbClr val="000000"/>
              </a:solidFill>
              <a:latin typeface="Arial" pitchFamily="18"/>
              <a:ea typeface="DejaVu Sans" pitchFamily="2"/>
              <a:cs typeface="DejaVu Sans" pitchFamily="2"/>
            </a:endParaRPr>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spAutoFit/>
          </a:bodyPr>
          <a:lstStyle/>
          <a:p>
            <a:r>
              <a:rPr lang="en-US" smtClean="0"/>
              <a:t>System Physical Memory Map</a:t>
            </a:r>
          </a:p>
        </p:txBody>
      </p:sp>
      <p:sp>
        <p:nvSpPr>
          <p:cNvPr id="69634" name="Text Placeholder 2"/>
          <p:cNvSpPr>
            <a:spLocks noGrp="1"/>
          </p:cNvSpPr>
          <p:nvPr>
            <p:ph type="body" idx="4294967295"/>
          </p:nvPr>
        </p:nvSpPr>
        <p:spPr>
          <a:xfrm>
            <a:off x="0" y="1185863"/>
            <a:ext cx="4933950" cy="3149600"/>
          </a:xfrm>
        </p:spPr>
        <p:txBody>
          <a:bodyPr/>
          <a:lstStyle/>
          <a:p>
            <a:pPr>
              <a:lnSpc>
                <a:spcPct val="90000"/>
              </a:lnSpc>
              <a:buClr>
                <a:srgbClr val="000000"/>
              </a:buClr>
            </a:pPr>
            <a:r>
              <a:rPr lang="en-US" smtClean="0">
                <a:ea typeface="DejaVu Sans"/>
                <a:cs typeface="DejaVu Sans"/>
              </a:rPr>
              <a:t>The physical memory map that has been registered on a platform.</a:t>
            </a:r>
          </a:p>
          <a:p>
            <a:pPr>
              <a:lnSpc>
                <a:spcPct val="90000"/>
              </a:lnSpc>
              <a:buClr>
                <a:srgbClr val="000000"/>
              </a:buClr>
            </a:pPr>
            <a:r>
              <a:rPr lang="en-US" smtClean="0">
                <a:ea typeface="DejaVu Sans"/>
                <a:cs typeface="DejaVu Sans"/>
              </a:rPr>
              <a:t>Look at the data sheet for the part and see how these addresses match up.</a:t>
            </a:r>
          </a:p>
          <a:p>
            <a:pPr marL="0" lvl="1" indent="0">
              <a:lnSpc>
                <a:spcPct val="90000"/>
              </a:lnSpc>
              <a:spcBef>
                <a:spcPts val="450"/>
              </a:spcBef>
              <a:buClr>
                <a:srgbClr val="000000"/>
              </a:buClr>
            </a:pPr>
            <a:r>
              <a:rPr lang="en-US" smtClean="0">
                <a:solidFill>
                  <a:srgbClr val="000000"/>
                </a:solidFill>
                <a:ea typeface="DejaVu Sans"/>
                <a:cs typeface="DejaVu Sans"/>
              </a:rPr>
              <a:t>AM1808 Example</a:t>
            </a:r>
          </a:p>
          <a:p>
            <a:pPr marL="0" lvl="2" indent="0">
              <a:lnSpc>
                <a:spcPct val="90000"/>
              </a:lnSpc>
              <a:spcBef>
                <a:spcPts val="300"/>
              </a:spcBef>
              <a:buClr>
                <a:srgbClr val="000000"/>
              </a:buClr>
            </a:pPr>
            <a:r>
              <a:rPr lang="en-US" smtClean="0">
                <a:solidFill>
                  <a:srgbClr val="000000"/>
                </a:solidFill>
                <a:ea typeface="DejaVu Sans"/>
                <a:cs typeface="DejaVu Sans"/>
              </a:rPr>
              <a:t>Has a serial interface (UART 1) starting at 0x01d0c000</a:t>
            </a:r>
          </a:p>
          <a:p>
            <a:pPr marL="0" lvl="2" indent="0">
              <a:lnSpc>
                <a:spcPct val="90000"/>
              </a:lnSpc>
              <a:spcBef>
                <a:spcPts val="300"/>
              </a:spcBef>
              <a:buClr>
                <a:srgbClr val="000000"/>
              </a:buClr>
            </a:pPr>
            <a:r>
              <a:rPr lang="en-US" smtClean="0">
                <a:solidFill>
                  <a:srgbClr val="000000"/>
                </a:solidFill>
                <a:ea typeface="DejaVu Sans"/>
                <a:cs typeface="DejaVu Sans"/>
              </a:rPr>
              <a:t>Has DDR starting at 0xC0000000</a:t>
            </a:r>
          </a:p>
          <a:p>
            <a:pPr marL="0" lvl="2" indent="0">
              <a:lnSpc>
                <a:spcPct val="90000"/>
              </a:lnSpc>
              <a:spcBef>
                <a:spcPts val="300"/>
              </a:spcBef>
              <a:buClr>
                <a:srgbClr val="000000"/>
              </a:buClr>
            </a:pPr>
            <a:r>
              <a:rPr lang="en-US" smtClean="0">
                <a:solidFill>
                  <a:srgbClr val="000000"/>
                </a:solidFill>
                <a:ea typeface="DejaVu Sans"/>
                <a:cs typeface="DejaVu Sans"/>
              </a:rPr>
              <a:t>These are peripherals specific to this particular part.</a:t>
            </a:r>
          </a:p>
          <a:p>
            <a:pPr marL="0" lvl="2" indent="0">
              <a:lnSpc>
                <a:spcPct val="90000"/>
              </a:lnSpc>
              <a:spcBef>
                <a:spcPts val="300"/>
              </a:spcBef>
              <a:buClr>
                <a:srgbClr val="000000"/>
              </a:buClr>
            </a:pPr>
            <a:endParaRPr lang="en-US" smtClean="0">
              <a:solidFill>
                <a:srgbClr val="000000"/>
              </a:solidFill>
              <a:ea typeface="DejaVu Sans"/>
              <a:cs typeface="DejaVu Sans"/>
            </a:endParaRPr>
          </a:p>
        </p:txBody>
      </p:sp>
      <p:pic>
        <p:nvPicPr>
          <p:cNvPr id="69635" name="Picture 4"/>
          <p:cNvPicPr>
            <a:picLocks noChangeAspect="1"/>
          </p:cNvPicPr>
          <p:nvPr/>
        </p:nvPicPr>
        <p:blipFill>
          <a:blip r:embed="rId3" cstate="print"/>
          <a:srcRect/>
          <a:stretch>
            <a:fillRect/>
          </a:stretch>
        </p:blipFill>
        <p:spPr bwMode="auto">
          <a:xfrm>
            <a:off x="5429250" y="885825"/>
            <a:ext cx="3028950" cy="5276850"/>
          </a:xfrm>
          <a:prstGeom prst="rect">
            <a:avLst/>
          </a:prstGeom>
          <a:noFill/>
          <a:ln w="9525">
            <a:noFill/>
            <a:miter lim="800000"/>
            <a:headEnd/>
            <a:tailEnd/>
          </a:ln>
        </p:spPr>
      </p:pic>
      <p:sp>
        <p:nvSpPr>
          <p:cNvPr id="5" name="Rectangle 5"/>
          <p:cNvSpPr/>
          <p:nvPr/>
        </p:nvSpPr>
        <p:spPr>
          <a:xfrm>
            <a:off x="334963" y="4378325"/>
            <a:ext cx="4914900" cy="141605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90000" tIns="46800" rIns="90000" bIns="46800"/>
          <a:lstStyle>
            <a:defPPr lvl="0">
              <a:buNone/>
            </a:defPPr>
            <a:lvl1pPr lvl="0">
              <a:buNone/>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fontAlgn="auto">
              <a:spcBef>
                <a:spcPts val="1624"/>
              </a:spcBef>
              <a:spcAft>
                <a:spcPts val="0"/>
              </a:spcAft>
              <a:buClr>
                <a:srgbClr val="000000"/>
              </a:buClr>
              <a:buSzPct val="100000"/>
              <a:buFont typeface="Arial" pitchFamily="34"/>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r>
              <a:rPr lang="en-US" sz="2000" dirty="0">
                <a:solidFill>
                  <a:srgbClr val="000000"/>
                </a:solidFill>
                <a:latin typeface="Arial" pitchFamily="18"/>
                <a:ea typeface="DejaVu Sans" pitchFamily="2"/>
                <a:cs typeface="DejaVu Sans" pitchFamily="2"/>
              </a:rPr>
              <a:t>Read this article about how to use this memory interface.</a:t>
            </a:r>
          </a:p>
          <a:p>
            <a:pPr marL="0" lvl="1" fontAlgn="auto">
              <a:spcBef>
                <a:spcPts val="448"/>
              </a:spcBef>
              <a:spcAft>
                <a:spcPts val="0"/>
              </a:spcAft>
              <a:buFont typeface="Arial" pitchFamily="34"/>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r>
              <a:rPr lang="en-US" dirty="0">
                <a:solidFill>
                  <a:srgbClr val="000000"/>
                </a:solidFill>
                <a:latin typeface="Arial" pitchFamily="18"/>
                <a:ea typeface="DejaVu Sans" pitchFamily="2"/>
                <a:cs typeface="DejaVu Sans" pitchFamily="2"/>
                <a:hlinkClick r:id="rId4"/>
              </a:rPr>
              <a:t> </a:t>
            </a:r>
            <a:r>
              <a:rPr lang="en-US" dirty="0">
                <a:solidFill>
                  <a:srgbClr val="FF0000"/>
                </a:solidFill>
                <a:latin typeface="Arial" pitchFamily="18"/>
                <a:ea typeface="DejaVu Sans" pitchFamily="2"/>
                <a:cs typeface="DejaVu Sans" pitchFamily="2"/>
                <a:hlinkClick r:id="rId4"/>
              </a:rPr>
              <a:t>http://lwn.net/Articles/102232/</a:t>
            </a:r>
          </a:p>
          <a:p>
            <a:pPr fontAlgn="auto">
              <a:spcBef>
                <a:spcPts val="1624"/>
              </a:spcBef>
              <a:spcAft>
                <a:spcPts val="0"/>
              </a:spcAft>
              <a:buClr>
                <a:srgbClr val="000000"/>
              </a:buClr>
              <a:buSzPct val="100000"/>
              <a:buFont typeface="Arial" pitchFamily="34"/>
              <a:buChar char="•"/>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a:pPr>
            <a:r>
              <a:rPr lang="en-US" sz="2000" dirty="0">
                <a:solidFill>
                  <a:srgbClr val="000000"/>
                </a:solidFill>
                <a:latin typeface="Arial" pitchFamily="18"/>
                <a:ea typeface="DejaVu Sans" pitchFamily="2"/>
                <a:cs typeface="DejaVu Sans" pitchFamily="2"/>
              </a:rPr>
              <a:t>Google “iomem linux explained”</a:t>
            </a:r>
          </a:p>
          <a:p>
            <a:pPr marL="226800" indent="-226800" fontAlgn="auto">
              <a:spcBef>
                <a:spcPts val="1624"/>
              </a:spcBef>
              <a:spcAft>
                <a:spcPts val="0"/>
              </a:spcAft>
              <a:tabLst>
                <a:tab pos="226800" algn="l"/>
                <a:tab pos="1141200" algn="l"/>
                <a:tab pos="2055600" algn="l"/>
                <a:tab pos="2969999" algn="l"/>
                <a:tab pos="3884400" algn="l"/>
                <a:tab pos="4798800" algn="l"/>
                <a:tab pos="5713199" algn="l"/>
                <a:tab pos="6627599" algn="l"/>
                <a:tab pos="7542000" algn="l"/>
                <a:tab pos="8456400" algn="l"/>
                <a:tab pos="9370800" algn="l"/>
                <a:tab pos="10285200" algn="l"/>
              </a:tabLst>
              <a:defRPr/>
            </a:pPr>
            <a:endParaRPr lang="en-US" sz="2000" dirty="0">
              <a:solidFill>
                <a:srgbClr val="000000"/>
              </a:solidFill>
              <a:latin typeface="Arial" pitchFamily="18"/>
              <a:ea typeface="DejaVu Sans" pitchFamily="2"/>
              <a:cs typeface="DejaVu Sans" pitchFamily="2"/>
            </a:endParaRPr>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spAutoFit/>
          </a:bodyPr>
          <a:lstStyle/>
          <a:p>
            <a:r>
              <a:rPr lang="en-US" smtClean="0"/>
              <a:t>Kernel Root File System</a:t>
            </a:r>
          </a:p>
        </p:txBody>
      </p:sp>
      <p:sp>
        <p:nvSpPr>
          <p:cNvPr id="71682" name="Text Placeholder 2"/>
          <p:cNvSpPr>
            <a:spLocks noGrp="1"/>
          </p:cNvSpPr>
          <p:nvPr>
            <p:ph idx="1"/>
          </p:nvPr>
        </p:nvSpPr>
        <p:spPr/>
        <p:txBody>
          <a:bodyPr/>
          <a:lstStyle/>
          <a:p>
            <a:pPr>
              <a:lnSpc>
                <a:spcPct val="90000"/>
              </a:lnSpc>
              <a:spcBef>
                <a:spcPts val="1463"/>
              </a:spcBef>
              <a:buClr>
                <a:srgbClr val="000000"/>
              </a:buClr>
            </a:pPr>
            <a:r>
              <a:rPr lang="en-US" sz="1800" smtClean="0">
                <a:ea typeface="DejaVu Sans"/>
                <a:cs typeface="DejaVu Sans"/>
              </a:rPr>
              <a:t>Kernel Must Have a Root File System defined in the kernel command line</a:t>
            </a:r>
          </a:p>
          <a:p>
            <a:pPr>
              <a:lnSpc>
                <a:spcPct val="90000"/>
              </a:lnSpc>
              <a:spcBef>
                <a:spcPts val="1463"/>
              </a:spcBef>
              <a:buClr>
                <a:srgbClr val="000000"/>
              </a:buClr>
            </a:pPr>
            <a:r>
              <a:rPr lang="en-US" sz="1800" smtClean="0">
                <a:ea typeface="DejaVu Sans"/>
                <a:cs typeface="DejaVu Sans"/>
              </a:rPr>
              <a:t>Must be of a certain format in terms of directories contained</a:t>
            </a:r>
          </a:p>
          <a:p>
            <a:pPr>
              <a:lnSpc>
                <a:spcPct val="90000"/>
              </a:lnSpc>
              <a:spcBef>
                <a:spcPts val="1463"/>
              </a:spcBef>
              <a:buClr>
                <a:srgbClr val="000000"/>
              </a:buClr>
            </a:pPr>
            <a:r>
              <a:rPr lang="en-US" sz="1800" smtClean="0">
                <a:ea typeface="DejaVu Sans"/>
                <a:cs typeface="DejaVu Sans"/>
              </a:rPr>
              <a:t>Can be sourced from various device interfaces, examples are:</a:t>
            </a:r>
          </a:p>
          <a:p>
            <a:pPr marL="0" lvl="1" indent="0">
              <a:lnSpc>
                <a:spcPct val="90000"/>
              </a:lnSpc>
              <a:spcBef>
                <a:spcPts val="400"/>
              </a:spcBef>
              <a:buClr>
                <a:srgbClr val="000000"/>
              </a:buClr>
            </a:pPr>
            <a:r>
              <a:rPr lang="en-US" sz="1600" smtClean="0">
                <a:solidFill>
                  <a:srgbClr val="000000"/>
                </a:solidFill>
                <a:ea typeface="DejaVu Sans"/>
                <a:cs typeface="DejaVu Sans"/>
              </a:rPr>
              <a:t>RAM Disk : /dev/ram0</a:t>
            </a:r>
          </a:p>
          <a:p>
            <a:pPr marL="0" lvl="1" indent="0">
              <a:lnSpc>
                <a:spcPct val="90000"/>
              </a:lnSpc>
              <a:spcBef>
                <a:spcPts val="400"/>
              </a:spcBef>
              <a:buClr>
                <a:srgbClr val="000000"/>
              </a:buClr>
            </a:pPr>
            <a:r>
              <a:rPr lang="en-US" sz="1600" smtClean="0">
                <a:solidFill>
                  <a:srgbClr val="000000"/>
                </a:solidFill>
                <a:ea typeface="DejaVu Sans"/>
                <a:cs typeface="DejaVu Sans"/>
              </a:rPr>
              <a:t>MMC : /dev/mmcblk0p2</a:t>
            </a:r>
          </a:p>
          <a:p>
            <a:pPr marL="0" lvl="1" indent="0">
              <a:lnSpc>
                <a:spcPct val="90000"/>
              </a:lnSpc>
              <a:spcBef>
                <a:spcPts val="400"/>
              </a:spcBef>
              <a:buClr>
                <a:srgbClr val="000000"/>
              </a:buClr>
            </a:pPr>
            <a:r>
              <a:rPr lang="en-US" sz="1600" smtClean="0">
                <a:solidFill>
                  <a:srgbClr val="000000"/>
                </a:solidFill>
                <a:ea typeface="DejaVu Sans"/>
                <a:cs typeface="DejaVu Sans"/>
              </a:rPr>
              <a:t>HDA : /dev/hda1</a:t>
            </a:r>
          </a:p>
          <a:p>
            <a:pPr marL="0" lvl="1" indent="0">
              <a:lnSpc>
                <a:spcPct val="90000"/>
              </a:lnSpc>
              <a:spcBef>
                <a:spcPts val="400"/>
              </a:spcBef>
              <a:buClr>
                <a:srgbClr val="000000"/>
              </a:buClr>
            </a:pPr>
            <a:r>
              <a:rPr lang="en-US" sz="1600" smtClean="0">
                <a:solidFill>
                  <a:srgbClr val="000000"/>
                </a:solidFill>
                <a:ea typeface="DejaVu Sans"/>
                <a:cs typeface="DejaVu Sans"/>
              </a:rPr>
              <a:t>NFS : /dev/nfs</a:t>
            </a:r>
          </a:p>
          <a:p>
            <a:pPr marL="0" lvl="1" indent="0">
              <a:lnSpc>
                <a:spcPct val="90000"/>
              </a:lnSpc>
              <a:spcBef>
                <a:spcPts val="400"/>
              </a:spcBef>
              <a:buClr>
                <a:srgbClr val="000000"/>
              </a:buClr>
            </a:pPr>
            <a:endParaRPr lang="en-US" sz="1600" smtClean="0">
              <a:solidFill>
                <a:srgbClr val="000000"/>
              </a:solidFill>
              <a:ea typeface="DejaVu Sans"/>
              <a:cs typeface="DejaVu Sans"/>
            </a:endParaRPr>
          </a:p>
          <a:p>
            <a:pPr>
              <a:lnSpc>
                <a:spcPct val="90000"/>
              </a:lnSpc>
              <a:spcBef>
                <a:spcPts val="1463"/>
              </a:spcBef>
              <a:buClr>
                <a:srgbClr val="000000"/>
              </a:buClr>
            </a:pPr>
            <a:r>
              <a:rPr lang="en-US" sz="1800" smtClean="0">
                <a:ea typeface="DejaVu Sans"/>
                <a:cs typeface="DejaVu Sans"/>
              </a:rPr>
              <a:t>Acronyms Explained</a:t>
            </a:r>
          </a:p>
          <a:p>
            <a:pPr marL="0" lvl="1" indent="0">
              <a:lnSpc>
                <a:spcPct val="90000"/>
              </a:lnSpc>
              <a:spcBef>
                <a:spcPts val="400"/>
              </a:spcBef>
              <a:buClr>
                <a:srgbClr val="000000"/>
              </a:buClr>
            </a:pPr>
            <a:r>
              <a:rPr lang="en-US" sz="1600" smtClean="0">
                <a:solidFill>
                  <a:srgbClr val="000000"/>
                </a:solidFill>
                <a:ea typeface="DejaVu Sans"/>
                <a:cs typeface="DejaVu Sans"/>
              </a:rPr>
              <a:t>HDA – The master device on the first ATA channel,</a:t>
            </a:r>
          </a:p>
          <a:p>
            <a:pPr marL="0" lvl="1" indent="0">
              <a:lnSpc>
                <a:spcPct val="90000"/>
              </a:lnSpc>
              <a:spcBef>
                <a:spcPts val="400"/>
              </a:spcBef>
              <a:buClr>
                <a:srgbClr val="000000"/>
              </a:buClr>
            </a:pPr>
            <a:r>
              <a:rPr lang="en-US" sz="1600" smtClean="0">
                <a:solidFill>
                  <a:srgbClr val="000000"/>
                </a:solidFill>
                <a:ea typeface="DejaVu Sans"/>
                <a:cs typeface="DejaVu Sans"/>
              </a:rPr>
              <a:t>NFS – Network File System</a:t>
            </a:r>
          </a:p>
          <a:p>
            <a:pPr marL="0" lvl="1" indent="0">
              <a:lnSpc>
                <a:spcPct val="90000"/>
              </a:lnSpc>
              <a:spcBef>
                <a:spcPts val="400"/>
              </a:spcBef>
              <a:buClr>
                <a:srgbClr val="000000"/>
              </a:buClr>
            </a:pPr>
            <a:r>
              <a:rPr lang="en-US" sz="1600" smtClean="0">
                <a:solidFill>
                  <a:srgbClr val="000000"/>
                </a:solidFill>
                <a:ea typeface="DejaVu Sans"/>
                <a:cs typeface="DejaVu Sans"/>
              </a:rPr>
              <a:t>MMC – This is the MMC/SD interface or Multi-Media Card/Secure Digital</a:t>
            </a:r>
          </a:p>
          <a:p>
            <a:pPr>
              <a:lnSpc>
                <a:spcPct val="90000"/>
              </a:lnSpc>
              <a:spcBef>
                <a:spcPts val="1463"/>
              </a:spcBef>
              <a:buClr>
                <a:srgbClr val="000000"/>
              </a:buClr>
            </a:pPr>
            <a:r>
              <a:rPr lang="en-US" sz="1800" smtClean="0">
                <a:ea typeface="DejaVu Sans"/>
                <a:cs typeface="DejaVu Sans"/>
              </a:rPr>
              <a:t>Link to Overview of Linux Root File Systems</a:t>
            </a:r>
          </a:p>
          <a:p>
            <a:pPr marL="0" lvl="1" indent="0">
              <a:lnSpc>
                <a:spcPct val="90000"/>
              </a:lnSpc>
              <a:spcBef>
                <a:spcPts val="400"/>
              </a:spcBef>
              <a:buClr>
                <a:srgbClr val="000000"/>
              </a:buClr>
            </a:pPr>
            <a:r>
              <a:rPr lang="en-US" sz="1600" smtClean="0">
                <a:solidFill>
                  <a:srgbClr val="000000"/>
                </a:solidFill>
                <a:ea typeface="DejaVu Sans"/>
                <a:cs typeface="DejaVu Sans"/>
              </a:rPr>
              <a:t>http://www.linux-arm.org/LinuxFilesystem/WebHome</a:t>
            </a:r>
          </a:p>
          <a:p>
            <a:pPr>
              <a:lnSpc>
                <a:spcPct val="90000"/>
              </a:lnSpc>
              <a:spcBef>
                <a:spcPts val="1463"/>
              </a:spcBef>
              <a:buClr>
                <a:srgbClr val="000000"/>
              </a:buClr>
            </a:pPr>
            <a:endParaRPr lang="en-US" sz="1800" smtClean="0">
              <a:ea typeface="DejaVu Sans"/>
              <a:cs typeface="DejaVu Sans"/>
            </a:endParaRPr>
          </a:p>
          <a:p>
            <a:pPr marL="0" lvl="1" indent="0">
              <a:lnSpc>
                <a:spcPct val="90000"/>
              </a:lnSpc>
              <a:spcBef>
                <a:spcPts val="400"/>
              </a:spcBef>
              <a:buClr>
                <a:srgbClr val="000000"/>
              </a:buClr>
              <a:buFontTx/>
              <a:buNone/>
            </a:pPr>
            <a:endParaRPr lang="en-US" sz="1600" smtClean="0">
              <a:solidFill>
                <a:srgbClr val="000000"/>
              </a:solidFill>
              <a:ea typeface="DejaVu Sans"/>
              <a:cs typeface="DejaVu Sans"/>
            </a:endParaRPr>
          </a:p>
          <a:p>
            <a:pPr>
              <a:lnSpc>
                <a:spcPct val="90000"/>
              </a:lnSpc>
              <a:spcBef>
                <a:spcPts val="1300"/>
              </a:spcBef>
              <a:buClr>
                <a:srgbClr val="000000"/>
              </a:buClr>
            </a:pPr>
            <a:endParaRPr lang="en-US" sz="1600" smtClean="0">
              <a:ea typeface="DejaVu Sans"/>
              <a:cs typeface="DejaVu Sans"/>
            </a:endParaRP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r>
              <a:rPr lang="en-US" smtClean="0"/>
              <a:t>Agenda</a:t>
            </a:r>
          </a:p>
        </p:txBody>
      </p:sp>
      <p:sp>
        <p:nvSpPr>
          <p:cNvPr id="18434" name="Content Placeholder 6"/>
          <p:cNvSpPr>
            <a:spLocks noGrp="1"/>
          </p:cNvSpPr>
          <p:nvPr>
            <p:ph idx="1"/>
          </p:nvPr>
        </p:nvSpPr>
        <p:spPr/>
        <p:txBody>
          <a:bodyPr/>
          <a:lstStyle/>
          <a:p>
            <a:r>
              <a:rPr lang="en-US" smtClean="0"/>
              <a:t>What you will learn</a:t>
            </a:r>
          </a:p>
          <a:p>
            <a:r>
              <a:rPr lang="en-US" smtClean="0"/>
              <a:t>Overview of the Boot Process</a:t>
            </a:r>
          </a:p>
          <a:p>
            <a:r>
              <a:rPr lang="en-US" smtClean="0"/>
              <a:t>Boot Modes</a:t>
            </a:r>
          </a:p>
          <a:p>
            <a:r>
              <a:rPr lang="en-US" smtClean="0"/>
              <a:t>SPL</a:t>
            </a:r>
          </a:p>
          <a:p>
            <a:r>
              <a:rPr lang="en-US" smtClean="0"/>
              <a:t>U-Boot</a:t>
            </a:r>
          </a:p>
          <a:p>
            <a:r>
              <a:rPr lang="en-US" smtClean="0"/>
              <a:t>Kernel</a:t>
            </a:r>
          </a:p>
          <a:p>
            <a:r>
              <a:rPr lang="en-US" smtClean="0"/>
              <a:t>User Level</a:t>
            </a:r>
          </a:p>
          <a:p>
            <a:r>
              <a:rPr lang="en-US" smtClean="0"/>
              <a:t>Further Reading</a:t>
            </a:r>
          </a:p>
          <a:p>
            <a:endParaRPr lang="en-US" smtClean="0"/>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p:txBody>
          <a:bodyPr>
            <a:spAutoFit/>
          </a:bodyPr>
          <a:lstStyle/>
          <a:p>
            <a:r>
              <a:rPr lang="en-US" smtClean="0"/>
              <a:t>Linux Init Process</a:t>
            </a:r>
          </a:p>
        </p:txBody>
      </p:sp>
      <p:sp>
        <p:nvSpPr>
          <p:cNvPr id="73730" name="Text Placeholder 2"/>
          <p:cNvSpPr>
            <a:spLocks noGrp="1"/>
          </p:cNvSpPr>
          <p:nvPr>
            <p:ph idx="1"/>
          </p:nvPr>
        </p:nvSpPr>
        <p:spPr/>
        <p:txBody>
          <a:bodyPr/>
          <a:lstStyle/>
          <a:p>
            <a:pPr>
              <a:spcBef>
                <a:spcPts val="1463"/>
              </a:spcBef>
              <a:buClr>
                <a:srgbClr val="000000"/>
              </a:buClr>
            </a:pPr>
            <a:r>
              <a:rPr lang="en-US" sz="1800" smtClean="0">
                <a:ea typeface="DejaVu Sans"/>
                <a:cs typeface="DejaVu Sans"/>
              </a:rPr>
              <a:t>The last step of the Linux Kernel boot process is to call the user space initilization function “init”</a:t>
            </a:r>
          </a:p>
          <a:p>
            <a:pPr marL="0" lvl="1" indent="0">
              <a:spcBef>
                <a:spcPts val="400"/>
              </a:spcBef>
              <a:buClr>
                <a:srgbClr val="000000"/>
              </a:buClr>
            </a:pPr>
            <a:r>
              <a:rPr lang="en-US" sz="1600" smtClean="0">
                <a:solidFill>
                  <a:srgbClr val="000000"/>
                </a:solidFill>
                <a:ea typeface="DejaVu Sans"/>
                <a:cs typeface="DejaVu Sans"/>
              </a:rPr>
              <a:t>This is one call of several made by the kernel looking for the user space init function - run_init_process("/sbin/init"); (in init/main.c)</a:t>
            </a:r>
          </a:p>
          <a:p>
            <a:pPr>
              <a:spcBef>
                <a:spcPts val="1463"/>
              </a:spcBef>
              <a:buClr>
                <a:srgbClr val="000000"/>
              </a:buClr>
            </a:pPr>
            <a:r>
              <a:rPr lang="en-US" sz="1800" smtClean="0">
                <a:ea typeface="DejaVu Sans"/>
                <a:cs typeface="DejaVu Sans"/>
              </a:rPr>
              <a:t>Is the first User Space application to run that setups the user environment and allows user interaction such as login. Below is a ps (process status) dump from a console, init typically has a PID of 1, first process started.</a:t>
            </a:r>
          </a:p>
        </p:txBody>
      </p:sp>
      <p:sp>
        <p:nvSpPr>
          <p:cNvPr id="73731" name="Rectangle 4"/>
          <p:cNvSpPr>
            <a:spLocks noChangeArrowheads="1"/>
          </p:cNvSpPr>
          <p:nvPr/>
        </p:nvSpPr>
        <p:spPr bwMode="auto">
          <a:xfrm>
            <a:off x="514350" y="3751263"/>
            <a:ext cx="4572000" cy="520700"/>
          </a:xfrm>
          <a:custGeom>
            <a:avLst/>
            <a:gdLst>
              <a:gd name="T0" fmla="*/ 2147483647 w 21600"/>
              <a:gd name="T1" fmla="*/ 0 h 21600"/>
              <a:gd name="T2" fmla="*/ 2147483647 w 21600"/>
              <a:gd name="T3" fmla="*/ 151149850 h 21600"/>
              <a:gd name="T4" fmla="*/ 2147483647 w 21600"/>
              <a:gd name="T5" fmla="*/ 302299122 h 21600"/>
              <a:gd name="T6" fmla="*/ 0 w 21600"/>
              <a:gd name="T7" fmla="*/ 151149850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lIns="90000" tIns="46800" rIns="90000" bIns="46800">
            <a:spAutoFit/>
          </a:bodyPr>
          <a:lstStyle/>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PID USER       VSZ STAT COMMAND</a:t>
            </a:r>
          </a:p>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    1 root      1616 S    init [5]</a:t>
            </a:r>
          </a:p>
        </p:txBody>
      </p:sp>
      <p:sp>
        <p:nvSpPr>
          <p:cNvPr id="73732" name="Rectangle 5"/>
          <p:cNvSpPr>
            <a:spLocks noChangeArrowheads="1"/>
          </p:cNvSpPr>
          <p:nvPr/>
        </p:nvSpPr>
        <p:spPr bwMode="auto">
          <a:xfrm>
            <a:off x="334963" y="4584700"/>
            <a:ext cx="8467725" cy="1647825"/>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lIns="90000" tIns="46800" rIns="90000" bIns="46800"/>
          <a:lstStyle/>
          <a:p>
            <a:pPr>
              <a:lnSpc>
                <a:spcPct val="80000"/>
              </a:lnSpc>
              <a:spcBef>
                <a:spcPts val="1625"/>
              </a:spcBef>
              <a:buClr>
                <a:srgbClr val="000000"/>
              </a:buClr>
              <a:buSzPct val="100000"/>
              <a:buFont typeface="Arial" pitchFamily="34" charset="0"/>
              <a:buChar cha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2000">
                <a:solidFill>
                  <a:srgbClr val="000000"/>
                </a:solidFill>
                <a:ea typeface="DejaVu Sans"/>
                <a:cs typeface="DejaVu Sans"/>
              </a:rPr>
              <a:t>/etc/inittab is the script that contains instructions for the init process that sets up and calls other scripts as part of the user space initialization</a:t>
            </a:r>
          </a:p>
          <a:p>
            <a:pPr marL="0" lvl="1">
              <a:lnSpc>
                <a:spcPct val="80000"/>
              </a:lnSpc>
              <a:spcBef>
                <a:spcPts val="500"/>
              </a:spcBef>
              <a:buClr>
                <a:srgbClr val="000000"/>
              </a:buClr>
              <a:buSzPct val="100000"/>
              <a:buFont typeface="Arial" pitchFamily="34" charset="0"/>
              <a:buChar cha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2000">
                <a:solidFill>
                  <a:srgbClr val="000000"/>
                </a:solidFill>
                <a:ea typeface="DejaVu Sans"/>
                <a:cs typeface="DejaVu Sans"/>
              </a:rPr>
              <a:t>Sets the run level, this in turn sets which init scripts based on run level are run</a:t>
            </a:r>
          </a:p>
          <a:p>
            <a:pPr marL="0" lvl="1">
              <a:lnSpc>
                <a:spcPct val="80000"/>
              </a:lnSpc>
              <a:spcBef>
                <a:spcPts val="500"/>
              </a:spcBef>
              <a:buClr>
                <a:srgbClr val="000000"/>
              </a:buClr>
              <a:buSzPct val="100000"/>
              <a:buFont typeface="Arial" pitchFamily="34" charset="0"/>
              <a:buChar cha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2000" i="1">
                <a:solidFill>
                  <a:srgbClr val="000000"/>
                </a:solidFill>
                <a:ea typeface="DejaVu Sans"/>
                <a:cs typeface="DejaVu Sans"/>
              </a:rPr>
              <a:t>Identifier:RunLevel:Action:Command</a:t>
            </a:r>
          </a:p>
          <a:p>
            <a:pPr marL="0" lvl="1">
              <a:lnSpc>
                <a:spcPct val="80000"/>
              </a:lnSpc>
              <a:spcBef>
                <a:spcPts val="500"/>
              </a:spcBef>
              <a:buClr>
                <a:srgbClr val="000000"/>
              </a:buClr>
              <a:buSzPct val="100000"/>
              <a:buFont typeface="Arial" pitchFamily="34" charset="0"/>
              <a:buChar cha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2000">
                <a:solidFill>
                  <a:srgbClr val="000000"/>
                </a:solidFill>
                <a:ea typeface="DejaVu Sans"/>
                <a:cs typeface="DejaVu Sans"/>
              </a:rPr>
              <a:t>Based on sysv5init scheme</a:t>
            </a:r>
          </a:p>
        </p:txBody>
      </p:sp>
      <p:sp>
        <p:nvSpPr>
          <p:cNvPr id="73733" name="Rectangle 13"/>
          <p:cNvSpPr>
            <a:spLocks/>
          </p:cNvSpPr>
          <p:nvPr/>
        </p:nvSpPr>
        <p:spPr bwMode="auto">
          <a:xfrm>
            <a:off x="146050" y="3670300"/>
            <a:ext cx="8783638" cy="730250"/>
          </a:xfrm>
          <a:custGeom>
            <a:avLst/>
            <a:gdLst>
              <a:gd name="T0" fmla="*/ 2147483647 w 21600"/>
              <a:gd name="T1" fmla="*/ 0 h 21600"/>
              <a:gd name="T2" fmla="*/ 2147483647 w 21600"/>
              <a:gd name="T3" fmla="*/ 417436037 h 21600"/>
              <a:gd name="T4" fmla="*/ 2147483647 w 21600"/>
              <a:gd name="T5" fmla="*/ 834872075 h 21600"/>
              <a:gd name="T6" fmla="*/ 0 w 21600"/>
              <a:gd name="T7" fmla="*/ 41743603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AAAAAA">
              <a:alpha val="18823"/>
            </a:srgbClr>
          </a:solidFill>
          <a:ln w="9360">
            <a:solidFill>
              <a:srgbClr val="000000"/>
            </a:solidFill>
            <a:prstDash val="solid"/>
            <a:miter lim="800000"/>
            <a:headEnd/>
            <a:tailEnd/>
          </a:ln>
        </p:spPr>
        <p:txBody>
          <a:bodyPr wrap="none" lIns="90000" tIns="46800" rIns="90000" bIns="46800" anchor="ctr"/>
          <a:lstStyle/>
          <a:p>
            <a:endParaRPr lang="en-US"/>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6"/>
          <p:cNvSpPr>
            <a:spLocks noGrp="1"/>
          </p:cNvSpPr>
          <p:nvPr>
            <p:ph type="title"/>
          </p:nvPr>
        </p:nvSpPr>
        <p:spPr/>
        <p:txBody>
          <a:bodyPr/>
          <a:lstStyle/>
          <a:p>
            <a:pPr>
              <a:defRPr/>
            </a:pPr>
            <a:r>
              <a:rPr lang="en-US" dirty="0" smtClean="0"/>
              <a:t>Thank you!</a:t>
            </a:r>
          </a:p>
        </p:txBody>
      </p:sp>
      <p:sp>
        <p:nvSpPr>
          <p:cNvPr id="75778" name="Text Placeholder 1"/>
          <p:cNvSpPr>
            <a:spLocks noGrp="1"/>
          </p:cNvSpPr>
          <p:nvPr>
            <p:ph type="body" idx="1"/>
          </p:nvPr>
        </p:nvSpPr>
        <p:spPr/>
        <p:txBody>
          <a:bodyPr/>
          <a:lstStyle/>
          <a:p>
            <a:r>
              <a:rPr lang="en-US" smtClean="0"/>
              <a:t>For more Sitara Boot Camp sessions visit: www.ti.com/sitarabootcamp</a:t>
            </a:r>
          </a:p>
        </p:txBody>
      </p:sp>
      <p:pic>
        <p:nvPicPr>
          <p:cNvPr id="75779" name="Picture 4"/>
          <p:cNvPicPr>
            <a:picLocks noChangeAspect="1"/>
          </p:cNvPicPr>
          <p:nvPr/>
        </p:nvPicPr>
        <p:blipFill>
          <a:blip r:embed="rId2" cstate="print"/>
          <a:srcRect/>
          <a:stretch>
            <a:fillRect/>
          </a:stretch>
        </p:blipFill>
        <p:spPr bwMode="auto">
          <a:xfrm>
            <a:off x="2239963" y="301625"/>
            <a:ext cx="4681537" cy="11699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spAutoFit/>
          </a:bodyPr>
          <a:lstStyle/>
          <a:p>
            <a:r>
              <a:rPr lang="en-US" smtClean="0"/>
              <a:t>What You Will Learn</a:t>
            </a:r>
          </a:p>
        </p:txBody>
      </p:sp>
      <p:sp>
        <p:nvSpPr>
          <p:cNvPr id="3" name="Text Placeholder 2"/>
          <p:cNvSpPr txBox="1">
            <a:spLocks noGrp="1"/>
          </p:cNvSpPr>
          <p:nvPr>
            <p:ph sz="half" idx="1"/>
          </p:nvPr>
        </p:nvSpPr>
        <p:spPr/>
        <p:txBody>
          <a:bodyPr>
            <a:normAutofit fontScale="77500" lnSpcReduction="20000"/>
          </a:bodyPr>
          <a:lstStyle>
            <a:defPPr marL="226800" marR="0" lvl="0" indent="-226800" algn="l" rtl="0" hangingPunct="0">
              <a:lnSpc>
                <a:spcPct val="100000"/>
              </a:lnSpc>
              <a:spcBef>
                <a:spcPts val="1624"/>
              </a:spcBef>
              <a:spcAft>
                <a:spcPts val="0"/>
              </a:spcAft>
              <a:buClr>
                <a:srgbClr val="000000"/>
              </a:buClr>
              <a:buSzPct val="100000"/>
              <a:buFont typeface="Arial" pitchFamily="34"/>
              <a:buNone/>
              <a:tabLst>
                <a:tab pos="687239" algn="l"/>
                <a:tab pos="1601640" algn="l"/>
                <a:tab pos="2516040" algn="l"/>
                <a:tab pos="3430440" algn="l"/>
                <a:tab pos="4344840" algn="l"/>
                <a:tab pos="5259240" algn="l"/>
                <a:tab pos="6173640" algn="l"/>
                <a:tab pos="7088040" algn="l"/>
                <a:tab pos="8002440" algn="l"/>
                <a:tab pos="8916840" algn="l"/>
                <a:tab pos="9831240" algn="l"/>
              </a:tabLst>
              <a:defRPr lang="en-US" sz="2000" b="0" i="0" u="none" strike="noStrike" kern="1200" baseline="0">
                <a:ln>
                  <a:noFill/>
                </a:ln>
                <a:solidFill>
                  <a:srgbClr val="000000"/>
                </a:solidFill>
                <a:latin typeface="Arial" pitchFamily="2"/>
                <a:ea typeface="DejaVu Sans" pitchFamily="2"/>
                <a:cs typeface="DejaVu Sans" pitchFamily="2"/>
              </a:defRPr>
            </a:defPPr>
            <a:lvl1pPr marL="226800" marR="0" lvl="0" indent="-226800" algn="l" rtl="0" hangingPunct="0">
              <a:lnSpc>
                <a:spcPct val="100000"/>
              </a:lnSpc>
              <a:spcBef>
                <a:spcPts val="1624"/>
              </a:spcBef>
              <a:spcAft>
                <a:spcPts val="0"/>
              </a:spcAft>
              <a:buClr>
                <a:srgbClr val="000000"/>
              </a:buClr>
              <a:buSzPct val="100000"/>
              <a:buFont typeface="Arial" pitchFamily="34"/>
              <a:buChar char="•"/>
              <a:tabLst>
                <a:tab pos="687239" algn="l"/>
                <a:tab pos="1601640" algn="l"/>
                <a:tab pos="2516040" algn="l"/>
                <a:tab pos="3430440" algn="l"/>
                <a:tab pos="4344840" algn="l"/>
                <a:tab pos="5259240" algn="l"/>
                <a:tab pos="6173640" algn="l"/>
                <a:tab pos="7088040" algn="l"/>
                <a:tab pos="8002440" algn="l"/>
                <a:tab pos="8916840" algn="l"/>
                <a:tab pos="9831240" algn="l"/>
              </a:tabLst>
              <a:defRPr lang="en-US" sz="2000" b="0" i="0" u="none" strike="noStrike" kern="1200" baseline="0">
                <a:ln>
                  <a:noFill/>
                </a:ln>
                <a:solidFill>
                  <a:srgbClr val="000000"/>
                </a:solidFill>
                <a:latin typeface="Arial" pitchFamily="2"/>
                <a:ea typeface="DejaVu Sans" pitchFamily="2"/>
                <a:cs typeface="DejaVu Sans" pitchFamily="2"/>
              </a:defRPr>
            </a:lvl1pPr>
            <a:lvl2pPr marL="574560" marR="0" lvl="1" indent="-233280" algn="l" rtl="0" hangingPunct="0">
              <a:lnSpc>
                <a:spcPct val="100000"/>
              </a:lnSpc>
              <a:spcBef>
                <a:spcPts val="448"/>
              </a:spcBef>
              <a:spcAft>
                <a:spcPts val="0"/>
              </a:spcAft>
              <a:buClr>
                <a:srgbClr val="000000"/>
              </a:buClr>
              <a:buSzPct val="100000"/>
              <a:buFont typeface="Arial" pitchFamily="34"/>
              <a:buChar char="–"/>
              <a:tabLst>
                <a:tab pos="339480" algn="l"/>
                <a:tab pos="1253880" algn="l"/>
                <a:tab pos="2168280" algn="l"/>
                <a:tab pos="3082680" algn="l"/>
                <a:tab pos="3997080" algn="l"/>
                <a:tab pos="4911480" algn="l"/>
                <a:tab pos="5825880" algn="l"/>
                <a:tab pos="6740280" algn="l"/>
                <a:tab pos="7654679" algn="l"/>
                <a:tab pos="8569080" algn="l"/>
                <a:tab pos="9483480" algn="l"/>
              </a:tabLst>
              <a:defRPr lang="en-US" sz="1800" b="0" i="0" u="none" strike="noStrike" kern="1200" baseline="0">
                <a:ln>
                  <a:noFill/>
                </a:ln>
                <a:solidFill>
                  <a:srgbClr val="000000"/>
                </a:solidFill>
                <a:latin typeface="Arial" pitchFamily="2"/>
                <a:ea typeface="DejaVu Sans" pitchFamily="2"/>
                <a:cs typeface="DejaVu Sans" pitchFamily="2"/>
              </a:defRPr>
            </a:lvl2pPr>
            <a:lvl3pPr marL="853919" marR="0" lvl="2" indent="-165240" algn="l" rtl="0" hangingPunct="0">
              <a:lnSpc>
                <a:spcPct val="100000"/>
              </a:lnSpc>
              <a:spcBef>
                <a:spcPts val="298"/>
              </a:spcBef>
              <a:spcAft>
                <a:spcPts val="0"/>
              </a:spcAft>
              <a:buClr>
                <a:srgbClr val="000000"/>
              </a:buClr>
              <a:buSzPct val="100000"/>
              <a:buFont typeface="Arial" pitchFamily="34"/>
              <a:buChar char="•"/>
              <a:tabLst>
                <a:tab pos="60120" algn="l"/>
                <a:tab pos="974520" algn="l"/>
                <a:tab pos="1888920" algn="l"/>
                <a:tab pos="2803320" algn="l"/>
                <a:tab pos="3717720" algn="l"/>
                <a:tab pos="4632120" algn="l"/>
                <a:tab pos="5546520" algn="l"/>
                <a:tab pos="6460920" algn="l"/>
                <a:tab pos="7375319" algn="l"/>
                <a:tab pos="8289720" algn="l"/>
                <a:tab pos="9204120" algn="l"/>
              </a:tabLst>
              <a:defRPr lang="en-US" sz="1600" b="0" i="0" u="none" strike="noStrike" kern="1200" baseline="0">
                <a:ln>
                  <a:noFill/>
                </a:ln>
                <a:solidFill>
                  <a:srgbClr val="000000"/>
                </a:solidFill>
                <a:latin typeface="Arial" pitchFamily="2"/>
                <a:ea typeface="DejaVu Sans" pitchFamily="2"/>
                <a:cs typeface="DejaVu Sans" pitchFamily="2"/>
              </a:defRPr>
            </a:lvl3pPr>
            <a:lvl4pPr marL="1201680" marR="0" lvl="3" indent="-233640" algn="l" rtl="0" hangingPunct="0">
              <a:lnSpc>
                <a:spcPct val="100000"/>
              </a:lnSpc>
              <a:spcBef>
                <a:spcPts val="99"/>
              </a:spcBef>
              <a:spcAft>
                <a:spcPts val="0"/>
              </a:spcAft>
              <a:buClr>
                <a:srgbClr val="000000"/>
              </a:buClr>
              <a:buSzPct val="100000"/>
              <a:buFont typeface="Arial" pitchFamily="34"/>
              <a:buChar char="–"/>
              <a:tabLst>
                <a:tab pos="626760" algn="l"/>
                <a:tab pos="1541160" algn="l"/>
                <a:tab pos="2455560" algn="l"/>
                <a:tab pos="3369960" algn="l"/>
                <a:tab pos="4284360" algn="l"/>
                <a:tab pos="5198760" algn="l"/>
                <a:tab pos="6113159" algn="l"/>
                <a:tab pos="7027560" algn="l"/>
                <a:tab pos="7941960" algn="l"/>
                <a:tab pos="8856360" algn="l"/>
              </a:tabLst>
              <a:defRPr lang="en-US" sz="1600" b="0" i="0" u="none" strike="noStrike" kern="1200" baseline="0">
                <a:ln>
                  <a:noFill/>
                </a:ln>
                <a:solidFill>
                  <a:srgbClr val="000000"/>
                </a:solidFill>
                <a:latin typeface="Arial" pitchFamily="2"/>
                <a:ea typeface="DejaVu Sans" pitchFamily="2"/>
                <a:cs typeface="DejaVu Sans" pitchFamily="2"/>
              </a:defRPr>
            </a:lvl4pPr>
            <a:lvl5pPr marL="1488960" marR="0" lvl="4" indent="-173160" algn="l" rtl="0" hangingPunct="0">
              <a:lnSpc>
                <a:spcPct val="100000"/>
              </a:lnSpc>
              <a:spcBef>
                <a:spcPts val="0"/>
              </a:spcBef>
              <a:spcAft>
                <a:spcPts val="0"/>
              </a:spcAft>
              <a:buClr>
                <a:srgbClr val="000000"/>
              </a:buClr>
              <a:buSzPct val="100000"/>
              <a:buFont typeface="Arial" pitchFamily="34"/>
              <a:buChar char="»"/>
              <a:tabLst>
                <a:tab pos="339480" algn="l"/>
                <a:tab pos="1253880" algn="l"/>
                <a:tab pos="2168280" algn="l"/>
                <a:tab pos="3082680" algn="l"/>
                <a:tab pos="3997080" algn="l"/>
                <a:tab pos="4911480" algn="l"/>
                <a:tab pos="5825880" algn="l"/>
                <a:tab pos="6740280" algn="l"/>
                <a:tab pos="7654679" algn="l"/>
                <a:tab pos="8569080" algn="l"/>
              </a:tabLst>
              <a:defRPr lang="en-US" sz="1600" b="0" i="0" u="none" strike="noStrike" kern="1200" baseline="0">
                <a:ln>
                  <a:noFill/>
                </a:ln>
                <a:solidFill>
                  <a:srgbClr val="000000"/>
                </a:solidFill>
                <a:latin typeface="Arial" pitchFamily="2"/>
                <a:ea typeface="DejaVu Sans" pitchFamily="2"/>
                <a:cs typeface="DejaVu Sans" pitchFamily="2"/>
              </a:defRPr>
            </a:lvl5pPr>
            <a:lvl6pPr marL="1488960" marR="0" lvl="5" indent="-173160" algn="l" rtl="0" hangingPunct="0">
              <a:lnSpc>
                <a:spcPct val="100000"/>
              </a:lnSpc>
              <a:spcBef>
                <a:spcPts val="0"/>
              </a:spcBef>
              <a:spcAft>
                <a:spcPts val="0"/>
              </a:spcAft>
              <a:buClr>
                <a:srgbClr val="000000"/>
              </a:buClr>
              <a:buSzPct val="100000"/>
              <a:buFont typeface="Arial" pitchFamily="34"/>
              <a:buChar char="»"/>
              <a:tabLst>
                <a:tab pos="339480" algn="l"/>
                <a:tab pos="1253880" algn="l"/>
                <a:tab pos="2168280" algn="l"/>
                <a:tab pos="3082680" algn="l"/>
                <a:tab pos="3997080" algn="l"/>
                <a:tab pos="4911480" algn="l"/>
                <a:tab pos="5825880" algn="l"/>
                <a:tab pos="6740280" algn="l"/>
                <a:tab pos="7654679" algn="l"/>
                <a:tab pos="8569080" algn="l"/>
              </a:tabLst>
              <a:defRPr lang="en-US" sz="1600" b="0" i="0" u="none" strike="noStrike" kern="1200" baseline="0">
                <a:ln>
                  <a:noFill/>
                </a:ln>
                <a:solidFill>
                  <a:srgbClr val="000000"/>
                </a:solidFill>
                <a:latin typeface="Arial" pitchFamily="2"/>
                <a:ea typeface="DejaVu Sans" pitchFamily="2"/>
                <a:cs typeface="DejaVu Sans" pitchFamily="2"/>
              </a:defRPr>
            </a:lvl6pPr>
            <a:lvl7pPr marL="1488960" marR="0" lvl="6" indent="-173160" algn="l" rtl="0" hangingPunct="0">
              <a:lnSpc>
                <a:spcPct val="100000"/>
              </a:lnSpc>
              <a:spcBef>
                <a:spcPts val="0"/>
              </a:spcBef>
              <a:spcAft>
                <a:spcPts val="0"/>
              </a:spcAft>
              <a:buClr>
                <a:srgbClr val="000000"/>
              </a:buClr>
              <a:buSzPct val="100000"/>
              <a:buFont typeface="Arial" pitchFamily="34"/>
              <a:buChar char="»"/>
              <a:tabLst>
                <a:tab pos="339480" algn="l"/>
                <a:tab pos="1253880" algn="l"/>
                <a:tab pos="2168280" algn="l"/>
                <a:tab pos="3082680" algn="l"/>
                <a:tab pos="3997080" algn="l"/>
                <a:tab pos="4911480" algn="l"/>
                <a:tab pos="5825880" algn="l"/>
                <a:tab pos="6740280" algn="l"/>
                <a:tab pos="7654679" algn="l"/>
                <a:tab pos="8569080" algn="l"/>
              </a:tabLst>
              <a:defRPr lang="en-US" sz="1600" b="0" i="0" u="none" strike="noStrike" kern="1200" baseline="0">
                <a:ln>
                  <a:noFill/>
                </a:ln>
                <a:solidFill>
                  <a:srgbClr val="000000"/>
                </a:solidFill>
                <a:latin typeface="Arial" pitchFamily="2"/>
                <a:ea typeface="DejaVu Sans" pitchFamily="2"/>
                <a:cs typeface="DejaVu Sans" pitchFamily="2"/>
              </a:defRPr>
            </a:lvl7pPr>
            <a:lvl8pPr marL="1488960" marR="0" lvl="7" indent="-173160" algn="l" rtl="0" hangingPunct="0">
              <a:lnSpc>
                <a:spcPct val="100000"/>
              </a:lnSpc>
              <a:spcBef>
                <a:spcPts val="0"/>
              </a:spcBef>
              <a:spcAft>
                <a:spcPts val="0"/>
              </a:spcAft>
              <a:buClr>
                <a:srgbClr val="000000"/>
              </a:buClr>
              <a:buSzPct val="100000"/>
              <a:buFont typeface="Arial" pitchFamily="34"/>
              <a:buChar char="»"/>
              <a:tabLst>
                <a:tab pos="339480" algn="l"/>
                <a:tab pos="1253880" algn="l"/>
                <a:tab pos="2168280" algn="l"/>
                <a:tab pos="3082680" algn="l"/>
                <a:tab pos="3997080" algn="l"/>
                <a:tab pos="4911480" algn="l"/>
                <a:tab pos="5825880" algn="l"/>
                <a:tab pos="6740280" algn="l"/>
                <a:tab pos="7654679" algn="l"/>
                <a:tab pos="8569080" algn="l"/>
              </a:tabLst>
              <a:defRPr lang="en-US" sz="1600" b="0" i="0" u="none" strike="noStrike" kern="1200" baseline="0">
                <a:ln>
                  <a:noFill/>
                </a:ln>
                <a:solidFill>
                  <a:srgbClr val="000000"/>
                </a:solidFill>
                <a:latin typeface="Arial" pitchFamily="2"/>
                <a:ea typeface="DejaVu Sans" pitchFamily="2"/>
                <a:cs typeface="DejaVu Sans" pitchFamily="2"/>
              </a:defRPr>
            </a:lvl8pPr>
            <a:lvl9pPr marL="1488960" marR="0" lvl="8" indent="-173160" algn="l" rtl="0" hangingPunct="0">
              <a:lnSpc>
                <a:spcPct val="100000"/>
              </a:lnSpc>
              <a:spcBef>
                <a:spcPts val="0"/>
              </a:spcBef>
              <a:spcAft>
                <a:spcPts val="0"/>
              </a:spcAft>
              <a:buClr>
                <a:srgbClr val="000000"/>
              </a:buClr>
              <a:buSzPct val="100000"/>
              <a:buFont typeface="Arial" pitchFamily="34"/>
              <a:buChar char="»"/>
              <a:tabLst>
                <a:tab pos="339480" algn="l"/>
                <a:tab pos="1253880" algn="l"/>
                <a:tab pos="2168280" algn="l"/>
                <a:tab pos="3082680" algn="l"/>
                <a:tab pos="3997080" algn="l"/>
                <a:tab pos="4911480" algn="l"/>
                <a:tab pos="5825880" algn="l"/>
                <a:tab pos="6740280" algn="l"/>
                <a:tab pos="7654679" algn="l"/>
                <a:tab pos="8569080" algn="l"/>
              </a:tabLst>
              <a:defRPr lang="en-US" sz="1600" b="0" i="0" u="none" strike="noStrike" kern="1200" baseline="0">
                <a:ln>
                  <a:noFill/>
                </a:ln>
                <a:solidFill>
                  <a:srgbClr val="000000"/>
                </a:solidFill>
                <a:latin typeface="Arial" pitchFamily="2"/>
                <a:ea typeface="DejaVu Sans" pitchFamily="2"/>
                <a:cs typeface="DejaVu Sans" pitchFamily="2"/>
              </a:defRPr>
            </a:lvl9pPr>
          </a:lstStyle>
          <a:p>
            <a:pPr marL="227013" indent="-227013" hangingPunct="1">
              <a:spcBef>
                <a:spcPts val="1625"/>
              </a:spcBef>
              <a:spcAft>
                <a:spcPct val="0"/>
              </a:spcAft>
              <a:buFont typeface="Arial" pitchFamily="34" charset="0"/>
              <a:buChar char="•"/>
              <a:tabLst>
                <a:tab pos="685800" algn="l"/>
                <a:tab pos="1600200" algn="l"/>
                <a:tab pos="2514600" algn="l"/>
                <a:tab pos="3429000" algn="l"/>
                <a:tab pos="4343400" algn="l"/>
                <a:tab pos="5257800" algn="l"/>
                <a:tab pos="6172200" algn="l"/>
                <a:tab pos="7086600" algn="l"/>
                <a:tab pos="8001000" algn="l"/>
                <a:tab pos="8915400" algn="l"/>
                <a:tab pos="9829800" algn="l"/>
              </a:tabLst>
              <a:defRPr/>
            </a:pPr>
            <a:r>
              <a:rPr sz="2800" dirty="0">
                <a:latin typeface="+mn-lt"/>
                <a:ea typeface="DejaVu Sans"/>
                <a:cs typeface="DejaVu Sans"/>
              </a:rPr>
              <a:t>The elements involved in booting into a Linux Kernel</a:t>
            </a:r>
          </a:p>
          <a:p>
            <a:pPr marL="227013" indent="-227013" hangingPunct="1">
              <a:spcBef>
                <a:spcPts val="1625"/>
              </a:spcBef>
              <a:spcAft>
                <a:spcPct val="0"/>
              </a:spcAft>
              <a:buFont typeface="Arial" pitchFamily="34" charset="0"/>
              <a:buChar char="•"/>
              <a:tabLst>
                <a:tab pos="685800" algn="l"/>
                <a:tab pos="1600200" algn="l"/>
                <a:tab pos="2514600" algn="l"/>
                <a:tab pos="3429000" algn="l"/>
                <a:tab pos="4343400" algn="l"/>
                <a:tab pos="5257800" algn="l"/>
                <a:tab pos="6172200" algn="l"/>
                <a:tab pos="7086600" algn="l"/>
                <a:tab pos="8001000" algn="l"/>
                <a:tab pos="8915400" algn="l"/>
                <a:tab pos="9829800" algn="l"/>
              </a:tabLst>
              <a:defRPr/>
            </a:pPr>
            <a:r>
              <a:rPr sz="2800" dirty="0">
                <a:latin typeface="+mn-lt"/>
                <a:ea typeface="DejaVu Sans"/>
                <a:cs typeface="DejaVu Sans"/>
              </a:rPr>
              <a:t>RBL Stage (ROM Boot Loader)</a:t>
            </a:r>
          </a:p>
          <a:p>
            <a:pPr marL="227013" lvl="1" indent="-227013" hangingPunct="1">
              <a:spcBef>
                <a:spcPts val="1625"/>
              </a:spcBef>
              <a:spcAft>
                <a:spcPct val="0"/>
              </a:spcAft>
              <a:buFont typeface="Arial" pitchFamily="34" charset="0"/>
              <a:buChar char="•"/>
              <a:tabLst>
                <a:tab pos="685800" algn="l"/>
                <a:tab pos="1600200" algn="l"/>
                <a:tab pos="2514600" algn="l"/>
                <a:tab pos="3429000" algn="l"/>
                <a:tab pos="4343400" algn="l"/>
                <a:tab pos="5257800" algn="l"/>
                <a:tab pos="6172200" algn="l"/>
                <a:tab pos="7086600" algn="l"/>
                <a:tab pos="8001000" algn="l"/>
                <a:tab pos="8915400" algn="l"/>
                <a:tab pos="9829800" algn="l"/>
              </a:tabLst>
              <a:defRPr/>
            </a:pPr>
            <a:r>
              <a:rPr sz="2800" dirty="0">
                <a:latin typeface="+mn-lt"/>
                <a:ea typeface="DejaVu Sans"/>
                <a:cs typeface="DejaVu Sans"/>
              </a:rPr>
              <a:t>Boot ROM Stage (boot mode determination)</a:t>
            </a:r>
          </a:p>
          <a:p>
            <a:pPr marL="227013" lvl="1" indent="-227013" hangingPunct="1">
              <a:spcBef>
                <a:spcPts val="1625"/>
              </a:spcBef>
              <a:spcAft>
                <a:spcPct val="0"/>
              </a:spcAft>
              <a:buFont typeface="Arial" pitchFamily="34" charset="0"/>
              <a:buChar char="•"/>
              <a:tabLst>
                <a:tab pos="685800" algn="l"/>
                <a:tab pos="1600200" algn="l"/>
                <a:tab pos="2514600" algn="l"/>
                <a:tab pos="3429000" algn="l"/>
                <a:tab pos="4343400" algn="l"/>
                <a:tab pos="5257800" algn="l"/>
                <a:tab pos="6172200" algn="l"/>
                <a:tab pos="7086600" algn="l"/>
                <a:tab pos="8001000" algn="l"/>
                <a:tab pos="8915400" algn="l"/>
                <a:tab pos="9829800" algn="l"/>
              </a:tabLst>
              <a:defRPr/>
            </a:pPr>
            <a:r>
              <a:rPr sz="2800" dirty="0">
                <a:latin typeface="+mn-lt"/>
                <a:ea typeface="DejaVu Sans"/>
                <a:cs typeface="DejaVu Sans"/>
              </a:rPr>
              <a:t>SD, NAND, NOR, USB, Ethernet, Serial ......</a:t>
            </a:r>
          </a:p>
          <a:p>
            <a:pPr marL="227013" indent="-227013" hangingPunct="1">
              <a:spcBef>
                <a:spcPts val="1625"/>
              </a:spcBef>
              <a:spcAft>
                <a:spcPct val="0"/>
              </a:spcAft>
              <a:buFont typeface="Arial" pitchFamily="34" charset="0"/>
              <a:buChar char="•"/>
              <a:tabLst>
                <a:tab pos="685800" algn="l"/>
                <a:tab pos="1600200" algn="l"/>
                <a:tab pos="2514600" algn="l"/>
                <a:tab pos="3429000" algn="l"/>
                <a:tab pos="4343400" algn="l"/>
                <a:tab pos="5257800" algn="l"/>
                <a:tab pos="6172200" algn="l"/>
                <a:tab pos="7086600" algn="l"/>
                <a:tab pos="8001000" algn="l"/>
                <a:tab pos="8915400" algn="l"/>
                <a:tab pos="9829800" algn="l"/>
              </a:tabLst>
              <a:defRPr/>
            </a:pPr>
            <a:r>
              <a:rPr sz="2800" dirty="0">
                <a:latin typeface="+mn-lt"/>
                <a:ea typeface="DejaVu Sans"/>
                <a:cs typeface="DejaVu Sans"/>
              </a:rPr>
              <a:t>SPL Stage (Secondary Program Loader)</a:t>
            </a:r>
          </a:p>
          <a:p>
            <a:pPr marL="227013" lvl="1" indent="-227013" hangingPunct="1">
              <a:spcBef>
                <a:spcPts val="1625"/>
              </a:spcBef>
              <a:spcAft>
                <a:spcPct val="0"/>
              </a:spcAft>
              <a:buFont typeface="Arial" pitchFamily="34" charset="0"/>
              <a:buChar char="•"/>
              <a:tabLst>
                <a:tab pos="685800" algn="l"/>
                <a:tab pos="1600200" algn="l"/>
                <a:tab pos="2514600" algn="l"/>
                <a:tab pos="3429000" algn="l"/>
                <a:tab pos="4343400" algn="l"/>
                <a:tab pos="5257800" algn="l"/>
                <a:tab pos="6172200" algn="l"/>
                <a:tab pos="7086600" algn="l"/>
                <a:tab pos="8001000" algn="l"/>
                <a:tab pos="8915400" algn="l"/>
                <a:tab pos="9829800" algn="l"/>
              </a:tabLst>
              <a:defRPr/>
            </a:pPr>
            <a:r>
              <a:rPr sz="2800" dirty="0">
                <a:latin typeface="+mn-lt"/>
                <a:ea typeface="DejaVu Sans"/>
                <a:cs typeface="DejaVu Sans"/>
              </a:rPr>
              <a:t>Reads in U-Boot</a:t>
            </a:r>
          </a:p>
          <a:p>
            <a:pPr marL="227013" indent="-227013" hangingPunct="1">
              <a:spcBef>
                <a:spcPts val="1625"/>
              </a:spcBef>
              <a:spcAft>
                <a:spcPct val="0"/>
              </a:spcAft>
              <a:buFont typeface="Arial" pitchFamily="34" charset="0"/>
              <a:buChar char="•"/>
              <a:tabLst>
                <a:tab pos="685800" algn="l"/>
                <a:tab pos="1600200" algn="l"/>
                <a:tab pos="2514600" algn="l"/>
                <a:tab pos="3429000" algn="l"/>
                <a:tab pos="4343400" algn="l"/>
                <a:tab pos="5257800" algn="l"/>
                <a:tab pos="6172200" algn="l"/>
                <a:tab pos="7086600" algn="l"/>
                <a:tab pos="8001000" algn="l"/>
                <a:tab pos="8915400" algn="l"/>
                <a:tab pos="9829800" algn="l"/>
              </a:tabLst>
              <a:defRPr/>
            </a:pPr>
            <a:r>
              <a:rPr sz="2800" dirty="0">
                <a:latin typeface="+mn-lt"/>
                <a:ea typeface="DejaVu Sans"/>
                <a:cs typeface="DejaVu Sans"/>
              </a:rPr>
              <a:t>U-Boot </a:t>
            </a:r>
            <a:r>
              <a:rPr sz="2800" dirty="0" smtClean="0">
                <a:latin typeface="+mn-lt"/>
                <a:ea typeface="DejaVu Sans"/>
                <a:cs typeface="DejaVu Sans"/>
              </a:rPr>
              <a:t>Stage</a:t>
            </a:r>
            <a:endParaRPr sz="2800" dirty="0">
              <a:latin typeface="+mn-lt"/>
              <a:ea typeface="DejaVu Sans"/>
              <a:cs typeface="DejaVu Sans"/>
            </a:endParaRPr>
          </a:p>
        </p:txBody>
      </p:sp>
      <p:sp>
        <p:nvSpPr>
          <p:cNvPr id="2" name="Content Placeholder 1"/>
          <p:cNvSpPr>
            <a:spLocks noGrp="1"/>
          </p:cNvSpPr>
          <p:nvPr>
            <p:ph sz="half" idx="2"/>
          </p:nvPr>
        </p:nvSpPr>
        <p:spPr/>
        <p:txBody>
          <a:bodyPr>
            <a:normAutofit fontScale="92500" lnSpcReduction="20000"/>
          </a:bodyPr>
          <a:lstStyle/>
          <a:p>
            <a:pPr>
              <a:spcBef>
                <a:spcPts val="1625"/>
              </a:spcBef>
              <a:buClr>
                <a:srgbClr val="000000"/>
              </a:buClr>
              <a:buSzPct val="100000"/>
              <a:buFont typeface="Arial" pitchFamily="34" charset="0"/>
              <a:buChar char="•"/>
              <a:tabLst>
                <a:tab pos="685800" algn="l"/>
                <a:tab pos="1600200" algn="l"/>
                <a:tab pos="2514600" algn="l"/>
                <a:tab pos="3429000" algn="l"/>
                <a:tab pos="4343400" algn="l"/>
                <a:tab pos="5257800" algn="l"/>
                <a:tab pos="6172200" algn="l"/>
                <a:tab pos="7086600" algn="l"/>
                <a:tab pos="8001000" algn="l"/>
                <a:tab pos="8915400" algn="l"/>
                <a:tab pos="9829800" algn="l"/>
              </a:tabLst>
              <a:defRPr/>
            </a:pPr>
            <a:r>
              <a:rPr lang="en-US" dirty="0">
                <a:solidFill>
                  <a:srgbClr val="000000"/>
                </a:solidFill>
                <a:ea typeface="DejaVu Sans"/>
                <a:cs typeface="DejaVu Sans"/>
              </a:rPr>
              <a:t>Processor initialization</a:t>
            </a:r>
          </a:p>
          <a:p>
            <a:pPr>
              <a:spcBef>
                <a:spcPts val="1625"/>
              </a:spcBef>
              <a:buClr>
                <a:srgbClr val="000000"/>
              </a:buClr>
              <a:buSzPct val="100000"/>
              <a:buFont typeface="Arial" pitchFamily="34" charset="0"/>
              <a:buChar char="•"/>
              <a:tabLst>
                <a:tab pos="685800" algn="l"/>
                <a:tab pos="1600200" algn="l"/>
                <a:tab pos="2514600" algn="l"/>
                <a:tab pos="3429000" algn="l"/>
                <a:tab pos="4343400" algn="l"/>
                <a:tab pos="5257800" algn="l"/>
                <a:tab pos="6172200" algn="l"/>
                <a:tab pos="7086600" algn="l"/>
                <a:tab pos="8001000" algn="l"/>
                <a:tab pos="8915400" algn="l"/>
                <a:tab pos="9829800" algn="l"/>
              </a:tabLst>
              <a:defRPr/>
            </a:pPr>
            <a:r>
              <a:rPr lang="en-US" dirty="0">
                <a:solidFill>
                  <a:srgbClr val="000000"/>
                </a:solidFill>
                <a:ea typeface="DejaVu Sans"/>
                <a:cs typeface="DejaVu Sans"/>
              </a:rPr>
              <a:t>Read in Linux Kernel</a:t>
            </a:r>
          </a:p>
          <a:p>
            <a:pPr>
              <a:spcBef>
                <a:spcPts val="1625"/>
              </a:spcBef>
              <a:buClr>
                <a:srgbClr val="000000"/>
              </a:buClr>
              <a:buSzPct val="100000"/>
              <a:buFont typeface="Arial" pitchFamily="34" charset="0"/>
              <a:buChar char="•"/>
              <a:tabLst>
                <a:tab pos="685800" algn="l"/>
                <a:tab pos="1600200" algn="l"/>
                <a:tab pos="2514600" algn="l"/>
                <a:tab pos="3429000" algn="l"/>
                <a:tab pos="4343400" algn="l"/>
                <a:tab pos="5257800" algn="l"/>
                <a:tab pos="6172200" algn="l"/>
                <a:tab pos="7086600" algn="l"/>
                <a:tab pos="8001000" algn="l"/>
                <a:tab pos="8915400" algn="l"/>
                <a:tab pos="9829800" algn="l"/>
              </a:tabLst>
              <a:defRPr/>
            </a:pPr>
            <a:r>
              <a:rPr lang="en-US" dirty="0">
                <a:solidFill>
                  <a:srgbClr val="000000"/>
                </a:solidFill>
                <a:ea typeface="DejaVu Sans"/>
                <a:cs typeface="DejaVu Sans"/>
              </a:rPr>
              <a:t>Memory Map of boot process</a:t>
            </a:r>
          </a:p>
          <a:p>
            <a:pPr>
              <a:spcBef>
                <a:spcPts val="1625"/>
              </a:spcBef>
              <a:buClr>
                <a:srgbClr val="000000"/>
              </a:buClr>
              <a:buSzPct val="100000"/>
              <a:buFont typeface="Arial" pitchFamily="34" charset="0"/>
              <a:buChar char="•"/>
              <a:tabLst>
                <a:tab pos="685800" algn="l"/>
                <a:tab pos="1600200" algn="l"/>
                <a:tab pos="2514600" algn="l"/>
                <a:tab pos="3429000" algn="l"/>
                <a:tab pos="4343400" algn="l"/>
                <a:tab pos="5257800" algn="l"/>
                <a:tab pos="6172200" algn="l"/>
                <a:tab pos="7086600" algn="l"/>
                <a:tab pos="8001000" algn="l"/>
                <a:tab pos="8915400" algn="l"/>
                <a:tab pos="9829800" algn="l"/>
              </a:tabLst>
              <a:defRPr/>
            </a:pPr>
            <a:r>
              <a:rPr lang="en-US" dirty="0">
                <a:solidFill>
                  <a:srgbClr val="000000"/>
                </a:solidFill>
                <a:ea typeface="DejaVu Sans"/>
                <a:cs typeface="DejaVu Sans"/>
              </a:rPr>
              <a:t>Kernel Stage - Kernel Initialization</a:t>
            </a:r>
          </a:p>
          <a:p>
            <a:pPr>
              <a:spcBef>
                <a:spcPts val="1625"/>
              </a:spcBef>
              <a:buClr>
                <a:srgbClr val="000000"/>
              </a:buClr>
              <a:buSzPct val="100000"/>
              <a:buFont typeface="Arial" pitchFamily="34" charset="0"/>
              <a:buChar char="•"/>
              <a:tabLst>
                <a:tab pos="685800" algn="l"/>
                <a:tab pos="1600200" algn="l"/>
                <a:tab pos="2514600" algn="l"/>
                <a:tab pos="3429000" algn="l"/>
                <a:tab pos="4343400" algn="l"/>
                <a:tab pos="5257800" algn="l"/>
                <a:tab pos="6172200" algn="l"/>
                <a:tab pos="7086600" algn="l"/>
                <a:tab pos="8001000" algn="l"/>
                <a:tab pos="8915400" algn="l"/>
                <a:tab pos="9829800" algn="l"/>
              </a:tabLst>
              <a:defRPr/>
            </a:pPr>
            <a:r>
              <a:rPr lang="en-US" dirty="0" err="1">
                <a:solidFill>
                  <a:srgbClr val="000000"/>
                </a:solidFill>
                <a:ea typeface="DejaVu Sans"/>
                <a:cs typeface="DejaVu Sans"/>
              </a:rPr>
              <a:t>Init</a:t>
            </a:r>
            <a:r>
              <a:rPr lang="en-US" dirty="0">
                <a:solidFill>
                  <a:srgbClr val="000000"/>
                </a:solidFill>
                <a:ea typeface="DejaVu Sans"/>
                <a:cs typeface="DejaVu Sans"/>
              </a:rPr>
              <a:t> process</a:t>
            </a:r>
          </a:p>
          <a:p>
            <a:pPr>
              <a:spcBef>
                <a:spcPts val="1625"/>
              </a:spcBef>
              <a:buClr>
                <a:srgbClr val="000000"/>
              </a:buClr>
              <a:buSzPct val="100000"/>
              <a:buFont typeface="Arial" pitchFamily="34" charset="0"/>
              <a:buChar char="•"/>
              <a:tabLst>
                <a:tab pos="685800" algn="l"/>
                <a:tab pos="1600200" algn="l"/>
                <a:tab pos="2514600" algn="l"/>
                <a:tab pos="3429000" algn="l"/>
                <a:tab pos="4343400" algn="l"/>
                <a:tab pos="5257800" algn="l"/>
                <a:tab pos="6172200" algn="l"/>
                <a:tab pos="7086600" algn="l"/>
                <a:tab pos="8001000" algn="l"/>
                <a:tab pos="8915400" algn="l"/>
                <a:tab pos="9829800" algn="l"/>
              </a:tabLst>
              <a:defRPr/>
            </a:pPr>
            <a:r>
              <a:rPr lang="en-US" dirty="0">
                <a:solidFill>
                  <a:srgbClr val="000000"/>
                </a:solidFill>
                <a:ea typeface="DejaVu Sans"/>
                <a:cs typeface="DejaVu Sans"/>
              </a:rPr>
              <a:t>Memory Map after Linux boots</a:t>
            </a:r>
          </a:p>
          <a:p>
            <a:pPr>
              <a:spcBef>
                <a:spcPts val="1625"/>
              </a:spcBef>
              <a:buClr>
                <a:srgbClr val="000000"/>
              </a:buClr>
              <a:buSzPct val="100000"/>
              <a:buFont typeface="Arial" pitchFamily="34" charset="0"/>
              <a:buChar char="•"/>
              <a:tabLst>
                <a:tab pos="685800" algn="l"/>
                <a:tab pos="1600200" algn="l"/>
                <a:tab pos="2514600" algn="l"/>
                <a:tab pos="3429000" algn="l"/>
                <a:tab pos="4343400" algn="l"/>
                <a:tab pos="5257800" algn="l"/>
                <a:tab pos="6172200" algn="l"/>
                <a:tab pos="7086600" algn="l"/>
                <a:tab pos="8001000" algn="l"/>
                <a:tab pos="8915400" algn="l"/>
                <a:tab pos="9829800" algn="l"/>
              </a:tabLst>
              <a:defRPr/>
            </a:pPr>
            <a:r>
              <a:rPr lang="en-US" dirty="0">
                <a:solidFill>
                  <a:srgbClr val="000000"/>
                </a:solidFill>
                <a:ea typeface="DejaVu Sans"/>
                <a:cs typeface="DejaVu Sans"/>
              </a:rPr>
              <a:t>User login</a:t>
            </a:r>
          </a:p>
        </p:txBody>
      </p:sp>
      <p:cxnSp>
        <p:nvCxnSpPr>
          <p:cNvPr id="6" name="Straight Connector 5"/>
          <p:cNvCxnSpPr/>
          <p:nvPr/>
        </p:nvCxnSpPr>
        <p:spPr>
          <a:xfrm>
            <a:off x="4572000" y="838200"/>
            <a:ext cx="0" cy="541020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spAutoFit/>
          </a:bodyPr>
          <a:lstStyle/>
          <a:p>
            <a:r>
              <a:rPr lang="en-US" smtClean="0"/>
              <a:t>Go from nothing to Linux OS Environment</a:t>
            </a:r>
          </a:p>
        </p:txBody>
      </p:sp>
      <p:sp>
        <p:nvSpPr>
          <p:cNvPr id="22530" name="Text Placeholder 2"/>
          <p:cNvSpPr>
            <a:spLocks noGrp="1"/>
          </p:cNvSpPr>
          <p:nvPr>
            <p:ph type="body" idx="4294967295"/>
          </p:nvPr>
        </p:nvSpPr>
        <p:spPr>
          <a:xfrm>
            <a:off x="0" y="5386388"/>
            <a:ext cx="3895725" cy="1101725"/>
          </a:xfrm>
        </p:spPr>
        <p:txBody>
          <a:bodyPr/>
          <a:lstStyle/>
          <a:p>
            <a:pPr>
              <a:buClr>
                <a:srgbClr val="000000"/>
              </a:buClr>
            </a:pPr>
            <a:r>
              <a:rPr lang="en-US" smtClean="0">
                <a:ea typeface="DejaVu Sans"/>
                <a:cs typeface="DejaVu Sans"/>
              </a:rPr>
              <a:t>Starting with bare silicon</a:t>
            </a:r>
          </a:p>
          <a:p>
            <a:pPr>
              <a:buClr>
                <a:srgbClr val="000000"/>
              </a:buClr>
            </a:pPr>
            <a:endParaRPr lang="en-US" smtClean="0">
              <a:ea typeface="DejaVu Sans"/>
              <a:cs typeface="DejaVu Sans"/>
            </a:endParaRPr>
          </a:p>
        </p:txBody>
      </p:sp>
      <p:sp>
        <p:nvSpPr>
          <p:cNvPr id="22531" name="Rectangle 78"/>
          <p:cNvSpPr>
            <a:spLocks noChangeArrowheads="1"/>
          </p:cNvSpPr>
          <p:nvPr/>
        </p:nvSpPr>
        <p:spPr bwMode="auto">
          <a:xfrm>
            <a:off x="4506913" y="835025"/>
            <a:ext cx="3895725" cy="1101725"/>
          </a:xfrm>
          <a:custGeom>
            <a:avLst/>
            <a:gdLst>
              <a:gd name="T0" fmla="*/ 2147483647 w 21600"/>
              <a:gd name="T1" fmla="*/ 0 h 21600"/>
              <a:gd name="T2" fmla="*/ 2147483647 w 21600"/>
              <a:gd name="T3" fmla="*/ 1432955655 h 21600"/>
              <a:gd name="T4" fmla="*/ 2147483647 w 21600"/>
              <a:gd name="T5" fmla="*/ 2147483647 h 21600"/>
              <a:gd name="T6" fmla="*/ 0 w 21600"/>
              <a:gd name="T7" fmla="*/ 1432955655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lIns="90000" tIns="46800" rIns="90000" bIns="46800"/>
          <a:lstStyle/>
          <a:p>
            <a:pPr>
              <a:spcBef>
                <a:spcPts val="1625"/>
              </a:spcBef>
              <a:buClr>
                <a:srgbClr val="000000"/>
              </a:buClr>
              <a:buSzPct val="100000"/>
              <a:buFont typeface="Arial" pitchFamily="34" charset="0"/>
              <a:buChar cha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2000">
                <a:solidFill>
                  <a:srgbClr val="000000"/>
                </a:solidFill>
                <a:ea typeface="DejaVu Sans"/>
                <a:cs typeface="DejaVu Sans"/>
              </a:rPr>
              <a:t>To this full OS</a:t>
            </a:r>
          </a:p>
          <a:p>
            <a:pPr>
              <a:spcBef>
                <a:spcPts val="1625"/>
              </a:spcBef>
              <a:buClr>
                <a:srgbClr val="000000"/>
              </a:buClr>
              <a:buSzPct val="100000"/>
              <a:buFont typeface="Arial" pitchFamily="34" charset="0"/>
              <a:buChar cha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endParaRPr lang="en-US" sz="2000">
              <a:solidFill>
                <a:srgbClr val="000000"/>
              </a:solidFill>
              <a:ea typeface="DejaVu Sans"/>
              <a:cs typeface="DejaVu Sans"/>
            </a:endParaRPr>
          </a:p>
        </p:txBody>
      </p:sp>
      <p:pic>
        <p:nvPicPr>
          <p:cNvPr id="22532" name="Picture 80"/>
          <p:cNvPicPr>
            <a:picLocks noChangeAspect="1"/>
          </p:cNvPicPr>
          <p:nvPr/>
        </p:nvPicPr>
        <p:blipFill>
          <a:blip r:embed="rId3" cstate="print"/>
          <a:srcRect/>
          <a:stretch>
            <a:fillRect/>
          </a:stretch>
        </p:blipFill>
        <p:spPr bwMode="auto">
          <a:xfrm>
            <a:off x="123825" y="5024438"/>
            <a:ext cx="4314825" cy="384175"/>
          </a:xfrm>
          <a:prstGeom prst="rect">
            <a:avLst/>
          </a:prstGeom>
          <a:noFill/>
          <a:ln w="9525">
            <a:noFill/>
            <a:miter lim="800000"/>
            <a:headEnd/>
            <a:tailEnd/>
          </a:ln>
        </p:spPr>
      </p:pic>
      <p:sp>
        <p:nvSpPr>
          <p:cNvPr id="22533" name="Line 81"/>
          <p:cNvSpPr>
            <a:spLocks noChangeShapeType="1"/>
          </p:cNvSpPr>
          <p:nvPr/>
        </p:nvSpPr>
        <p:spPr bwMode="auto">
          <a:xfrm flipV="1">
            <a:off x="1914525" y="3590925"/>
            <a:ext cx="2581275" cy="1285875"/>
          </a:xfrm>
          <a:prstGeom prst="line">
            <a:avLst/>
          </a:prstGeom>
          <a:noFill/>
          <a:ln w="76320">
            <a:solidFill>
              <a:srgbClr val="000000"/>
            </a:solidFill>
            <a:miter lim="800000"/>
            <a:headEnd/>
            <a:tailEnd type="arrow" w="med" len="med"/>
          </a:ln>
        </p:spPr>
        <p:txBody>
          <a:bodyPr wrap="none" lIns="90000" tIns="46800" rIns="90000" bIns="46800">
            <a:spAutoFit/>
          </a:bodyPr>
          <a:lstStyle/>
          <a:p>
            <a:endParaRPr lang="en-US"/>
          </a:p>
        </p:txBody>
      </p:sp>
      <p:sp>
        <p:nvSpPr>
          <p:cNvPr id="22534" name="Rectangle 82"/>
          <p:cNvSpPr>
            <a:spLocks noChangeArrowheads="1"/>
          </p:cNvSpPr>
          <p:nvPr/>
        </p:nvSpPr>
        <p:spPr bwMode="auto">
          <a:xfrm>
            <a:off x="392113" y="1406525"/>
            <a:ext cx="4124325" cy="263525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lIns="90000" tIns="46800" rIns="90000" bIns="46800"/>
          <a:lstStyle/>
          <a:p>
            <a:pPr>
              <a:spcBef>
                <a:spcPts val="1625"/>
              </a:spcBef>
              <a:buClr>
                <a:srgbClr val="000000"/>
              </a:buClr>
              <a:buSzPct val="100000"/>
              <a:buFont typeface="Arial" pitchFamily="34" charset="0"/>
              <a:buChar cha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2000">
                <a:solidFill>
                  <a:srgbClr val="000000"/>
                </a:solidFill>
                <a:ea typeface="DejaVu Sans"/>
                <a:cs typeface="DejaVu Sans"/>
              </a:rPr>
              <a:t>The different boot stages create the Linux OS “Stack”</a:t>
            </a:r>
          </a:p>
          <a:p>
            <a:pPr>
              <a:spcBef>
                <a:spcPts val="1625"/>
              </a:spcBef>
              <a:buClr>
                <a:srgbClr val="000000"/>
              </a:buClr>
              <a:buSzPct val="100000"/>
              <a:buFont typeface="Arial" pitchFamily="34" charset="0"/>
              <a:buChar cha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2000">
                <a:solidFill>
                  <a:srgbClr val="000000"/>
                </a:solidFill>
                <a:ea typeface="DejaVu Sans"/>
                <a:cs typeface="DejaVu Sans"/>
              </a:rPr>
              <a:t>Boot process enables the Linux environment of concurrent user applications, management of HW peripherals, common services.</a:t>
            </a:r>
          </a:p>
          <a:p>
            <a:pPr>
              <a:spcBef>
                <a:spcPts val="1625"/>
              </a:spcBef>
              <a:buClr>
                <a:srgbClr val="000000"/>
              </a:buClr>
              <a:buSzPct val="100000"/>
              <a:buFont typeface="Arial" pitchFamily="34" charset="0"/>
              <a:buChar cha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endParaRPr lang="en-US" sz="2000">
              <a:solidFill>
                <a:srgbClr val="000000"/>
              </a:solidFill>
              <a:ea typeface="DejaVu Sans"/>
              <a:cs typeface="DejaVu Sans"/>
            </a:endParaRPr>
          </a:p>
          <a:p>
            <a:pPr>
              <a:spcBef>
                <a:spcPts val="1625"/>
              </a:spcBef>
              <a:buClr>
                <a:srgbClr val="000000"/>
              </a:buClr>
              <a:buSzPct val="100000"/>
              <a:buFont typeface="Arial" pitchFamily="34" charset="0"/>
              <a:buChar cha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endParaRPr lang="en-US" sz="2000">
              <a:solidFill>
                <a:srgbClr val="000000"/>
              </a:solidFill>
              <a:ea typeface="DejaVu Sans"/>
              <a:cs typeface="DejaVu Sans"/>
            </a:endParaRPr>
          </a:p>
        </p:txBody>
      </p:sp>
      <p:sp>
        <p:nvSpPr>
          <p:cNvPr id="22535" name="Rectangle 83"/>
          <p:cNvSpPr>
            <a:spLocks noChangeArrowheads="1"/>
          </p:cNvSpPr>
          <p:nvPr/>
        </p:nvSpPr>
        <p:spPr bwMode="auto">
          <a:xfrm>
            <a:off x="4706938" y="5216525"/>
            <a:ext cx="3895725" cy="1101725"/>
          </a:xfrm>
          <a:custGeom>
            <a:avLst/>
            <a:gdLst>
              <a:gd name="T0" fmla="*/ 2147483647 w 21600"/>
              <a:gd name="T1" fmla="*/ 0 h 21600"/>
              <a:gd name="T2" fmla="*/ 2147483647 w 21600"/>
              <a:gd name="T3" fmla="*/ 1433424092 h 21600"/>
              <a:gd name="T4" fmla="*/ 2147483647 w 21600"/>
              <a:gd name="T5" fmla="*/ 2147483647 h 21600"/>
              <a:gd name="T6" fmla="*/ 0 w 21600"/>
              <a:gd name="T7" fmla="*/ 1433424092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lIns="90000" tIns="46800" rIns="90000" bIns="46800"/>
          <a:lstStyle/>
          <a:p>
            <a:pPr>
              <a:spcBef>
                <a:spcPts val="1625"/>
              </a:spcBef>
              <a:buClr>
                <a:srgbClr val="000000"/>
              </a:buClr>
              <a:buSzPct val="100000"/>
              <a:buFont typeface="Arial" pitchFamily="34" charset="0"/>
              <a:buChar cha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2000">
                <a:solidFill>
                  <a:srgbClr val="000000"/>
                </a:solidFill>
                <a:ea typeface="DejaVu Sans"/>
                <a:cs typeface="DejaVu Sans"/>
              </a:rPr>
              <a:t>Why are there stages to the boot process????</a:t>
            </a:r>
          </a:p>
          <a:p>
            <a:pPr>
              <a:spcBef>
                <a:spcPts val="1625"/>
              </a:spcBef>
              <a:buClr>
                <a:srgbClr val="000000"/>
              </a:buClr>
              <a:buSzPct val="100000"/>
              <a:buFont typeface="Arial" pitchFamily="34" charset="0"/>
              <a:buChar cha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endParaRPr lang="en-US" sz="2000">
              <a:solidFill>
                <a:srgbClr val="000000"/>
              </a:solidFill>
              <a:ea typeface="DejaVu Sans"/>
              <a:cs typeface="DejaVu Sans"/>
            </a:endParaRPr>
          </a:p>
        </p:txBody>
      </p:sp>
      <p:pic>
        <p:nvPicPr>
          <p:cNvPr id="22536" name="Picture 9">
            <a:hlinkClick r:id="rId4" action="ppaction://program"/>
          </p:cNvPr>
          <p:cNvPicPr>
            <a:picLocks noChangeAspect="1"/>
          </p:cNvPicPr>
          <p:nvPr/>
        </p:nvPicPr>
        <p:blipFill>
          <a:blip r:embed="rId5" cstate="print"/>
          <a:srcRect/>
          <a:stretch>
            <a:fillRect/>
          </a:stretch>
        </p:blipFill>
        <p:spPr bwMode="auto">
          <a:xfrm>
            <a:off x="4511675" y="1409700"/>
            <a:ext cx="4368800" cy="3276600"/>
          </a:xfrm>
          <a:prstGeom prst="rect">
            <a:avLst/>
          </a:prstGeom>
          <a:noFill/>
          <a:ln w="9525">
            <a:noFill/>
            <a:miter lim="800000"/>
            <a:headEnd/>
            <a:tailEnd/>
          </a:ln>
        </p:spPr>
      </p:pic>
      <p:pic>
        <p:nvPicPr>
          <p:cNvPr id="22537" name="Picture 80"/>
          <p:cNvPicPr>
            <a:picLocks noChangeAspect="1"/>
          </p:cNvPicPr>
          <p:nvPr/>
        </p:nvPicPr>
        <p:blipFill>
          <a:blip r:embed="rId3" cstate="print"/>
          <a:srcRect/>
          <a:stretch>
            <a:fillRect/>
          </a:stretch>
        </p:blipFill>
        <p:spPr bwMode="auto">
          <a:xfrm>
            <a:off x="4543425" y="4624388"/>
            <a:ext cx="4314825" cy="384175"/>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spAutoFit/>
          </a:bodyPr>
          <a:lstStyle/>
          <a:p>
            <a:r>
              <a:rPr lang="en-US" smtClean="0"/>
              <a:t>Overview of Any Bootstrap Process</a:t>
            </a:r>
          </a:p>
        </p:txBody>
      </p:sp>
      <p:sp>
        <p:nvSpPr>
          <p:cNvPr id="24578" name="Text Placeholder 2"/>
          <p:cNvSpPr>
            <a:spLocks noGrp="1"/>
          </p:cNvSpPr>
          <p:nvPr>
            <p:ph idx="1"/>
          </p:nvPr>
        </p:nvSpPr>
        <p:spPr/>
        <p:txBody>
          <a:bodyPr/>
          <a:lstStyle/>
          <a:p>
            <a:pPr>
              <a:buClr>
                <a:srgbClr val="000000"/>
              </a:buClr>
            </a:pPr>
            <a:r>
              <a:rPr lang="en-US" smtClean="0">
                <a:ea typeface="DejaVu Sans"/>
                <a:cs typeface="DejaVu Sans"/>
              </a:rPr>
              <a:t>Basic components to any processor boot –</a:t>
            </a:r>
          </a:p>
          <a:p>
            <a:pPr>
              <a:buClr>
                <a:srgbClr val="000000"/>
              </a:buClr>
            </a:pPr>
            <a:r>
              <a:rPr lang="en-US" smtClean="0">
                <a:ea typeface="DejaVu Sans"/>
                <a:cs typeface="DejaVu Sans"/>
              </a:rPr>
              <a:t>Most processors boot through a chained loading method, each step gains functionality.</a:t>
            </a:r>
          </a:p>
          <a:p>
            <a:pPr>
              <a:buClr>
                <a:srgbClr val="000000"/>
              </a:buClr>
            </a:pPr>
            <a:r>
              <a:rPr lang="en-US" smtClean="0">
                <a:ea typeface="DejaVu Sans"/>
                <a:cs typeface="DejaVu Sans"/>
              </a:rPr>
              <a:t>Processor POR jumps to reset vector in ROM after reset line is released</a:t>
            </a:r>
          </a:p>
          <a:p>
            <a:pPr>
              <a:buClr>
                <a:srgbClr val="000000"/>
              </a:buClr>
            </a:pPr>
            <a:r>
              <a:rPr lang="en-US" smtClean="0">
                <a:ea typeface="DejaVu Sans"/>
                <a:cs typeface="DejaVu Sans"/>
              </a:rPr>
              <a:t>ROM Code initializes and reads persistent external storage source for bootstrap code into memory (maybe internal or external depends on ROM)</a:t>
            </a:r>
          </a:p>
          <a:p>
            <a:pPr>
              <a:buClr>
                <a:srgbClr val="000000"/>
              </a:buClr>
            </a:pPr>
            <a:r>
              <a:rPr lang="en-US" smtClean="0">
                <a:ea typeface="DejaVu Sans"/>
                <a:cs typeface="DejaVu Sans"/>
              </a:rPr>
              <a:t>Processor jumps to load point of read in code, from here it’s the role of the bootstrap code to continue to perhaps read in more code to stage the boot process. Or perhaps this bootstrap code is all that is needed to start intended operation.</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spAutoFit/>
          </a:bodyPr>
          <a:lstStyle/>
          <a:p>
            <a:r>
              <a:rPr lang="en-US" smtClean="0"/>
              <a:t>Why are there Boot Stages?</a:t>
            </a:r>
          </a:p>
        </p:txBody>
      </p:sp>
      <p:sp>
        <p:nvSpPr>
          <p:cNvPr id="26626" name="Text Placeholder 2"/>
          <p:cNvSpPr>
            <a:spLocks noGrp="1"/>
          </p:cNvSpPr>
          <p:nvPr>
            <p:ph idx="1"/>
          </p:nvPr>
        </p:nvSpPr>
        <p:spPr/>
        <p:txBody>
          <a:bodyPr/>
          <a:lstStyle/>
          <a:p>
            <a:pPr>
              <a:buClr>
                <a:srgbClr val="000000"/>
              </a:buClr>
            </a:pPr>
            <a:r>
              <a:rPr lang="en-US" smtClean="0">
                <a:ea typeface="DejaVu Sans"/>
                <a:cs typeface="DejaVu Sans"/>
              </a:rPr>
              <a:t>At POR the internal ROM code in the processor knows nothing about the system it is in. Therefore the processor uses pre-defined methods on where to find the boot code that can be accessed with a minimal standard configuration of external interfaces.</a:t>
            </a:r>
          </a:p>
          <a:p>
            <a:pPr>
              <a:buClr>
                <a:srgbClr val="000000"/>
              </a:buClr>
            </a:pPr>
            <a:r>
              <a:rPr lang="en-US" smtClean="0">
                <a:ea typeface="DejaVu Sans"/>
                <a:cs typeface="DejaVu Sans"/>
              </a:rPr>
              <a:t>The internal RAM is limited in size and due to that only a portion of the boot process can be read into it. Subsequent stages are enabled from this partial boot from Internal RAM.</a:t>
            </a:r>
          </a:p>
          <a:p>
            <a:pPr>
              <a:buClr>
                <a:srgbClr val="000000"/>
              </a:buClr>
            </a:pPr>
            <a:r>
              <a:rPr lang="en-US" smtClean="0">
                <a:ea typeface="DejaVu Sans"/>
                <a:cs typeface="DejaVu Sans"/>
              </a:rPr>
              <a:t>Biggest reason why is due to system configurations that can only be defined during the application design process such as memory DDR types and settings.</a:t>
            </a: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spAutoFit/>
          </a:bodyPr>
          <a:lstStyle/>
          <a:p>
            <a:r>
              <a:rPr lang="en-US" smtClean="0"/>
              <a:t>Linux Boot Process Components</a:t>
            </a:r>
          </a:p>
        </p:txBody>
      </p:sp>
      <p:sp>
        <p:nvSpPr>
          <p:cNvPr id="28674" name="Text Placeholder 2"/>
          <p:cNvSpPr>
            <a:spLocks noGrp="1"/>
          </p:cNvSpPr>
          <p:nvPr>
            <p:ph idx="1"/>
          </p:nvPr>
        </p:nvSpPr>
        <p:spPr/>
        <p:txBody>
          <a:bodyPr/>
          <a:lstStyle/>
          <a:p>
            <a:pPr>
              <a:lnSpc>
                <a:spcPct val="90000"/>
              </a:lnSpc>
              <a:buClr>
                <a:srgbClr val="000000"/>
              </a:buClr>
            </a:pPr>
            <a:r>
              <a:rPr lang="en-US" smtClean="0">
                <a:ea typeface="DejaVu Sans"/>
                <a:cs typeface="DejaVu Sans"/>
              </a:rPr>
              <a:t>Components of the Linux Boot Process (Stages)</a:t>
            </a:r>
          </a:p>
          <a:p>
            <a:pPr>
              <a:lnSpc>
                <a:spcPct val="90000"/>
              </a:lnSpc>
              <a:buClr>
                <a:srgbClr val="000000"/>
              </a:buClr>
            </a:pPr>
            <a:r>
              <a:rPr lang="en-US" smtClean="0">
                <a:ea typeface="DejaVu Sans"/>
                <a:cs typeface="DejaVu Sans"/>
              </a:rPr>
              <a:t>RBL –  ROM Boot Loader, Contained in the ROM of the Part, minimal capability to initialize the processor and read in from off chip into internal RAM the SPL.</a:t>
            </a:r>
          </a:p>
          <a:p>
            <a:pPr>
              <a:lnSpc>
                <a:spcPct val="90000"/>
              </a:lnSpc>
              <a:buClr>
                <a:srgbClr val="000000"/>
              </a:buClr>
            </a:pPr>
            <a:r>
              <a:rPr lang="en-US" smtClean="0">
                <a:ea typeface="DejaVu Sans"/>
                <a:cs typeface="DejaVu Sans"/>
              </a:rPr>
              <a:t>SPL – Secondary Program Loader, called many different names depending on processor (UBL,Xloader) but is code of a minimal  configuration specific to the target board that has the capability to setup the processor to be able to read in the next stage which is U-Boot.</a:t>
            </a:r>
          </a:p>
          <a:p>
            <a:pPr>
              <a:lnSpc>
                <a:spcPct val="90000"/>
              </a:lnSpc>
              <a:buClr>
                <a:srgbClr val="000000"/>
              </a:buClr>
            </a:pPr>
            <a:r>
              <a:rPr lang="en-US" smtClean="0">
                <a:ea typeface="DejaVu Sans"/>
                <a:cs typeface="DejaVu Sans"/>
              </a:rPr>
              <a:t>U-boot – Enables most of the specific processor functionality for the target board and end application to configure the part for booting Linux and to load the kernel image from persistent storage.</a:t>
            </a:r>
          </a:p>
          <a:p>
            <a:pPr>
              <a:lnSpc>
                <a:spcPct val="90000"/>
              </a:lnSpc>
              <a:buClr>
                <a:srgbClr val="000000"/>
              </a:buClr>
            </a:pPr>
            <a:r>
              <a:rPr lang="en-US" smtClean="0">
                <a:ea typeface="DejaVu Sans"/>
                <a:cs typeface="DejaVu Sans"/>
              </a:rPr>
              <a:t>Kernal image – Final stage of the boot process. Kernel initilization, MMU enable, Device Initilization, User Init process and finally user level applications.</a:t>
            </a: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spAutoFit/>
          </a:bodyPr>
          <a:lstStyle/>
          <a:p>
            <a:r>
              <a:rPr lang="en-US" smtClean="0"/>
              <a:t>4 Stages of the Linux Boot Process  </a:t>
            </a:r>
          </a:p>
        </p:txBody>
      </p:sp>
      <p:sp>
        <p:nvSpPr>
          <p:cNvPr id="30722" name="Text Placeholder 2"/>
          <p:cNvSpPr>
            <a:spLocks noGrp="1"/>
          </p:cNvSpPr>
          <p:nvPr>
            <p:ph idx="1"/>
          </p:nvPr>
        </p:nvSpPr>
        <p:spPr/>
        <p:txBody>
          <a:bodyPr/>
          <a:lstStyle/>
          <a:p>
            <a:pPr>
              <a:lnSpc>
                <a:spcPct val="90000"/>
              </a:lnSpc>
              <a:spcBef>
                <a:spcPts val="1463"/>
              </a:spcBef>
              <a:buClr>
                <a:srgbClr val="000000"/>
              </a:buClr>
            </a:pPr>
            <a:r>
              <a:rPr lang="en-US" sz="1800" smtClean="0">
                <a:ea typeface="DejaVu Sans"/>
                <a:cs typeface="DejaVu Sans"/>
              </a:rPr>
              <a:t>4 Stages to Boot Process – ROM, SPL, u-boot, Kernel</a:t>
            </a:r>
          </a:p>
          <a:p>
            <a:pPr>
              <a:lnSpc>
                <a:spcPct val="90000"/>
              </a:lnSpc>
              <a:spcBef>
                <a:spcPts val="1463"/>
              </a:spcBef>
              <a:buClr>
                <a:srgbClr val="000000"/>
              </a:buClr>
            </a:pPr>
            <a:r>
              <a:rPr lang="en-US" sz="1800" smtClean="0">
                <a:ea typeface="DejaVu Sans"/>
                <a:cs typeface="DejaVu Sans"/>
              </a:rPr>
              <a:t>1 – ROM BL Reads from initialized persistent storage (selected by boot mode) SPL into internal Ram</a:t>
            </a:r>
          </a:p>
          <a:p>
            <a:pPr>
              <a:lnSpc>
                <a:spcPct val="90000"/>
              </a:lnSpc>
              <a:spcBef>
                <a:spcPts val="1463"/>
              </a:spcBef>
              <a:buClr>
                <a:srgbClr val="000000"/>
              </a:buClr>
            </a:pPr>
            <a:r>
              <a:rPr lang="en-US" sz="1800" smtClean="0">
                <a:ea typeface="DejaVu Sans"/>
                <a:cs typeface="DejaVu Sans"/>
              </a:rPr>
              <a:t>2 – SPL does additional setup and reads from persistent storage the next stage u-boot into DDR</a:t>
            </a:r>
          </a:p>
          <a:p>
            <a:pPr>
              <a:lnSpc>
                <a:spcPct val="90000"/>
              </a:lnSpc>
              <a:spcBef>
                <a:spcPts val="1463"/>
              </a:spcBef>
              <a:buClr>
                <a:srgbClr val="000000"/>
              </a:buClr>
            </a:pPr>
            <a:r>
              <a:rPr lang="en-US" sz="1800" smtClean="0">
                <a:ea typeface="DejaVu Sans"/>
                <a:cs typeface="DejaVu Sans"/>
              </a:rPr>
              <a:t>3 – u-boot  continues the processor setup and reads the kernel into DDR</a:t>
            </a:r>
          </a:p>
          <a:p>
            <a:pPr>
              <a:lnSpc>
                <a:spcPct val="90000"/>
              </a:lnSpc>
              <a:spcBef>
                <a:spcPts val="1463"/>
              </a:spcBef>
              <a:buClr>
                <a:srgbClr val="000000"/>
              </a:buClr>
            </a:pPr>
            <a:r>
              <a:rPr lang="en-US" sz="1800" smtClean="0">
                <a:ea typeface="DejaVu Sans"/>
                <a:cs typeface="DejaVu Sans"/>
              </a:rPr>
              <a:t>4 – Linux boot and initializes user run time environment</a:t>
            </a:r>
          </a:p>
        </p:txBody>
      </p:sp>
      <p:sp>
        <p:nvSpPr>
          <p:cNvPr id="30723" name="Rectangle 16"/>
          <p:cNvSpPr>
            <a:spLocks/>
          </p:cNvSpPr>
          <p:nvPr/>
        </p:nvSpPr>
        <p:spPr bwMode="auto">
          <a:xfrm>
            <a:off x="4765675" y="3917950"/>
            <a:ext cx="4248150" cy="523875"/>
          </a:xfrm>
          <a:custGeom>
            <a:avLst/>
            <a:gdLst>
              <a:gd name="T0" fmla="*/ 2147483647 w 21600"/>
              <a:gd name="T1" fmla="*/ 0 h 21600"/>
              <a:gd name="T2" fmla="*/ 2147483647 w 21600"/>
              <a:gd name="T3" fmla="*/ 154057660 h 21600"/>
              <a:gd name="T4" fmla="*/ 2147483647 w 21600"/>
              <a:gd name="T5" fmla="*/ 308114544 h 21600"/>
              <a:gd name="T6" fmla="*/ 0 w 21600"/>
              <a:gd name="T7" fmla="*/ 154057660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AAAAAA"/>
          </a:solidFill>
          <a:ln w="9360">
            <a:solidFill>
              <a:srgbClr val="000000"/>
            </a:solidFill>
            <a:prstDash val="solid"/>
            <a:miter lim="800000"/>
            <a:headEnd/>
            <a:tailEnd/>
          </a:ln>
        </p:spPr>
        <p:txBody>
          <a:bodyPr wrap="none" lIns="90000" tIns="46800" rIns="90000" bIns="46800" anchor="ctr"/>
          <a:lstStyle/>
          <a:p>
            <a:endParaRPr lang="en-US"/>
          </a:p>
        </p:txBody>
      </p:sp>
      <p:sp>
        <p:nvSpPr>
          <p:cNvPr id="30724" name="Text Box 17"/>
          <p:cNvSpPr>
            <a:spLocks noChangeArrowheads="1"/>
          </p:cNvSpPr>
          <p:nvPr/>
        </p:nvSpPr>
        <p:spPr bwMode="auto">
          <a:xfrm>
            <a:off x="4799013" y="3967163"/>
            <a:ext cx="604837" cy="306387"/>
          </a:xfrm>
          <a:custGeom>
            <a:avLst/>
            <a:gdLst>
              <a:gd name="T0" fmla="*/ 237533853 w 21600"/>
              <a:gd name="T1" fmla="*/ 0 h 21600"/>
              <a:gd name="T2" fmla="*/ 475067706 w 21600"/>
              <a:gd name="T3" fmla="*/ 30892607 h 21600"/>
              <a:gd name="T4" fmla="*/ 237533853 w 21600"/>
              <a:gd name="T5" fmla="*/ 61785214 h 21600"/>
              <a:gd name="T6" fmla="*/ 0 w 21600"/>
              <a:gd name="T7" fmla="*/ 3089260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MMC</a:t>
            </a:r>
          </a:p>
        </p:txBody>
      </p:sp>
      <p:sp>
        <p:nvSpPr>
          <p:cNvPr id="30725" name="Rectangle 24"/>
          <p:cNvSpPr>
            <a:spLocks/>
          </p:cNvSpPr>
          <p:nvPr/>
        </p:nvSpPr>
        <p:spPr bwMode="auto">
          <a:xfrm>
            <a:off x="6350000" y="3987800"/>
            <a:ext cx="809625" cy="371475"/>
          </a:xfrm>
          <a:custGeom>
            <a:avLst/>
            <a:gdLst>
              <a:gd name="T0" fmla="*/ 568751012 w 21600"/>
              <a:gd name="T1" fmla="*/ 0 h 21600"/>
              <a:gd name="T2" fmla="*/ 1137502023 w 21600"/>
              <a:gd name="T3" fmla="*/ 54941907 h 21600"/>
              <a:gd name="T4" fmla="*/ 568751012 w 21600"/>
              <a:gd name="T5" fmla="*/ 109883813 h 21600"/>
              <a:gd name="T6" fmla="*/ 0 w 21600"/>
              <a:gd name="T7" fmla="*/ 5494190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00CCFF"/>
          </a:solidFill>
          <a:ln w="9360">
            <a:solidFill>
              <a:srgbClr val="000000"/>
            </a:solidFill>
            <a:prstDash val="solid"/>
            <a:miter lim="800000"/>
            <a:headEnd/>
            <a:tailEnd/>
          </a:ln>
        </p:spPr>
        <p:txBody>
          <a:bodyPr wrap="none" lIns="90000" tIns="46800" rIns="90000" bIns="46800" anchor="ctr"/>
          <a:lstStyle/>
          <a:p>
            <a:endParaRPr lang="en-US"/>
          </a:p>
        </p:txBody>
      </p:sp>
      <p:sp>
        <p:nvSpPr>
          <p:cNvPr id="30726" name="Text Box 25"/>
          <p:cNvSpPr>
            <a:spLocks noChangeArrowheads="1"/>
          </p:cNvSpPr>
          <p:nvPr/>
        </p:nvSpPr>
        <p:spPr bwMode="auto">
          <a:xfrm>
            <a:off x="6372225" y="4017963"/>
            <a:ext cx="733425" cy="306387"/>
          </a:xfrm>
          <a:custGeom>
            <a:avLst/>
            <a:gdLst>
              <a:gd name="T0" fmla="*/ 422111605 w 21600"/>
              <a:gd name="T1" fmla="*/ 0 h 21600"/>
              <a:gd name="T2" fmla="*/ 844222123 w 21600"/>
              <a:gd name="T3" fmla="*/ 30892607 h 21600"/>
              <a:gd name="T4" fmla="*/ 422111605 w 21600"/>
              <a:gd name="T5" fmla="*/ 61785214 h 21600"/>
              <a:gd name="T6" fmla="*/ 0 w 21600"/>
              <a:gd name="T7" fmla="*/ 3089260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u-boot</a:t>
            </a:r>
          </a:p>
        </p:txBody>
      </p:sp>
      <p:sp>
        <p:nvSpPr>
          <p:cNvPr id="30727" name="Rectangle 26"/>
          <p:cNvSpPr>
            <a:spLocks/>
          </p:cNvSpPr>
          <p:nvPr/>
        </p:nvSpPr>
        <p:spPr bwMode="auto">
          <a:xfrm>
            <a:off x="5675313" y="3989388"/>
            <a:ext cx="581025" cy="371475"/>
          </a:xfrm>
          <a:custGeom>
            <a:avLst/>
            <a:gdLst>
              <a:gd name="T0" fmla="*/ 210212240 w 21600"/>
              <a:gd name="T1" fmla="*/ 0 h 21600"/>
              <a:gd name="T2" fmla="*/ 420424481 w 21600"/>
              <a:gd name="T3" fmla="*/ 54941907 h 21600"/>
              <a:gd name="T4" fmla="*/ 210212240 w 21600"/>
              <a:gd name="T5" fmla="*/ 109883813 h 21600"/>
              <a:gd name="T6" fmla="*/ 0 w 21600"/>
              <a:gd name="T7" fmla="*/ 5494190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00CCFF"/>
          </a:solidFill>
          <a:ln w="9360">
            <a:solidFill>
              <a:srgbClr val="000000"/>
            </a:solidFill>
            <a:prstDash val="solid"/>
            <a:miter lim="800000"/>
            <a:headEnd/>
            <a:tailEnd/>
          </a:ln>
        </p:spPr>
        <p:txBody>
          <a:bodyPr wrap="none" lIns="90000" tIns="46800" rIns="90000" bIns="46800" anchor="ctr"/>
          <a:lstStyle/>
          <a:p>
            <a:endParaRPr lang="en-US"/>
          </a:p>
        </p:txBody>
      </p:sp>
      <p:sp>
        <p:nvSpPr>
          <p:cNvPr id="30728" name="Text Box 27"/>
          <p:cNvSpPr>
            <a:spLocks noChangeArrowheads="1"/>
          </p:cNvSpPr>
          <p:nvPr/>
        </p:nvSpPr>
        <p:spPr bwMode="auto">
          <a:xfrm>
            <a:off x="5697538" y="4019550"/>
            <a:ext cx="527050" cy="306388"/>
          </a:xfrm>
          <a:custGeom>
            <a:avLst/>
            <a:gdLst>
              <a:gd name="T0" fmla="*/ 156787997 w 21600"/>
              <a:gd name="T1" fmla="*/ 0 h 21600"/>
              <a:gd name="T2" fmla="*/ 313575995 w 21600"/>
              <a:gd name="T3" fmla="*/ 30892821 h 21600"/>
              <a:gd name="T4" fmla="*/ 156787997 w 21600"/>
              <a:gd name="T5" fmla="*/ 61785643 h 21600"/>
              <a:gd name="T6" fmla="*/ 0 w 21600"/>
              <a:gd name="T7" fmla="*/ 30892821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SPL</a:t>
            </a:r>
          </a:p>
        </p:txBody>
      </p:sp>
      <p:sp>
        <p:nvSpPr>
          <p:cNvPr id="30729" name="Rectangle 28"/>
          <p:cNvSpPr>
            <a:spLocks/>
          </p:cNvSpPr>
          <p:nvPr/>
        </p:nvSpPr>
        <p:spPr bwMode="auto">
          <a:xfrm>
            <a:off x="7227888" y="3989388"/>
            <a:ext cx="809625" cy="371475"/>
          </a:xfrm>
          <a:custGeom>
            <a:avLst/>
            <a:gdLst>
              <a:gd name="T0" fmla="*/ 568751012 w 21600"/>
              <a:gd name="T1" fmla="*/ 0 h 21600"/>
              <a:gd name="T2" fmla="*/ 1137502023 w 21600"/>
              <a:gd name="T3" fmla="*/ 54941907 h 21600"/>
              <a:gd name="T4" fmla="*/ 568751012 w 21600"/>
              <a:gd name="T5" fmla="*/ 109883813 h 21600"/>
              <a:gd name="T6" fmla="*/ 0 w 21600"/>
              <a:gd name="T7" fmla="*/ 5494190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00CCFF"/>
          </a:solidFill>
          <a:ln w="9360">
            <a:solidFill>
              <a:srgbClr val="000000"/>
            </a:solidFill>
            <a:prstDash val="solid"/>
            <a:miter lim="800000"/>
            <a:headEnd/>
            <a:tailEnd/>
          </a:ln>
        </p:spPr>
        <p:txBody>
          <a:bodyPr wrap="none" lIns="90000" tIns="46800" rIns="90000" bIns="46800" anchor="ctr"/>
          <a:lstStyle/>
          <a:p>
            <a:endParaRPr lang="en-US"/>
          </a:p>
        </p:txBody>
      </p:sp>
      <p:sp>
        <p:nvSpPr>
          <p:cNvPr id="30730" name="Text Box 29"/>
          <p:cNvSpPr>
            <a:spLocks noChangeArrowheads="1"/>
          </p:cNvSpPr>
          <p:nvPr/>
        </p:nvSpPr>
        <p:spPr bwMode="auto">
          <a:xfrm>
            <a:off x="7262813" y="4019550"/>
            <a:ext cx="706437" cy="306388"/>
          </a:xfrm>
          <a:custGeom>
            <a:avLst/>
            <a:gdLst>
              <a:gd name="T0" fmla="*/ 377947975 w 21600"/>
              <a:gd name="T1" fmla="*/ 0 h 21600"/>
              <a:gd name="T2" fmla="*/ 755895951 w 21600"/>
              <a:gd name="T3" fmla="*/ 30892821 h 21600"/>
              <a:gd name="T4" fmla="*/ 377947975 w 21600"/>
              <a:gd name="T5" fmla="*/ 61785643 h 21600"/>
              <a:gd name="T6" fmla="*/ 0 w 21600"/>
              <a:gd name="T7" fmla="*/ 30892821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kernel</a:t>
            </a:r>
          </a:p>
        </p:txBody>
      </p:sp>
      <p:sp>
        <p:nvSpPr>
          <p:cNvPr id="30731" name="Text Box 30"/>
          <p:cNvSpPr>
            <a:spLocks noChangeArrowheads="1"/>
          </p:cNvSpPr>
          <p:nvPr/>
        </p:nvSpPr>
        <p:spPr bwMode="auto">
          <a:xfrm>
            <a:off x="4786313" y="3651250"/>
            <a:ext cx="3522662" cy="306388"/>
          </a:xfrm>
          <a:custGeom>
            <a:avLst/>
            <a:gdLst>
              <a:gd name="T0" fmla="*/ 2147483647 w 21600"/>
              <a:gd name="T1" fmla="*/ 0 h 21600"/>
              <a:gd name="T2" fmla="*/ 2147483647 w 21600"/>
              <a:gd name="T3" fmla="*/ 30892821 h 21600"/>
              <a:gd name="T4" fmla="*/ 2147483647 w 21600"/>
              <a:gd name="T5" fmla="*/ 61785643 h 21600"/>
              <a:gd name="T6" fmla="*/ 0 w 21600"/>
              <a:gd name="T7" fmla="*/ 30892821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Persistent Storage – Readable by ROM</a:t>
            </a:r>
          </a:p>
        </p:txBody>
      </p:sp>
      <p:sp>
        <p:nvSpPr>
          <p:cNvPr id="30732" name="Rectangle 33"/>
          <p:cNvSpPr>
            <a:spLocks/>
          </p:cNvSpPr>
          <p:nvPr/>
        </p:nvSpPr>
        <p:spPr bwMode="auto">
          <a:xfrm>
            <a:off x="8112125" y="3990975"/>
            <a:ext cx="809625" cy="371475"/>
          </a:xfrm>
          <a:custGeom>
            <a:avLst/>
            <a:gdLst>
              <a:gd name="T0" fmla="*/ 568751012 w 21600"/>
              <a:gd name="T1" fmla="*/ 0 h 21600"/>
              <a:gd name="T2" fmla="*/ 1137502023 w 21600"/>
              <a:gd name="T3" fmla="*/ 54941907 h 21600"/>
              <a:gd name="T4" fmla="*/ 568751012 w 21600"/>
              <a:gd name="T5" fmla="*/ 109883813 h 21600"/>
              <a:gd name="T6" fmla="*/ 0 w 21600"/>
              <a:gd name="T7" fmla="*/ 5494190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00CCFF"/>
          </a:solidFill>
          <a:ln w="9360">
            <a:solidFill>
              <a:srgbClr val="000000"/>
            </a:solidFill>
            <a:prstDash val="solid"/>
            <a:miter lim="800000"/>
            <a:headEnd/>
            <a:tailEnd/>
          </a:ln>
        </p:spPr>
        <p:txBody>
          <a:bodyPr wrap="none" lIns="90000" tIns="46800" rIns="90000" bIns="46800" anchor="ctr"/>
          <a:lstStyle/>
          <a:p>
            <a:endParaRPr lang="en-US"/>
          </a:p>
        </p:txBody>
      </p:sp>
      <p:sp>
        <p:nvSpPr>
          <p:cNvPr id="30733" name="Text Box 34"/>
          <p:cNvSpPr>
            <a:spLocks noChangeArrowheads="1"/>
          </p:cNvSpPr>
          <p:nvPr/>
        </p:nvSpPr>
        <p:spPr bwMode="auto">
          <a:xfrm>
            <a:off x="8070850" y="4021138"/>
            <a:ext cx="863600" cy="306387"/>
          </a:xfrm>
          <a:custGeom>
            <a:avLst/>
            <a:gdLst>
              <a:gd name="T0" fmla="*/ 690272352 w 21600"/>
              <a:gd name="T1" fmla="*/ 0 h 21600"/>
              <a:gd name="T2" fmla="*/ 1380542145 w 21600"/>
              <a:gd name="T3" fmla="*/ 30892607 h 21600"/>
              <a:gd name="T4" fmla="*/ 690272352 w 21600"/>
              <a:gd name="T5" fmla="*/ 61785214 h 21600"/>
              <a:gd name="T6" fmla="*/ 0 w 21600"/>
              <a:gd name="T7" fmla="*/ 3089260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Root FS</a:t>
            </a:r>
          </a:p>
        </p:txBody>
      </p:sp>
      <p:sp>
        <p:nvSpPr>
          <p:cNvPr id="30734" name="Rectangle 35"/>
          <p:cNvSpPr>
            <a:spLocks/>
          </p:cNvSpPr>
          <p:nvPr/>
        </p:nvSpPr>
        <p:spPr bwMode="auto">
          <a:xfrm>
            <a:off x="2095500" y="3876675"/>
            <a:ext cx="1990725" cy="1162050"/>
          </a:xfrm>
          <a:custGeom>
            <a:avLst/>
            <a:gdLst>
              <a:gd name="T0" fmla="*/ 2147483647 w 21600"/>
              <a:gd name="T1" fmla="*/ 0 h 21600"/>
              <a:gd name="T2" fmla="*/ 2147483647 w 21600"/>
              <a:gd name="T3" fmla="*/ 1681177153 h 21600"/>
              <a:gd name="T4" fmla="*/ 2147483647 w 21600"/>
              <a:gd name="T5" fmla="*/ 2147483647 h 21600"/>
              <a:gd name="T6" fmla="*/ 0 w 21600"/>
              <a:gd name="T7" fmla="*/ 1681177153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AAAAAA"/>
          </a:solidFill>
          <a:ln w="9360">
            <a:solidFill>
              <a:srgbClr val="000000"/>
            </a:solidFill>
            <a:prstDash val="solid"/>
            <a:miter lim="800000"/>
            <a:headEnd/>
            <a:tailEnd/>
          </a:ln>
        </p:spPr>
        <p:txBody>
          <a:bodyPr wrap="none" lIns="90000" tIns="46800" rIns="90000" bIns="46800" anchor="ctr"/>
          <a:lstStyle/>
          <a:p>
            <a:endParaRPr lang="en-US"/>
          </a:p>
        </p:txBody>
      </p:sp>
      <p:sp>
        <p:nvSpPr>
          <p:cNvPr id="30735" name="Text Box 36"/>
          <p:cNvSpPr>
            <a:spLocks noChangeArrowheads="1"/>
          </p:cNvSpPr>
          <p:nvPr/>
        </p:nvSpPr>
        <p:spPr bwMode="auto">
          <a:xfrm>
            <a:off x="2127250" y="3884613"/>
            <a:ext cx="1052513" cy="307975"/>
          </a:xfrm>
          <a:custGeom>
            <a:avLst/>
            <a:gdLst>
              <a:gd name="T0" fmla="*/ 1249247888 w 21600"/>
              <a:gd name="T1" fmla="*/ 0 h 21600"/>
              <a:gd name="T2" fmla="*/ 2147483647 w 21600"/>
              <a:gd name="T3" fmla="*/ 31213668 h 21600"/>
              <a:gd name="T4" fmla="*/ 1249247888 w 21600"/>
              <a:gd name="T5" fmla="*/ 62427337 h 21600"/>
              <a:gd name="T6" fmla="*/ 0 w 21600"/>
              <a:gd name="T7" fmla="*/ 31213668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Processor</a:t>
            </a:r>
          </a:p>
        </p:txBody>
      </p:sp>
      <p:sp>
        <p:nvSpPr>
          <p:cNvPr id="30736" name="Rectangle 37"/>
          <p:cNvSpPr>
            <a:spLocks/>
          </p:cNvSpPr>
          <p:nvPr/>
        </p:nvSpPr>
        <p:spPr bwMode="auto">
          <a:xfrm>
            <a:off x="2097088" y="5122863"/>
            <a:ext cx="1990725" cy="1162050"/>
          </a:xfrm>
          <a:custGeom>
            <a:avLst/>
            <a:gdLst>
              <a:gd name="T0" fmla="*/ 2147483647 w 21600"/>
              <a:gd name="T1" fmla="*/ 0 h 21600"/>
              <a:gd name="T2" fmla="*/ 2147483647 w 21600"/>
              <a:gd name="T3" fmla="*/ 1681697923 h 21600"/>
              <a:gd name="T4" fmla="*/ 2147483647 w 21600"/>
              <a:gd name="T5" fmla="*/ 2147483647 h 21600"/>
              <a:gd name="T6" fmla="*/ 0 w 21600"/>
              <a:gd name="T7" fmla="*/ 1681697923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AAAAAA"/>
          </a:solidFill>
          <a:ln w="9360">
            <a:solidFill>
              <a:srgbClr val="000000"/>
            </a:solidFill>
            <a:prstDash val="solid"/>
            <a:miter lim="800000"/>
            <a:headEnd/>
            <a:tailEnd/>
          </a:ln>
        </p:spPr>
        <p:txBody>
          <a:bodyPr wrap="none" lIns="90000" tIns="46800" rIns="90000" bIns="46800" anchor="ctr"/>
          <a:lstStyle/>
          <a:p>
            <a:endParaRPr lang="en-US"/>
          </a:p>
        </p:txBody>
      </p:sp>
      <p:sp>
        <p:nvSpPr>
          <p:cNvPr id="30737" name="Text Box 38"/>
          <p:cNvSpPr>
            <a:spLocks noChangeArrowheads="1"/>
          </p:cNvSpPr>
          <p:nvPr/>
        </p:nvSpPr>
        <p:spPr bwMode="auto">
          <a:xfrm>
            <a:off x="2147888" y="5143500"/>
            <a:ext cx="569912" cy="307975"/>
          </a:xfrm>
          <a:custGeom>
            <a:avLst/>
            <a:gdLst>
              <a:gd name="T0" fmla="*/ 198238066 w 21600"/>
              <a:gd name="T1" fmla="*/ 0 h 21600"/>
              <a:gd name="T2" fmla="*/ 396476131 w 21600"/>
              <a:gd name="T3" fmla="*/ 31213668 h 21600"/>
              <a:gd name="T4" fmla="*/ 198238066 w 21600"/>
              <a:gd name="T5" fmla="*/ 62427337 h 21600"/>
              <a:gd name="T6" fmla="*/ 0 w 21600"/>
              <a:gd name="T7" fmla="*/ 31213668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DDR</a:t>
            </a:r>
          </a:p>
        </p:txBody>
      </p:sp>
      <p:sp>
        <p:nvSpPr>
          <p:cNvPr id="30738" name="Rectangle 39"/>
          <p:cNvSpPr>
            <a:spLocks/>
          </p:cNvSpPr>
          <p:nvPr/>
        </p:nvSpPr>
        <p:spPr bwMode="auto">
          <a:xfrm>
            <a:off x="3109913" y="5418138"/>
            <a:ext cx="914400" cy="288925"/>
          </a:xfrm>
          <a:custGeom>
            <a:avLst/>
            <a:gdLst>
              <a:gd name="T0" fmla="*/ 819352565 w 21600"/>
              <a:gd name="T1" fmla="*/ 0 h 21600"/>
              <a:gd name="T2" fmla="*/ 1638705130 w 21600"/>
              <a:gd name="T3" fmla="*/ 25861326 h 21600"/>
              <a:gd name="T4" fmla="*/ 819352565 w 21600"/>
              <a:gd name="T5" fmla="*/ 51722653 h 21600"/>
              <a:gd name="T6" fmla="*/ 0 w 21600"/>
              <a:gd name="T7" fmla="*/ 25861326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FFFF00"/>
          </a:solidFill>
          <a:ln w="9360">
            <a:solidFill>
              <a:srgbClr val="000000"/>
            </a:solidFill>
            <a:prstDash val="solid"/>
            <a:miter lim="800000"/>
            <a:headEnd/>
            <a:tailEnd/>
          </a:ln>
        </p:spPr>
        <p:txBody>
          <a:bodyPr wrap="none" lIns="90000" tIns="46800" rIns="90000" bIns="46800" anchor="ctr"/>
          <a:lstStyle/>
          <a:p>
            <a:endParaRPr lang="en-US"/>
          </a:p>
        </p:txBody>
      </p:sp>
      <p:sp>
        <p:nvSpPr>
          <p:cNvPr id="30739" name="Text Box 40"/>
          <p:cNvSpPr>
            <a:spLocks noChangeArrowheads="1"/>
          </p:cNvSpPr>
          <p:nvPr/>
        </p:nvSpPr>
        <p:spPr bwMode="auto">
          <a:xfrm>
            <a:off x="3189288" y="5402263"/>
            <a:ext cx="754062" cy="306387"/>
          </a:xfrm>
          <a:custGeom>
            <a:avLst/>
            <a:gdLst>
              <a:gd name="T0" fmla="*/ 459362535 w 21600"/>
              <a:gd name="T1" fmla="*/ 0 h 21600"/>
              <a:gd name="T2" fmla="*/ 918725070 w 21600"/>
              <a:gd name="T3" fmla="*/ 30892607 h 21600"/>
              <a:gd name="T4" fmla="*/ 459362535 w 21600"/>
              <a:gd name="T5" fmla="*/ 61785214 h 21600"/>
              <a:gd name="T6" fmla="*/ 0 w 21600"/>
              <a:gd name="T7" fmla="*/ 3089260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U-boot</a:t>
            </a:r>
          </a:p>
        </p:txBody>
      </p:sp>
      <p:sp>
        <p:nvSpPr>
          <p:cNvPr id="30740" name="Rectangle 41"/>
          <p:cNvSpPr>
            <a:spLocks/>
          </p:cNvSpPr>
          <p:nvPr/>
        </p:nvSpPr>
        <p:spPr bwMode="auto">
          <a:xfrm>
            <a:off x="3111500" y="4203700"/>
            <a:ext cx="914400" cy="288925"/>
          </a:xfrm>
          <a:custGeom>
            <a:avLst/>
            <a:gdLst>
              <a:gd name="T0" fmla="*/ 819352565 w 21600"/>
              <a:gd name="T1" fmla="*/ 0 h 21600"/>
              <a:gd name="T2" fmla="*/ 1638705130 w 21600"/>
              <a:gd name="T3" fmla="*/ 25861326 h 21600"/>
              <a:gd name="T4" fmla="*/ 819352565 w 21600"/>
              <a:gd name="T5" fmla="*/ 51722653 h 21600"/>
              <a:gd name="T6" fmla="*/ 0 w 21600"/>
              <a:gd name="T7" fmla="*/ 25861326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FFFF00"/>
          </a:solidFill>
          <a:ln w="9360">
            <a:solidFill>
              <a:srgbClr val="000000"/>
            </a:solidFill>
            <a:prstDash val="solid"/>
            <a:miter lim="800000"/>
            <a:headEnd/>
            <a:tailEnd/>
          </a:ln>
        </p:spPr>
        <p:txBody>
          <a:bodyPr wrap="none" lIns="90000" tIns="46800" rIns="90000" bIns="46800" anchor="ctr"/>
          <a:lstStyle/>
          <a:p>
            <a:endParaRPr lang="en-US"/>
          </a:p>
        </p:txBody>
      </p:sp>
      <p:sp>
        <p:nvSpPr>
          <p:cNvPr id="30741" name="Text Box 42"/>
          <p:cNvSpPr>
            <a:spLocks noChangeArrowheads="1"/>
          </p:cNvSpPr>
          <p:nvPr/>
        </p:nvSpPr>
        <p:spPr bwMode="auto">
          <a:xfrm>
            <a:off x="3125788" y="4187825"/>
            <a:ext cx="884237" cy="306388"/>
          </a:xfrm>
          <a:custGeom>
            <a:avLst/>
            <a:gdLst>
              <a:gd name="T0" fmla="*/ 741453744 w 21600"/>
              <a:gd name="T1" fmla="*/ 0 h 21600"/>
              <a:gd name="T2" fmla="*/ 1482906177 w 21600"/>
              <a:gd name="T3" fmla="*/ 30892821 h 21600"/>
              <a:gd name="T4" fmla="*/ 741453744 w 21600"/>
              <a:gd name="T5" fmla="*/ 61785643 h 21600"/>
              <a:gd name="T6" fmla="*/ 0 w 21600"/>
              <a:gd name="T7" fmla="*/ 30892821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ROM BL</a:t>
            </a:r>
          </a:p>
        </p:txBody>
      </p:sp>
      <p:sp>
        <p:nvSpPr>
          <p:cNvPr id="30742" name="Rectangle 43"/>
          <p:cNvSpPr>
            <a:spLocks/>
          </p:cNvSpPr>
          <p:nvPr/>
        </p:nvSpPr>
        <p:spPr bwMode="auto">
          <a:xfrm>
            <a:off x="3111500" y="4603750"/>
            <a:ext cx="914400" cy="288925"/>
          </a:xfrm>
          <a:custGeom>
            <a:avLst/>
            <a:gdLst>
              <a:gd name="T0" fmla="*/ 819352565 w 21600"/>
              <a:gd name="T1" fmla="*/ 0 h 21600"/>
              <a:gd name="T2" fmla="*/ 1638705130 w 21600"/>
              <a:gd name="T3" fmla="*/ 25861326 h 21600"/>
              <a:gd name="T4" fmla="*/ 819352565 w 21600"/>
              <a:gd name="T5" fmla="*/ 51722653 h 21600"/>
              <a:gd name="T6" fmla="*/ 0 w 21600"/>
              <a:gd name="T7" fmla="*/ 25861326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FFFF00"/>
          </a:solidFill>
          <a:ln w="9360">
            <a:solidFill>
              <a:srgbClr val="000000"/>
            </a:solidFill>
            <a:prstDash val="solid"/>
            <a:miter lim="800000"/>
            <a:headEnd/>
            <a:tailEnd/>
          </a:ln>
        </p:spPr>
        <p:txBody>
          <a:bodyPr wrap="none" lIns="90000" tIns="46800" rIns="90000" bIns="46800" anchor="ctr"/>
          <a:lstStyle/>
          <a:p>
            <a:endParaRPr lang="en-US"/>
          </a:p>
        </p:txBody>
      </p:sp>
      <p:sp>
        <p:nvSpPr>
          <p:cNvPr id="30743" name="Text Box 44"/>
          <p:cNvSpPr>
            <a:spLocks noChangeArrowheads="1"/>
          </p:cNvSpPr>
          <p:nvPr/>
        </p:nvSpPr>
        <p:spPr bwMode="auto">
          <a:xfrm>
            <a:off x="3302000" y="4587875"/>
            <a:ext cx="527050" cy="306388"/>
          </a:xfrm>
          <a:custGeom>
            <a:avLst/>
            <a:gdLst>
              <a:gd name="T0" fmla="*/ 156787997 w 21600"/>
              <a:gd name="T1" fmla="*/ 0 h 21600"/>
              <a:gd name="T2" fmla="*/ 313575995 w 21600"/>
              <a:gd name="T3" fmla="*/ 30892821 h 21600"/>
              <a:gd name="T4" fmla="*/ 156787997 w 21600"/>
              <a:gd name="T5" fmla="*/ 61785643 h 21600"/>
              <a:gd name="T6" fmla="*/ 0 w 21600"/>
              <a:gd name="T7" fmla="*/ 30892821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SPL</a:t>
            </a:r>
          </a:p>
        </p:txBody>
      </p:sp>
      <p:sp>
        <p:nvSpPr>
          <p:cNvPr id="30744" name="Text Box 45"/>
          <p:cNvSpPr>
            <a:spLocks noChangeArrowheads="1"/>
          </p:cNvSpPr>
          <p:nvPr/>
        </p:nvSpPr>
        <p:spPr bwMode="auto">
          <a:xfrm>
            <a:off x="2089150" y="4565650"/>
            <a:ext cx="906463" cy="306388"/>
          </a:xfrm>
          <a:custGeom>
            <a:avLst/>
            <a:gdLst>
              <a:gd name="T0" fmla="*/ 797899667 w 21600"/>
              <a:gd name="T1" fmla="*/ 0 h 21600"/>
              <a:gd name="T2" fmla="*/ 1595799333 w 21600"/>
              <a:gd name="T3" fmla="*/ 30892821 h 21600"/>
              <a:gd name="T4" fmla="*/ 797899667 w 21600"/>
              <a:gd name="T5" fmla="*/ 61785643 h 21600"/>
              <a:gd name="T6" fmla="*/ 0 w 21600"/>
              <a:gd name="T7" fmla="*/ 30892821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Int. RAM</a:t>
            </a:r>
          </a:p>
        </p:txBody>
      </p:sp>
      <p:sp>
        <p:nvSpPr>
          <p:cNvPr id="30745" name="Rectangle 46"/>
          <p:cNvSpPr>
            <a:spLocks/>
          </p:cNvSpPr>
          <p:nvPr/>
        </p:nvSpPr>
        <p:spPr bwMode="auto">
          <a:xfrm>
            <a:off x="3105150" y="5807075"/>
            <a:ext cx="914400" cy="288925"/>
          </a:xfrm>
          <a:custGeom>
            <a:avLst/>
            <a:gdLst>
              <a:gd name="T0" fmla="*/ 819352565 w 21600"/>
              <a:gd name="T1" fmla="*/ 0 h 21600"/>
              <a:gd name="T2" fmla="*/ 1638705130 w 21600"/>
              <a:gd name="T3" fmla="*/ 25829117 h 21600"/>
              <a:gd name="T4" fmla="*/ 819352565 w 21600"/>
              <a:gd name="T5" fmla="*/ 51658233 h 21600"/>
              <a:gd name="T6" fmla="*/ 0 w 21600"/>
              <a:gd name="T7" fmla="*/ 2582911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FFFF00"/>
          </a:solidFill>
          <a:ln w="9360">
            <a:solidFill>
              <a:srgbClr val="000000"/>
            </a:solidFill>
            <a:prstDash val="solid"/>
            <a:miter lim="800000"/>
            <a:headEnd/>
            <a:tailEnd/>
          </a:ln>
        </p:spPr>
        <p:txBody>
          <a:bodyPr wrap="none" lIns="90000" tIns="46800" rIns="90000" bIns="46800" anchor="ctr"/>
          <a:lstStyle/>
          <a:p>
            <a:endParaRPr lang="en-US"/>
          </a:p>
        </p:txBody>
      </p:sp>
      <p:sp>
        <p:nvSpPr>
          <p:cNvPr id="30746" name="Text Box 47"/>
          <p:cNvSpPr>
            <a:spLocks noChangeArrowheads="1"/>
          </p:cNvSpPr>
          <p:nvPr/>
        </p:nvSpPr>
        <p:spPr bwMode="auto">
          <a:xfrm>
            <a:off x="3194050" y="5791200"/>
            <a:ext cx="736600" cy="307975"/>
          </a:xfrm>
          <a:custGeom>
            <a:avLst/>
            <a:gdLst>
              <a:gd name="T0" fmla="*/ 428495479 w 21600"/>
              <a:gd name="T1" fmla="*/ 0 h 21600"/>
              <a:gd name="T2" fmla="*/ 856990958 w 21600"/>
              <a:gd name="T3" fmla="*/ 31213668 h 21600"/>
              <a:gd name="T4" fmla="*/ 428495479 w 21600"/>
              <a:gd name="T5" fmla="*/ 62427337 h 21600"/>
              <a:gd name="T6" fmla="*/ 0 w 21600"/>
              <a:gd name="T7" fmla="*/ 31213668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Kernel</a:t>
            </a:r>
          </a:p>
        </p:txBody>
      </p:sp>
      <p:sp>
        <p:nvSpPr>
          <p:cNvPr id="30747" name="Line 48"/>
          <p:cNvSpPr>
            <a:spLocks noChangeShapeType="1"/>
          </p:cNvSpPr>
          <p:nvPr/>
        </p:nvSpPr>
        <p:spPr bwMode="auto">
          <a:xfrm>
            <a:off x="5953125" y="4381500"/>
            <a:ext cx="0" cy="371475"/>
          </a:xfrm>
          <a:prstGeom prst="line">
            <a:avLst/>
          </a:prstGeom>
          <a:noFill/>
          <a:ln w="28440">
            <a:solidFill>
              <a:srgbClr val="000000"/>
            </a:solidFill>
            <a:miter lim="800000"/>
            <a:headEnd/>
            <a:tailEnd/>
          </a:ln>
        </p:spPr>
        <p:txBody>
          <a:bodyPr lIns="90000" tIns="46800" rIns="90000" bIns="46800">
            <a:spAutoFit/>
          </a:bodyPr>
          <a:lstStyle/>
          <a:p>
            <a:endParaRPr lang="en-US"/>
          </a:p>
        </p:txBody>
      </p:sp>
      <p:sp>
        <p:nvSpPr>
          <p:cNvPr id="30748" name="Line 49"/>
          <p:cNvSpPr>
            <a:spLocks noChangeShapeType="1"/>
          </p:cNvSpPr>
          <p:nvPr/>
        </p:nvSpPr>
        <p:spPr bwMode="auto">
          <a:xfrm flipH="1">
            <a:off x="4210050" y="4743450"/>
            <a:ext cx="1752600" cy="0"/>
          </a:xfrm>
          <a:prstGeom prst="line">
            <a:avLst/>
          </a:prstGeom>
          <a:noFill/>
          <a:ln w="28440">
            <a:solidFill>
              <a:srgbClr val="000000"/>
            </a:solidFill>
            <a:miter lim="800000"/>
            <a:headEnd/>
            <a:tailEnd type="arrow" w="med" len="med"/>
          </a:ln>
        </p:spPr>
        <p:txBody>
          <a:bodyPr wrap="none" lIns="90000" tIns="46800" rIns="90000" bIns="46800">
            <a:spAutoFit/>
          </a:bodyPr>
          <a:lstStyle/>
          <a:p>
            <a:endParaRPr lang="en-US"/>
          </a:p>
        </p:txBody>
      </p:sp>
      <p:sp>
        <p:nvSpPr>
          <p:cNvPr id="30749" name="Text Box 50"/>
          <p:cNvSpPr>
            <a:spLocks noChangeArrowheads="1"/>
          </p:cNvSpPr>
          <p:nvPr/>
        </p:nvSpPr>
        <p:spPr bwMode="auto">
          <a:xfrm>
            <a:off x="4143375" y="4187825"/>
            <a:ext cx="279400" cy="306388"/>
          </a:xfrm>
          <a:custGeom>
            <a:avLst/>
            <a:gdLst>
              <a:gd name="T0" fmla="*/ 23401236 w 21600"/>
              <a:gd name="T1" fmla="*/ 0 h 21600"/>
              <a:gd name="T2" fmla="*/ 46802471 w 21600"/>
              <a:gd name="T3" fmla="*/ 30892821 h 21600"/>
              <a:gd name="T4" fmla="*/ 23401236 w 21600"/>
              <a:gd name="T5" fmla="*/ 61785643 h 21600"/>
              <a:gd name="T6" fmla="*/ 0 w 21600"/>
              <a:gd name="T7" fmla="*/ 30892821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wrap="none" lIns="90000" tIns="46800" rIns="90000" bIns="46800">
            <a:spAutoFit/>
          </a:bodyPr>
          <a:lstStyle/>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1</a:t>
            </a:r>
          </a:p>
        </p:txBody>
      </p:sp>
      <p:sp>
        <p:nvSpPr>
          <p:cNvPr id="30750" name="Line 51"/>
          <p:cNvSpPr>
            <a:spLocks noChangeShapeType="1"/>
          </p:cNvSpPr>
          <p:nvPr/>
        </p:nvSpPr>
        <p:spPr bwMode="auto">
          <a:xfrm>
            <a:off x="6754813" y="4383088"/>
            <a:ext cx="0" cy="1181100"/>
          </a:xfrm>
          <a:prstGeom prst="line">
            <a:avLst/>
          </a:prstGeom>
          <a:noFill/>
          <a:ln w="28440">
            <a:solidFill>
              <a:srgbClr val="000000"/>
            </a:solidFill>
            <a:miter lim="800000"/>
            <a:headEnd/>
            <a:tailEnd/>
          </a:ln>
        </p:spPr>
        <p:txBody>
          <a:bodyPr lIns="90000" tIns="46800" rIns="90000" bIns="46800">
            <a:spAutoFit/>
          </a:bodyPr>
          <a:lstStyle/>
          <a:p>
            <a:endParaRPr lang="en-US"/>
          </a:p>
        </p:txBody>
      </p:sp>
      <p:sp>
        <p:nvSpPr>
          <p:cNvPr id="30751" name="Line 52"/>
          <p:cNvSpPr>
            <a:spLocks noChangeShapeType="1"/>
          </p:cNvSpPr>
          <p:nvPr/>
        </p:nvSpPr>
        <p:spPr bwMode="auto">
          <a:xfrm flipH="1">
            <a:off x="4192588" y="5573713"/>
            <a:ext cx="2571750" cy="0"/>
          </a:xfrm>
          <a:prstGeom prst="line">
            <a:avLst/>
          </a:prstGeom>
          <a:noFill/>
          <a:ln w="28440">
            <a:solidFill>
              <a:srgbClr val="000000"/>
            </a:solidFill>
            <a:miter lim="800000"/>
            <a:headEnd/>
            <a:tailEnd type="arrow" w="med" len="med"/>
          </a:ln>
        </p:spPr>
        <p:txBody>
          <a:bodyPr lIns="90000" tIns="46800" rIns="90000" bIns="46800">
            <a:spAutoFit/>
          </a:bodyPr>
          <a:lstStyle/>
          <a:p>
            <a:endParaRPr lang="en-US"/>
          </a:p>
        </p:txBody>
      </p:sp>
      <p:sp>
        <p:nvSpPr>
          <p:cNvPr id="30752" name="Text Box 53"/>
          <p:cNvSpPr>
            <a:spLocks noChangeArrowheads="1"/>
          </p:cNvSpPr>
          <p:nvPr/>
        </p:nvSpPr>
        <p:spPr bwMode="auto">
          <a:xfrm>
            <a:off x="4781550" y="5313363"/>
            <a:ext cx="282575" cy="306387"/>
          </a:xfrm>
          <a:custGeom>
            <a:avLst/>
            <a:gdLst>
              <a:gd name="T0" fmla="*/ 24182557 w 21600"/>
              <a:gd name="T1" fmla="*/ 0 h 21600"/>
              <a:gd name="T2" fmla="*/ 48365088 w 21600"/>
              <a:gd name="T3" fmla="*/ 30892607 h 21600"/>
              <a:gd name="T4" fmla="*/ 24182557 w 21600"/>
              <a:gd name="T5" fmla="*/ 61785214 h 21600"/>
              <a:gd name="T6" fmla="*/ 0 w 21600"/>
              <a:gd name="T7" fmla="*/ 3089260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lIns="90000" tIns="46800" rIns="90000" bIns="46800">
            <a:spAutoFit/>
          </a:bodyPr>
          <a:lstStyle/>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3</a:t>
            </a:r>
          </a:p>
        </p:txBody>
      </p:sp>
      <p:sp>
        <p:nvSpPr>
          <p:cNvPr id="30753" name="Line 54"/>
          <p:cNvSpPr>
            <a:spLocks noChangeShapeType="1"/>
          </p:cNvSpPr>
          <p:nvPr/>
        </p:nvSpPr>
        <p:spPr bwMode="auto">
          <a:xfrm>
            <a:off x="7632700" y="4384675"/>
            <a:ext cx="0" cy="1577975"/>
          </a:xfrm>
          <a:prstGeom prst="line">
            <a:avLst/>
          </a:prstGeom>
          <a:noFill/>
          <a:ln w="28440">
            <a:solidFill>
              <a:srgbClr val="000000"/>
            </a:solidFill>
            <a:miter lim="800000"/>
            <a:headEnd/>
            <a:tailEnd/>
          </a:ln>
        </p:spPr>
        <p:txBody>
          <a:bodyPr lIns="90000" tIns="46800" rIns="90000" bIns="46800">
            <a:spAutoFit/>
          </a:bodyPr>
          <a:lstStyle/>
          <a:p>
            <a:endParaRPr lang="en-US"/>
          </a:p>
        </p:txBody>
      </p:sp>
      <p:sp>
        <p:nvSpPr>
          <p:cNvPr id="30754" name="Line 55"/>
          <p:cNvSpPr>
            <a:spLocks noChangeShapeType="1"/>
          </p:cNvSpPr>
          <p:nvPr/>
        </p:nvSpPr>
        <p:spPr bwMode="auto">
          <a:xfrm flipH="1">
            <a:off x="4219575" y="5965825"/>
            <a:ext cx="3422650" cy="0"/>
          </a:xfrm>
          <a:prstGeom prst="line">
            <a:avLst/>
          </a:prstGeom>
          <a:noFill/>
          <a:ln w="28440">
            <a:solidFill>
              <a:srgbClr val="000000"/>
            </a:solidFill>
            <a:miter lim="800000"/>
            <a:headEnd/>
            <a:tailEnd type="arrow" w="med" len="med"/>
          </a:ln>
        </p:spPr>
        <p:txBody>
          <a:bodyPr lIns="90000" tIns="46800" rIns="90000" bIns="46800">
            <a:spAutoFit/>
          </a:bodyPr>
          <a:lstStyle/>
          <a:p>
            <a:endParaRPr lang="en-US"/>
          </a:p>
        </p:txBody>
      </p:sp>
      <p:sp>
        <p:nvSpPr>
          <p:cNvPr id="30755" name="Text Box 56"/>
          <p:cNvSpPr>
            <a:spLocks noChangeArrowheads="1"/>
          </p:cNvSpPr>
          <p:nvPr/>
        </p:nvSpPr>
        <p:spPr bwMode="auto">
          <a:xfrm>
            <a:off x="4783138" y="5705475"/>
            <a:ext cx="282575" cy="307975"/>
          </a:xfrm>
          <a:custGeom>
            <a:avLst/>
            <a:gdLst>
              <a:gd name="T0" fmla="*/ 24182557 w 21600"/>
              <a:gd name="T1" fmla="*/ 0 h 21600"/>
              <a:gd name="T2" fmla="*/ 48365088 w 21600"/>
              <a:gd name="T3" fmla="*/ 31213668 h 21600"/>
              <a:gd name="T4" fmla="*/ 24182557 w 21600"/>
              <a:gd name="T5" fmla="*/ 62427337 h 21600"/>
              <a:gd name="T6" fmla="*/ 0 w 21600"/>
              <a:gd name="T7" fmla="*/ 31213668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lIns="90000" tIns="46800" rIns="90000" bIns="46800">
            <a:spAutoFit/>
          </a:bodyPr>
          <a:lstStyle/>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4</a:t>
            </a:r>
          </a:p>
        </p:txBody>
      </p:sp>
      <p:sp>
        <p:nvSpPr>
          <p:cNvPr id="30756" name="Text Box 57"/>
          <p:cNvSpPr>
            <a:spLocks noChangeArrowheads="1"/>
          </p:cNvSpPr>
          <p:nvPr/>
        </p:nvSpPr>
        <p:spPr bwMode="auto">
          <a:xfrm>
            <a:off x="7947025" y="4795838"/>
            <a:ext cx="1120775" cy="733425"/>
          </a:xfrm>
          <a:custGeom>
            <a:avLst/>
            <a:gdLst>
              <a:gd name="T0" fmla="*/ 1508623624 w 21600"/>
              <a:gd name="T1" fmla="*/ 0 h 21600"/>
              <a:gd name="T2" fmla="*/ 2147483647 w 21600"/>
              <a:gd name="T3" fmla="*/ 422734201 h 21600"/>
              <a:gd name="T4" fmla="*/ 1508623624 w 21600"/>
              <a:gd name="T5" fmla="*/ 845468402 h 21600"/>
              <a:gd name="T6" fmla="*/ 0 w 21600"/>
              <a:gd name="T7" fmla="*/ 422734201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lIns="90000" tIns="46800" rIns="90000" bIns="46800">
            <a:spAutoFit/>
          </a:bodyPr>
          <a:lstStyle/>
          <a:p>
            <a:pPr algn="ct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This is discussed later</a:t>
            </a:r>
          </a:p>
        </p:txBody>
      </p:sp>
      <p:sp>
        <p:nvSpPr>
          <p:cNvPr id="30757" name="Text Box 58"/>
          <p:cNvSpPr>
            <a:spLocks noChangeArrowheads="1"/>
          </p:cNvSpPr>
          <p:nvPr/>
        </p:nvSpPr>
        <p:spPr bwMode="auto">
          <a:xfrm>
            <a:off x="142875" y="4567238"/>
            <a:ext cx="1822450" cy="733425"/>
          </a:xfrm>
          <a:custGeom>
            <a:avLst/>
            <a:gdLst>
              <a:gd name="T0" fmla="*/ 2147483647 w 21600"/>
              <a:gd name="T1" fmla="*/ 0 h 21600"/>
              <a:gd name="T2" fmla="*/ 2147483647 w 21600"/>
              <a:gd name="T3" fmla="*/ 422734201 h 21600"/>
              <a:gd name="T4" fmla="*/ 2147483647 w 21600"/>
              <a:gd name="T5" fmla="*/ 845468402 h 21600"/>
              <a:gd name="T6" fmla="*/ 0 w 21600"/>
              <a:gd name="T7" fmla="*/ 422734201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lIns="90000" tIns="46800" rIns="90000" bIns="46800">
            <a:spAutoFit/>
          </a:bodyPr>
          <a:lstStyle/>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This particular scenario is related to the AM37x</a:t>
            </a:r>
          </a:p>
        </p:txBody>
      </p:sp>
      <p:sp>
        <p:nvSpPr>
          <p:cNvPr id="30758" name="Text Box 59"/>
          <p:cNvSpPr>
            <a:spLocks noChangeArrowheads="1"/>
          </p:cNvSpPr>
          <p:nvPr/>
        </p:nvSpPr>
        <p:spPr bwMode="auto">
          <a:xfrm>
            <a:off x="4783138" y="4476750"/>
            <a:ext cx="282575" cy="306388"/>
          </a:xfrm>
          <a:custGeom>
            <a:avLst/>
            <a:gdLst>
              <a:gd name="T0" fmla="*/ 24182557 w 21600"/>
              <a:gd name="T1" fmla="*/ 0 h 21600"/>
              <a:gd name="T2" fmla="*/ 48365088 w 21600"/>
              <a:gd name="T3" fmla="*/ 30892821 h 21600"/>
              <a:gd name="T4" fmla="*/ 24182557 w 21600"/>
              <a:gd name="T5" fmla="*/ 61785643 h 21600"/>
              <a:gd name="T6" fmla="*/ 0 w 21600"/>
              <a:gd name="T7" fmla="*/ 30892821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9525">
            <a:noFill/>
            <a:miter lim="800000"/>
            <a:headEnd/>
            <a:tailEnd/>
          </a:ln>
        </p:spPr>
        <p:txBody>
          <a:bodyPr lIns="90000" tIns="46800" rIns="90000" bIns="46800">
            <a:spAutoFit/>
          </a:bodyPr>
          <a:lstStyle/>
          <a:p>
            <a:pPr>
              <a:tabLst>
                <a:tab pos="0" algn="l"/>
                <a:tab pos="914400" algn="l"/>
                <a:tab pos="1828800" algn="l"/>
                <a:tab pos="2741613" algn="l"/>
                <a:tab pos="3657600" algn="l"/>
                <a:tab pos="4572000" algn="l"/>
                <a:tab pos="5484813" algn="l"/>
                <a:tab pos="6399213" algn="l"/>
                <a:tab pos="7315200" algn="l"/>
                <a:tab pos="8229600" algn="l"/>
                <a:tab pos="9144000" algn="l"/>
                <a:tab pos="10058400" algn="l"/>
              </a:tabLst>
            </a:pPr>
            <a:r>
              <a:rPr lang="en-US" sz="1400" b="1">
                <a:solidFill>
                  <a:srgbClr val="000000"/>
                </a:solidFill>
                <a:ea typeface="DejaVu Sans"/>
                <a:cs typeface="DejaVu Sans"/>
              </a:rPr>
              <a:t>2</a:t>
            </a:r>
          </a:p>
        </p:txBody>
      </p:sp>
      <p:sp>
        <p:nvSpPr>
          <p:cNvPr id="30759" name="Line 60"/>
          <p:cNvSpPr>
            <a:spLocks noChangeShapeType="1"/>
          </p:cNvSpPr>
          <p:nvPr/>
        </p:nvSpPr>
        <p:spPr bwMode="auto">
          <a:xfrm>
            <a:off x="8486775" y="4524375"/>
            <a:ext cx="0" cy="285750"/>
          </a:xfrm>
          <a:prstGeom prst="line">
            <a:avLst/>
          </a:prstGeom>
          <a:noFill/>
          <a:ln w="28440">
            <a:solidFill>
              <a:srgbClr val="000000"/>
            </a:solidFill>
            <a:miter lim="800000"/>
            <a:headEnd/>
            <a:tailEnd type="arrow" w="med" len="med"/>
          </a:ln>
        </p:spPr>
        <p:txBody>
          <a:bodyPr wrap="none" lIns="90000" tIns="46800" rIns="90000" bIns="46800">
            <a:spAutoFit/>
          </a:bodyPr>
          <a:lstStyle/>
          <a:p>
            <a:endParaRPr lang="en-US"/>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Sitara Boot Camp">
  <a:themeElements>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fontScheme name="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41175</TotalTime>
  <Words>3015</Words>
  <Application>Microsoft Office PowerPoint</Application>
  <PresentationFormat>On-screen Show (4:3)</PresentationFormat>
  <Paragraphs>354</Paragraphs>
  <Slides>31</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DejaVu Sans</vt:lpstr>
      <vt:lpstr>Sitara Boot Camp</vt:lpstr>
      <vt:lpstr>Slide 1</vt:lpstr>
      <vt:lpstr>Slide 2</vt:lpstr>
      <vt:lpstr>Agenda</vt:lpstr>
      <vt:lpstr>What You Will Learn</vt:lpstr>
      <vt:lpstr>Go from nothing to Linux OS Environment</vt:lpstr>
      <vt:lpstr>Overview of Any Bootstrap Process</vt:lpstr>
      <vt:lpstr>Why are there Boot Stages?</vt:lpstr>
      <vt:lpstr>Linux Boot Process Components</vt:lpstr>
      <vt:lpstr>4 Stages of the Linux Boot Process  </vt:lpstr>
      <vt:lpstr>4 Stages of the Linux Boot Process - Cont</vt:lpstr>
      <vt:lpstr>Overview – Processor Boot Modes</vt:lpstr>
      <vt:lpstr>Overview – Boot Modes</vt:lpstr>
      <vt:lpstr>Persistent Storage based Boot Modes</vt:lpstr>
      <vt:lpstr>Connectivity Based Boot Modes</vt:lpstr>
      <vt:lpstr>But where in memory did it go?</vt:lpstr>
      <vt:lpstr>U-Boot Overview</vt:lpstr>
      <vt:lpstr>U-Boot Environment Variables</vt:lpstr>
      <vt:lpstr>Kernel uImage – What is it?</vt:lpstr>
      <vt:lpstr>Memory Map of Boot Process (AM180x)</vt:lpstr>
      <vt:lpstr>Kernel Command Line</vt:lpstr>
      <vt:lpstr>Kernel Command Line NFS example</vt:lpstr>
      <vt:lpstr>Overview – Kernel Memory Usage</vt:lpstr>
      <vt:lpstr>Linux Kernel Start</vt:lpstr>
      <vt:lpstr>Memory Map from User Application Perspective</vt:lpstr>
      <vt:lpstr>Virtual Memory Map</vt:lpstr>
      <vt:lpstr>Linux Virtual Memory (.....Review....)</vt:lpstr>
      <vt:lpstr>Linux Memory Info Table Dump</vt:lpstr>
      <vt:lpstr>System Physical Memory Map</vt:lpstr>
      <vt:lpstr>Kernel Root File System</vt:lpstr>
      <vt:lpstr>Linux Init Process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ARM MPU Linux Boot Process</dc:title>
  <dc:creator>ARM-BU SW Apps</dc:creator>
  <cp:lastModifiedBy>a0273293</cp:lastModifiedBy>
  <cp:revision>269</cp:revision>
  <dcterms:created xsi:type="dcterms:W3CDTF">2011-02-09T09:40:21Z</dcterms:created>
  <dcterms:modified xsi:type="dcterms:W3CDTF">2015-02-26T01:39:11Z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ContentTypeId">
    <vt:lpwstr>0x0101003EB49797B98E6B4DB04ADC89E5ACA869</vt:lpwstr>
  </property>
  <property fmtid="{D5CDD505-2E9C-101B-9397-08002B2CF9AE}" pid="4" name="Owner">
    <vt:lpwstr>Schuyler Patton</vt:lpwstr>
  </property>
</Properties>
</file>