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56" r:id="rId2"/>
    <p:sldId id="259" r:id="rId3"/>
    <p:sldId id="261" r:id="rId4"/>
    <p:sldId id="296" r:id="rId5"/>
    <p:sldId id="260" r:id="rId6"/>
    <p:sldId id="262" r:id="rId7"/>
    <p:sldId id="265" r:id="rId8"/>
    <p:sldId id="263" r:id="rId9"/>
    <p:sldId id="264" r:id="rId10"/>
    <p:sldId id="266" r:id="rId11"/>
    <p:sldId id="267" r:id="rId12"/>
    <p:sldId id="277" r:id="rId13"/>
    <p:sldId id="268" r:id="rId14"/>
    <p:sldId id="269" r:id="rId15"/>
    <p:sldId id="270" r:id="rId16"/>
    <p:sldId id="278" r:id="rId17"/>
    <p:sldId id="279" r:id="rId18"/>
    <p:sldId id="280" r:id="rId19"/>
    <p:sldId id="281" r:id="rId20"/>
    <p:sldId id="282" r:id="rId21"/>
    <p:sldId id="283" r:id="rId22"/>
    <p:sldId id="284" r:id="rId23"/>
    <p:sldId id="285" r:id="rId24"/>
    <p:sldId id="295" r:id="rId25"/>
    <p:sldId id="287" r:id="rId26"/>
    <p:sldId id="288" r:id="rId27"/>
    <p:sldId id="289" r:id="rId28"/>
    <p:sldId id="290" r:id="rId29"/>
    <p:sldId id="291" r:id="rId30"/>
    <p:sldId id="292" r:id="rId31"/>
    <p:sldId id="294" r:id="rId32"/>
    <p:sldId id="258"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7849" autoAdjust="0"/>
  </p:normalViewPr>
  <p:slideViewPr>
    <p:cSldViewPr snapToGrid="0" snapToObjects="1" showGuides="1">
      <p:cViewPr varScale="1">
        <p:scale>
          <a:sx n="187" d="100"/>
          <a:sy n="187" d="100"/>
        </p:scale>
        <p:origin x="1040"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10/8/2023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10/8/2023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3067B3-3AE6-DD4A-9E3D-C999AB3971A1}" type="slidenum">
              <a:rPr lang="en-US" smtClean="0"/>
              <a:t>2</a:t>
            </a:fld>
            <a:endParaRPr lang="en-US"/>
          </a:p>
        </p:txBody>
      </p:sp>
    </p:spTree>
    <p:extLst>
      <p:ext uri="{BB962C8B-B14F-4D97-AF65-F5344CB8AC3E}">
        <p14:creationId xmlns:p14="http://schemas.microsoft.com/office/powerpoint/2010/main" val="422265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1408154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Process cha và</a:t>
            </a:r>
            <a:r>
              <a:rPr lang="en-US" baseline="0" dirty="0"/>
              <a:t> con được </a:t>
            </a:r>
            <a:r>
              <a:rPr lang="en-US" baseline="0" dirty="0" err="1"/>
              <a:t>lập</a:t>
            </a:r>
            <a:r>
              <a:rPr lang="en-US" baseline="0" dirty="0"/>
              <a:t> </a:t>
            </a:r>
            <a:r>
              <a:rPr lang="en-US" baseline="0" dirty="0" err="1"/>
              <a:t>lịch</a:t>
            </a:r>
            <a:r>
              <a:rPr lang="en-US" baseline="0" dirty="0"/>
              <a:t> </a:t>
            </a:r>
            <a:r>
              <a:rPr lang="en-US" baseline="0" dirty="0" err="1"/>
              <a:t>một</a:t>
            </a:r>
            <a:r>
              <a:rPr lang="en-US" baseline="0" dirty="0"/>
              <a:t> </a:t>
            </a:r>
            <a:r>
              <a:rPr lang="en-US" baseline="0" dirty="0" err="1"/>
              <a:t>cách</a:t>
            </a:r>
            <a:r>
              <a:rPr lang="en-US" baseline="0" dirty="0"/>
              <a:t> </a:t>
            </a:r>
            <a:r>
              <a:rPr lang="en-US" baseline="0" dirty="0" err="1"/>
              <a:t>độc</a:t>
            </a:r>
            <a:r>
              <a:rPr lang="en-US" baseline="0" dirty="0"/>
              <a:t> </a:t>
            </a:r>
            <a:r>
              <a:rPr lang="en-US" baseline="0" dirty="0" err="1"/>
              <a:t>lập</a:t>
            </a:r>
            <a:r>
              <a:rPr lang="en-US" baseline="0" dirty="0"/>
              <a:t> với </a:t>
            </a:r>
            <a:r>
              <a:rPr lang="en-US" baseline="0" dirty="0" err="1"/>
              <a:t>nhau</a:t>
            </a:r>
            <a:r>
              <a:rPr lang="en-US" baseline="0" dirty="0"/>
              <a:t>. Không có </a:t>
            </a:r>
            <a:r>
              <a:rPr lang="en-US" baseline="0" dirty="0" err="1"/>
              <a:t>sự</a:t>
            </a:r>
            <a:r>
              <a:rPr lang="en-US" baseline="0" dirty="0"/>
              <a:t> phân </a:t>
            </a:r>
            <a:r>
              <a:rPr lang="en-US" baseline="0" dirty="0" err="1"/>
              <a:t>biệt</a:t>
            </a:r>
            <a:r>
              <a:rPr lang="en-US" baseline="0" dirty="0"/>
              <a:t> độ </a:t>
            </a:r>
            <a:r>
              <a:rPr lang="en-US" baseline="0" dirty="0" err="1"/>
              <a:t>ưu</a:t>
            </a:r>
            <a:r>
              <a:rPr lang="en-US" baseline="0" dirty="0"/>
              <a:t> </a:t>
            </a:r>
            <a:r>
              <a:rPr lang="en-US" baseline="0" dirty="0" err="1"/>
              <a:t>tiên</a:t>
            </a:r>
            <a:r>
              <a:rPr lang="en-US" baseline="0" dirty="0"/>
              <a:t> </a:t>
            </a:r>
            <a:r>
              <a:rPr lang="en-US" baseline="0" dirty="0" err="1"/>
              <a:t>giữa</a:t>
            </a:r>
            <a:r>
              <a:rPr lang="en-US" baseline="0" dirty="0"/>
              <a:t> cha và con. Do đó </a:t>
            </a:r>
            <a:r>
              <a:rPr lang="en-US" baseline="0" dirty="0" err="1"/>
              <a:t>đôi</a:t>
            </a:r>
            <a:r>
              <a:rPr lang="en-US" baseline="0" dirty="0"/>
              <a:t> </a:t>
            </a:r>
            <a:r>
              <a:rPr lang="en-US" baseline="0" dirty="0" err="1"/>
              <a:t>khi</a:t>
            </a:r>
            <a:r>
              <a:rPr lang="en-US" baseline="0" dirty="0"/>
              <a:t> process con có thể </a:t>
            </a:r>
            <a:r>
              <a:rPr lang="en-US" baseline="0" dirty="0" err="1"/>
              <a:t>hoàn</a:t>
            </a:r>
            <a:r>
              <a:rPr lang="en-US" baseline="0" dirty="0"/>
              <a:t> </a:t>
            </a:r>
            <a:r>
              <a:rPr lang="en-US" baseline="0" dirty="0" err="1"/>
              <a:t>thành</a:t>
            </a:r>
            <a:r>
              <a:rPr lang="en-US" baseline="0" dirty="0"/>
              <a:t> </a:t>
            </a:r>
            <a:r>
              <a:rPr lang="en-US" baseline="0" dirty="0" err="1"/>
              <a:t>công</a:t>
            </a:r>
            <a:r>
              <a:rPr lang="en-US" baseline="0" dirty="0"/>
              <a:t> </a:t>
            </a:r>
            <a:r>
              <a:rPr lang="en-US" baseline="0" dirty="0" err="1"/>
              <a:t>việc</a:t>
            </a:r>
            <a:r>
              <a:rPr lang="en-US" baseline="0" dirty="0"/>
              <a:t> của mình </a:t>
            </a:r>
            <a:r>
              <a:rPr lang="en-US" baseline="0" dirty="0" err="1"/>
              <a:t>trước</a:t>
            </a:r>
            <a:r>
              <a:rPr lang="en-US" baseline="0" dirty="0"/>
              <a:t> process cha.</a:t>
            </a:r>
          </a:p>
          <a:p>
            <a:pPr marL="171450" indent="-171450">
              <a:buFont typeface="Arial" panose="020B0604020202020204" pitchFamily="34" charset="0"/>
              <a:buChar char="•"/>
            </a:pPr>
            <a:r>
              <a:rPr lang="en-US" dirty="0"/>
              <a:t>Trong</a:t>
            </a:r>
            <a:r>
              <a:rPr lang="en-US" baseline="0" dirty="0"/>
              <a:t> </a:t>
            </a:r>
            <a:r>
              <a:rPr lang="en-US" baseline="0" dirty="0" err="1"/>
              <a:t>trường</a:t>
            </a:r>
            <a:r>
              <a:rPr lang="en-US" baseline="0" dirty="0"/>
              <a:t> </a:t>
            </a:r>
            <a:r>
              <a:rPr lang="en-US" baseline="0" dirty="0" err="1"/>
              <a:t>hợp</a:t>
            </a:r>
            <a:r>
              <a:rPr lang="vi-VN" dirty="0"/>
              <a:t> 1 trong 2 process kết thúc thì process còn lại vẫn hoạt động bình thường</a:t>
            </a:r>
            <a:r>
              <a:rPr lang="en-US" dirty="0"/>
              <a:t>. Do đó</a:t>
            </a:r>
            <a:r>
              <a:rPr lang="en-US" baseline="0" dirty="0"/>
              <a:t> h</a:t>
            </a:r>
            <a:r>
              <a:rPr lang="vi-VN" baseline="0" dirty="0"/>
              <a:t>àm fork() hay được sử dụng để thực thi những đoạn code dễ bị crash. Ví dụ như gọi hàm system().</a:t>
            </a:r>
            <a:endParaRPr lang="en-US" baseline="0" dirty="0"/>
          </a:p>
          <a:p>
            <a:pPr marL="171450" indent="-171450">
              <a:buFont typeface="Arial" panose="020B0604020202020204" pitchFamily="34" charset="0"/>
              <a:buChar char="•"/>
            </a:pPr>
            <a:r>
              <a:rPr lang="vi-VN" dirty="0"/>
              <a:t>Sau khi gọi hàm fork, OS sẽ copy toàn bộ không gian bộ nhớ của process hiện tại tạo thành 2 phiên bản giống nhau. 1 phiên bản được gọi là process cha, 1 là process con. Đối với process con, hàm fork() sẽ trả về 0, đối với process chả, hàm fork() sẽ trả về PID của con.</a:t>
            </a:r>
            <a:endParaRPr lang="en-US" dirty="0"/>
          </a:p>
          <a:p>
            <a:pPr marL="171450" indent="-171450">
              <a:buFont typeface="Arial" panose="020B0604020202020204" pitchFamily="34" charset="0"/>
              <a:buChar char="•"/>
            </a:pPr>
            <a:r>
              <a:rPr lang="vi-VN" dirty="0"/>
              <a:t>use case: Sử dụng fork() để tránh block giao diện của chương trình</a:t>
            </a:r>
            <a:r>
              <a:rPr lang="en-US" dirty="0"/>
              <a:t>.</a:t>
            </a:r>
          </a:p>
        </p:txBody>
      </p:sp>
      <p:sp>
        <p:nvSpPr>
          <p:cNvPr id="4" name="Slide Number Placeholder 3"/>
          <p:cNvSpPr>
            <a:spLocks noGrp="1"/>
          </p:cNvSpPr>
          <p:nvPr>
            <p:ph type="sldNum" sz="quarter" idx="10"/>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4124334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Sau khi gọi hàm exec, OS sẽ load chương trình mới nằm tại pathname và thay thế vào không gian bộ nhớ của process hiện tại. Các câu lệnh còn lại của process hiện tại sẽ không được thực thi nữa. Hàm exec là hàm của hệ thống được sử dụng để tạo ra các process.</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21</a:t>
            </a:fld>
            <a:endParaRPr lang="en-US"/>
          </a:p>
        </p:txBody>
      </p:sp>
    </p:spTree>
    <p:extLst>
      <p:ext uri="{BB962C8B-B14F-4D97-AF65-F5344CB8AC3E}">
        <p14:creationId xmlns:p14="http://schemas.microsoft.com/office/powerpoint/2010/main" val="730465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Khi process kết thúc, trạng thái kết thúc của nó được trả về cho process cha.</a:t>
            </a:r>
            <a:endParaRPr lang="en-US" dirty="0"/>
          </a:p>
          <a:p>
            <a:pPr marL="628650" lvl="1" indent="-171450">
              <a:buFont typeface="Arial" panose="020B0604020202020204" pitchFamily="34" charset="0"/>
              <a:buChar char="•"/>
            </a:pPr>
            <a:r>
              <a:rPr lang="vi-VN" dirty="0"/>
              <a:t>Khi process kết thúc, giá trị trả về trong hàm exit hoặc câu lệnh return của nó sẽ được đóng gói kèm theo các thông tin khác vào 1 con trỏ kiểu int. Con trỏ đó sau đó được OS gửi sang cho process cha, OS hỗ trợ các macro để process cha có thể đọc thông tin từ con trỏ đó.</a:t>
            </a:r>
            <a:endParaRPr lang="en-US" dirty="0"/>
          </a:p>
          <a:p>
            <a:pPr marL="171450" lvl="0" indent="-171450">
              <a:buFont typeface="Arial" panose="020B0604020202020204" pitchFamily="34" charset="0"/>
              <a:buChar char="•"/>
            </a:pPr>
            <a:r>
              <a:rPr lang="en-US" dirty="0"/>
              <a:t>Zombie process</a:t>
            </a:r>
          </a:p>
          <a:p>
            <a:pPr marL="628650" lvl="1" indent="-171450">
              <a:buFont typeface="Arial" panose="020B0604020202020204" pitchFamily="34" charset="0"/>
              <a:buChar char="•"/>
            </a:pPr>
            <a:r>
              <a:rPr lang="vi-VN" dirty="0"/>
              <a:t>Sau khi call hàm exit hoặc lệnh return trong hàm main, process sẽ rơi vào 1 trạng thái đặc biệt gọi là zombie. Nếu sử dụng câu lệnh ps -aux để xem thông tin thì trạng thái của process sẽ đại diện bằng chữ Z. Trong trạng thái này, process không sử dụng cpu và phần lớn memory của process cũng bị OS free. Tuy nhiên process không kết thúc hẳn mà vẫn nằm đó và chờ đợi process accept thông tin kết thúc của mình. Người dùng không có cách nào kill được 1 process trong trạng thái zombie.</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22</a:t>
            </a:fld>
            <a:endParaRPr lang="en-US"/>
          </a:p>
        </p:txBody>
      </p:sp>
    </p:spTree>
    <p:extLst>
      <p:ext uri="{BB962C8B-B14F-4D97-AF65-F5344CB8AC3E}">
        <p14:creationId xmlns:p14="http://schemas.microsoft.com/office/powerpoint/2010/main" val="2135651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Trong Unix system, tất cả tài nguyên đều được định nghĩa bằng file. Các file đều được quản lý permission thông qua user và group nào được phép đọc ghi vào file. Sau khi user login, tất cả các process được khởi tạo trong session đó đều được gán user id và group id trùng với session đó. Mỗi khi process thực hiện câu lệnh đọc ghi gile như fopen, fwrite thì OS đều check user-id hiện tại của process có được quyền truy cập vào file đó hay không. Do đó việc thay đổi user-id và group id của process sẽ làm thay đổi quyền của tất cả các câu lệnh trong process.</a:t>
            </a:r>
            <a:r>
              <a:rPr lang="en-US" dirty="0"/>
              <a:t> Do đó</a:t>
            </a:r>
            <a:r>
              <a:rPr lang="en-US" baseline="0" dirty="0"/>
              <a:t> </a:t>
            </a:r>
            <a:r>
              <a:rPr lang="en-US" baseline="0" dirty="0" err="1"/>
              <a:t>khi</a:t>
            </a:r>
            <a:r>
              <a:rPr lang="en-US" baseline="0" dirty="0"/>
              <a:t> </a:t>
            </a:r>
            <a:r>
              <a:rPr lang="en-US" baseline="0" dirty="0" err="1"/>
              <a:t>lập</a:t>
            </a:r>
            <a:r>
              <a:rPr lang="en-US" baseline="0" dirty="0"/>
              <a:t> trình, người </a:t>
            </a:r>
            <a:r>
              <a:rPr lang="en-US" baseline="0" dirty="0" err="1"/>
              <a:t>lập</a:t>
            </a:r>
            <a:r>
              <a:rPr lang="en-US" baseline="0" dirty="0"/>
              <a:t> trình </a:t>
            </a:r>
            <a:r>
              <a:rPr lang="en-US" baseline="0" dirty="0" err="1"/>
              <a:t>viên</a:t>
            </a:r>
            <a:r>
              <a:rPr lang="en-US" baseline="0" dirty="0"/>
              <a:t> </a:t>
            </a:r>
            <a:r>
              <a:rPr lang="en-US" baseline="0" dirty="0" err="1"/>
              <a:t>phải</a:t>
            </a:r>
            <a:r>
              <a:rPr lang="en-US" baseline="0" dirty="0"/>
              <a:t> </a:t>
            </a:r>
            <a:r>
              <a:rPr lang="en-US" baseline="0" dirty="0" err="1"/>
              <a:t>nắm</a:t>
            </a:r>
            <a:r>
              <a:rPr lang="en-US" baseline="0" dirty="0"/>
              <a:t> được permission của </a:t>
            </a:r>
            <a:r>
              <a:rPr lang="en-US" baseline="0" dirty="0" err="1"/>
              <a:t>chương</a:t>
            </a:r>
            <a:r>
              <a:rPr lang="en-US" baseline="0" dirty="0"/>
              <a:t> trình của mình </a:t>
            </a:r>
            <a:r>
              <a:rPr lang="en-US" baseline="0" dirty="0" err="1"/>
              <a:t>khi</a:t>
            </a:r>
            <a:r>
              <a:rPr lang="en-US" baseline="0" dirty="0"/>
              <a:t> </a:t>
            </a:r>
            <a:r>
              <a:rPr lang="en-US" baseline="0" dirty="0" err="1"/>
              <a:t>nó</a:t>
            </a:r>
            <a:r>
              <a:rPr lang="en-US" baseline="0" dirty="0"/>
              <a:t> được </a:t>
            </a:r>
            <a:r>
              <a:rPr lang="en-US" baseline="0" dirty="0" err="1"/>
              <a:t>thực</a:t>
            </a:r>
            <a:r>
              <a:rPr lang="en-US" baseline="0" dirty="0"/>
              <a:t> </a:t>
            </a:r>
            <a:r>
              <a:rPr lang="en-US" baseline="0" dirty="0" err="1"/>
              <a:t>thi</a:t>
            </a:r>
            <a:r>
              <a:rPr lang="en-US" baseline="0" dirty="0"/>
              <a:t>.</a:t>
            </a:r>
          </a:p>
          <a:p>
            <a:pPr marL="171450" indent="-171450">
              <a:buFont typeface="Arial" panose="020B0604020202020204" pitchFamily="34" charset="0"/>
              <a:buChar char="•"/>
            </a:pPr>
            <a:r>
              <a:rPr lang="vi-VN" dirty="0"/>
              <a:t>Thông thường trong các hệ thống embedded, </a:t>
            </a:r>
            <a:r>
              <a:rPr lang="en-US" dirty="0" err="1"/>
              <a:t>chúng</a:t>
            </a:r>
            <a:r>
              <a:rPr lang="en-US" baseline="0" dirty="0"/>
              <a:t> ta</a:t>
            </a:r>
            <a:r>
              <a:rPr lang="vi-VN" dirty="0"/>
              <a:t> sử dụng duy nhất root user để login vào hệ thống.</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26</a:t>
            </a:fld>
            <a:endParaRPr lang="en-US"/>
          </a:p>
        </p:txBody>
      </p:sp>
    </p:spTree>
    <p:extLst>
      <p:ext uri="{BB962C8B-B14F-4D97-AF65-F5344CB8AC3E}">
        <p14:creationId xmlns:p14="http://schemas.microsoft.com/office/powerpoint/2010/main" val="1111449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Ngôn</a:t>
            </a:r>
            <a:r>
              <a:rPr lang="en-US" dirty="0"/>
              <a:t> </a:t>
            </a:r>
            <a:r>
              <a:rPr lang="en-US" dirty="0" err="1"/>
              <a:t>ngữ</a:t>
            </a:r>
            <a:r>
              <a:rPr lang="en-US" dirty="0"/>
              <a:t> </a:t>
            </a:r>
            <a:r>
              <a:rPr lang="en-US" dirty="0" err="1"/>
              <a:t>biên</a:t>
            </a:r>
            <a:r>
              <a:rPr lang="en-US" dirty="0"/>
              <a:t> </a:t>
            </a:r>
            <a:r>
              <a:rPr lang="en-US" dirty="0" err="1"/>
              <a:t>dịch</a:t>
            </a:r>
            <a:endParaRPr lang="en-US" dirty="0"/>
          </a:p>
          <a:p>
            <a:pPr marL="628650" lvl="1" indent="-171450">
              <a:buFont typeface="Arial" panose="020B0604020202020204" pitchFamily="34" charset="0"/>
              <a:buChar char="•"/>
            </a:pPr>
            <a:r>
              <a:rPr lang="vi-VN" dirty="0"/>
              <a:t>Là ngôn ngữ được dịch ra mã assembly. CPU sẽ nạp các đoạn mã assembly đó vào để thực hiện.</a:t>
            </a:r>
            <a:endParaRPr lang="en-US" dirty="0"/>
          </a:p>
          <a:p>
            <a:pPr marL="171450" lvl="0" indent="-171450">
              <a:buFont typeface="Arial" panose="020B0604020202020204" pitchFamily="34" charset="0"/>
              <a:buChar char="•"/>
            </a:pPr>
            <a:r>
              <a:rPr lang="en-US" dirty="0" err="1"/>
              <a:t>Ngôn</a:t>
            </a:r>
            <a:r>
              <a:rPr lang="en-US" baseline="0" dirty="0"/>
              <a:t> </a:t>
            </a:r>
            <a:r>
              <a:rPr lang="en-US" baseline="0" dirty="0" err="1"/>
              <a:t>ngữ</a:t>
            </a:r>
            <a:r>
              <a:rPr lang="en-US" baseline="0" dirty="0"/>
              <a:t> thông </a:t>
            </a:r>
            <a:r>
              <a:rPr lang="en-US" baseline="0" dirty="0" err="1"/>
              <a:t>dịch</a:t>
            </a:r>
            <a:r>
              <a:rPr lang="en-US" baseline="0" dirty="0"/>
              <a:t>:</a:t>
            </a:r>
          </a:p>
          <a:p>
            <a:pPr marL="628650" lvl="1" indent="-171450">
              <a:buFont typeface="Arial" panose="020B0604020202020204" pitchFamily="34" charset="0"/>
              <a:buChar char="•"/>
            </a:pPr>
            <a:r>
              <a:rPr lang="vi-VN" dirty="0"/>
              <a:t>Code không được dịch ra mã assembly. Thay vào đó, từng dòng code được một chương trình trung gian đọc và thực hiện. Các chương trình trung gian đó được viết bằng ngôn ngữ biên dịch.</a:t>
            </a:r>
            <a:endParaRPr lang="en-US" dirty="0"/>
          </a:p>
          <a:p>
            <a:pPr marL="171450" lvl="0" indent="-171450">
              <a:buFont typeface="Arial" panose="020B0604020202020204" pitchFamily="34" charset="0"/>
              <a:buChar char="•"/>
            </a:pPr>
            <a:r>
              <a:rPr lang="en-US" dirty="0"/>
              <a:t>Header của file </a:t>
            </a:r>
            <a:r>
              <a:rPr lang="en-US" dirty="0" err="1"/>
              <a:t>chương</a:t>
            </a:r>
            <a:r>
              <a:rPr lang="en-US" baseline="0" dirty="0"/>
              <a:t> trình:</a:t>
            </a:r>
            <a:endParaRPr lang="en-US" dirty="0"/>
          </a:p>
          <a:p>
            <a:pPr marL="628650" lvl="1" indent="-171450">
              <a:buFont typeface="Arial" panose="020B0604020202020204" pitchFamily="34" charset="0"/>
              <a:buChar char="•"/>
            </a:pPr>
            <a:r>
              <a:rPr lang="vi-VN" dirty="0"/>
              <a:t>Tất cả các chương trình trong Linux đều cần có header ở đầu để chỉ định cho OS cách thực thi mình. Các chương trình viết bằng ngôn ngữ biên dịch như C sẽ có header gồm chữ ELF ở đầu. Các chương trình viết bằng ngôn ngữ thông địch có header là đường dẫn đến chương trình sẽ thông dịch mình như sh,...</a:t>
            </a:r>
            <a:endParaRPr lang="en-US" dirty="0"/>
          </a:p>
          <a:p>
            <a:pPr marL="171450" indent="-171450">
              <a:buFont typeface="Arial" panose="020B0604020202020204" pitchFamily="34" charset="0"/>
              <a:buChar char="•"/>
            </a:pPr>
            <a:r>
              <a:rPr lang="vi-VN" dirty="0"/>
              <a:t>Chương trình thông dịch dễ lỗi hơn biên dịch</a:t>
            </a:r>
            <a:r>
              <a:rPr lang="en-US" dirty="0"/>
              <a:t>.</a:t>
            </a:r>
            <a:r>
              <a:rPr lang="en-US" baseline="0" dirty="0"/>
              <a:t> C</a:t>
            </a:r>
            <a:r>
              <a:rPr lang="vi-VN" dirty="0"/>
              <a:t>hương trình thông dịch có khả năng chịu lỗi tốt hơn biên dịch</a:t>
            </a:r>
            <a:r>
              <a:rPr lang="en-US" dirty="0"/>
              <a:t>.</a:t>
            </a:r>
          </a:p>
          <a:p>
            <a:pPr marL="171450" indent="-171450">
              <a:buFont typeface="Arial" panose="020B0604020202020204" pitchFamily="34" charset="0"/>
              <a:buChar char="•"/>
            </a:pPr>
            <a:r>
              <a:rPr lang="vi-VN" dirty="0"/>
              <a:t>Mỗi khi user chạy 1 file source code thông dịch như shell script thì OS sẽ truyền đường dẫn của file source code đến cho chương trình thông dịch. Ngoài ra OS set biến môi trường là working directory cùng folder với file source code, do đó chương trình thông dịch có thể biết file source code mà mình cần thông dịch nằm ở đâu.</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28</a:t>
            </a:fld>
            <a:endParaRPr lang="en-US"/>
          </a:p>
        </p:txBody>
      </p:sp>
    </p:spTree>
    <p:extLst>
      <p:ext uri="{BB962C8B-B14F-4D97-AF65-F5344CB8AC3E}">
        <p14:creationId xmlns:p14="http://schemas.microsoft.com/office/powerpoint/2010/main" val="2570756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29</a:t>
            </a:fld>
            <a:endParaRPr lang="en-US"/>
          </a:p>
        </p:txBody>
      </p:sp>
    </p:spTree>
    <p:extLst>
      <p:ext uri="{BB962C8B-B14F-4D97-AF65-F5344CB8AC3E}">
        <p14:creationId xmlns:p14="http://schemas.microsoft.com/office/powerpoint/2010/main" val="2167558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Nhược</a:t>
            </a:r>
            <a:r>
              <a:rPr lang="en-US" baseline="0" dirty="0"/>
              <a:t> </a:t>
            </a:r>
            <a:r>
              <a:rPr lang="en-US" baseline="0" dirty="0" err="1"/>
              <a:t>điểm</a:t>
            </a:r>
            <a:r>
              <a:rPr lang="en-US" baseline="0" dirty="0"/>
              <a:t> của </a:t>
            </a:r>
            <a:r>
              <a:rPr lang="en-US" baseline="0" dirty="0" err="1"/>
              <a:t>việc</a:t>
            </a:r>
            <a:r>
              <a:rPr lang="en-US" baseline="0" dirty="0"/>
              <a:t> run command line trong C:</a:t>
            </a:r>
          </a:p>
          <a:p>
            <a:pPr marL="628650" lvl="1" indent="-171450">
              <a:buFont typeface="Arial" panose="020B0604020202020204" pitchFamily="34" charset="0"/>
              <a:buChar char="•"/>
            </a:pPr>
            <a:r>
              <a:rPr lang="en-US" baseline="0" dirty="0" err="1"/>
              <a:t>Tốc</a:t>
            </a:r>
            <a:r>
              <a:rPr lang="en-US" baseline="0" dirty="0"/>
              <a:t> độ </a:t>
            </a:r>
            <a:r>
              <a:rPr lang="en-US" baseline="0" dirty="0" err="1"/>
              <a:t>chậm</a:t>
            </a:r>
            <a:r>
              <a:rPr lang="en-US" baseline="0" dirty="0"/>
              <a:t>.</a:t>
            </a:r>
          </a:p>
          <a:p>
            <a:pPr marL="628650" lvl="1" indent="-171450">
              <a:buFont typeface="Arial" panose="020B0604020202020204" pitchFamily="34" charset="0"/>
              <a:buChar char="•"/>
            </a:pPr>
            <a:r>
              <a:rPr lang="en-US" baseline="0" dirty="0" err="1"/>
              <a:t>Khó</a:t>
            </a:r>
            <a:r>
              <a:rPr lang="en-US" baseline="0" dirty="0"/>
              <a:t> </a:t>
            </a:r>
            <a:r>
              <a:rPr lang="en-US" baseline="0" dirty="0" err="1"/>
              <a:t>quản</a:t>
            </a:r>
            <a:r>
              <a:rPr lang="en-US" baseline="0" dirty="0"/>
              <a:t> </a:t>
            </a:r>
            <a:r>
              <a:rPr lang="en-US" baseline="0" dirty="0" err="1"/>
              <a:t>lý</a:t>
            </a:r>
            <a:r>
              <a:rPr lang="en-US" baseline="0" dirty="0"/>
              <a:t> </a:t>
            </a:r>
            <a:r>
              <a:rPr lang="en-US" baseline="0" dirty="0" err="1"/>
              <a:t>lỗi</a:t>
            </a:r>
            <a:r>
              <a:rPr lang="en-US" baseline="0" dirty="0"/>
              <a:t> </a:t>
            </a:r>
            <a:r>
              <a:rPr lang="en-US" baseline="0" dirty="0" err="1"/>
              <a:t>xảy</a:t>
            </a:r>
            <a:r>
              <a:rPr lang="en-US" baseline="0" dirty="0"/>
              <a:t> </a:t>
            </a:r>
            <a:r>
              <a:rPr lang="en-US" baseline="0" dirty="0" err="1"/>
              <a:t>ra</a:t>
            </a:r>
            <a:r>
              <a:rPr lang="en-US" baseline="0" dirty="0"/>
              <a:t> trong command line. </a:t>
            </a:r>
            <a:r>
              <a:rPr lang="en-US" baseline="0" dirty="0" err="1"/>
              <a:t>Nguyên</a:t>
            </a:r>
            <a:r>
              <a:rPr lang="en-US" baseline="0" dirty="0"/>
              <a:t> </a:t>
            </a:r>
            <a:r>
              <a:rPr lang="en-US" baseline="0" dirty="0" err="1"/>
              <a:t>nhân</a:t>
            </a:r>
            <a:r>
              <a:rPr lang="en-US" baseline="0" dirty="0"/>
              <a:t> là do </a:t>
            </a:r>
            <a:r>
              <a:rPr lang="en-US" baseline="0" dirty="0" err="1"/>
              <a:t>lệnh</a:t>
            </a:r>
            <a:r>
              <a:rPr lang="en-US" baseline="0" dirty="0"/>
              <a:t> system </a:t>
            </a:r>
            <a:r>
              <a:rPr lang="en-US" baseline="0" dirty="0" err="1"/>
              <a:t>tạo</a:t>
            </a:r>
            <a:r>
              <a:rPr lang="en-US" baseline="0" dirty="0"/>
              <a:t> </a:t>
            </a:r>
            <a:r>
              <a:rPr lang="en-US" baseline="0" dirty="0" err="1"/>
              <a:t>ra</a:t>
            </a:r>
            <a:r>
              <a:rPr lang="en-US" baseline="0" dirty="0"/>
              <a:t> 1 process </a:t>
            </a:r>
            <a:r>
              <a:rPr lang="en-US" baseline="0" dirty="0" err="1"/>
              <a:t>khác</a:t>
            </a:r>
            <a:r>
              <a:rPr lang="en-US" baseline="0" dirty="0"/>
              <a:t> để </a:t>
            </a:r>
            <a:r>
              <a:rPr lang="en-US" baseline="0" dirty="0" err="1"/>
              <a:t>thực</a:t>
            </a:r>
            <a:r>
              <a:rPr lang="en-US" baseline="0" dirty="0"/>
              <a:t> </a:t>
            </a:r>
            <a:r>
              <a:rPr lang="en-US" baseline="0" dirty="0" err="1"/>
              <a:t>thi</a:t>
            </a:r>
            <a:r>
              <a:rPr lang="en-US" baseline="0" dirty="0"/>
              <a:t> command line. Do đó các </a:t>
            </a:r>
            <a:r>
              <a:rPr lang="en-US" baseline="0" dirty="0" err="1"/>
              <a:t>mã</a:t>
            </a:r>
            <a:r>
              <a:rPr lang="en-US" baseline="0" dirty="0"/>
              <a:t> </a:t>
            </a:r>
            <a:r>
              <a:rPr lang="en-US" baseline="0" dirty="0" err="1"/>
              <a:t>lỗi</a:t>
            </a:r>
            <a:r>
              <a:rPr lang="en-US" baseline="0" dirty="0"/>
              <a:t> trong </a:t>
            </a:r>
            <a:r>
              <a:rPr lang="en-US" baseline="0" dirty="0" err="1"/>
              <a:t>từng</a:t>
            </a:r>
            <a:r>
              <a:rPr lang="en-US" baseline="0" dirty="0"/>
              <a:t> function của process mới </a:t>
            </a:r>
            <a:r>
              <a:rPr lang="en-US" baseline="0" dirty="0" err="1"/>
              <a:t>chúng</a:t>
            </a:r>
            <a:r>
              <a:rPr lang="en-US" baseline="0" dirty="0"/>
              <a:t> ta không thể </a:t>
            </a:r>
            <a:r>
              <a:rPr lang="en-US" baseline="0" dirty="0" err="1"/>
              <a:t>biết</a:t>
            </a:r>
            <a:r>
              <a:rPr lang="en-US" baseline="0" dirty="0"/>
              <a:t> được.</a:t>
            </a:r>
          </a:p>
        </p:txBody>
      </p:sp>
      <p:sp>
        <p:nvSpPr>
          <p:cNvPr id="4" name="Slide Number Placeholder 3"/>
          <p:cNvSpPr>
            <a:spLocks noGrp="1"/>
          </p:cNvSpPr>
          <p:nvPr>
            <p:ph type="sldNum" sz="quarter" idx="10"/>
          </p:nvPr>
        </p:nvSpPr>
        <p:spPr/>
        <p:txBody>
          <a:bodyPr/>
          <a:lstStyle/>
          <a:p>
            <a:fld id="{2B3067B3-3AE6-DD4A-9E3D-C999AB3971A1}" type="slidenum">
              <a:rPr lang="en-US" smtClean="0"/>
              <a:t>30</a:t>
            </a:fld>
            <a:endParaRPr lang="en-US"/>
          </a:p>
        </p:txBody>
      </p:sp>
    </p:spTree>
    <p:extLst>
      <p:ext uri="{BB962C8B-B14F-4D97-AF65-F5344CB8AC3E}">
        <p14:creationId xmlns:p14="http://schemas.microsoft.com/office/powerpoint/2010/main" val="2085965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32</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dirty="0"/>
              <a:t>Có nhiều cách để kết thúc chương trình</a:t>
            </a:r>
            <a:endParaRPr lang="en-US" dirty="0"/>
          </a:p>
          <a:p>
            <a:pPr marL="628650" lvl="1" indent="-171450">
              <a:buFont typeface="Arial" panose="020B0604020202020204" pitchFamily="34" charset="0"/>
              <a:buChar char="•"/>
            </a:pPr>
            <a:r>
              <a:rPr lang="en-US" dirty="0" err="1"/>
              <a:t>Chủ</a:t>
            </a:r>
            <a:r>
              <a:rPr lang="en-US" dirty="0"/>
              <a:t> </a:t>
            </a:r>
            <a:r>
              <a:rPr lang="en-US" dirty="0" err="1"/>
              <a:t>động</a:t>
            </a:r>
            <a:r>
              <a:rPr lang="en-US" dirty="0"/>
              <a:t> </a:t>
            </a:r>
            <a:r>
              <a:rPr lang="en-US" dirty="0" err="1"/>
              <a:t>kết</a:t>
            </a:r>
            <a:r>
              <a:rPr lang="en-US" dirty="0"/>
              <a:t> </a:t>
            </a:r>
            <a:r>
              <a:rPr lang="en-US" dirty="0" err="1"/>
              <a:t>thúc</a:t>
            </a:r>
            <a:endParaRPr lang="en-US" dirty="0"/>
          </a:p>
          <a:p>
            <a:pPr marL="1085850" lvl="2" indent="-171450">
              <a:buFont typeface="Arial" panose="020B0604020202020204" pitchFamily="34" charset="0"/>
              <a:buChar char="•"/>
            </a:pPr>
            <a:r>
              <a:rPr lang="en-US" dirty="0"/>
              <a:t>Call return trong </a:t>
            </a:r>
            <a:r>
              <a:rPr lang="en-US" dirty="0" err="1"/>
              <a:t>hàm</a:t>
            </a:r>
            <a:r>
              <a:rPr lang="en-US" dirty="0"/>
              <a:t> main</a:t>
            </a:r>
          </a:p>
          <a:p>
            <a:pPr marL="1085850" lvl="2" indent="-171450">
              <a:buFont typeface="Arial" panose="020B0604020202020204" pitchFamily="34" charset="0"/>
              <a:buChar char="•"/>
            </a:pPr>
            <a:r>
              <a:rPr lang="en-US" dirty="0"/>
              <a:t>Call exit() từ </a:t>
            </a:r>
            <a:r>
              <a:rPr lang="en-US" dirty="0" err="1"/>
              <a:t>bất</a:t>
            </a:r>
            <a:r>
              <a:rPr lang="en-US" dirty="0"/>
              <a:t> </a:t>
            </a:r>
            <a:r>
              <a:rPr lang="en-US" dirty="0" err="1"/>
              <a:t>cứ</a:t>
            </a:r>
            <a:r>
              <a:rPr lang="en-US" dirty="0"/>
              <a:t> </a:t>
            </a:r>
            <a:r>
              <a:rPr lang="en-US" dirty="0" err="1"/>
              <a:t>hàm</a:t>
            </a:r>
            <a:r>
              <a:rPr lang="en-US" dirty="0"/>
              <a:t> </a:t>
            </a:r>
            <a:r>
              <a:rPr lang="en-US" dirty="0" err="1"/>
              <a:t>nào</a:t>
            </a:r>
            <a:r>
              <a:rPr lang="en-US" dirty="0"/>
              <a:t>.</a:t>
            </a:r>
          </a:p>
          <a:p>
            <a:pPr marL="1085850" lvl="2" indent="-171450">
              <a:buFont typeface="Arial" panose="020B0604020202020204" pitchFamily="34" charset="0"/>
              <a:buChar char="•"/>
            </a:pPr>
            <a:r>
              <a:rPr lang="en-US" dirty="0"/>
              <a:t>Call </a:t>
            </a:r>
            <a:r>
              <a:rPr lang="en-US" dirty="0" err="1"/>
              <a:t>pthread_exit</a:t>
            </a:r>
            <a:r>
              <a:rPr lang="en-US" dirty="0"/>
              <a:t> từ last thread</a:t>
            </a:r>
          </a:p>
          <a:p>
            <a:pPr marL="628650" lvl="1" indent="-171450">
              <a:buFont typeface="Arial" panose="020B0604020202020204" pitchFamily="34" charset="0"/>
              <a:buChar char="•"/>
            </a:pPr>
            <a:r>
              <a:rPr lang="en-US" dirty="0" err="1"/>
              <a:t>Bị</a:t>
            </a:r>
            <a:r>
              <a:rPr lang="en-US" dirty="0"/>
              <a:t> </a:t>
            </a:r>
            <a:r>
              <a:rPr lang="en-US" dirty="0" err="1"/>
              <a:t>động</a:t>
            </a:r>
            <a:r>
              <a:rPr lang="en-US" dirty="0"/>
              <a:t> </a:t>
            </a:r>
            <a:r>
              <a:rPr lang="en-US" dirty="0" err="1"/>
              <a:t>kết</a:t>
            </a:r>
            <a:r>
              <a:rPr lang="en-US" dirty="0"/>
              <a:t> </a:t>
            </a:r>
            <a:r>
              <a:rPr lang="en-US" dirty="0" err="1"/>
              <a:t>thúc</a:t>
            </a:r>
            <a:endParaRPr lang="en-US" dirty="0"/>
          </a:p>
          <a:p>
            <a:pPr marL="1085850" lvl="2" indent="-171450">
              <a:buFont typeface="Arial" panose="020B0604020202020204" pitchFamily="34" charset="0"/>
              <a:buChar char="•"/>
            </a:pPr>
            <a:r>
              <a:rPr lang="vi-VN" dirty="0"/>
              <a:t>Chương trình gặp lỗi</a:t>
            </a:r>
            <a:endParaRPr lang="en-US" dirty="0"/>
          </a:p>
          <a:p>
            <a:pPr marL="1085850" lvl="2" indent="-171450">
              <a:buFont typeface="Arial" panose="020B0604020202020204" pitchFamily="34" charset="0"/>
              <a:buChar char="•"/>
            </a:pPr>
            <a:r>
              <a:rPr lang="en-US" dirty="0" err="1"/>
              <a:t>Nhận</a:t>
            </a:r>
            <a:r>
              <a:rPr lang="en-US" dirty="0"/>
              <a:t> </a:t>
            </a:r>
            <a:r>
              <a:rPr lang="en-US" dirty="0" err="1"/>
              <a:t>tín</a:t>
            </a:r>
            <a:r>
              <a:rPr lang="en-US" dirty="0"/>
              <a:t> </a:t>
            </a:r>
            <a:r>
              <a:rPr lang="en-US" dirty="0" err="1"/>
              <a:t>hiệu</a:t>
            </a:r>
            <a:r>
              <a:rPr lang="en-US" dirty="0"/>
              <a:t> </a:t>
            </a:r>
            <a:r>
              <a:rPr lang="en-US" dirty="0" err="1"/>
              <a:t>kết</a:t>
            </a:r>
            <a:r>
              <a:rPr lang="en-US" dirty="0"/>
              <a:t> </a:t>
            </a:r>
            <a:r>
              <a:rPr lang="en-US" dirty="0" err="1"/>
              <a:t>thúc</a:t>
            </a:r>
            <a:r>
              <a:rPr lang="en-US" dirty="0"/>
              <a:t> gửi từ </a:t>
            </a:r>
            <a:r>
              <a:rPr lang="en-US" dirty="0" err="1"/>
              <a:t>bên</a:t>
            </a:r>
            <a:r>
              <a:rPr lang="en-US" dirty="0"/>
              <a:t> </a:t>
            </a:r>
            <a:r>
              <a:rPr lang="en-US" dirty="0" err="1"/>
              <a:t>ngoài</a:t>
            </a:r>
            <a:endParaRPr lang="en-US" dirty="0"/>
          </a:p>
          <a:p>
            <a:pPr lvl="0"/>
            <a:r>
              <a:rPr lang="vi-VN" dirty="0"/>
              <a:t>Trước khi chương trình thực sự kết thúc, hệ điều hành sẽ giải phóng các tài nguyên mà chương trình đang giữ, bao gồm memory, file open, ...</a:t>
            </a:r>
            <a:endParaRPr lang="en-US" dirty="0"/>
          </a:p>
          <a:p>
            <a:pPr lvl="0"/>
            <a:r>
              <a:rPr lang="vi-VN" dirty="0"/>
              <a:t>Mỗi khi chương trình xin cấp phát bất cứ tài nguyên nào thì hệ điều hành đều lưu thông tin lại, thông tin đó được ghi trong struct process descriptor của từng chương trình. Do đó khi chương trình kết thúc, hệ điều hành có các thông tin về tài nguyên mà chương trình đã cấp phát, từ đó có thể giải phóng chúng.</a:t>
            </a:r>
            <a:endParaRPr lang="en-US" dirty="0"/>
          </a:p>
          <a:p>
            <a:pPr lvl="0"/>
            <a:endParaRPr lang="en-US" dirty="0"/>
          </a:p>
          <a:p>
            <a:pPr lvl="0"/>
            <a:r>
              <a:rPr lang="en-US" dirty="0" err="1"/>
              <a:t>Thực</a:t>
            </a:r>
            <a:r>
              <a:rPr lang="en-US" dirty="0"/>
              <a:t> </a:t>
            </a:r>
            <a:r>
              <a:rPr lang="en-US" dirty="0" err="1"/>
              <a:t>hành</a:t>
            </a:r>
            <a:r>
              <a:rPr lang="en-US" dirty="0"/>
              <a:t>: </a:t>
            </a:r>
            <a:r>
              <a:rPr lang="en-US" dirty="0" err="1"/>
              <a:t>Xem</a:t>
            </a:r>
            <a:r>
              <a:rPr lang="en-US" dirty="0"/>
              <a:t> </a:t>
            </a:r>
            <a:r>
              <a:rPr lang="en-US" dirty="0" err="1"/>
              <a:t>giá</a:t>
            </a:r>
            <a:r>
              <a:rPr lang="en-US" dirty="0"/>
              <a:t> </a:t>
            </a:r>
            <a:r>
              <a:rPr lang="en-US" dirty="0" err="1"/>
              <a:t>trị</a:t>
            </a:r>
            <a:r>
              <a:rPr lang="en-US" dirty="0"/>
              <a:t> </a:t>
            </a:r>
            <a:r>
              <a:rPr lang="en-US" dirty="0" err="1"/>
              <a:t>trả</a:t>
            </a:r>
            <a:r>
              <a:rPr lang="en-US" dirty="0"/>
              <a:t> về của 1 command line </a:t>
            </a:r>
            <a:r>
              <a:rPr lang="en-US" dirty="0" err="1"/>
              <a:t>bất</a:t>
            </a:r>
            <a:r>
              <a:rPr lang="en-US" dirty="0"/>
              <a:t> </a:t>
            </a:r>
            <a:r>
              <a:rPr lang="en-US" dirty="0" err="1"/>
              <a:t>kỳ</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3543487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Khác</a:t>
            </a:r>
            <a:r>
              <a:rPr lang="en-US" baseline="0" dirty="0"/>
              <a:t> với </a:t>
            </a:r>
            <a:r>
              <a:rPr lang="en-US" baseline="0" dirty="0" err="1"/>
              <a:t>lập</a:t>
            </a:r>
            <a:r>
              <a:rPr lang="en-US" baseline="0" dirty="0"/>
              <a:t> trình vi </a:t>
            </a:r>
            <a:r>
              <a:rPr lang="en-US" baseline="0" dirty="0" err="1"/>
              <a:t>điều</a:t>
            </a:r>
            <a:r>
              <a:rPr lang="en-US" baseline="0" dirty="0"/>
              <a:t> </a:t>
            </a:r>
            <a:r>
              <a:rPr lang="en-US" baseline="0" dirty="0" err="1"/>
              <a:t>khiển</a:t>
            </a:r>
            <a:r>
              <a:rPr lang="en-US" baseline="0" dirty="0"/>
              <a:t>, </a:t>
            </a:r>
            <a:r>
              <a:rPr lang="en-US" baseline="0" dirty="0" err="1"/>
              <a:t>nơi</a:t>
            </a:r>
            <a:r>
              <a:rPr lang="en-US" baseline="0" dirty="0"/>
              <a:t> </a:t>
            </a:r>
            <a:r>
              <a:rPr lang="en-US" baseline="0" dirty="0" err="1"/>
              <a:t>mỗi</a:t>
            </a:r>
            <a:r>
              <a:rPr lang="en-US" baseline="0" dirty="0"/>
              <a:t> </a:t>
            </a:r>
            <a:r>
              <a:rPr lang="en-US" baseline="0" dirty="0" err="1"/>
              <a:t>chương</a:t>
            </a:r>
            <a:r>
              <a:rPr lang="en-US" baseline="0" dirty="0"/>
              <a:t> trình được </a:t>
            </a:r>
            <a:r>
              <a:rPr lang="en-US" baseline="0" dirty="0" err="1"/>
              <a:t>toàn</a:t>
            </a:r>
            <a:r>
              <a:rPr lang="en-US" baseline="0" dirty="0"/>
              <a:t> </a:t>
            </a:r>
            <a:r>
              <a:rPr lang="en-US" baseline="0" dirty="0" err="1"/>
              <a:t>quyền</a:t>
            </a:r>
            <a:r>
              <a:rPr lang="en-US" baseline="0" dirty="0"/>
              <a:t> </a:t>
            </a:r>
            <a:r>
              <a:rPr lang="en-US" baseline="0" dirty="0" err="1"/>
              <a:t>sở</a:t>
            </a:r>
            <a:r>
              <a:rPr lang="en-US" baseline="0" dirty="0"/>
              <a:t> </a:t>
            </a:r>
            <a:r>
              <a:rPr lang="en-US" baseline="0" dirty="0" err="1"/>
              <a:t>hữu</a:t>
            </a:r>
            <a:r>
              <a:rPr lang="en-US" baseline="0" dirty="0"/>
              <a:t> </a:t>
            </a:r>
            <a:r>
              <a:rPr lang="en-US" baseline="0" dirty="0" err="1"/>
              <a:t>hệ</a:t>
            </a:r>
            <a:r>
              <a:rPr lang="en-US" baseline="0" dirty="0"/>
              <a:t> </a:t>
            </a:r>
            <a:r>
              <a:rPr lang="en-US" baseline="0" dirty="0" err="1"/>
              <a:t>thống</a:t>
            </a:r>
            <a:r>
              <a:rPr lang="en-US" baseline="0" dirty="0"/>
              <a:t>. Trong </a:t>
            </a:r>
            <a:r>
              <a:rPr lang="en-US" baseline="0" dirty="0" err="1"/>
              <a:t>hệ</a:t>
            </a:r>
            <a:r>
              <a:rPr lang="en-US" baseline="0" dirty="0"/>
              <a:t> </a:t>
            </a:r>
            <a:r>
              <a:rPr lang="en-US" baseline="0" dirty="0" err="1"/>
              <a:t>điều</a:t>
            </a:r>
            <a:r>
              <a:rPr lang="en-US" baseline="0" dirty="0"/>
              <a:t> </a:t>
            </a:r>
            <a:r>
              <a:rPr lang="en-US" baseline="0" dirty="0" err="1"/>
              <a:t>hành</a:t>
            </a:r>
            <a:r>
              <a:rPr lang="en-US" baseline="0" dirty="0"/>
              <a:t> Linux, </a:t>
            </a:r>
            <a:r>
              <a:rPr lang="en-US" baseline="0" dirty="0" err="1"/>
              <a:t>mỗi</a:t>
            </a:r>
            <a:r>
              <a:rPr lang="en-US" baseline="0" dirty="0"/>
              <a:t> </a:t>
            </a:r>
            <a:r>
              <a:rPr lang="en-US" baseline="0" dirty="0" err="1"/>
              <a:t>chương</a:t>
            </a:r>
            <a:r>
              <a:rPr lang="en-US" baseline="0" dirty="0"/>
              <a:t> trình </a:t>
            </a:r>
            <a:r>
              <a:rPr lang="en-US" baseline="0" dirty="0" err="1"/>
              <a:t>khi</a:t>
            </a:r>
            <a:r>
              <a:rPr lang="en-US" baseline="0" dirty="0"/>
              <a:t> </a:t>
            </a:r>
            <a:r>
              <a:rPr lang="en-US" baseline="0" dirty="0" err="1"/>
              <a:t>hoạt</a:t>
            </a:r>
            <a:r>
              <a:rPr lang="en-US" baseline="0" dirty="0"/>
              <a:t> </a:t>
            </a:r>
            <a:r>
              <a:rPr lang="en-US" baseline="0" dirty="0" err="1"/>
              <a:t>động</a:t>
            </a:r>
            <a:r>
              <a:rPr lang="en-US" baseline="0" dirty="0"/>
              <a:t> </a:t>
            </a:r>
            <a:r>
              <a:rPr lang="en-US" baseline="0" dirty="0" err="1"/>
              <a:t>đều</a:t>
            </a:r>
            <a:r>
              <a:rPr lang="en-US" baseline="0" dirty="0"/>
              <a:t> có 1 tập </a:t>
            </a:r>
            <a:r>
              <a:rPr lang="en-US" baseline="0" dirty="0" err="1"/>
              <a:t>hợp</a:t>
            </a:r>
            <a:r>
              <a:rPr lang="en-US" baseline="0" dirty="0"/>
              <a:t> các </a:t>
            </a:r>
            <a:r>
              <a:rPr lang="en-US" baseline="0" dirty="0" err="1"/>
              <a:t>biến</a:t>
            </a:r>
            <a:r>
              <a:rPr lang="en-US" baseline="0" dirty="0"/>
              <a:t> </a:t>
            </a:r>
            <a:r>
              <a:rPr lang="en-US" baseline="0" dirty="0" err="1"/>
              <a:t>môi</a:t>
            </a:r>
            <a:r>
              <a:rPr lang="en-US" baseline="0" dirty="0"/>
              <a:t> </a:t>
            </a:r>
            <a:r>
              <a:rPr lang="en-US" baseline="0" dirty="0" err="1"/>
              <a:t>trường</a:t>
            </a:r>
            <a:r>
              <a:rPr lang="en-US" baseline="0" dirty="0"/>
              <a:t> </a:t>
            </a:r>
            <a:r>
              <a:rPr lang="en-US" baseline="0" dirty="0" err="1"/>
              <a:t>bao</a:t>
            </a:r>
            <a:r>
              <a:rPr lang="en-US" baseline="0" dirty="0"/>
              <a:t> </a:t>
            </a:r>
            <a:r>
              <a:rPr lang="en-US" baseline="0" dirty="0" err="1"/>
              <a:t>quanh</a:t>
            </a:r>
            <a:r>
              <a:rPr lang="en-US" baseline="0" dirty="0"/>
              <a:t>. Các </a:t>
            </a:r>
            <a:r>
              <a:rPr lang="en-US" baseline="0" dirty="0" err="1"/>
              <a:t>biến</a:t>
            </a:r>
            <a:r>
              <a:rPr lang="en-US" baseline="0" dirty="0"/>
              <a:t> </a:t>
            </a:r>
            <a:r>
              <a:rPr lang="en-US" baseline="0" dirty="0" err="1"/>
              <a:t>môi</a:t>
            </a:r>
            <a:r>
              <a:rPr lang="en-US" baseline="0" dirty="0"/>
              <a:t> </a:t>
            </a:r>
            <a:r>
              <a:rPr lang="en-US" baseline="0" dirty="0" err="1"/>
              <a:t>trường</a:t>
            </a:r>
            <a:r>
              <a:rPr lang="en-US" baseline="0" dirty="0"/>
              <a:t> đó sẽ </a:t>
            </a:r>
            <a:r>
              <a:rPr lang="en-US" baseline="0" dirty="0" err="1"/>
              <a:t>quy</a:t>
            </a:r>
            <a:r>
              <a:rPr lang="en-US" baseline="0" dirty="0"/>
              <a:t> </a:t>
            </a:r>
            <a:r>
              <a:rPr lang="en-US" baseline="0" dirty="0" err="1"/>
              <a:t>định</a:t>
            </a:r>
            <a:r>
              <a:rPr lang="en-US" baseline="0" dirty="0"/>
              <a:t> </a:t>
            </a:r>
            <a:r>
              <a:rPr lang="en-US" baseline="0" dirty="0" err="1"/>
              <a:t>quyền</a:t>
            </a:r>
            <a:r>
              <a:rPr lang="en-US" baseline="0" dirty="0"/>
              <a:t> </a:t>
            </a:r>
            <a:r>
              <a:rPr lang="en-US" baseline="0" dirty="0" err="1"/>
              <a:t>hạn</a:t>
            </a:r>
            <a:r>
              <a:rPr lang="en-US" baseline="0" dirty="0"/>
              <a:t>, các </a:t>
            </a:r>
            <a:r>
              <a:rPr lang="en-US" baseline="0" dirty="0" err="1"/>
              <a:t>thuộc</a:t>
            </a:r>
            <a:r>
              <a:rPr lang="en-US" baseline="0" dirty="0"/>
              <a:t> tính của </a:t>
            </a:r>
            <a:r>
              <a:rPr lang="en-US" baseline="0" dirty="0" err="1"/>
              <a:t>chương</a:t>
            </a:r>
            <a:r>
              <a:rPr lang="en-US" baseline="0" dirty="0"/>
              <a:t> trình đó. </a:t>
            </a:r>
            <a:r>
              <a:rPr lang="en-US" baseline="0" dirty="0" err="1"/>
              <a:t>Chúng</a:t>
            </a:r>
            <a:r>
              <a:rPr lang="en-US" baseline="0" dirty="0"/>
              <a:t> có thể </a:t>
            </a:r>
            <a:r>
              <a:rPr lang="en-US" baseline="0" dirty="0" err="1"/>
              <a:t>thay</a:t>
            </a:r>
            <a:r>
              <a:rPr lang="en-US" baseline="0" dirty="0"/>
              <a:t> </a:t>
            </a:r>
            <a:r>
              <a:rPr lang="en-US" baseline="0" dirty="0" err="1"/>
              <a:t>đổi</a:t>
            </a:r>
            <a:r>
              <a:rPr lang="en-US" baseline="0" dirty="0"/>
              <a:t> </a:t>
            </a:r>
            <a:r>
              <a:rPr lang="en-US" baseline="0" dirty="0" err="1"/>
              <a:t>giá</a:t>
            </a:r>
            <a:r>
              <a:rPr lang="en-US" baseline="0" dirty="0"/>
              <a:t> </a:t>
            </a:r>
            <a:r>
              <a:rPr lang="en-US" baseline="0" dirty="0" err="1"/>
              <a:t>trị</a:t>
            </a:r>
            <a:r>
              <a:rPr lang="en-US" baseline="0" dirty="0"/>
              <a:t> và </a:t>
            </a:r>
            <a:r>
              <a:rPr lang="en-US" baseline="0" dirty="0" err="1"/>
              <a:t>ảnh</a:t>
            </a:r>
            <a:r>
              <a:rPr lang="en-US" baseline="0" dirty="0"/>
              <a:t> </a:t>
            </a:r>
            <a:r>
              <a:rPr lang="en-US" baseline="0" dirty="0" err="1"/>
              <a:t>hưởng</a:t>
            </a:r>
            <a:r>
              <a:rPr lang="en-US" baseline="0" dirty="0"/>
              <a:t> </a:t>
            </a:r>
            <a:r>
              <a:rPr lang="en-US" baseline="0" dirty="0" err="1"/>
              <a:t>đến</a:t>
            </a:r>
            <a:r>
              <a:rPr lang="en-US" baseline="0" dirty="0"/>
              <a:t> </a:t>
            </a:r>
            <a:r>
              <a:rPr lang="en-US" baseline="0" dirty="0" err="1"/>
              <a:t>sự</a:t>
            </a:r>
            <a:r>
              <a:rPr lang="en-US" baseline="0" dirty="0"/>
              <a:t> </a:t>
            </a:r>
            <a:r>
              <a:rPr lang="en-US" baseline="0" dirty="0" err="1"/>
              <a:t>hoạt</a:t>
            </a:r>
            <a:r>
              <a:rPr lang="en-US" baseline="0" dirty="0"/>
              <a:t> </a:t>
            </a:r>
            <a:r>
              <a:rPr lang="en-US" baseline="0" dirty="0" err="1"/>
              <a:t>động</a:t>
            </a:r>
            <a:r>
              <a:rPr lang="en-US" baseline="0" dirty="0"/>
              <a:t> của </a:t>
            </a:r>
            <a:r>
              <a:rPr lang="en-US" baseline="0" dirty="0" err="1"/>
              <a:t>chương</a:t>
            </a:r>
            <a:r>
              <a:rPr lang="en-US" baseline="0" dirty="0"/>
              <a:t> trình.</a:t>
            </a:r>
          </a:p>
          <a:p>
            <a:endParaRPr lang="en-US" baseline="0" dirty="0"/>
          </a:p>
          <a:p>
            <a:r>
              <a:rPr lang="en-US" baseline="0" dirty="0" err="1"/>
              <a:t>Ví</a:t>
            </a:r>
            <a:r>
              <a:rPr lang="en-US" baseline="0" dirty="0"/>
              <a:t> </a:t>
            </a:r>
            <a:r>
              <a:rPr lang="en-US" baseline="0" dirty="0" err="1"/>
              <a:t>dụ</a:t>
            </a:r>
            <a:r>
              <a:rPr lang="en-US" baseline="0" dirty="0"/>
              <a:t> </a:t>
            </a:r>
            <a:r>
              <a:rPr lang="en-US" baseline="0" dirty="0" err="1"/>
              <a:t>như</a:t>
            </a:r>
            <a:r>
              <a:rPr lang="en-US" baseline="0" dirty="0"/>
              <a:t> </a:t>
            </a:r>
            <a:r>
              <a:rPr lang="en-US" baseline="0" dirty="0" err="1"/>
              <a:t>biến</a:t>
            </a:r>
            <a:r>
              <a:rPr lang="en-US" baseline="0" dirty="0"/>
              <a:t> </a:t>
            </a:r>
            <a:r>
              <a:rPr lang="en-US" baseline="0" dirty="0" err="1"/>
              <a:t>môi</a:t>
            </a:r>
            <a:r>
              <a:rPr lang="en-US" baseline="0" dirty="0"/>
              <a:t> </a:t>
            </a:r>
            <a:r>
              <a:rPr lang="en-US" baseline="0" dirty="0" err="1"/>
              <a:t>trường</a:t>
            </a:r>
            <a:r>
              <a:rPr lang="en-US" baseline="0" dirty="0"/>
              <a:t> USER ID sẽ </a:t>
            </a:r>
            <a:r>
              <a:rPr lang="en-US" baseline="0" dirty="0" err="1"/>
              <a:t>quyết</a:t>
            </a:r>
            <a:r>
              <a:rPr lang="en-US" baseline="0" dirty="0"/>
              <a:t> </a:t>
            </a:r>
            <a:r>
              <a:rPr lang="en-US" baseline="0" dirty="0" err="1"/>
              <a:t>định</a:t>
            </a:r>
            <a:r>
              <a:rPr lang="en-US" baseline="0" dirty="0"/>
              <a:t> </a:t>
            </a:r>
            <a:r>
              <a:rPr lang="en-US" baseline="0" dirty="0" err="1"/>
              <a:t>những</a:t>
            </a:r>
            <a:r>
              <a:rPr lang="en-US" baseline="0" dirty="0"/>
              <a:t> file </a:t>
            </a:r>
            <a:r>
              <a:rPr lang="en-US" baseline="0" dirty="0" err="1"/>
              <a:t>nào</a:t>
            </a:r>
            <a:r>
              <a:rPr lang="en-US" baseline="0" dirty="0"/>
              <a:t> process được </a:t>
            </a:r>
            <a:r>
              <a:rPr lang="en-US" baseline="0" dirty="0" err="1"/>
              <a:t>mở</a:t>
            </a:r>
            <a:r>
              <a:rPr lang="en-US" baseline="0" dirty="0"/>
              <a:t>, </a:t>
            </a:r>
            <a:r>
              <a:rPr lang="en-US" baseline="0" dirty="0" err="1"/>
              <a:t>những</a:t>
            </a:r>
            <a:r>
              <a:rPr lang="en-US" baseline="0" dirty="0"/>
              <a:t> file </a:t>
            </a:r>
            <a:r>
              <a:rPr lang="en-US" baseline="0" dirty="0" err="1"/>
              <a:t>nào</a:t>
            </a:r>
            <a:r>
              <a:rPr lang="en-US" baseline="0" dirty="0"/>
              <a:t> không được </a:t>
            </a:r>
            <a:r>
              <a:rPr lang="en-US" baseline="0" dirty="0" err="1"/>
              <a:t>mở</a:t>
            </a:r>
            <a:r>
              <a:rPr lang="en-US" baseline="0" dirty="0"/>
              <a: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357345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Ví</a:t>
            </a:r>
            <a:r>
              <a:rPr lang="en-US" dirty="0"/>
              <a:t> </a:t>
            </a:r>
            <a:r>
              <a:rPr lang="en-US" dirty="0" err="1"/>
              <a:t>dụ</a:t>
            </a:r>
            <a:r>
              <a:rPr lang="en-US" baseline="0" dirty="0"/>
              <a:t> - </a:t>
            </a:r>
            <a:r>
              <a:rPr lang="en-US" baseline="0" dirty="0" err="1"/>
              <a:t>cách</a:t>
            </a:r>
            <a:r>
              <a:rPr lang="en-US" baseline="0" dirty="0"/>
              <a:t> sử dụng 2 </a:t>
            </a:r>
            <a:r>
              <a:rPr lang="en-US" baseline="0" dirty="0" err="1"/>
              <a:t>biến</a:t>
            </a:r>
            <a:r>
              <a:rPr lang="en-US" baseline="0" dirty="0"/>
              <a:t> command line của </a:t>
            </a:r>
            <a:r>
              <a:rPr lang="en-US" baseline="0" dirty="0" err="1"/>
              <a:t>hàm</a:t>
            </a:r>
            <a:r>
              <a:rPr lang="en-US" baseline="0" dirty="0"/>
              <a:t> main.</a:t>
            </a:r>
          </a:p>
          <a:p>
            <a:r>
              <a:rPr lang="vi-VN" dirty="0"/>
              <a:t>argv[0] luôn chứa đường dẫn mà người dùng sử dụng để call chương trình.</a:t>
            </a:r>
            <a:endParaRPr lang="en-US" dirty="0"/>
          </a:p>
          <a:p>
            <a:r>
              <a:rPr lang="vi-VN" dirty="0"/>
              <a:t>các tham số tiếp theo là các chuỗi string mà người dùng truyền vào khi gọi chương trình. Các tham số được phân biệt với nhau bằng dấu cách.</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8</a:t>
            </a:fld>
            <a:endParaRPr lang="en-US"/>
          </a:p>
        </p:txBody>
      </p:sp>
    </p:spTree>
    <p:extLst>
      <p:ext uri="{BB962C8B-B14F-4D97-AF65-F5344CB8AC3E}">
        <p14:creationId xmlns:p14="http://schemas.microsoft.com/office/powerpoint/2010/main" val="93023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Mỗi khi chương trình start, OS sẽ truyền cho nó 1 danh sách các biến môi trường.</a:t>
            </a:r>
            <a:endParaRPr lang="en-US" dirty="0"/>
          </a:p>
          <a:p>
            <a:pPr marL="628650" lvl="1" indent="-171450">
              <a:buFont typeface="Arial" panose="020B0604020202020204" pitchFamily="34" charset="0"/>
              <a:buChar char="•"/>
            </a:pPr>
            <a:r>
              <a:rPr lang="vi-VN" dirty="0"/>
              <a:t>Các biến môi trường được lưu trong 1 mảng 2 chiều, mỗi phần tử của mảng là 1 chuỗi string</a:t>
            </a:r>
            <a:r>
              <a:rPr lang="en-US" baseline="0" dirty="0"/>
              <a:t> </a:t>
            </a:r>
            <a:r>
              <a:rPr lang="en-US" baseline="0" dirty="0" err="1"/>
              <a:t>đại</a:t>
            </a:r>
            <a:r>
              <a:rPr lang="en-US" baseline="0" dirty="0"/>
              <a:t> </a:t>
            </a:r>
            <a:r>
              <a:rPr lang="en-US" baseline="0" dirty="0" err="1"/>
              <a:t>diện</a:t>
            </a:r>
            <a:r>
              <a:rPr lang="en-US" baseline="0" dirty="0"/>
              <a:t> cho </a:t>
            </a:r>
            <a:r>
              <a:rPr lang="en-US" baseline="0" dirty="0" err="1"/>
              <a:t>giá</a:t>
            </a:r>
            <a:r>
              <a:rPr lang="en-US" baseline="0" dirty="0"/>
              <a:t> </a:t>
            </a:r>
            <a:r>
              <a:rPr lang="en-US" baseline="0" dirty="0" err="1"/>
              <a:t>trị</a:t>
            </a:r>
            <a:r>
              <a:rPr lang="en-US" baseline="0" dirty="0"/>
              <a:t> của 1 </a:t>
            </a:r>
            <a:r>
              <a:rPr lang="en-US" baseline="0" dirty="0" err="1"/>
              <a:t>biến</a:t>
            </a:r>
            <a:r>
              <a:rPr lang="en-US" baseline="0" dirty="0"/>
              <a:t> </a:t>
            </a:r>
            <a:r>
              <a:rPr lang="en-US" baseline="0" dirty="0" err="1"/>
              <a:t>môi</a:t>
            </a:r>
            <a:r>
              <a:rPr lang="en-US" baseline="0" dirty="0"/>
              <a:t> </a:t>
            </a:r>
            <a:r>
              <a:rPr lang="en-US" baseline="0" dirty="0" err="1"/>
              <a:t>trường</a:t>
            </a:r>
            <a:r>
              <a:rPr lang="en-US" baseline="0" dirty="0"/>
              <a:t>.</a:t>
            </a:r>
            <a:endParaRPr lang="en-US" dirty="0"/>
          </a:p>
          <a:p>
            <a:pPr marL="628650" lvl="1" indent="-171450">
              <a:buFont typeface="Arial" panose="020B0604020202020204" pitchFamily="34" charset="0"/>
              <a:buChar char="•"/>
            </a:pPr>
            <a:r>
              <a:rPr lang="en-US" dirty="0"/>
              <a:t>Store in a global variable extern char **environ</a:t>
            </a:r>
          </a:p>
          <a:p>
            <a:pPr marL="0" lvl="0" indent="0">
              <a:buFont typeface="Arial" panose="020B0604020202020204" pitchFamily="34" charset="0"/>
              <a:buNone/>
            </a:pPr>
            <a:r>
              <a:rPr lang="vi-VN" dirty="0"/>
              <a:t>Các tham số môi trường có thể ảnh hưởng đến hoạt động của chương trình</a:t>
            </a:r>
            <a:endParaRPr lang="en-US" dirty="0"/>
          </a:p>
          <a:p>
            <a:pPr marL="628650" lvl="1" indent="-171450">
              <a:buFont typeface="Arial" panose="020B0604020202020204" pitchFamily="34" charset="0"/>
              <a:buChar char="•"/>
            </a:pPr>
            <a:r>
              <a:rPr lang="vi-VN" dirty="0"/>
              <a:t>ví dụ: biến môi trường PATH sẽ ảnh hưởng đến kết quả của câu lệnh fopen("myfoo.txt", "a"). Do chúng ta không sử dụng đường dẫn tuyệt đối, do đó câu lệnh sẽ mở file myfoo.txt tại thư mục hiện tại của chương trình. Vị trí của thư mục được chỉ đinh bởi biến PATH.</a:t>
            </a:r>
            <a:endParaRPr lang="en-US" dirty="0"/>
          </a:p>
          <a:p>
            <a:pPr marL="0" lvl="0" indent="0">
              <a:buFont typeface="Arial" panose="020B0604020202020204" pitchFamily="34" charset="0"/>
              <a:buNone/>
            </a:pPr>
            <a:r>
              <a:rPr lang="en-US" dirty="0"/>
              <a:t>Có thể </a:t>
            </a:r>
            <a:r>
              <a:rPr lang="en-US" dirty="0" err="1"/>
              <a:t>truy</a:t>
            </a:r>
            <a:r>
              <a:rPr lang="en-US" dirty="0"/>
              <a:t> </a:t>
            </a:r>
            <a:r>
              <a:rPr lang="en-US" dirty="0" err="1"/>
              <a:t>xuất</a:t>
            </a:r>
            <a:r>
              <a:rPr lang="en-US" dirty="0"/>
              <a:t> thông qua </a:t>
            </a:r>
            <a:r>
              <a:rPr lang="en-US" dirty="0" err="1"/>
              <a:t>hàm</a:t>
            </a:r>
            <a:r>
              <a:rPr lang="en-US" dirty="0"/>
              <a:t> char *</a:t>
            </a:r>
            <a:r>
              <a:rPr lang="en-US" dirty="0" err="1"/>
              <a:t>getenv</a:t>
            </a:r>
            <a:r>
              <a:rPr lang="en-US" dirty="0"/>
              <a:t>(const char *name)</a:t>
            </a:r>
          </a:p>
          <a:p>
            <a:pPr marL="0" lvl="0" indent="0">
              <a:buFont typeface="Arial" panose="020B0604020202020204" pitchFamily="34" charset="0"/>
              <a:buNone/>
            </a:pPr>
            <a:r>
              <a:rPr lang="en-US" dirty="0" err="1"/>
              <a:t>Thực</a:t>
            </a:r>
            <a:r>
              <a:rPr lang="en-US" dirty="0"/>
              <a:t> </a:t>
            </a:r>
            <a:r>
              <a:rPr lang="en-US" dirty="0" err="1"/>
              <a:t>hành</a:t>
            </a:r>
            <a:endParaRPr lang="en-US" dirty="0"/>
          </a:p>
          <a:p>
            <a:pPr marL="628650" lvl="1" indent="-171450">
              <a:buFont typeface="Arial" panose="020B0604020202020204" pitchFamily="34" charset="0"/>
              <a:buChar char="•"/>
            </a:pPr>
            <a:r>
              <a:rPr lang="vi-VN" dirty="0"/>
              <a:t>Hiển thị tên và giá trị của các biến môi trường bằng C</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2501231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Câu</a:t>
            </a:r>
            <a:r>
              <a:rPr lang="en-US" baseline="0" dirty="0"/>
              <a:t> hỏi </a:t>
            </a:r>
            <a:r>
              <a:rPr lang="en-US" baseline="0" dirty="0" err="1"/>
              <a:t>pv</a:t>
            </a:r>
            <a:r>
              <a:rPr lang="en-US" baseline="0" dirty="0"/>
              <a:t>: </a:t>
            </a:r>
            <a:r>
              <a:rPr lang="en-US" baseline="0" dirty="0" err="1"/>
              <a:t>Nêu</a:t>
            </a:r>
            <a:r>
              <a:rPr lang="en-US" baseline="0" dirty="0"/>
              <a:t> </a:t>
            </a:r>
            <a:r>
              <a:rPr lang="en-US" baseline="0" dirty="0" err="1"/>
              <a:t>cấu</a:t>
            </a:r>
            <a:r>
              <a:rPr lang="en-US" baseline="0" dirty="0"/>
              <a:t> </a:t>
            </a:r>
            <a:r>
              <a:rPr lang="en-US" baseline="0" dirty="0" err="1"/>
              <a:t>trúc</a:t>
            </a:r>
            <a:r>
              <a:rPr lang="en-US" baseline="0" dirty="0"/>
              <a:t> </a:t>
            </a:r>
            <a:r>
              <a:rPr lang="en-US" baseline="0" dirty="0" err="1"/>
              <a:t>bộ</a:t>
            </a:r>
            <a:r>
              <a:rPr lang="en-US" baseline="0" dirty="0"/>
              <a:t> </a:t>
            </a:r>
            <a:r>
              <a:rPr lang="en-US" baseline="0" dirty="0" err="1"/>
              <a:t>nhớ</a:t>
            </a:r>
            <a:r>
              <a:rPr lang="en-US" baseline="0" dirty="0"/>
              <a:t> của 1 process?</a:t>
            </a:r>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49637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Mỗi khi cần truy xuất hàm từ thư viện động, hệ điều hành sẽ load 1 phần hoặc toàn bộ thư viện đó vào ram, sau đó trả về địa chỉ hàm cho process. Process sẽ gọi hàm thông qua địa chỉ. Trong trường hợp thư viện đó đã được load bởi 1 process trước đó thì OS sẽ trả về địa chỉ luôn mà ko load lại nữa, do đó tiết kiệm được bộ nhớ hệ thống.</a:t>
            </a:r>
            <a:endParaRPr lang="en-US" dirty="0"/>
          </a:p>
          <a:p>
            <a:pPr marL="171450" indent="-171450">
              <a:buFont typeface="Arial" panose="020B0604020202020204" pitchFamily="34" charset="0"/>
              <a:buChar char="•"/>
            </a:pPr>
            <a:r>
              <a:rPr lang="en-US" dirty="0"/>
              <a:t>Demo </a:t>
            </a:r>
            <a:r>
              <a:rPr lang="en-US" dirty="0" err="1"/>
              <a:t>cách</a:t>
            </a:r>
            <a:r>
              <a:rPr lang="en-US" dirty="0"/>
              <a:t> build source code </a:t>
            </a:r>
            <a:r>
              <a:rPr lang="en-US" dirty="0" err="1"/>
              <a:t>thành</a:t>
            </a:r>
            <a:r>
              <a:rPr lang="en-US" dirty="0"/>
              <a:t> thư viện .so</a:t>
            </a:r>
          </a:p>
          <a:p>
            <a:pPr marL="171450" indent="-171450">
              <a:buFont typeface="Arial" panose="020B0604020202020204" pitchFamily="34" charset="0"/>
              <a:buChar char="•"/>
            </a:pPr>
            <a:r>
              <a:rPr lang="en-US" dirty="0"/>
              <a:t>Sử</a:t>
            </a:r>
            <a:r>
              <a:rPr lang="en-US" baseline="0" dirty="0"/>
              <a:t> dụng thư viện </a:t>
            </a:r>
            <a:r>
              <a:rPr lang="en-US" baseline="0" dirty="0" err="1"/>
              <a:t>động</a:t>
            </a:r>
            <a:r>
              <a:rPr lang="en-US" baseline="0" dirty="0"/>
              <a:t> sẽ tiết </a:t>
            </a:r>
            <a:r>
              <a:rPr lang="en-US" baseline="0" dirty="0" err="1"/>
              <a:t>kiệm</a:t>
            </a:r>
            <a:r>
              <a:rPr lang="en-US" baseline="0" dirty="0"/>
              <a:t> </a:t>
            </a:r>
            <a:r>
              <a:rPr lang="en-US" baseline="0" dirty="0" err="1"/>
              <a:t>bộ</a:t>
            </a:r>
            <a:r>
              <a:rPr lang="en-US" baseline="0" dirty="0"/>
              <a:t> </a:t>
            </a:r>
            <a:r>
              <a:rPr lang="en-US" baseline="0" dirty="0" err="1"/>
              <a:t>nhớ</a:t>
            </a:r>
            <a:r>
              <a:rPr lang="en-US" baseline="0" dirty="0"/>
              <a:t> hơn so với static lib. Vì static lib sẽ include </a:t>
            </a:r>
            <a:r>
              <a:rPr lang="en-US" baseline="0" dirty="0" err="1"/>
              <a:t>toàn</a:t>
            </a:r>
            <a:r>
              <a:rPr lang="en-US" baseline="0" dirty="0"/>
              <a:t> </a:t>
            </a:r>
            <a:r>
              <a:rPr lang="en-US" baseline="0" dirty="0" err="1"/>
              <a:t>bộ</a:t>
            </a:r>
            <a:r>
              <a:rPr lang="en-US" baseline="0" dirty="0"/>
              <a:t> source code của các </a:t>
            </a:r>
            <a:r>
              <a:rPr lang="en-US" baseline="0" dirty="0" err="1"/>
              <a:t>hàm</a:t>
            </a:r>
            <a:r>
              <a:rPr lang="en-US" baseline="0" dirty="0"/>
              <a:t> </a:t>
            </a:r>
            <a:r>
              <a:rPr lang="en-US" baseline="0" dirty="0" err="1"/>
              <a:t>mà</a:t>
            </a:r>
            <a:r>
              <a:rPr lang="en-US" baseline="0" dirty="0"/>
              <a:t> </a:t>
            </a:r>
            <a:r>
              <a:rPr lang="en-US" baseline="0" dirty="0" err="1"/>
              <a:t>chương</a:t>
            </a:r>
            <a:r>
              <a:rPr lang="en-US" baseline="0" dirty="0"/>
              <a:t> trình </a:t>
            </a:r>
            <a:r>
              <a:rPr lang="en-US" baseline="0" dirty="0" err="1"/>
              <a:t>gọi</a:t>
            </a:r>
            <a:r>
              <a:rPr lang="en-US" baseline="0" dirty="0"/>
              <a:t> </a:t>
            </a:r>
            <a:r>
              <a:rPr lang="en-US" baseline="0" dirty="0" err="1"/>
              <a:t>đến</a:t>
            </a:r>
            <a:r>
              <a:rPr lang="en-US" baseline="0" dirty="0"/>
              <a:t> </a:t>
            </a:r>
            <a:r>
              <a:rPr lang="en-US" baseline="0" dirty="0" err="1"/>
              <a:t>vào</a:t>
            </a:r>
            <a:r>
              <a:rPr lang="en-US" baseline="0" dirty="0"/>
              <a:t> source code của </a:t>
            </a:r>
            <a:r>
              <a:rPr lang="en-US" baseline="0" dirty="0" err="1"/>
              <a:t>chương</a:t>
            </a:r>
            <a:r>
              <a:rPr lang="en-US" baseline="0" dirty="0"/>
              <a:t> trình. </a:t>
            </a:r>
            <a:r>
              <a:rPr lang="en-US" baseline="0" dirty="0" err="1"/>
              <a:t>Như</a:t>
            </a:r>
            <a:r>
              <a:rPr lang="en-US" baseline="0" dirty="0"/>
              <a:t> </a:t>
            </a:r>
            <a:r>
              <a:rPr lang="en-US" baseline="0" dirty="0" err="1"/>
              <a:t>vậy</a:t>
            </a:r>
            <a:r>
              <a:rPr lang="en-US" baseline="0" dirty="0"/>
              <a:t> trong </a:t>
            </a:r>
            <a:r>
              <a:rPr lang="en-US" baseline="0" dirty="0" err="1"/>
              <a:t>hệ</a:t>
            </a:r>
            <a:r>
              <a:rPr lang="en-US" baseline="0" dirty="0"/>
              <a:t> </a:t>
            </a:r>
            <a:r>
              <a:rPr lang="en-US" baseline="0" dirty="0" err="1"/>
              <a:t>thống</a:t>
            </a:r>
            <a:r>
              <a:rPr lang="en-US" baseline="0" dirty="0"/>
              <a:t> có thể có </a:t>
            </a:r>
            <a:r>
              <a:rPr lang="en-US" baseline="0" dirty="0" err="1"/>
              <a:t>nhiều</a:t>
            </a:r>
            <a:r>
              <a:rPr lang="en-US" baseline="0" dirty="0"/>
              <a:t> </a:t>
            </a:r>
            <a:r>
              <a:rPr lang="en-US" baseline="0" dirty="0" err="1"/>
              <a:t>vùng</a:t>
            </a:r>
            <a:r>
              <a:rPr lang="en-US" baseline="0" dirty="0"/>
              <a:t> </a:t>
            </a:r>
            <a:r>
              <a:rPr lang="en-US" baseline="0" dirty="0" err="1"/>
              <a:t>nhớ</a:t>
            </a:r>
            <a:r>
              <a:rPr lang="en-US" baseline="0" dirty="0"/>
              <a:t> </a:t>
            </a:r>
            <a:r>
              <a:rPr lang="en-US" baseline="0" dirty="0" err="1"/>
              <a:t>cùng</a:t>
            </a:r>
            <a:r>
              <a:rPr lang="en-US" baseline="0" dirty="0"/>
              <a:t> </a:t>
            </a:r>
            <a:r>
              <a:rPr lang="en-US" baseline="0" dirty="0" err="1"/>
              <a:t>chứa</a:t>
            </a:r>
            <a:r>
              <a:rPr lang="en-US" baseline="0" dirty="0"/>
              <a:t> 1 </a:t>
            </a:r>
            <a:r>
              <a:rPr lang="en-US" baseline="0" dirty="0" err="1"/>
              <a:t>đoạn</a:t>
            </a:r>
            <a:r>
              <a:rPr lang="en-US" baseline="0" dirty="0"/>
              <a:t> source code của 1 thư viện tính </a:t>
            </a:r>
            <a:r>
              <a:rPr lang="en-US" baseline="0" dirty="0" err="1"/>
              <a:t>nào</a:t>
            </a:r>
            <a:r>
              <a:rPr lang="en-US" baseline="0" dirty="0"/>
              <a:t> đó.</a:t>
            </a:r>
            <a:endParaRPr lang="en-US" dirty="0"/>
          </a:p>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411036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1365317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Để quản lý các process, OS sử dụng một tập các số nguyên dương để định danh process, được gọi là PID. Mỗi process sẽ được đại diện bởi 1 PID và không hề trùng nhau. Các PID nằm trong dải từ 0 - 65536. Mỗi khi sinh ra một process, OS sẽ tìm 1 số PID còn trống trong đó và cấp phát cho nó, sau khi process kết thúc, số PID sẽ được free và có thể cấp lại cho process mới.</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2882469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F3FBE28-58BC-4486-9A8E-6C1F0E326EAB}" type="datetime1">
              <a:rPr lang="en-US" smtClean="0"/>
              <a:t>10/8/2023</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B28C3-1882-4E84-9C82-23BA74B52008}" type="datetime1">
              <a:rPr lang="en-US" smtClean="0"/>
              <a:t>10/8/2023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B1917-4DD8-41D3-93A0-974B9DFBBCBF}" type="datetime1">
              <a:rPr lang="en-US" smtClean="0"/>
              <a:t>10/8/2023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3BB6E5-7AA4-4C0D-BF97-BDC69083DBC9}" type="datetime1">
              <a:rPr lang="en-US" smtClean="0"/>
              <a:t>10/8/2023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10/8/2023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9A5478-161F-4B28-93E5-DE9BF6B2D5E2}" type="datetime1">
              <a:rPr lang="en-US" smtClean="0"/>
              <a:t>10/8/2023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E38055-F1C9-4AC4-B9E3-476EF82AD4CC}" type="datetime1">
              <a:rPr lang="en-US" smtClean="0"/>
              <a:t>10/8/2023</a:t>
            </a:fld>
            <a:endParaRPr lang="en-US"/>
          </a:p>
        </p:txBody>
      </p:sp>
      <p:sp>
        <p:nvSpPr>
          <p:cNvPr id="8" name="Footer Placeholder 7"/>
          <p:cNvSpPr>
            <a:spLocks noGrp="1"/>
          </p:cNvSpPr>
          <p:nvPr>
            <p:ph type="ftr" sz="quarter" idx="11"/>
          </p:nvPr>
        </p:nvSpPr>
        <p:spPr/>
        <p:txBody>
          <a:bodyPr/>
          <a:lstStyle/>
          <a:p>
            <a:r>
              <a:rPr lang="en-US"/>
              <a:t>©FPT SOFTWARE - Corporate Training Center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9D9E8B6-A1D4-4191-8D54-A8260B6A1972}" type="datetime1">
              <a:rPr lang="en-US" smtClean="0"/>
              <a:t>10/8/2023</a:t>
            </a:fld>
            <a:endParaRPr lang="en-US"/>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10/8/2023</a:t>
            </a:fld>
            <a:endParaRPr lang="en-US"/>
          </a:p>
        </p:txBody>
      </p:sp>
      <p:sp>
        <p:nvSpPr>
          <p:cNvPr id="3" name="Footer Placeholder 2"/>
          <p:cNvSpPr>
            <a:spLocks noGrp="1"/>
          </p:cNvSpPr>
          <p:nvPr>
            <p:ph type="ftr" sz="quarter" idx="11"/>
          </p:nvPr>
        </p:nvSpPr>
        <p:spPr/>
        <p:txBody>
          <a:bodyPr/>
          <a:lstStyle/>
          <a:p>
            <a:r>
              <a:rPr lang="en-US"/>
              <a:t>©FPT SOFTWARE - Corporate Training Center - Internal Use</a:t>
            </a:r>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10/8/2023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a:t>Click to edit Master title style</a:t>
            </a:r>
          </a:p>
        </p:txBody>
      </p:sp>
    </p:spTree>
    <p:extLst>
      <p:ext uri="{BB962C8B-B14F-4D97-AF65-F5344CB8AC3E}">
        <p14:creationId xmlns:p14="http://schemas.microsoft.com/office/powerpoint/2010/main" val="375938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78023"/>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3652282"/>
            <a:ext cx="5486400" cy="845073"/>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10/8/2023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10/8/2023</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an7.org/linux/man-pages/man2/fork.2.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Process</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a:t>
            </a:r>
            <a:r>
              <a:rPr lang="en-US" dirty="0" err="1"/>
              <a:t>Lưu</a:t>
            </a:r>
            <a:r>
              <a:rPr lang="en-US" dirty="0"/>
              <a:t> An </a:t>
            </a:r>
            <a:r>
              <a:rPr lang="en-US" dirty="0" err="1"/>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idx="1"/>
          </p:nvPr>
        </p:nvSpPr>
        <p:spPr/>
        <p:txBody>
          <a:bodyPr/>
          <a:lstStyle/>
          <a:p>
            <a:endParaRPr lang="en-US"/>
          </a:p>
        </p:txBody>
      </p:sp>
      <p:sp>
        <p:nvSpPr>
          <p:cNvPr id="8" name="Text Placeholder 7"/>
          <p:cNvSpPr>
            <a:spLocks noGrp="1"/>
          </p:cNvSpPr>
          <p:nvPr>
            <p:ph type="body" sz="half" idx="2"/>
          </p:nvPr>
        </p:nvSpPr>
        <p:spPr/>
        <p:txBody>
          <a:bodyPr/>
          <a:lstStyle/>
          <a:p>
            <a:r>
              <a:rPr lang="en-US" dirty="0" err="1"/>
              <a:t>Cấu</a:t>
            </a:r>
            <a:r>
              <a:rPr lang="en-US" dirty="0"/>
              <a:t> </a:t>
            </a:r>
            <a:r>
              <a:rPr lang="en-US" dirty="0" err="1"/>
              <a:t>trúc</a:t>
            </a:r>
            <a:r>
              <a:rPr lang="en-US" dirty="0"/>
              <a:t> </a:t>
            </a:r>
            <a:r>
              <a:rPr lang="en-US" dirty="0" err="1"/>
              <a:t>bộ</a:t>
            </a:r>
            <a:r>
              <a:rPr lang="en-US" dirty="0"/>
              <a:t> </a:t>
            </a:r>
            <a:r>
              <a:rPr lang="en-US" dirty="0" err="1"/>
              <a:t>nhớ</a:t>
            </a:r>
            <a:r>
              <a:rPr lang="en-US" dirty="0"/>
              <a:t> của process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pic>
        <p:nvPicPr>
          <p:cNvPr id="9" name="Picture 8"/>
          <p:cNvPicPr>
            <a:picLocks noChangeAspect="1"/>
          </p:cNvPicPr>
          <p:nvPr/>
        </p:nvPicPr>
        <p:blipFill>
          <a:blip r:embed="rId2"/>
          <a:stretch>
            <a:fillRect/>
          </a:stretch>
        </p:blipFill>
        <p:spPr>
          <a:xfrm>
            <a:off x="1792288" y="681367"/>
            <a:ext cx="5486400" cy="2970915"/>
          </a:xfrm>
          <a:prstGeom prst="rect">
            <a:avLst/>
          </a:prstGeom>
        </p:spPr>
      </p:pic>
    </p:spTree>
    <p:extLst>
      <p:ext uri="{BB962C8B-B14F-4D97-AF65-F5344CB8AC3E}">
        <p14:creationId xmlns:p14="http://schemas.microsoft.com/office/powerpoint/2010/main" val="79894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fontScale="92500" lnSpcReduction="20000"/>
          </a:bodyPr>
          <a:lstStyle/>
          <a:p>
            <a:r>
              <a:rPr lang="en-US" dirty="0" err="1"/>
              <a:t>Vùng</a:t>
            </a:r>
            <a:r>
              <a:rPr lang="en-US" dirty="0"/>
              <a:t> text</a:t>
            </a:r>
          </a:p>
          <a:p>
            <a:r>
              <a:rPr lang="vi-VN" dirty="0"/>
              <a:t>Vùng dữ liệu đã được khởi tạo</a:t>
            </a:r>
            <a:endParaRPr lang="en-US" dirty="0"/>
          </a:p>
          <a:p>
            <a:r>
              <a:rPr lang="vi-VN" dirty="0"/>
              <a:t>Vùng dữ liệu chưa được khởi tạo</a:t>
            </a:r>
            <a:endParaRPr lang="en-US" dirty="0"/>
          </a:p>
          <a:p>
            <a:r>
              <a:rPr lang="en-US" dirty="0" err="1"/>
              <a:t>Vùng</a:t>
            </a:r>
            <a:r>
              <a:rPr lang="en-US" dirty="0"/>
              <a:t> stack</a:t>
            </a:r>
          </a:p>
          <a:p>
            <a:r>
              <a:rPr lang="en-US" dirty="0" err="1"/>
              <a:t>Vùng</a:t>
            </a:r>
            <a:r>
              <a:rPr lang="en-US" dirty="0"/>
              <a:t> heap</a:t>
            </a:r>
          </a:p>
          <a:p>
            <a:pPr lvl="1"/>
            <a:r>
              <a:rPr lang="en-US" dirty="0"/>
              <a:t>void *</a:t>
            </a:r>
            <a:r>
              <a:rPr lang="en-US" dirty="0" err="1"/>
              <a:t>malloc</a:t>
            </a:r>
            <a:r>
              <a:rPr lang="en-US" dirty="0"/>
              <a:t>(size_t size);</a:t>
            </a:r>
          </a:p>
        </p:txBody>
      </p:sp>
      <p:sp>
        <p:nvSpPr>
          <p:cNvPr id="9" name="Text Placeholder 8"/>
          <p:cNvSpPr>
            <a:spLocks noGrp="1"/>
          </p:cNvSpPr>
          <p:nvPr>
            <p:ph type="body" sz="half" idx="2"/>
          </p:nvPr>
        </p:nvSpPr>
        <p:spPr/>
        <p:txBody>
          <a:bodyPr/>
          <a:lstStyle/>
          <a:p>
            <a:endParaRPr lang="en-US"/>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dirty="0"/>
          </a:p>
        </p:txBody>
      </p:sp>
      <p:sp>
        <p:nvSpPr>
          <p:cNvPr id="6" name="Title 5"/>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bộ</a:t>
            </a:r>
            <a:r>
              <a:rPr lang="en-US" dirty="0"/>
              <a:t> </a:t>
            </a:r>
            <a:r>
              <a:rPr lang="en-US" dirty="0" err="1"/>
              <a:t>nhớ</a:t>
            </a:r>
            <a:r>
              <a:rPr lang="en-US" dirty="0"/>
              <a:t> của process</a:t>
            </a:r>
          </a:p>
        </p:txBody>
      </p:sp>
      <p:pic>
        <p:nvPicPr>
          <p:cNvPr id="10" name="Picture 9"/>
          <p:cNvPicPr>
            <a:picLocks noChangeAspect="1"/>
          </p:cNvPicPr>
          <p:nvPr/>
        </p:nvPicPr>
        <p:blipFill>
          <a:blip r:embed="rId3"/>
          <a:stretch>
            <a:fillRect/>
          </a:stretch>
        </p:blipFill>
        <p:spPr>
          <a:xfrm>
            <a:off x="457201" y="1299923"/>
            <a:ext cx="3008313" cy="2787984"/>
          </a:xfrm>
          <a:prstGeom prst="rect">
            <a:avLst/>
          </a:prstGeom>
        </p:spPr>
      </p:pic>
    </p:spTree>
    <p:extLst>
      <p:ext uri="{BB962C8B-B14F-4D97-AF65-F5344CB8AC3E}">
        <p14:creationId xmlns:p14="http://schemas.microsoft.com/office/powerpoint/2010/main" val="28784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dirty="0" err="1"/>
              <a:t>Cấp</a:t>
            </a:r>
            <a:r>
              <a:rPr lang="en-US" sz="3200" dirty="0"/>
              <a:t> </a:t>
            </a:r>
            <a:r>
              <a:rPr lang="en-US" sz="3200" dirty="0" err="1"/>
              <a:t>phát</a:t>
            </a:r>
            <a:r>
              <a:rPr lang="en-US" sz="3200" dirty="0"/>
              <a:t> </a:t>
            </a:r>
            <a:r>
              <a:rPr lang="en-US" sz="3200" dirty="0" err="1"/>
              <a:t>bộ</a:t>
            </a:r>
            <a:r>
              <a:rPr lang="en-US" sz="3200" dirty="0"/>
              <a:t> </a:t>
            </a:r>
            <a:r>
              <a:rPr lang="en-US" sz="3200" dirty="0" err="1"/>
              <a:t>nhớ</a:t>
            </a:r>
            <a:r>
              <a:rPr lang="en-US" sz="3200" dirty="0"/>
              <a:t> </a:t>
            </a:r>
            <a:r>
              <a:rPr lang="en-US" sz="3200" dirty="0" err="1"/>
              <a:t>động</a:t>
            </a:r>
            <a:r>
              <a:rPr lang="en-US" sz="3200" dirty="0"/>
              <a:t> cho process</a:t>
            </a:r>
          </a:p>
        </p:txBody>
      </p:sp>
      <p:sp>
        <p:nvSpPr>
          <p:cNvPr id="8" name="Content Placeholder 7"/>
          <p:cNvSpPr>
            <a:spLocks noGrp="1"/>
          </p:cNvSpPr>
          <p:nvPr>
            <p:ph idx="1"/>
          </p:nvPr>
        </p:nvSpPr>
        <p:spPr/>
        <p:txBody>
          <a:bodyPr/>
          <a:lstStyle/>
          <a:p>
            <a:r>
              <a:rPr lang="en-US" dirty="0"/>
              <a:t>void *</a:t>
            </a:r>
            <a:r>
              <a:rPr lang="en-US" dirty="0" err="1"/>
              <a:t>malloc</a:t>
            </a:r>
            <a:r>
              <a:rPr lang="en-US" dirty="0"/>
              <a:t>(size_t size);</a:t>
            </a:r>
          </a:p>
          <a:p>
            <a:r>
              <a:rPr lang="en-US" dirty="0"/>
              <a:t>void free(void *</a:t>
            </a:r>
            <a:r>
              <a:rPr lang="en-US" dirty="0" err="1"/>
              <a:t>ptr</a:t>
            </a:r>
            <a:r>
              <a:rPr lang="en-US" dirty="0"/>
              <a:t>);</a:t>
            </a:r>
          </a:p>
          <a:p>
            <a:r>
              <a:rPr lang="vi-VN" dirty="0"/>
              <a:t>Khi chương trình kết thúc, OS sẽ tự động free tất cả memory của chương trình đó.</a:t>
            </a:r>
            <a:endParaRPr lang="en-US" dirty="0"/>
          </a:p>
          <a:p>
            <a:pPr lvl="1"/>
            <a:r>
              <a:rPr lang="vi-VN" dirty="0"/>
              <a:t>Memory leak thường gây lo ngại trong các chương trình có thời gian chạy lâu dài.</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322953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Shared library</a:t>
            </a:r>
          </a:p>
        </p:txBody>
      </p:sp>
      <p:sp>
        <p:nvSpPr>
          <p:cNvPr id="8" name="Content Placeholder 7"/>
          <p:cNvSpPr>
            <a:spLocks noGrp="1"/>
          </p:cNvSpPr>
          <p:nvPr>
            <p:ph idx="1"/>
          </p:nvPr>
        </p:nvSpPr>
        <p:spPr/>
        <p:txBody>
          <a:bodyPr>
            <a:normAutofit/>
          </a:bodyPr>
          <a:lstStyle/>
          <a:p>
            <a:r>
              <a:rPr lang="vi-VN" dirty="0"/>
              <a:t>Là các file binary được build từ code C</a:t>
            </a:r>
            <a:endParaRPr lang="en-US" dirty="0"/>
          </a:p>
          <a:p>
            <a:r>
              <a:rPr lang="vi-VN" dirty="0"/>
              <a:t>Chúng chứa các hàm dùng để gọi từ chương trình khác</a:t>
            </a:r>
            <a:endParaRPr lang="en-US" dirty="0"/>
          </a:p>
          <a:p>
            <a:r>
              <a:rPr lang="vi-VN" dirty="0"/>
              <a:t>Mỗi khi cần truy xuất hàm từ thư viện động, hệ điều hành sẽ load 1 phần hoặc toàn bộ thư viện đó vào ram, sau đó trả về địa chỉ hàm cho process. Process sẽ gọi hàm thông qua địa chỉ</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96856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Bài tập</a:t>
            </a:r>
          </a:p>
        </p:txBody>
      </p:sp>
      <p:sp>
        <p:nvSpPr>
          <p:cNvPr id="3" name="Content Placeholder 2"/>
          <p:cNvSpPr>
            <a:spLocks noGrp="1"/>
          </p:cNvSpPr>
          <p:nvPr>
            <p:ph idx="1"/>
          </p:nvPr>
        </p:nvSpPr>
        <p:spPr/>
        <p:txBody>
          <a:bodyPr>
            <a:normAutofit lnSpcReduction="10000"/>
          </a:bodyPr>
          <a:lstStyle/>
          <a:p>
            <a:r>
              <a:rPr lang="vi-VN" dirty="0"/>
              <a:t>Viết 1 thư viện rồi build thành shared library, shared lib được copy vào thư mục /usr/lib. Sau đó viết 1 chương trình C sử dụng shared lib đó.</a:t>
            </a:r>
            <a:endParaRPr lang="en-US" dirty="0"/>
          </a:p>
          <a:p>
            <a:r>
              <a:rPr lang="vi-VN" dirty="0"/>
              <a:t>Viết 1 chương trình C mở 1 file bất kỳ, nếu mở thành công thì ret</a:t>
            </a:r>
            <a:r>
              <a:rPr lang="en-US" dirty="0" err="1"/>
              <a:t>ur</a:t>
            </a:r>
            <a:r>
              <a:rPr lang="vi-VN" dirty="0"/>
              <a:t>n 0 cho chương trình cha, nếu lỗi thì return -1 cho chương trình cha. Dùng terminal để chạy và echo vào biến $ để đọc kết quả trả về</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281987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Bài tập</a:t>
            </a:r>
          </a:p>
        </p:txBody>
      </p:sp>
      <p:sp>
        <p:nvSpPr>
          <p:cNvPr id="3" name="Content Placeholder 2"/>
          <p:cNvSpPr>
            <a:spLocks noGrp="1"/>
          </p:cNvSpPr>
          <p:nvPr>
            <p:ph idx="1"/>
          </p:nvPr>
        </p:nvSpPr>
        <p:spPr/>
        <p:txBody>
          <a:bodyPr>
            <a:normAutofit fontScale="92500" lnSpcReduction="10000"/>
          </a:bodyPr>
          <a:lstStyle/>
          <a:p>
            <a:r>
              <a:rPr lang="vi-VN" dirty="0"/>
              <a:t>Viết một chương trình xử lý tham số đầu vào giống với câu lệnh ls. Ví dụ nếu call "my_ls -l" sẽ in ra dòng chữ hiện thị full property, nếu truyền -a sẽ in hiển thị file ẩn, nếu truyền -la sẽ in ra cả 2 dòng trên.</a:t>
            </a:r>
            <a:endParaRPr lang="en-US" dirty="0"/>
          </a:p>
          <a:p>
            <a:r>
              <a:rPr lang="vi-VN" dirty="0"/>
              <a:t>Viết 1 chương trình C truy cập vào environment variable và hiển thị đường dẫn thư mục home, tên user, đường dẫn hiện tại của chương trình.</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1262360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idx="1"/>
          </p:nvPr>
        </p:nvSpPr>
        <p:spPr/>
        <p:txBody>
          <a:bodyPr/>
          <a:lstStyle/>
          <a:p>
            <a:endParaRPr lang="en-US"/>
          </a:p>
        </p:txBody>
      </p:sp>
      <p:sp>
        <p:nvSpPr>
          <p:cNvPr id="7" name="Text Placeholder 6"/>
          <p:cNvSpPr>
            <a:spLocks noGrp="1"/>
          </p:cNvSpPr>
          <p:nvPr>
            <p:ph type="body" sz="half" idx="2"/>
          </p:nvPr>
        </p:nvSpPr>
        <p:spPr/>
        <p:txBody>
          <a:bodyPr>
            <a:normAutofit/>
          </a:bodyPr>
          <a:lstStyle/>
          <a:p>
            <a:r>
              <a:rPr lang="en-US" dirty="0"/>
              <a:t>Process control</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pic>
        <p:nvPicPr>
          <p:cNvPr id="10" name="Picture 9"/>
          <p:cNvPicPr>
            <a:picLocks noChangeAspect="1"/>
          </p:cNvPicPr>
          <p:nvPr/>
        </p:nvPicPr>
        <p:blipFill>
          <a:blip r:embed="rId3"/>
          <a:stretch>
            <a:fillRect/>
          </a:stretch>
        </p:blipFill>
        <p:spPr>
          <a:xfrm>
            <a:off x="1792288" y="678023"/>
            <a:ext cx="5486400" cy="2960915"/>
          </a:xfrm>
          <a:prstGeom prst="rect">
            <a:avLst/>
          </a:prstGeom>
        </p:spPr>
      </p:pic>
    </p:spTree>
    <p:extLst>
      <p:ext uri="{BB962C8B-B14F-4D97-AF65-F5344CB8AC3E}">
        <p14:creationId xmlns:p14="http://schemas.microsoft.com/office/powerpoint/2010/main" val="3741704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Process identifier</a:t>
            </a:r>
          </a:p>
        </p:txBody>
      </p:sp>
      <p:sp>
        <p:nvSpPr>
          <p:cNvPr id="7" name="Content Placeholder 6"/>
          <p:cNvSpPr>
            <a:spLocks noGrp="1"/>
          </p:cNvSpPr>
          <p:nvPr>
            <p:ph idx="1"/>
          </p:nvPr>
        </p:nvSpPr>
        <p:spPr/>
        <p:txBody>
          <a:bodyPr/>
          <a:lstStyle/>
          <a:p>
            <a:r>
              <a:rPr lang="en-US" dirty="0"/>
              <a:t>A unique number</a:t>
            </a:r>
          </a:p>
          <a:p>
            <a:r>
              <a:rPr lang="en-US" dirty="0"/>
              <a:t>Used to identify process</a:t>
            </a:r>
          </a:p>
          <a:p>
            <a:r>
              <a:rPr lang="en-US" dirty="0"/>
              <a:t>Some numbers is reserved for special process</a:t>
            </a:r>
          </a:p>
          <a:p>
            <a:pPr lvl="1"/>
            <a:r>
              <a:rPr lang="en-US" dirty="0" err="1"/>
              <a:t>Swapd</a:t>
            </a:r>
            <a:r>
              <a:rPr lang="en-US" dirty="0"/>
              <a:t> process</a:t>
            </a:r>
          </a:p>
          <a:p>
            <a:pPr lvl="1"/>
            <a:r>
              <a:rPr lang="en-US" dirty="0" err="1"/>
              <a:t>Init</a:t>
            </a:r>
            <a:r>
              <a:rPr lang="en-US" dirty="0"/>
              <a:t> process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Tree>
    <p:extLst>
      <p:ext uri="{BB962C8B-B14F-4D97-AF65-F5344CB8AC3E}">
        <p14:creationId xmlns:p14="http://schemas.microsoft.com/office/powerpoint/2010/main" val="1193895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idx="1"/>
          </p:nvPr>
        </p:nvSpPr>
        <p:spPr/>
        <p:txBody>
          <a:bodyPr/>
          <a:lstStyle/>
          <a:p>
            <a:endParaRPr lang="en-US"/>
          </a:p>
        </p:txBody>
      </p:sp>
      <p:sp>
        <p:nvSpPr>
          <p:cNvPr id="7" name="Text Placeholder 6"/>
          <p:cNvSpPr>
            <a:spLocks noGrp="1"/>
          </p:cNvSpPr>
          <p:nvPr>
            <p:ph type="body" sz="half" idx="2"/>
          </p:nvPr>
        </p:nvSpPr>
        <p:spPr/>
        <p:txBody>
          <a:bodyPr>
            <a:normAutofit fontScale="92500" lnSpcReduction="20000"/>
          </a:bodyPr>
          <a:lstStyle/>
          <a:p>
            <a:r>
              <a:rPr lang="vi-VN" dirty="0"/>
              <a:t>Cách 1 process được sinh ra và kết thúc</a:t>
            </a:r>
            <a:endParaRPr lang="en-US" dirty="0"/>
          </a:p>
        </p:txBody>
      </p:sp>
      <p:sp>
        <p:nvSpPr>
          <p:cNvPr id="4" name="Footer Placeholder 3"/>
          <p:cNvSpPr>
            <a:spLocks noGrp="1"/>
          </p:cNvSpPr>
          <p:nvPr>
            <p:ph type="ftr" sz="quarter" idx="11"/>
          </p:nvPr>
        </p:nvSpPr>
        <p:spPr/>
        <p:txBody>
          <a:bodyPr/>
          <a:lstStyle/>
          <a:p>
            <a:r>
              <a:rPr lang="en-US" dirty="0"/>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pic>
        <p:nvPicPr>
          <p:cNvPr id="8" name="Picture 7"/>
          <p:cNvPicPr>
            <a:picLocks noChangeAspect="1"/>
          </p:cNvPicPr>
          <p:nvPr/>
        </p:nvPicPr>
        <p:blipFill>
          <a:blip r:embed="rId3"/>
          <a:stretch>
            <a:fillRect/>
          </a:stretch>
        </p:blipFill>
        <p:spPr>
          <a:xfrm>
            <a:off x="2580480" y="678023"/>
            <a:ext cx="3910015" cy="2974678"/>
          </a:xfrm>
          <a:prstGeom prst="rect">
            <a:avLst/>
          </a:prstGeom>
        </p:spPr>
      </p:pic>
    </p:spTree>
    <p:extLst>
      <p:ext uri="{BB962C8B-B14F-4D97-AF65-F5344CB8AC3E}">
        <p14:creationId xmlns:p14="http://schemas.microsoft.com/office/powerpoint/2010/main" val="1728755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fork function</a:t>
            </a:r>
          </a:p>
        </p:txBody>
      </p:sp>
      <p:sp>
        <p:nvSpPr>
          <p:cNvPr id="7" name="Content Placeholder 6"/>
          <p:cNvSpPr>
            <a:spLocks noGrp="1"/>
          </p:cNvSpPr>
          <p:nvPr>
            <p:ph idx="1"/>
          </p:nvPr>
        </p:nvSpPr>
        <p:spPr/>
        <p:txBody>
          <a:bodyPr>
            <a:normAutofit fontScale="92500"/>
          </a:bodyPr>
          <a:lstStyle/>
          <a:p>
            <a:r>
              <a:rPr lang="en-US" dirty="0" err="1"/>
              <a:t>pid_t</a:t>
            </a:r>
            <a:r>
              <a:rPr lang="en-US" dirty="0"/>
              <a:t> fork(void)</a:t>
            </a:r>
          </a:p>
          <a:p>
            <a:r>
              <a:rPr lang="en-US" dirty="0" err="1"/>
              <a:t>Tạo</a:t>
            </a:r>
            <a:r>
              <a:rPr lang="en-US" dirty="0"/>
              <a:t> </a:t>
            </a:r>
            <a:r>
              <a:rPr lang="en-US" dirty="0" err="1"/>
              <a:t>ra</a:t>
            </a:r>
            <a:r>
              <a:rPr lang="en-US" dirty="0"/>
              <a:t> 1 </a:t>
            </a:r>
            <a:r>
              <a:rPr lang="en-US" dirty="0" err="1"/>
              <a:t>bản</a:t>
            </a:r>
            <a:r>
              <a:rPr lang="en-US" dirty="0"/>
              <a:t> </a:t>
            </a:r>
            <a:r>
              <a:rPr lang="en-US" dirty="0" err="1"/>
              <a:t>sao</a:t>
            </a:r>
            <a:r>
              <a:rPr lang="en-US" dirty="0"/>
              <a:t> cho </a:t>
            </a:r>
            <a:r>
              <a:rPr lang="en-US" dirty="0" err="1"/>
              <a:t>bộ</a:t>
            </a:r>
            <a:r>
              <a:rPr lang="en-US" dirty="0"/>
              <a:t> </a:t>
            </a:r>
            <a:r>
              <a:rPr lang="en-US" dirty="0" err="1"/>
              <a:t>nhớ</a:t>
            </a:r>
            <a:r>
              <a:rPr lang="en-US" dirty="0"/>
              <a:t> </a:t>
            </a:r>
            <a:r>
              <a:rPr lang="en-US" dirty="0" err="1"/>
              <a:t>hiện</a:t>
            </a:r>
            <a:r>
              <a:rPr lang="en-US" dirty="0"/>
              <a:t> </a:t>
            </a:r>
            <a:r>
              <a:rPr lang="en-US" dirty="0" err="1"/>
              <a:t>tại</a:t>
            </a:r>
            <a:r>
              <a:rPr lang="en-US" dirty="0"/>
              <a:t> của process</a:t>
            </a:r>
          </a:p>
          <a:p>
            <a:pPr lvl="1"/>
            <a:r>
              <a:rPr lang="en-US" dirty="0"/>
              <a:t>Copy on write</a:t>
            </a:r>
          </a:p>
          <a:p>
            <a:r>
              <a:rPr lang="vi-VN" dirty="0"/>
              <a:t>PID thật sẽ được trả cho process con</a:t>
            </a:r>
            <a:endParaRPr lang="en-US" dirty="0"/>
          </a:p>
          <a:p>
            <a:r>
              <a:rPr lang="en-US" dirty="0"/>
              <a:t>PID 0 sẽ </a:t>
            </a:r>
            <a:r>
              <a:rPr lang="en-US" dirty="0" err="1"/>
              <a:t>trả</a:t>
            </a:r>
            <a:r>
              <a:rPr lang="en-US" dirty="0"/>
              <a:t> về cho process cha</a:t>
            </a:r>
          </a:p>
          <a:p>
            <a:r>
              <a:rPr lang="vi-VN" dirty="0"/>
              <a:t>Con có thể chạy và hoàn thành công việc trước cha</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396352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lstStyle/>
          <a:p>
            <a:r>
              <a:rPr lang="vi-VN" dirty="0"/>
              <a:t>Các tham số môi trường ảnh hưởng đến process</a:t>
            </a:r>
            <a:r>
              <a:rPr lang="en-US" dirty="0"/>
              <a:t>.</a:t>
            </a:r>
          </a:p>
          <a:p>
            <a:r>
              <a:rPr lang="vi-VN" dirty="0"/>
              <a:t>Cách 1 process được sinh ra và kết thúc</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2941473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Thực hành:</a:t>
            </a:r>
            <a:endParaRPr lang="en-US" dirty="0"/>
          </a:p>
        </p:txBody>
      </p:sp>
      <p:sp>
        <p:nvSpPr>
          <p:cNvPr id="3" name="Content Placeholder 2"/>
          <p:cNvSpPr>
            <a:spLocks noGrp="1"/>
          </p:cNvSpPr>
          <p:nvPr>
            <p:ph idx="1"/>
          </p:nvPr>
        </p:nvSpPr>
        <p:spPr/>
        <p:txBody>
          <a:bodyPr>
            <a:normAutofit fontScale="85000" lnSpcReduction="10000"/>
          </a:bodyPr>
          <a:lstStyle/>
          <a:p>
            <a:r>
              <a:rPr lang="vi-VN" dirty="0"/>
              <a:t>Viết 1 chương trình C fork ra cha và con, trong process cha in ra pid và "I am parent", trong process con làm tương tự. So sánh PID in ra và PID sử dụng lệnh PS</a:t>
            </a:r>
            <a:endParaRPr lang="en-US" dirty="0"/>
          </a:p>
          <a:p>
            <a:r>
              <a:rPr lang="vi-VN" dirty="0"/>
              <a:t>Thử mở 1 file trước khi fork, sau đó cả cha và con cùng ghi vào file fd trước đó và check kết quả</a:t>
            </a:r>
            <a:endParaRPr lang="en-US" dirty="0"/>
          </a:p>
          <a:p>
            <a:r>
              <a:rPr lang="vi-VN" dirty="0"/>
              <a:t>Thử với biến thông thường và xem kết quả</a:t>
            </a:r>
            <a:r>
              <a:rPr lang="en-US" dirty="0"/>
              <a:t>.</a:t>
            </a:r>
          </a:p>
          <a:p>
            <a:r>
              <a:rPr lang="en-US" dirty="0"/>
              <a:t>Dùng fork() để </a:t>
            </a:r>
            <a:r>
              <a:rPr lang="en-US" dirty="0" err="1"/>
              <a:t>tạo</a:t>
            </a:r>
            <a:r>
              <a:rPr lang="en-US" dirty="0"/>
              <a:t> </a:t>
            </a:r>
            <a:r>
              <a:rPr lang="en-US" dirty="0" err="1"/>
              <a:t>ra</a:t>
            </a:r>
            <a:r>
              <a:rPr lang="en-US" dirty="0"/>
              <a:t> 2 process cha và con, sử dụng </a:t>
            </a:r>
            <a:r>
              <a:rPr lang="en-US" dirty="0" err="1"/>
              <a:t>lệnh</a:t>
            </a:r>
            <a:r>
              <a:rPr lang="en-US" dirty="0"/>
              <a:t> kill để kill 1 trong 2 và check </a:t>
            </a:r>
            <a:r>
              <a:rPr lang="en-US" dirty="0" err="1"/>
              <a:t>xem</a:t>
            </a:r>
            <a:r>
              <a:rPr lang="en-US" dirty="0"/>
              <a:t> process </a:t>
            </a:r>
            <a:r>
              <a:rPr lang="en-US" dirty="0" err="1"/>
              <a:t>còn</a:t>
            </a:r>
            <a:r>
              <a:rPr lang="en-US" dirty="0"/>
              <a:t> lại có </a:t>
            </a:r>
            <a:r>
              <a:rPr lang="en-US" dirty="0" err="1"/>
              <a:t>bị</a:t>
            </a:r>
            <a:r>
              <a:rPr lang="en-US" dirty="0"/>
              <a:t> kill không.</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a:p>
        </p:txBody>
      </p:sp>
    </p:spTree>
    <p:extLst>
      <p:ext uri="{BB962C8B-B14F-4D97-AF65-F5344CB8AC3E}">
        <p14:creationId xmlns:p14="http://schemas.microsoft.com/office/powerpoint/2010/main" val="3231866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 function</a:t>
            </a:r>
          </a:p>
        </p:txBody>
      </p:sp>
      <p:sp>
        <p:nvSpPr>
          <p:cNvPr id="3" name="Content Placeholder 2"/>
          <p:cNvSpPr>
            <a:spLocks noGrp="1"/>
          </p:cNvSpPr>
          <p:nvPr>
            <p:ph idx="1"/>
          </p:nvPr>
        </p:nvSpPr>
        <p:spPr/>
        <p:txBody>
          <a:bodyPr>
            <a:normAutofit fontScale="92500" lnSpcReduction="10000"/>
          </a:bodyPr>
          <a:lstStyle/>
          <a:p>
            <a:r>
              <a:rPr lang="en-US" dirty="0"/>
              <a:t>int </a:t>
            </a:r>
            <a:r>
              <a:rPr lang="en-US" dirty="0" err="1"/>
              <a:t>execl</a:t>
            </a:r>
            <a:r>
              <a:rPr lang="en-US" dirty="0"/>
              <a:t>(const char *pathname, const char *arg0, ... /* (char *)0 */ )</a:t>
            </a:r>
          </a:p>
          <a:p>
            <a:r>
              <a:rPr lang="vi-VN" dirty="0"/>
              <a:t>Khởi tạo process mới từ chương trình nằm tại pathname</a:t>
            </a:r>
            <a:r>
              <a:rPr lang="en-US" dirty="0"/>
              <a:t>.</a:t>
            </a:r>
          </a:p>
          <a:p>
            <a:r>
              <a:rPr lang="vi-VN" dirty="0"/>
              <a:t>Sau khi gọi hàm exec, toàn bộ source code phía sau của chương trình sẽ không được thực hiện nữa</a:t>
            </a:r>
            <a:endParaRPr lang="en-US" dirty="0"/>
          </a:p>
          <a:p>
            <a:r>
              <a:rPr lang="en-US" dirty="0">
                <a:hlinkClick r:id="rId3"/>
              </a:rPr>
              <a:t>https://man7.org/linux/man-pages/man2/fork.2.html</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a:p>
        </p:txBody>
      </p:sp>
    </p:spTree>
    <p:extLst>
      <p:ext uri="{BB962C8B-B14F-4D97-AF65-F5344CB8AC3E}">
        <p14:creationId xmlns:p14="http://schemas.microsoft.com/office/powerpoint/2010/main" val="182715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function</a:t>
            </a:r>
          </a:p>
        </p:txBody>
      </p:sp>
      <p:sp>
        <p:nvSpPr>
          <p:cNvPr id="3" name="Content Placeholder 2"/>
          <p:cNvSpPr>
            <a:spLocks noGrp="1"/>
          </p:cNvSpPr>
          <p:nvPr>
            <p:ph idx="1"/>
          </p:nvPr>
        </p:nvSpPr>
        <p:spPr/>
        <p:txBody>
          <a:bodyPr>
            <a:normAutofit fontScale="92500"/>
          </a:bodyPr>
          <a:lstStyle/>
          <a:p>
            <a:r>
              <a:rPr lang="vi-VN" dirty="0"/>
              <a:t>Khi process kết thúc, trạng thái kết thúc của nó được trả về cho process cha.</a:t>
            </a:r>
            <a:endParaRPr lang="en-US" dirty="0"/>
          </a:p>
          <a:p>
            <a:r>
              <a:rPr lang="en-US" dirty="0" err="1"/>
              <a:t>Chỉ</a:t>
            </a:r>
            <a:r>
              <a:rPr lang="en-US" dirty="0"/>
              <a:t> </a:t>
            </a:r>
            <a:r>
              <a:rPr lang="en-US" dirty="0" err="1"/>
              <a:t>khi</a:t>
            </a:r>
            <a:r>
              <a:rPr lang="en-US" dirty="0"/>
              <a:t> process cha accept thông tin process gửi về, </a:t>
            </a:r>
            <a:r>
              <a:rPr lang="en-US" dirty="0" err="1"/>
              <a:t>khi</a:t>
            </a:r>
            <a:r>
              <a:rPr lang="en-US" dirty="0"/>
              <a:t> đó OS mới </a:t>
            </a:r>
            <a:r>
              <a:rPr lang="en-US" dirty="0" err="1"/>
              <a:t>thực</a:t>
            </a:r>
            <a:r>
              <a:rPr lang="en-US" dirty="0"/>
              <a:t> </a:t>
            </a:r>
            <a:r>
              <a:rPr lang="en-US" dirty="0" err="1"/>
              <a:t>sự</a:t>
            </a:r>
            <a:r>
              <a:rPr lang="en-US" dirty="0"/>
              <a:t> free process con.</a:t>
            </a:r>
          </a:p>
          <a:p>
            <a:r>
              <a:rPr lang="vi-VN" dirty="0"/>
              <a:t>Nếu cha kết thúc trước con thì init process sẽ làm cha mới.</a:t>
            </a:r>
            <a:endParaRPr lang="en-US" dirty="0"/>
          </a:p>
          <a:p>
            <a:r>
              <a:rPr lang="en-US" dirty="0"/>
              <a:t>Zombie process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22</a:t>
            </a:fld>
            <a:endParaRPr lang="en-US"/>
          </a:p>
        </p:txBody>
      </p:sp>
    </p:spTree>
    <p:extLst>
      <p:ext uri="{BB962C8B-B14F-4D97-AF65-F5344CB8AC3E}">
        <p14:creationId xmlns:p14="http://schemas.microsoft.com/office/powerpoint/2010/main" val="267348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function</a:t>
            </a:r>
          </a:p>
        </p:txBody>
      </p:sp>
      <p:sp>
        <p:nvSpPr>
          <p:cNvPr id="3" name="Content Placeholder 2"/>
          <p:cNvSpPr>
            <a:spLocks noGrp="1"/>
          </p:cNvSpPr>
          <p:nvPr>
            <p:ph idx="1"/>
          </p:nvPr>
        </p:nvSpPr>
        <p:spPr/>
        <p:txBody>
          <a:bodyPr>
            <a:normAutofit fontScale="92500" lnSpcReduction="10000"/>
          </a:bodyPr>
          <a:lstStyle/>
          <a:p>
            <a:r>
              <a:rPr lang="en-US" dirty="0" err="1"/>
              <a:t>pid_t</a:t>
            </a:r>
            <a:r>
              <a:rPr lang="en-US" dirty="0"/>
              <a:t> wait(int *</a:t>
            </a:r>
            <a:r>
              <a:rPr lang="en-US" dirty="0" err="1"/>
              <a:t>wstatus</a:t>
            </a:r>
            <a:r>
              <a:rPr lang="en-US" dirty="0"/>
              <a:t>)</a:t>
            </a:r>
          </a:p>
          <a:p>
            <a:r>
              <a:rPr lang="en-US" dirty="0"/>
              <a:t>Block process cho </a:t>
            </a:r>
            <a:r>
              <a:rPr lang="en-US" dirty="0" err="1"/>
              <a:t>đến</a:t>
            </a:r>
            <a:r>
              <a:rPr lang="en-US" dirty="0"/>
              <a:t> </a:t>
            </a:r>
            <a:r>
              <a:rPr lang="en-US" dirty="0" err="1"/>
              <a:t>khi</a:t>
            </a:r>
            <a:r>
              <a:rPr lang="en-US" dirty="0"/>
              <a:t> 1 trong các process con </a:t>
            </a:r>
            <a:r>
              <a:rPr lang="en-US" dirty="0" err="1"/>
              <a:t>kết</a:t>
            </a:r>
            <a:r>
              <a:rPr lang="en-US" dirty="0"/>
              <a:t> </a:t>
            </a:r>
            <a:r>
              <a:rPr lang="en-US" dirty="0" err="1"/>
              <a:t>thúc</a:t>
            </a:r>
            <a:endParaRPr lang="en-US" dirty="0"/>
          </a:p>
          <a:p>
            <a:r>
              <a:rPr lang="vi-VN" dirty="0"/>
              <a:t>Thông in trả về của process con được lưu vào con trỏ wstatus</a:t>
            </a:r>
            <a:endParaRPr lang="en-US" dirty="0"/>
          </a:p>
          <a:p>
            <a:r>
              <a:rPr lang="vi-VN" dirty="0"/>
              <a:t>Nếu trước khi gọi wait() process cha sử dụng fork để tạo ra nhiều process con thì hàm wait sẽ đợi process con nào kết thúc sớm nhất.</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a:p>
        </p:txBody>
      </p:sp>
    </p:spTree>
    <p:extLst>
      <p:ext uri="{BB962C8B-B14F-4D97-AF65-F5344CB8AC3E}">
        <p14:creationId xmlns:p14="http://schemas.microsoft.com/office/powerpoint/2010/main" val="1353874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lstStyle/>
          <a:p>
            <a:r>
              <a:rPr lang="vi-VN" dirty="0"/>
              <a:t>Viết 2 chương trình cha và con. Chương trình cha gọi con với tham số truyền vào là đường dẫn đến file. Chương trình con ghi hello world vào file và trả về trạng thái kết quả cho cha. Cha phải biết kết quả thực hiện của chương trình con.</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24</a:t>
            </a:fld>
            <a:endParaRPr lang="en-US"/>
          </a:p>
        </p:txBody>
      </p:sp>
    </p:spTree>
    <p:extLst>
      <p:ext uri="{BB962C8B-B14F-4D97-AF65-F5344CB8AC3E}">
        <p14:creationId xmlns:p14="http://schemas.microsoft.com/office/powerpoint/2010/main" val="24597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idx="1"/>
          </p:nvPr>
        </p:nvSpPr>
        <p:spPr/>
        <p:txBody>
          <a:bodyPr/>
          <a:lstStyle/>
          <a:p>
            <a:endParaRPr lang="en-US"/>
          </a:p>
        </p:txBody>
      </p:sp>
      <p:sp>
        <p:nvSpPr>
          <p:cNvPr id="7" name="Text Placeholder 6"/>
          <p:cNvSpPr>
            <a:spLocks noGrp="1"/>
          </p:cNvSpPr>
          <p:nvPr>
            <p:ph type="body" sz="half" idx="2"/>
          </p:nvPr>
        </p:nvSpPr>
        <p:spPr/>
        <p:txBody>
          <a:bodyPr/>
          <a:lstStyle/>
          <a:p>
            <a:r>
              <a:rPr lang="en-US" dirty="0"/>
              <a:t>User id and group id</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25</a:t>
            </a:fld>
            <a:endParaRPr lang="en-US"/>
          </a:p>
        </p:txBody>
      </p:sp>
      <p:pic>
        <p:nvPicPr>
          <p:cNvPr id="9" name="Picture 8"/>
          <p:cNvPicPr>
            <a:picLocks noChangeAspect="1"/>
          </p:cNvPicPr>
          <p:nvPr/>
        </p:nvPicPr>
        <p:blipFill>
          <a:blip r:embed="rId2"/>
          <a:stretch>
            <a:fillRect/>
          </a:stretch>
        </p:blipFill>
        <p:spPr>
          <a:xfrm>
            <a:off x="2581594" y="674410"/>
            <a:ext cx="3907787" cy="2964528"/>
          </a:xfrm>
          <a:prstGeom prst="rect">
            <a:avLst/>
          </a:prstGeom>
        </p:spPr>
      </p:pic>
    </p:spTree>
    <p:extLst>
      <p:ext uri="{BB962C8B-B14F-4D97-AF65-F5344CB8AC3E}">
        <p14:creationId xmlns:p14="http://schemas.microsoft.com/office/powerpoint/2010/main" val="509733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Thay</a:t>
            </a:r>
            <a:r>
              <a:rPr lang="en-US" dirty="0"/>
              <a:t> </a:t>
            </a:r>
            <a:r>
              <a:rPr lang="en-US" dirty="0" err="1"/>
              <a:t>đổi</a:t>
            </a:r>
            <a:r>
              <a:rPr lang="en-US" dirty="0"/>
              <a:t> user id </a:t>
            </a:r>
            <a:r>
              <a:rPr lang="en-US" dirty="0" err="1"/>
              <a:t>vào</a:t>
            </a:r>
            <a:r>
              <a:rPr lang="en-US" dirty="0"/>
              <a:t> group id</a:t>
            </a:r>
          </a:p>
        </p:txBody>
      </p:sp>
      <p:sp>
        <p:nvSpPr>
          <p:cNvPr id="7" name="Content Placeholder 6"/>
          <p:cNvSpPr>
            <a:spLocks noGrp="1"/>
          </p:cNvSpPr>
          <p:nvPr>
            <p:ph idx="1"/>
          </p:nvPr>
        </p:nvSpPr>
        <p:spPr/>
        <p:txBody>
          <a:bodyPr/>
          <a:lstStyle/>
          <a:p>
            <a:r>
              <a:rPr lang="en-US" dirty="0"/>
              <a:t>int </a:t>
            </a:r>
            <a:r>
              <a:rPr lang="en-US" dirty="0" err="1"/>
              <a:t>setuid</a:t>
            </a:r>
            <a:r>
              <a:rPr lang="en-US" dirty="0"/>
              <a:t>(</a:t>
            </a:r>
            <a:r>
              <a:rPr lang="en-US" dirty="0" err="1"/>
              <a:t>uid_t</a:t>
            </a:r>
            <a:r>
              <a:rPr lang="en-US" dirty="0"/>
              <a:t> </a:t>
            </a:r>
            <a:r>
              <a:rPr lang="en-US" dirty="0" err="1"/>
              <a:t>uid</a:t>
            </a:r>
            <a:r>
              <a:rPr lang="en-US" dirty="0"/>
              <a:t>)</a:t>
            </a:r>
          </a:p>
          <a:p>
            <a:r>
              <a:rPr lang="en-US" dirty="0"/>
              <a:t>int </a:t>
            </a:r>
            <a:r>
              <a:rPr lang="en-US" dirty="0" err="1"/>
              <a:t>setgid</a:t>
            </a:r>
            <a:r>
              <a:rPr lang="en-US" dirty="0"/>
              <a:t>(</a:t>
            </a:r>
            <a:r>
              <a:rPr lang="en-US" dirty="0" err="1"/>
              <a:t>gid_t</a:t>
            </a:r>
            <a:r>
              <a:rPr lang="en-US" dirty="0"/>
              <a:t> </a:t>
            </a:r>
            <a:r>
              <a:rPr lang="en-US" dirty="0" err="1"/>
              <a:t>gid</a:t>
            </a:r>
            <a:r>
              <a:rPr lang="en-US" dirty="0"/>
              <a:t>)</a:t>
            </a:r>
          </a:p>
          <a:p>
            <a:r>
              <a:rPr lang="vi-VN" dirty="0"/>
              <a:t>Khi user-id và group-id thay đổi thì quyền của process cũng thay đổi tương ứng</a:t>
            </a:r>
            <a:endParaRPr lang="en-US" dirty="0"/>
          </a:p>
          <a:p>
            <a:r>
              <a:rPr lang="vi-VN" dirty="0"/>
              <a:t>Sẽ set theo xu hướng giảm quyền của process</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26</a:t>
            </a:fld>
            <a:endParaRPr lang="en-US"/>
          </a:p>
        </p:txBody>
      </p:sp>
    </p:spTree>
    <p:extLst>
      <p:ext uri="{BB962C8B-B14F-4D97-AF65-F5344CB8AC3E}">
        <p14:creationId xmlns:p14="http://schemas.microsoft.com/office/powerpoint/2010/main" val="2572612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dirty="0"/>
              <a:t>Thực hành</a:t>
            </a:r>
            <a:endParaRPr lang="en-US" dirty="0"/>
          </a:p>
        </p:txBody>
      </p:sp>
      <p:sp>
        <p:nvSpPr>
          <p:cNvPr id="7" name="Content Placeholder 6"/>
          <p:cNvSpPr>
            <a:spLocks noGrp="1"/>
          </p:cNvSpPr>
          <p:nvPr>
            <p:ph idx="1"/>
          </p:nvPr>
        </p:nvSpPr>
        <p:spPr/>
        <p:txBody>
          <a:bodyPr/>
          <a:lstStyle/>
          <a:p>
            <a:r>
              <a:rPr lang="en-US" dirty="0"/>
              <a:t>Dùng</a:t>
            </a:r>
            <a:r>
              <a:rPr lang="vi-VN" dirty="0"/>
              <a:t> user A để call chương trình C, trong chương trình C chuyển sang user B, sau đó chương trình sẽ tạo file mới và file đó phải thuộc quyền sở hữu là user B</a:t>
            </a:r>
            <a:r>
              <a:rPr lang="en-US" dirty="0"/>
              <a: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27</a:t>
            </a:fld>
            <a:endParaRPr lang="en-US"/>
          </a:p>
        </p:txBody>
      </p:sp>
    </p:spTree>
    <p:extLst>
      <p:ext uri="{BB962C8B-B14F-4D97-AF65-F5344CB8AC3E}">
        <p14:creationId xmlns:p14="http://schemas.microsoft.com/office/powerpoint/2010/main" val="2039839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Deamon</a:t>
            </a:r>
            <a:r>
              <a:rPr lang="en-US" dirty="0"/>
              <a:t> </a:t>
            </a:r>
            <a:r>
              <a:rPr lang="en-US" dirty="0" err="1"/>
              <a:t>Proccess</a:t>
            </a:r>
            <a:endParaRPr lang="en-US" dirty="0"/>
          </a:p>
        </p:txBody>
      </p:sp>
      <p:sp>
        <p:nvSpPr>
          <p:cNvPr id="3" name="Content Placeholder 2"/>
          <p:cNvSpPr>
            <a:spLocks noGrp="1"/>
          </p:cNvSpPr>
          <p:nvPr>
            <p:ph idx="1"/>
          </p:nvPr>
        </p:nvSpPr>
        <p:spPr/>
        <p:txBody>
          <a:bodyPr>
            <a:normAutofit/>
          </a:bodyPr>
          <a:lstStyle/>
          <a:p>
            <a:r>
              <a:rPr lang="en-US" dirty="0" err="1"/>
              <a:t>Nó</a:t>
            </a:r>
            <a:r>
              <a:rPr lang="en-US" dirty="0"/>
              <a:t> </a:t>
            </a:r>
            <a:r>
              <a:rPr lang="en-US" dirty="0" err="1"/>
              <a:t>ngắt</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stdio</a:t>
            </a:r>
            <a:r>
              <a:rPr lang="en-US" dirty="0"/>
              <a:t>, </a:t>
            </a:r>
            <a:r>
              <a:rPr lang="en-US"/>
              <a:t>login session.</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28</a:t>
            </a:fld>
            <a:endParaRPr lang="en-US"/>
          </a:p>
        </p:txBody>
      </p:sp>
    </p:spTree>
    <p:extLst>
      <p:ext uri="{BB962C8B-B14F-4D97-AF65-F5344CB8AC3E}">
        <p14:creationId xmlns:p14="http://schemas.microsoft.com/office/powerpoint/2010/main" val="1862655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hành</a:t>
            </a:r>
            <a:endParaRPr lang="en-US" dirty="0"/>
          </a:p>
        </p:txBody>
      </p:sp>
      <p:sp>
        <p:nvSpPr>
          <p:cNvPr id="3" name="Content Placeholder 2"/>
          <p:cNvSpPr>
            <a:spLocks noGrp="1"/>
          </p:cNvSpPr>
          <p:nvPr>
            <p:ph sz="half" idx="1"/>
          </p:nvPr>
        </p:nvSpPr>
        <p:spPr>
          <a:xfrm>
            <a:off x="457200" y="900112"/>
            <a:ext cx="4038600" cy="3404601"/>
          </a:xfrm>
        </p:spPr>
        <p:txBody>
          <a:bodyPr>
            <a:normAutofit/>
          </a:bodyPr>
          <a:lstStyle/>
          <a:p>
            <a:r>
              <a:rPr lang="en-US" dirty="0" err="1"/>
              <a:t>Thực</a:t>
            </a:r>
            <a:r>
              <a:rPr lang="en-US" dirty="0"/>
              <a:t> </a:t>
            </a:r>
            <a:r>
              <a:rPr lang="en-US" dirty="0" err="1"/>
              <a:t>hành</a:t>
            </a:r>
            <a:r>
              <a:rPr lang="en-US" dirty="0"/>
              <a:t>:</a:t>
            </a:r>
          </a:p>
          <a:p>
            <a:pPr lvl="1"/>
            <a:r>
              <a:rPr lang="en-US" dirty="0"/>
              <a:t>Copy script trong slide và </a:t>
            </a:r>
            <a:r>
              <a:rPr lang="en-US" dirty="0" err="1"/>
              <a:t>chạy</a:t>
            </a:r>
            <a:r>
              <a:rPr lang="en-US" dirty="0"/>
              <a:t> </a:t>
            </a:r>
            <a:r>
              <a:rPr lang="en-US" dirty="0" err="1"/>
              <a:t>thử</a:t>
            </a:r>
            <a:r>
              <a:rPr lang="en-US" dirty="0"/>
              <a:t>.</a:t>
            </a:r>
          </a:p>
          <a:p>
            <a:pPr lvl="1"/>
            <a:r>
              <a:rPr lang="vi-VN" dirty="0"/>
              <a:t>Viết 1 chương trình C có tên là HocjLinux_sh và dùng nó thông dịch cho script trên</a:t>
            </a:r>
            <a:endParaRPr lang="en-US" dirty="0"/>
          </a:p>
        </p:txBody>
      </p:sp>
      <p:pic>
        <p:nvPicPr>
          <p:cNvPr id="8" name="Content Placeholder 7"/>
          <p:cNvPicPr>
            <a:picLocks noGrp="1" noChangeAspect="1"/>
          </p:cNvPicPr>
          <p:nvPr>
            <p:ph sz="half" idx="2"/>
          </p:nvPr>
        </p:nvPicPr>
        <p:blipFill>
          <a:blip r:embed="rId3"/>
          <a:stretch>
            <a:fillRect/>
          </a:stretch>
        </p:blipFill>
        <p:spPr>
          <a:xfrm>
            <a:off x="5164894" y="2018603"/>
            <a:ext cx="2972003" cy="801969"/>
          </a:xfrm>
          <a:prstGeom prst="rect">
            <a:avLst/>
          </a:prstGeom>
        </p:spPr>
      </p:pic>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29</a:t>
            </a:fld>
            <a:endParaRPr lang="en-US"/>
          </a:p>
        </p:txBody>
      </p:sp>
    </p:spTree>
    <p:extLst>
      <p:ext uri="{BB962C8B-B14F-4D97-AF65-F5344CB8AC3E}">
        <p14:creationId xmlns:p14="http://schemas.microsoft.com/office/powerpoint/2010/main" val="373720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normAutofit fontScale="92500" lnSpcReduction="20000"/>
          </a:bodyPr>
          <a:lstStyle/>
          <a:p>
            <a:r>
              <a:rPr lang="en-US" dirty="0"/>
              <a:t>Điểm </a:t>
            </a:r>
            <a:r>
              <a:rPr lang="en-US" dirty="0" err="1"/>
              <a:t>bắt</a:t>
            </a:r>
            <a:r>
              <a:rPr lang="en-US" dirty="0"/>
              <a:t> </a:t>
            </a:r>
            <a:r>
              <a:rPr lang="en-US" dirty="0" err="1"/>
              <a:t>đầu</a:t>
            </a:r>
            <a:r>
              <a:rPr lang="en-US" dirty="0"/>
              <a:t> và </a:t>
            </a:r>
            <a:r>
              <a:rPr lang="en-US" dirty="0" err="1"/>
              <a:t>kết</a:t>
            </a:r>
            <a:r>
              <a:rPr lang="en-US" dirty="0"/>
              <a:t> </a:t>
            </a:r>
            <a:r>
              <a:rPr lang="en-US" dirty="0" err="1"/>
              <a:t>thúc</a:t>
            </a:r>
            <a:r>
              <a:rPr lang="en-US" dirty="0"/>
              <a:t> của process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
        <p:nvSpPr>
          <p:cNvPr id="9" name="Picture Placeholder 8"/>
          <p:cNvSpPr>
            <a:spLocks noGrp="1"/>
          </p:cNvSpPr>
          <p:nvPr>
            <p:ph type="pic" idx="1"/>
          </p:nvPr>
        </p:nvSpPr>
        <p:spPr/>
        <p:txBody>
          <a:bodyPr/>
          <a:lstStyle/>
          <a:p>
            <a:endParaRPr lang="en-US"/>
          </a:p>
        </p:txBody>
      </p:sp>
      <p:pic>
        <p:nvPicPr>
          <p:cNvPr id="10" name="Picture 9"/>
          <p:cNvPicPr>
            <a:picLocks noChangeAspect="1"/>
          </p:cNvPicPr>
          <p:nvPr/>
        </p:nvPicPr>
        <p:blipFill>
          <a:blip r:embed="rId2"/>
          <a:stretch>
            <a:fillRect/>
          </a:stretch>
        </p:blipFill>
        <p:spPr>
          <a:xfrm>
            <a:off x="2789824" y="678022"/>
            <a:ext cx="3666337" cy="2960915"/>
          </a:xfrm>
          <a:prstGeom prst="rect">
            <a:avLst/>
          </a:prstGeom>
        </p:spPr>
      </p:pic>
    </p:spTree>
    <p:extLst>
      <p:ext uri="{BB962C8B-B14F-4D97-AF65-F5344CB8AC3E}">
        <p14:creationId xmlns:p14="http://schemas.microsoft.com/office/powerpoint/2010/main" val="3440422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Run command line trong C</a:t>
            </a:r>
          </a:p>
        </p:txBody>
      </p:sp>
      <p:sp>
        <p:nvSpPr>
          <p:cNvPr id="8" name="Content Placeholder 7"/>
          <p:cNvSpPr>
            <a:spLocks noGrp="1"/>
          </p:cNvSpPr>
          <p:nvPr>
            <p:ph idx="1"/>
          </p:nvPr>
        </p:nvSpPr>
        <p:spPr/>
        <p:txBody>
          <a:bodyPr/>
          <a:lstStyle/>
          <a:p>
            <a:r>
              <a:rPr lang="en-US" dirty="0"/>
              <a:t>int system(const char *command)</a:t>
            </a:r>
          </a:p>
          <a:p>
            <a:r>
              <a:rPr lang="en-US" dirty="0"/>
              <a:t>Cho </a:t>
            </a:r>
            <a:r>
              <a:rPr lang="en-US" dirty="0" err="1"/>
              <a:t>phép</a:t>
            </a:r>
            <a:r>
              <a:rPr lang="en-US" dirty="0"/>
              <a:t> </a:t>
            </a:r>
            <a:r>
              <a:rPr lang="en-US" dirty="0" err="1"/>
              <a:t>thực</a:t>
            </a:r>
            <a:r>
              <a:rPr lang="en-US" dirty="0"/>
              <a:t> </a:t>
            </a:r>
            <a:r>
              <a:rPr lang="en-US" dirty="0" err="1"/>
              <a:t>hiện</a:t>
            </a:r>
            <a:r>
              <a:rPr lang="en-US" dirty="0"/>
              <a:t> 1 </a:t>
            </a:r>
            <a:r>
              <a:rPr lang="en-US" dirty="0" err="1"/>
              <a:t>câu</a:t>
            </a:r>
            <a:r>
              <a:rPr lang="en-US" dirty="0"/>
              <a:t> </a:t>
            </a:r>
            <a:r>
              <a:rPr lang="en-US" dirty="0" err="1"/>
              <a:t>lệnh</a:t>
            </a:r>
            <a:r>
              <a:rPr lang="en-US" dirty="0"/>
              <a:t> trong C</a:t>
            </a:r>
          </a:p>
          <a:p>
            <a:r>
              <a:rPr lang="vi-VN" dirty="0"/>
              <a:t>Fork chương trình hiện tại và dùng chương trình con để exec chương trình </a:t>
            </a:r>
            <a:r>
              <a:rPr lang="en-US" dirty="0"/>
              <a:t>chính.</a:t>
            </a:r>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30</a:t>
            </a:fld>
            <a:endParaRPr lang="en-US"/>
          </a:p>
        </p:txBody>
      </p:sp>
    </p:spTree>
    <p:extLst>
      <p:ext uri="{BB962C8B-B14F-4D97-AF65-F5344CB8AC3E}">
        <p14:creationId xmlns:p14="http://schemas.microsoft.com/office/powerpoint/2010/main" val="4083762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Bài tập</a:t>
            </a:r>
          </a:p>
        </p:txBody>
      </p:sp>
      <p:sp>
        <p:nvSpPr>
          <p:cNvPr id="3" name="Content Placeholder 2"/>
          <p:cNvSpPr>
            <a:spLocks noGrp="1"/>
          </p:cNvSpPr>
          <p:nvPr>
            <p:ph idx="1"/>
          </p:nvPr>
        </p:nvSpPr>
        <p:spPr/>
        <p:txBody>
          <a:bodyPr/>
          <a:lstStyle/>
          <a:p>
            <a:r>
              <a:rPr lang="vi-VN" dirty="0"/>
              <a:t>Viết 1 chương trình C sử dụng system() để up/down và set ip cho port mạng</a:t>
            </a:r>
            <a:r>
              <a:rPr lang="en-US" dirty="0"/>
              <a:t>.</a:t>
            </a:r>
          </a:p>
          <a:p>
            <a:r>
              <a:rPr lang="vi-VN" dirty="0"/>
              <a:t>Viết 1 chương trình sử dụng hàm fork để tạo ra chương trình con, trong chương trình con run câu lệnh ls và ghi out vào 1 file. Chương trình cha check trạng thái trả về nếu là success thì đọc từ file và in ra màn hình kết quả.</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31</a:t>
            </a:fld>
            <a:endParaRPr lang="en-US"/>
          </a:p>
        </p:txBody>
      </p:sp>
    </p:spTree>
    <p:extLst>
      <p:ext uri="{BB962C8B-B14F-4D97-AF65-F5344CB8AC3E}">
        <p14:creationId xmlns:p14="http://schemas.microsoft.com/office/powerpoint/2010/main" val="231934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a:solidFill>
                  <a:schemeClr val="accent6">
                    <a:lumMod val="75000"/>
                  </a:schemeClr>
                </a:solidFill>
                <a:cs typeface="Arial"/>
              </a:rPr>
              <a:t>Thank you</a:t>
            </a:r>
          </a:p>
        </p:txBody>
      </p:sp>
      <p:sp>
        <p:nvSpPr>
          <p:cNvPr id="4" name="Footer Placeholder 3"/>
          <p:cNvSpPr>
            <a:spLocks noGrp="1"/>
          </p:cNvSpPr>
          <p:nvPr>
            <p:ph type="ftr" sz="quarter" idx="11"/>
          </p:nvPr>
        </p:nvSpPr>
        <p:spPr/>
        <p:txBody>
          <a:bodyPr/>
          <a:lstStyle/>
          <a:p>
            <a:r>
              <a:rPr lang="en-US"/>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32</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145C-C103-9B51-AD20-ABA7219A5206}"/>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727DC7E7-1AC0-F684-5936-D7851BECBEC8}"/>
              </a:ext>
            </a:extLst>
          </p:cNvPr>
          <p:cNvSpPr>
            <a:spLocks noGrp="1"/>
          </p:cNvSpPr>
          <p:nvPr>
            <p:ph idx="1"/>
          </p:nvPr>
        </p:nvSpPr>
        <p:spPr/>
        <p:txBody>
          <a:bodyPr/>
          <a:lstStyle/>
          <a:p>
            <a:r>
              <a:rPr lang="en-US"/>
              <a:t>Các kiến thức học trong bài process sẽ dùng để debug những lỗi trong quá trình làm việc sau này. Ví dụ như debug memory leak, crash tiến trình…</a:t>
            </a:r>
          </a:p>
          <a:p>
            <a:r>
              <a:rPr lang="en-US"/>
              <a:t>Ngoài ra bài học cũng giới thiệu cho mọi người một đặc trưng về mặt bộ nhớ của Linux đó là virtual memory.</a:t>
            </a:r>
          </a:p>
        </p:txBody>
      </p:sp>
      <p:sp>
        <p:nvSpPr>
          <p:cNvPr id="4" name="Footer Placeholder 3">
            <a:extLst>
              <a:ext uri="{FF2B5EF4-FFF2-40B4-BE49-F238E27FC236}">
                <a16:creationId xmlns:a16="http://schemas.microsoft.com/office/drawing/2014/main" id="{8E2D7C80-C871-1764-95EE-D69C40F0374A}"/>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3B66E4C3-8C28-8D99-F4D3-C99E1DA9B6B4}"/>
              </a:ext>
            </a:extLst>
          </p:cNvPr>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1344194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dirty="0"/>
              <a:t>Start chương trình</a:t>
            </a:r>
            <a:endParaRPr lang="en-US" dirty="0"/>
          </a:p>
        </p:txBody>
      </p:sp>
      <p:sp>
        <p:nvSpPr>
          <p:cNvPr id="7" name="Content Placeholder 6"/>
          <p:cNvSpPr>
            <a:spLocks noGrp="1"/>
          </p:cNvSpPr>
          <p:nvPr>
            <p:ph idx="1"/>
          </p:nvPr>
        </p:nvSpPr>
        <p:spPr/>
        <p:txBody>
          <a:bodyPr/>
          <a:lstStyle/>
          <a:p>
            <a:r>
              <a:rPr lang="en-US" dirty="0" err="1"/>
              <a:t>Hàm</a:t>
            </a:r>
            <a:r>
              <a:rPr lang="en-US" dirty="0"/>
              <a:t> main</a:t>
            </a:r>
          </a:p>
          <a:p>
            <a:pPr lvl="1"/>
            <a:r>
              <a:rPr lang="en-US" dirty="0"/>
              <a:t>L</a:t>
            </a:r>
            <a:r>
              <a:rPr lang="vi-VN" dirty="0"/>
              <a:t>à điểm đầu tiên đi vào chương trình</a:t>
            </a:r>
            <a:r>
              <a:rPr lang="en-US" dirty="0"/>
              <a:t>.</a:t>
            </a:r>
          </a:p>
          <a:p>
            <a:pPr lvl="1"/>
            <a:r>
              <a:rPr lang="en-US" dirty="0"/>
              <a:t>Prototype: int main(int </a:t>
            </a:r>
            <a:r>
              <a:rPr lang="en-US" dirty="0" err="1"/>
              <a:t>argc</a:t>
            </a:r>
            <a:r>
              <a:rPr lang="en-US" dirty="0"/>
              <a:t>, char *</a:t>
            </a:r>
            <a:r>
              <a:rPr lang="en-US" dirty="0" err="1"/>
              <a:t>argv</a:t>
            </a:r>
            <a:r>
              <a:rPr lang="en-US" dirty="0"/>
              <a:t>[])</a:t>
            </a:r>
          </a:p>
          <a:p>
            <a:pPr lvl="1"/>
            <a:r>
              <a:rPr lang="vi-VN" dirty="0"/>
              <a:t>Trước khi vào hàm main, kernel sẽ chạy một số đoạn code start routine dùng để khởi tạo bộ nhớ cho process. Khi hàm main start, nó sẽ nhận được 2 tham số truyền vào từ kernel.</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164978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dirty="0"/>
              <a:t>Kết thúc chương trình</a:t>
            </a:r>
            <a:endParaRPr lang="en-US" dirty="0"/>
          </a:p>
        </p:txBody>
      </p:sp>
      <p:sp>
        <p:nvSpPr>
          <p:cNvPr id="7" name="Content Placeholder 6"/>
          <p:cNvSpPr>
            <a:spLocks noGrp="1"/>
          </p:cNvSpPr>
          <p:nvPr>
            <p:ph idx="1"/>
          </p:nvPr>
        </p:nvSpPr>
        <p:spPr/>
        <p:txBody>
          <a:bodyPr>
            <a:normAutofit/>
          </a:bodyPr>
          <a:lstStyle/>
          <a:p>
            <a:r>
              <a:rPr lang="vi-VN" dirty="0"/>
              <a:t>Có nhiều cách để kết thúc chương trình</a:t>
            </a:r>
            <a:endParaRPr lang="en-US" dirty="0"/>
          </a:p>
          <a:p>
            <a:pPr lvl="1"/>
            <a:r>
              <a:rPr lang="en-US" dirty="0" err="1"/>
              <a:t>Chủ</a:t>
            </a:r>
            <a:r>
              <a:rPr lang="en-US" dirty="0"/>
              <a:t> </a:t>
            </a:r>
            <a:r>
              <a:rPr lang="en-US" dirty="0" err="1"/>
              <a:t>động</a:t>
            </a:r>
            <a:r>
              <a:rPr lang="en-US" dirty="0"/>
              <a:t> </a:t>
            </a:r>
            <a:r>
              <a:rPr lang="en-US" dirty="0" err="1"/>
              <a:t>kết</a:t>
            </a:r>
            <a:r>
              <a:rPr lang="en-US" dirty="0"/>
              <a:t> </a:t>
            </a:r>
            <a:r>
              <a:rPr lang="en-US" dirty="0" err="1"/>
              <a:t>thúc</a:t>
            </a:r>
            <a:endParaRPr lang="en-US" dirty="0"/>
          </a:p>
          <a:p>
            <a:pPr lvl="1"/>
            <a:r>
              <a:rPr lang="en-US" dirty="0" err="1"/>
              <a:t>Bị</a:t>
            </a:r>
            <a:r>
              <a:rPr lang="en-US" dirty="0"/>
              <a:t> </a:t>
            </a:r>
            <a:r>
              <a:rPr lang="en-US" dirty="0" err="1"/>
              <a:t>động</a:t>
            </a:r>
            <a:r>
              <a:rPr lang="en-US" dirty="0"/>
              <a:t> </a:t>
            </a:r>
            <a:r>
              <a:rPr lang="en-US" dirty="0" err="1"/>
              <a:t>kết</a:t>
            </a:r>
            <a:r>
              <a:rPr lang="en-US" dirty="0"/>
              <a:t> </a:t>
            </a:r>
            <a:r>
              <a:rPr lang="en-US" dirty="0" err="1"/>
              <a:t>thúc</a:t>
            </a:r>
            <a:endParaRPr lang="en-US" dirty="0"/>
          </a:p>
          <a:p>
            <a:r>
              <a:rPr lang="vi-VN" dirty="0"/>
              <a:t>Giá trị trả về của chương trình khi kết thúc có thể nhận được từ chương trình cha.</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77828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idx="1"/>
          </p:nvPr>
        </p:nvSpPr>
        <p:spPr/>
        <p:txBody>
          <a:bodyPr/>
          <a:lstStyle/>
          <a:p>
            <a:endParaRPr lang="en-US"/>
          </a:p>
        </p:txBody>
      </p:sp>
      <p:sp>
        <p:nvSpPr>
          <p:cNvPr id="7" name="Text Placeholder 6"/>
          <p:cNvSpPr>
            <a:spLocks noGrp="1"/>
          </p:cNvSpPr>
          <p:nvPr>
            <p:ph type="body" sz="half" idx="2"/>
          </p:nvPr>
        </p:nvSpPr>
        <p:spPr/>
        <p:txBody>
          <a:bodyPr>
            <a:normAutofit fontScale="92500" lnSpcReduction="20000"/>
          </a:bodyPr>
          <a:lstStyle/>
          <a:p>
            <a:r>
              <a:rPr lang="vi-VN" dirty="0"/>
              <a:t>Các tham số môi trường ảnh hưởng đến process</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pic>
        <p:nvPicPr>
          <p:cNvPr id="8" name="Picture 7"/>
          <p:cNvPicPr>
            <a:picLocks noChangeAspect="1"/>
          </p:cNvPicPr>
          <p:nvPr/>
        </p:nvPicPr>
        <p:blipFill>
          <a:blip r:embed="rId3"/>
          <a:stretch>
            <a:fillRect/>
          </a:stretch>
        </p:blipFill>
        <p:spPr>
          <a:xfrm>
            <a:off x="1907585" y="678022"/>
            <a:ext cx="5255805" cy="2960915"/>
          </a:xfrm>
          <a:prstGeom prst="rect">
            <a:avLst/>
          </a:prstGeom>
        </p:spPr>
      </p:pic>
    </p:spTree>
    <p:extLst>
      <p:ext uri="{BB962C8B-B14F-4D97-AF65-F5344CB8AC3E}">
        <p14:creationId xmlns:p14="http://schemas.microsoft.com/office/powerpoint/2010/main" val="1088703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err="1"/>
              <a:t>Chúng</a:t>
            </a:r>
            <a:r>
              <a:rPr lang="en-US" dirty="0"/>
              <a:t> là 2 </a:t>
            </a:r>
            <a:r>
              <a:rPr lang="en-US" dirty="0" err="1"/>
              <a:t>biến</a:t>
            </a:r>
            <a:r>
              <a:rPr lang="en-US" dirty="0"/>
              <a:t> </a:t>
            </a:r>
            <a:r>
              <a:rPr lang="en-US" dirty="0" err="1"/>
              <a:t>argc</a:t>
            </a:r>
            <a:r>
              <a:rPr lang="en-US" dirty="0"/>
              <a:t> và </a:t>
            </a:r>
            <a:r>
              <a:rPr lang="en-US" dirty="0" err="1"/>
              <a:t>argv</a:t>
            </a:r>
            <a:r>
              <a:rPr lang="en-US" dirty="0"/>
              <a:t>[] của </a:t>
            </a:r>
            <a:r>
              <a:rPr lang="en-US" dirty="0" err="1"/>
              <a:t>hàm</a:t>
            </a:r>
            <a:r>
              <a:rPr lang="en-US" dirty="0"/>
              <a:t> main</a:t>
            </a:r>
          </a:p>
          <a:p>
            <a:r>
              <a:rPr lang="vi-VN" dirty="0"/>
              <a:t>argc là số tham số truyền vào, argv là các chuỗi ký tự truyền vào khi gọi hàm chương trình</a:t>
            </a:r>
            <a:endParaRPr lang="en-US" dirty="0"/>
          </a:p>
        </p:txBody>
      </p:sp>
      <p:pic>
        <p:nvPicPr>
          <p:cNvPr id="14" name="Picture 13"/>
          <p:cNvPicPr>
            <a:picLocks noChangeAspect="1"/>
          </p:cNvPicPr>
          <p:nvPr/>
        </p:nvPicPr>
        <p:blipFill>
          <a:blip r:embed="rId3"/>
          <a:stretch>
            <a:fillRect/>
          </a:stretch>
        </p:blipFill>
        <p:spPr>
          <a:xfrm>
            <a:off x="457200" y="1944061"/>
            <a:ext cx="3008314" cy="1333500"/>
          </a:xfrm>
          <a:prstGeom prst="rect">
            <a:avLst/>
          </a:prstGeom>
        </p:spPr>
      </p:pic>
      <p:sp>
        <p:nvSpPr>
          <p:cNvPr id="11" name="Text Placeholder 10"/>
          <p:cNvSpPr>
            <a:spLocks noGrp="1"/>
          </p:cNvSpPr>
          <p:nvPr>
            <p:ph type="body" sz="half" idx="2"/>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dirty="0"/>
          </a:p>
        </p:txBody>
      </p:sp>
      <p:sp>
        <p:nvSpPr>
          <p:cNvPr id="6" name="Title 5"/>
          <p:cNvSpPr>
            <a:spLocks noGrp="1"/>
          </p:cNvSpPr>
          <p:nvPr>
            <p:ph type="title"/>
          </p:nvPr>
        </p:nvSpPr>
        <p:spPr/>
        <p:txBody>
          <a:bodyPr/>
          <a:lstStyle/>
          <a:p>
            <a:r>
              <a:rPr lang="en-US" dirty="0"/>
              <a:t>Command line argument</a:t>
            </a:r>
          </a:p>
        </p:txBody>
      </p:sp>
    </p:spTree>
    <p:extLst>
      <p:ext uri="{BB962C8B-B14F-4D97-AF65-F5344CB8AC3E}">
        <p14:creationId xmlns:p14="http://schemas.microsoft.com/office/powerpoint/2010/main" val="3423584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fontScale="92500" lnSpcReduction="20000"/>
          </a:bodyPr>
          <a:lstStyle/>
          <a:p>
            <a:r>
              <a:rPr lang="en-US" dirty="0"/>
              <a:t>Store in a global variable extern char **environ</a:t>
            </a:r>
          </a:p>
          <a:p>
            <a:r>
              <a:rPr lang="en-US" dirty="0"/>
              <a:t>Có thể </a:t>
            </a:r>
            <a:r>
              <a:rPr lang="en-US" dirty="0" err="1"/>
              <a:t>truy</a:t>
            </a:r>
            <a:r>
              <a:rPr lang="en-US" dirty="0"/>
              <a:t> </a:t>
            </a:r>
            <a:r>
              <a:rPr lang="en-US" dirty="0" err="1"/>
              <a:t>xuất</a:t>
            </a:r>
            <a:r>
              <a:rPr lang="en-US" dirty="0"/>
              <a:t> thông qua </a:t>
            </a:r>
            <a:r>
              <a:rPr lang="en-US" dirty="0" err="1"/>
              <a:t>hàm</a:t>
            </a:r>
            <a:r>
              <a:rPr lang="en-US" dirty="0"/>
              <a:t> char *</a:t>
            </a:r>
            <a:r>
              <a:rPr lang="en-US" dirty="0" err="1"/>
              <a:t>getenv</a:t>
            </a:r>
            <a:r>
              <a:rPr lang="en-US" dirty="0"/>
              <a:t>(const char *name)</a:t>
            </a:r>
          </a:p>
          <a:p>
            <a:r>
              <a:rPr lang="en-US" dirty="0" err="1"/>
              <a:t>Thực</a:t>
            </a:r>
            <a:r>
              <a:rPr lang="en-US" dirty="0"/>
              <a:t> </a:t>
            </a:r>
            <a:r>
              <a:rPr lang="en-US" dirty="0" err="1"/>
              <a:t>hành</a:t>
            </a:r>
            <a:endParaRPr lang="en-US" dirty="0"/>
          </a:p>
          <a:p>
            <a:pPr lvl="1"/>
            <a:r>
              <a:rPr lang="vi-VN" dirty="0"/>
              <a:t>Hiển thị tên và giá trị của các biến môi trường bằng C</a:t>
            </a:r>
            <a:endParaRPr lang="en-US" dirty="0"/>
          </a:p>
        </p:txBody>
      </p:sp>
      <p:pic>
        <p:nvPicPr>
          <p:cNvPr id="11" name="Picture 10"/>
          <p:cNvPicPr>
            <a:picLocks noChangeAspect="1"/>
          </p:cNvPicPr>
          <p:nvPr/>
        </p:nvPicPr>
        <p:blipFill>
          <a:blip r:embed="rId3"/>
          <a:stretch>
            <a:fillRect/>
          </a:stretch>
        </p:blipFill>
        <p:spPr>
          <a:xfrm>
            <a:off x="457200" y="1392436"/>
            <a:ext cx="3008314" cy="2886075"/>
          </a:xfrm>
          <a:prstGeom prst="rect">
            <a:avLst/>
          </a:prstGeom>
        </p:spPr>
      </p:pic>
      <p:sp>
        <p:nvSpPr>
          <p:cNvPr id="10" name="Text Placeholder 9"/>
          <p:cNvSpPr>
            <a:spLocks noGrp="1"/>
          </p:cNvSpPr>
          <p:nvPr>
            <p:ph type="body" sz="half" idx="2"/>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dirty="0"/>
          </a:p>
        </p:txBody>
      </p:sp>
      <p:sp>
        <p:nvSpPr>
          <p:cNvPr id="7" name="Title 6"/>
          <p:cNvSpPr>
            <a:spLocks noGrp="1"/>
          </p:cNvSpPr>
          <p:nvPr>
            <p:ph type="title"/>
          </p:nvPr>
        </p:nvSpPr>
        <p:spPr/>
        <p:txBody>
          <a:bodyPr/>
          <a:lstStyle/>
          <a:p>
            <a:r>
              <a:rPr lang="en-US" dirty="0"/>
              <a:t>Environment list</a:t>
            </a:r>
          </a:p>
        </p:txBody>
      </p:sp>
    </p:spTree>
    <p:extLst>
      <p:ext uri="{BB962C8B-B14F-4D97-AF65-F5344CB8AC3E}">
        <p14:creationId xmlns:p14="http://schemas.microsoft.com/office/powerpoint/2010/main" val="2136553938"/>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915</TotalTime>
  <Words>3365</Words>
  <Application>Microsoft Office PowerPoint</Application>
  <PresentationFormat>On-screen Show (16:9)</PresentationFormat>
  <Paragraphs>245</Paragraphs>
  <Slides>32</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 New Roman</vt:lpstr>
      <vt:lpstr>Template_Internal_Course</vt:lpstr>
      <vt:lpstr>Process</vt:lpstr>
      <vt:lpstr>Agenda</vt:lpstr>
      <vt:lpstr>PowerPoint Presentation</vt:lpstr>
      <vt:lpstr>Giới thiệu</vt:lpstr>
      <vt:lpstr>Start chương trình</vt:lpstr>
      <vt:lpstr>Kết thúc chương trình</vt:lpstr>
      <vt:lpstr>PowerPoint Presentation</vt:lpstr>
      <vt:lpstr>Command line argument</vt:lpstr>
      <vt:lpstr>Environment list</vt:lpstr>
      <vt:lpstr>PowerPoint Presentation</vt:lpstr>
      <vt:lpstr>Cấu trúc bộ nhớ của process</vt:lpstr>
      <vt:lpstr>Cấp phát bộ nhớ động cho process</vt:lpstr>
      <vt:lpstr>Shared library</vt:lpstr>
      <vt:lpstr>Bài tập</vt:lpstr>
      <vt:lpstr>Bài tập</vt:lpstr>
      <vt:lpstr>PowerPoint Presentation</vt:lpstr>
      <vt:lpstr>Process identifier</vt:lpstr>
      <vt:lpstr>PowerPoint Presentation</vt:lpstr>
      <vt:lpstr>fork function</vt:lpstr>
      <vt:lpstr>Thực hành:</vt:lpstr>
      <vt:lpstr>exec function</vt:lpstr>
      <vt:lpstr>exit function</vt:lpstr>
      <vt:lpstr>wait function</vt:lpstr>
      <vt:lpstr>Thực hành</vt:lpstr>
      <vt:lpstr>PowerPoint Presentation</vt:lpstr>
      <vt:lpstr>Thay đổi user id vào group id</vt:lpstr>
      <vt:lpstr>Thực hành</vt:lpstr>
      <vt:lpstr>Deamon Proccess</vt:lpstr>
      <vt:lpstr>Thực hành</vt:lpstr>
      <vt:lpstr>Run command line trong C</vt:lpstr>
      <vt:lpstr>Bài tập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cp:lastModifiedBy>
  <cp:revision>171</cp:revision>
  <dcterms:created xsi:type="dcterms:W3CDTF">2015-08-31T01:44:46Z</dcterms:created>
  <dcterms:modified xsi:type="dcterms:W3CDTF">2023-10-08T09:24:40Z</dcterms:modified>
</cp:coreProperties>
</file>