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62" r:id="rId7"/>
    <p:sldId id="265" r:id="rId8"/>
    <p:sldId id="269" r:id="rId9"/>
    <p:sldId id="270" r:id="rId10"/>
    <p:sldId id="259" r:id="rId11"/>
    <p:sldId id="27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7997-E52C-48F1-BE05-78BAA37E48A6}" v="1" dt="2023-12-23T07:54:03.998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20215179" userId="S::anh.t215179@sis.hust.edu.vn::6b4053c7-3baf-45dc-9367-b610d89a7a2b" providerId="AD" clId="Web-{2A1B7997-E52C-48F1-BE05-78BAA37E48A6}"/>
    <pc:docChg chg="modSld">
      <pc:chgData name="Tran Anh 20215179" userId="S::anh.t215179@sis.hust.edu.vn::6b4053c7-3baf-45dc-9367-b610d89a7a2b" providerId="AD" clId="Web-{2A1B7997-E52C-48F1-BE05-78BAA37E48A6}" dt="2023-12-23T07:54:03.998" v="0" actId="1076"/>
      <pc:docMkLst>
        <pc:docMk/>
      </pc:docMkLst>
      <pc:sldChg chg="modSp">
        <pc:chgData name="Tran Anh 20215179" userId="S::anh.t215179@sis.hust.edu.vn::6b4053c7-3baf-45dc-9367-b610d89a7a2b" providerId="AD" clId="Web-{2A1B7997-E52C-48F1-BE05-78BAA37E48A6}" dt="2023-12-23T07:54:03.998" v="0" actId="1076"/>
        <pc:sldMkLst>
          <pc:docMk/>
          <pc:sldMk cId="4114888845" sldId="269"/>
        </pc:sldMkLst>
        <pc:spChg chg="mod">
          <ac:chgData name="Tran Anh 20215179" userId="S::anh.t215179@sis.hust.edu.vn::6b4053c7-3baf-45dc-9367-b610d89a7a2b" providerId="AD" clId="Web-{2A1B7997-E52C-48F1-BE05-78BAA37E48A6}" dt="2023-12-23T07:54:03.998" v="0" actId="1076"/>
          <ac:spMkLst>
            <pc:docMk/>
            <pc:sldMk cId="4114888845" sldId="2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70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18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11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600" b="0" i="0" dirty="0">
                <a:effectLst/>
                <a:latin typeface="-apple-system"/>
              </a:rPr>
              <a:t>The Kingdom ALPHA has </a:t>
            </a:r>
            <a:r>
              <a:rPr lang="en-US" sz="1600" b="0" i="1" dirty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 warehouses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located on a straight line and are numbered 1, 2,..., </a:t>
            </a:r>
            <a:r>
              <a:rPr lang="en-US" sz="1600" b="0" i="1" dirty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. The warehouse </a:t>
            </a:r>
            <a:r>
              <a:rPr lang="en-US" sz="1600" b="0" i="0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has amount of </a:t>
            </a:r>
            <a:r>
              <a:rPr lang="en-US" sz="1600" b="0" i="1" dirty="0" err="1">
                <a:effectLst/>
                <a:latin typeface="-apple-system"/>
              </a:rPr>
              <a:t>a</a:t>
            </a:r>
            <a:r>
              <a:rPr lang="en-US" sz="1600" b="0" i="1" baseline="-25000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(</a:t>
            </a:r>
            <a:r>
              <a:rPr lang="en-US" sz="1600" b="0" i="1" dirty="0" err="1">
                <a:effectLst/>
                <a:latin typeface="-apple-system"/>
              </a:rPr>
              <a:t>a</a:t>
            </a:r>
            <a:r>
              <a:rPr lang="en-US" sz="1600" b="0" i="1" baseline="-25000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is non-negative integer) and is located at coordinate </a:t>
            </a:r>
            <a:r>
              <a:rPr lang="en-US" sz="1600" b="0" i="1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(</a:t>
            </a:r>
            <a:r>
              <a:rPr lang="en-US" sz="1600" b="0" i="1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= 1,... , </a:t>
            </a:r>
            <a:r>
              <a:rPr lang="en-US" sz="1600" b="0" i="1" dirty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). The King of ALPHA opens a competition for hunters who are responsible to find a subset of gold warehouses having largest total amount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with respect to the condition that the distance between two selected warehouses must be greater than or equal to L1 and less than or equal to L2.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Input</a:t>
            </a:r>
            <a:endParaRPr lang="en-US" sz="1600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Line 1 contains n, L1, and L2 (1 ≤ n ≤ 100000,1 ≤ L1 ≤ L2 ≤ 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Line 2 contains n integers 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0" baseline="-25000" dirty="0">
                <a:effectLst/>
                <a:latin typeface="-apple-system"/>
              </a:rPr>
              <a:t>1</a:t>
            </a:r>
            <a:r>
              <a:rPr lang="en-US" sz="1600" b="0" i="0" dirty="0">
                <a:effectLst/>
                <a:latin typeface="-apple-system"/>
              </a:rPr>
              <a:t>,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0" baseline="-25000" dirty="0">
                <a:effectLst/>
                <a:latin typeface="-apple-system"/>
              </a:rPr>
              <a:t>2</a:t>
            </a:r>
            <a:r>
              <a:rPr lang="en-US" sz="1600" b="0" i="0" dirty="0">
                <a:effectLst/>
                <a:latin typeface="-apple-system"/>
              </a:rPr>
              <a:t>,…,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1" baseline="-25000" dirty="0">
                <a:effectLst/>
                <a:latin typeface="-apple-system"/>
              </a:rPr>
              <a:t>n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Output</a:t>
            </a:r>
            <a:endParaRPr lang="en-US" sz="1600" b="0" i="0" dirty="0">
              <a:effectLst/>
              <a:latin typeface="-apple-system"/>
            </a:endParaRPr>
          </a:p>
          <a:p>
            <a:pPr lvl="1"/>
            <a:r>
              <a:rPr lang="en-US" sz="1600" b="0" i="0" dirty="0">
                <a:effectLst/>
                <a:latin typeface="-apple-system"/>
              </a:rPr>
              <a:t>Contains only one single integer denoting the total amount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of selected warehouses.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Example: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Input</a:t>
            </a:r>
            <a:endParaRPr lang="en-US" sz="1600" b="0" i="0" dirty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 dirty="0">
                <a:effectLst/>
                <a:latin typeface="-apple-system"/>
              </a:rPr>
              <a:t>	6 2 3</a:t>
            </a:r>
          </a:p>
          <a:p>
            <a:pPr marL="114300" indent="0" algn="l" rtl="0">
              <a:buNone/>
            </a:pPr>
            <a:r>
              <a:rPr lang="en-US" sz="1600" b="0" i="0" dirty="0">
                <a:effectLst/>
                <a:latin typeface="-apple-system"/>
              </a:rPr>
              <a:t>	3 5 9 6 7 4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Output</a:t>
            </a:r>
            <a:endParaRPr lang="en-US" sz="1600" b="0" i="0" dirty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 dirty="0">
                <a:effectLst/>
                <a:latin typeface="-apple-system"/>
              </a:rPr>
              <a:t>	19</a:t>
            </a:r>
          </a:p>
          <a:p>
            <a:pPr lvl="1"/>
            <a:endParaRPr lang="en-US" sz="1600" b="0" i="0" dirty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Đề </a:t>
                </a:r>
                <a:r>
                  <a:rPr lang="vi-VN" sz="2000" b="1" dirty="0" err="1"/>
                  <a:t>bài</a:t>
                </a:r>
                <a:r>
                  <a:rPr lang="vi-VN" sz="2000" b="1" dirty="0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	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n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nằm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trên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một</a:t>
                </a:r>
                <a:r>
                  <a:rPr lang="vi-VN" sz="2000" dirty="0"/>
                  <a:t> </a:t>
                </a:r>
                <a:r>
                  <a:rPr lang="vi-VN" sz="2000" dirty="0" err="1"/>
                  <a:t>mặt</a:t>
                </a:r>
                <a:r>
                  <a:rPr lang="vi-VN" sz="2000" dirty="0"/>
                  <a:t> </a:t>
                </a:r>
                <a:r>
                  <a:rPr lang="vi-VN" sz="2000" dirty="0" err="1"/>
                  <a:t>phẳng</a:t>
                </a:r>
                <a:r>
                  <a:rPr lang="vi-VN" sz="2000" dirty="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i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</a:t>
                </a:r>
                <a:r>
                  <a:rPr lang="vi-VN" sz="2000" dirty="0" err="1"/>
                  <a:t>số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lượng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vàng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là</a:t>
                </a:r>
                <a:r>
                  <a:rPr lang="vi-V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dirty="0"/>
                  <a:t>.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 err="1"/>
                  <a:t>Yêu</a:t>
                </a:r>
                <a:r>
                  <a:rPr lang="vi-VN" sz="2000" b="1" dirty="0"/>
                  <a:t> </a:t>
                </a:r>
                <a:r>
                  <a:rPr lang="vi-VN" sz="2000" b="1" dirty="0" err="1"/>
                  <a:t>cầu</a:t>
                </a:r>
                <a:r>
                  <a:rPr lang="vi-VN" sz="2000" b="1" dirty="0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	</a:t>
                </a:r>
                <a:r>
                  <a:rPr lang="vi-VN" sz="2000" dirty="0" err="1"/>
                  <a:t>Chọn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các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sao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cho</a:t>
                </a:r>
                <a:r>
                  <a:rPr lang="vi-VN" sz="2000" dirty="0"/>
                  <a:t>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	</a:t>
                </a:r>
                <a:r>
                  <a:rPr lang="vi-VN" sz="2000" dirty="0" err="1"/>
                  <a:t>Tổng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lượng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vàng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lớn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nhất</a:t>
                </a:r>
                <a:r>
                  <a:rPr lang="vi-VN" sz="2000" dirty="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	2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liên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tiếp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cách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nằm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trong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khoảng</a:t>
                </a:r>
                <a:r>
                  <a:rPr lang="vi-VN" sz="2000" dirty="0"/>
                  <a:t> [L1, L2].</a:t>
                </a: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516" t="-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Backtracking Algorithm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Duyệt hết tất cả các trường hợp chọn các nhà kho khác nhau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342900" lvl="8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Với mỗi trường hợp, kiểm tra xem 2 nhà kho liên tiếp có khoảng cách nằm trong khoảng [L1, L2] hay không, nếu tất cả các nhà kho đều thỏa mãn thì cập nhật tổng lượng vàng.</a:t>
                </a:r>
              </a:p>
              <a:p>
                <a:pPr marL="342900" lvl="5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Độ phức tạp: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vi-VN" sz="1600" dirty="0">
                  <a:latin typeface="+mn-lt"/>
                </a:endParaRP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Có thể thực hiện một số biện pháp nhánh cận như:</a:t>
                </a: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Khi đang xét đến nhà kho thứ i, cân nhắc chỉ xét các nhà kho trong đoạn [i + L1, i + L2].</a:t>
                </a:r>
              </a:p>
            </p:txBody>
          </p:sp>
        </mc:Choice>
        <mc:Fallback xmlns=""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blipFill rotWithShape="0">
                <a:blip r:embed="rId3"/>
                <a:stretch>
                  <a:fillRect l="-362" t="-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9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Gọi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tổng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lượng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lớn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nhất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nếu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chọn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từ</a:t>
                </a:r>
                <a:r>
                  <a:rPr lang="en-US" sz="1600" dirty="0">
                    <a:latin typeface="+mj-lt"/>
                  </a:rPr>
                  <a:t> 1 </a:t>
                </a:r>
                <a:r>
                  <a:rPr lang="en-US" sz="1600" dirty="0" err="1">
                    <a:latin typeface="+mj-lt"/>
                  </a:rPr>
                  <a:t>đến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-1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được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chọn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Khởi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tạo</a:t>
                </a:r>
                <a:r>
                  <a:rPr lang="en-US" sz="1600" dirty="0">
                    <a:latin typeface="+mj-lt"/>
                  </a:rPr>
                  <a:t>: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= a[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Công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thức</a:t>
                </a:r>
                <a:r>
                  <a:rPr lang="en-US" sz="1600" dirty="0">
                    <a:latin typeface="+mj-lt"/>
                  </a:rPr>
                  <a:t>: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Kết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quả</a:t>
                </a:r>
                <a:r>
                  <a:rPr lang="en-US" sz="1600" dirty="0">
                    <a:latin typeface="+mj-lt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b="0" dirty="0">
                  <a:latin typeface="+mj-lt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dirty="0">
                  <a:latin typeface="+mj-lt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latin typeface="+mj-lt"/>
                  </a:rPr>
                  <a:t>Độ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phức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tạp</a:t>
                </a:r>
                <a:r>
                  <a:rPr lang="en-US" sz="1600" dirty="0">
                    <a:latin typeface="+mj-lt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+mj-lt"/>
                  </a:rPr>
                  <a:t>).</a:t>
                </a: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 rotWithShape="0">
                <a:blip r:embed="rId4"/>
                <a:stretch>
                  <a:fillRect l="-206" t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Dynamic Programming Algorithm (O(n))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7867" y="681037"/>
                <a:ext cx="11814627" cy="604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Hàng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2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(</a:t>
                </a:r>
                <a:r>
                  <a:rPr lang="en-US" sz="1600" dirty="0" err="1">
                    <a:latin typeface="+mj-lt"/>
                  </a:rPr>
                  <a:t>deque</a:t>
                </a:r>
                <a:r>
                  <a:rPr lang="en-US" sz="1600" dirty="0">
                    <a:latin typeface="+mj-lt"/>
                  </a:rPr>
                  <a:t>)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cấu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trúc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dữ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liệu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kết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hợp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giữa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ngăn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xếp</a:t>
                </a:r>
                <a:r>
                  <a:rPr lang="en-US" sz="1600" dirty="0">
                    <a:latin typeface="+mj-lt"/>
                  </a:rPr>
                  <a:t> -&gt;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đều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có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thể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được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thêm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lấy</a:t>
                </a:r>
                <a:r>
                  <a:rPr lang="en-US" sz="1600" dirty="0">
                    <a:latin typeface="+mj-lt"/>
                  </a:rPr>
                  <a:t> ra ở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ở </a:t>
                </a:r>
                <a:r>
                  <a:rPr lang="en-US" sz="1600" dirty="0" err="1">
                    <a:latin typeface="+mj-lt"/>
                  </a:rPr>
                  <a:t>cuối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deque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Thao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tác</a:t>
                </a:r>
                <a:r>
                  <a:rPr lang="en-US" sz="1600" dirty="0">
                    <a:latin typeface="+mj-lt"/>
                  </a:rPr>
                  <a:t>: </a:t>
                </a:r>
                <a:r>
                  <a:rPr lang="en-US" sz="1600" dirty="0" err="1">
                    <a:latin typeface="+mj-lt"/>
                  </a:rPr>
                  <a:t>push_back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push_front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pop_back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pop_front</a:t>
                </a:r>
                <a:r>
                  <a:rPr lang="en-US" sz="1600" dirty="0">
                    <a:latin typeface="+mj-lt"/>
                  </a:rPr>
                  <a:t>()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Cải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tiến</a:t>
                </a:r>
                <a:r>
                  <a:rPr lang="en-US" sz="1600" dirty="0">
                    <a:latin typeface="+mj-lt"/>
                  </a:rPr>
                  <a:t>: </a:t>
                </a:r>
                <a:r>
                  <a:rPr lang="en-US" sz="1600" dirty="0" err="1">
                    <a:latin typeface="+mj-lt"/>
                  </a:rPr>
                  <a:t>Các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trong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chỉ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số</a:t>
                </a:r>
                <a:r>
                  <a:rPr lang="en-US" sz="1600" dirty="0">
                    <a:latin typeface="+mj-lt"/>
                  </a:rPr>
                  <a:t> j </a:t>
                </a:r>
                <a:r>
                  <a:rPr lang="en-US" sz="1600" dirty="0" err="1">
                    <a:latin typeface="+mj-lt"/>
                  </a:rPr>
                  <a:t>tham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gia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ứng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viên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xác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định</a:t>
                </a:r>
                <a:r>
                  <a:rPr lang="en-US" sz="1600" dirty="0">
                    <a:latin typeface="+mj-lt"/>
                  </a:rPr>
                  <a:t>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</a:p>
              <a:p>
                <a:pPr marL="8001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Duyệt</a:t>
                </a:r>
                <a:r>
                  <a:rPr lang="en-US" sz="1600" dirty="0">
                    <a:latin typeface="+mj-lt"/>
                  </a:rPr>
                  <a:t>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</a:t>
                </a:r>
                <a:r>
                  <a:rPr lang="en-US" sz="1600" dirty="0" err="1">
                    <a:latin typeface="+mj-lt"/>
                  </a:rPr>
                  <a:t>theo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tự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= 2, 3, . . ., </a:t>
                </a:r>
                <a:r>
                  <a:rPr lang="en-US" sz="1600" i="1" dirty="0">
                    <a:latin typeface="+mj-lt"/>
                  </a:rPr>
                  <a:t>n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Xóa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mọi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j </a:t>
                </a:r>
                <a:r>
                  <a:rPr lang="en-US" sz="1600" dirty="0" err="1">
                    <a:latin typeface="+mj-lt"/>
                  </a:rPr>
                  <a:t>mà</a:t>
                </a:r>
                <a:r>
                  <a:rPr lang="en-US" sz="1600" dirty="0">
                    <a:latin typeface="+mj-lt"/>
                  </a:rPr>
                  <a:t> F[j]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trong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, </a:t>
                </a:r>
                <a:r>
                  <a:rPr lang="en-US" sz="1600" dirty="0" err="1">
                    <a:latin typeface="+mj-lt"/>
                  </a:rPr>
                  <a:t>thêm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chỉ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số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– L1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Xóa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tiên</a:t>
                </a:r>
                <a:r>
                  <a:rPr lang="en-US" sz="1600" dirty="0">
                    <a:latin typeface="+mj-lt"/>
                  </a:rPr>
                  <a:t> top </a:t>
                </a:r>
                <a:r>
                  <a:rPr lang="en-US" sz="1600" dirty="0" err="1">
                    <a:latin typeface="+mj-lt"/>
                  </a:rPr>
                  <a:t>của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đến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khi</a:t>
                </a:r>
                <a:r>
                  <a:rPr lang="en-US" sz="1600" dirty="0">
                    <a:latin typeface="+mj-lt"/>
                  </a:rPr>
                  <a:t> top &gt;=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– L2.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= F[top] + a[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</a:p>
            </p:txBody>
          </p:sp>
        </mc:Choice>
        <mc:Fallback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7867" y="681037"/>
                <a:ext cx="11814627" cy="6047000"/>
              </a:xfrm>
              <a:prstGeom prst="rect">
                <a:avLst/>
              </a:prstGeom>
              <a:blipFill>
                <a:blip r:embed="rId3"/>
                <a:stretch>
                  <a:fillRect l="-310" t="-1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88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&lt;bits/</a:t>
            </a:r>
            <a:r>
              <a:rPr lang="en-US" dirty="0" err="1">
                <a:latin typeface="Consolas" panose="020B0609020204030204" pitchFamily="49" charset="0"/>
              </a:rPr>
              <a:t>stdc</a:t>
            </a:r>
            <a:r>
              <a:rPr lang="en-US" dirty="0">
                <a:latin typeface="Consolas" panose="020B0609020204030204" pitchFamily="49" charset="0"/>
              </a:rPr>
              <a:t>++.h&gt;</a:t>
            </a:r>
          </a:p>
          <a:p>
            <a:r>
              <a:rPr lang="en-US" dirty="0"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 = 1e6+1;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a[N], S[N];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n, L1, L2,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void input(){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ios_base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sync_with_stdio</a:t>
            </a:r>
            <a:r>
              <a:rPr lang="en-US" dirty="0">
                <a:latin typeface="Consolas" panose="020B0609020204030204" pitchFamily="49" charset="0"/>
              </a:rPr>
              <a:t>(0); </a:t>
            </a:r>
            <a:r>
              <a:rPr lang="en-US" dirty="0" err="1">
                <a:latin typeface="Consolas" panose="020B0609020204030204" pitchFamily="49" charset="0"/>
              </a:rPr>
              <a:t>cin.tie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n &gt;&gt; L1 &gt;&gt; L2;</a:t>
            </a:r>
          </a:p>
          <a:p>
            <a:r>
              <a:rPr lang="en-US" dirty="0">
                <a:latin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solveN2(){</a:t>
            </a:r>
          </a:p>
          <a:p>
            <a:r>
              <a:rPr lang="en-US" dirty="0">
                <a:latin typeface="Consolas" panose="020B0609020204030204" pitchFamily="49" charset="0"/>
              </a:rPr>
              <a:t>	S[1] = a[1];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S[1];</a:t>
            </a:r>
          </a:p>
          <a:p>
            <a:r>
              <a:rPr lang="en-US" dirty="0">
                <a:latin typeface="Consolas" panose="020B0609020204030204" pitchFamily="49" charset="0"/>
              </a:rPr>
              <a:t>	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2;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		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		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 = L1; d &lt;= L2; d++){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j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-d;</a:t>
            </a:r>
          </a:p>
          <a:p>
            <a:r>
              <a:rPr lang="en-US" dirty="0">
                <a:latin typeface="Consolas" panose="020B0609020204030204" pitchFamily="49" charset="0"/>
              </a:rPr>
              <a:t>			if(j &gt;= 1 &amp;&amp; 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&lt; S[j] +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 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S[j] +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max(</a:t>
            </a:r>
            <a:r>
              <a:rPr lang="en-US" dirty="0" err="1">
                <a:latin typeface="Consolas" panose="020B0609020204030204" pitchFamily="49" charset="0"/>
              </a:rPr>
              <a:t>ans,S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latin typeface="Consolas" panose="020B0609020204030204" pitchFamily="49" charset="0"/>
              </a:rPr>
              <a:t>	input();</a:t>
            </a:r>
          </a:p>
          <a:p>
            <a:r>
              <a:rPr lang="en-US" dirty="0">
                <a:latin typeface="Consolas" panose="020B0609020204030204" pitchFamily="49" charset="0"/>
              </a:rPr>
              <a:t>	solveN2();</a:t>
            </a:r>
          </a:p>
          <a:p>
            <a:r>
              <a:rPr 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9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7" y="681037"/>
            <a:ext cx="11814111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 = 1e6+1;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a[N], S[N];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n, L1, L2,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d;//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luu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tru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chi so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cu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vien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tham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gia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vao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viec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dinh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bai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toan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    // con 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- L2)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d.pop_front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- L1;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if(j &gt;= 1){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&amp;&amp;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()] &lt; S[j])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d.pop_back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(j);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+ 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? 0 :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ans,S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ios_base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sync_with_stdio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cin.tie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(0);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L1 &gt;&gt; L2;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return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51D428-EFD0-4699-9147-1F0BA6FA6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4044b9-7d38-4d19-a21a-b17b06d65a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24541D-53D4-4BBB-81EC-3644830358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5EB587-A3A3-49C3-9A6C-3B2E42423F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672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Gold Mining</vt:lpstr>
      <vt:lpstr>Gold Mining</vt:lpstr>
      <vt:lpstr>Gold Mining – Backtracking Algorithm</vt:lpstr>
      <vt:lpstr>Gold Mining – Dynamic Programming Algorithm O(N^2)</vt:lpstr>
      <vt:lpstr>Gold Mining – Dynamic Programming Algorithm (O(n))</vt:lpstr>
      <vt:lpstr>Gold Mining – Dynamic Programming Algorithm O(N^2)</vt:lpstr>
      <vt:lpstr>Implementation – use dequeue (or vector)</vt:lpstr>
      <vt:lpstr>Implementation – use dequeue (or vector)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21</cp:revision>
  <dcterms:created xsi:type="dcterms:W3CDTF">2022-07-31T08:27:20Z</dcterms:created>
  <dcterms:modified xsi:type="dcterms:W3CDTF">2023-12-23T07:54:04Z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