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2"/>
  </p:notesMasterIdLst>
  <p:sldIdLst>
    <p:sldId id="256" r:id="rId5"/>
    <p:sldId id="257" r:id="rId6"/>
    <p:sldId id="261" r:id="rId7"/>
    <p:sldId id="258" r:id="rId8"/>
    <p:sldId id="259" r:id="rId9"/>
    <p:sldId id="260"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F4994-7F6F-CC34-24B7-E01BCE20F26F}" v="10" dt="2023-11-04T01:09:06.526"/>
    <p1510:client id="{87B5BDEA-2493-4F6B-8ACE-65F60D56F3E1}" v="2" dt="2023-11-03T01:09:43.706"/>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customschemas.google.com/relationships/presentationmetadata" Target="metadata"/><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Duc Nam 20215228" userId="S::nam.td215228@sis.hust.edu.vn::b8f8d61f-746d-4177-a821-cea8d1cc5b2d" providerId="AD" clId="Web-{420F4994-7F6F-CC34-24B7-E01BCE20F26F}"/>
    <pc:docChg chg="modSld">
      <pc:chgData name="Tran Duc Nam 20215228" userId="S::nam.td215228@sis.hust.edu.vn::b8f8d61f-746d-4177-a821-cea8d1cc5b2d" providerId="AD" clId="Web-{420F4994-7F6F-CC34-24B7-E01BCE20F26F}" dt="2023-11-04T01:07:50.899" v="4"/>
      <pc:docMkLst>
        <pc:docMk/>
      </pc:docMkLst>
      <pc:sldChg chg="modSp">
        <pc:chgData name="Tran Duc Nam 20215228" userId="S::nam.td215228@sis.hust.edu.vn::b8f8d61f-746d-4177-a821-cea8d1cc5b2d" providerId="AD" clId="Web-{420F4994-7F6F-CC34-24B7-E01BCE20F26F}" dt="2023-11-04T01:07:50.899" v="4"/>
        <pc:sldMkLst>
          <pc:docMk/>
          <pc:sldMk cId="0" sldId="257"/>
        </pc:sldMkLst>
        <pc:spChg chg="mod">
          <ac:chgData name="Tran Duc Nam 20215228" userId="S::nam.td215228@sis.hust.edu.vn::b8f8d61f-746d-4177-a821-cea8d1cc5b2d" providerId="AD" clId="Web-{420F4994-7F6F-CC34-24B7-E01BCE20F26F}" dt="2023-11-04T01:07:48.290" v="2" actId="14100"/>
          <ac:spMkLst>
            <pc:docMk/>
            <pc:sldMk cId="0" sldId="257"/>
            <ac:spMk id="94" creationId="{00000000-0000-0000-0000-000000000000}"/>
          </ac:spMkLst>
        </pc:spChg>
        <pc:graphicFrameChg chg="mod modGraphic">
          <ac:chgData name="Tran Duc Nam 20215228" userId="S::nam.td215228@sis.hust.edu.vn::b8f8d61f-746d-4177-a821-cea8d1cc5b2d" providerId="AD" clId="Web-{420F4994-7F6F-CC34-24B7-E01BCE20F26F}" dt="2023-11-04T01:07:50.899" v="4"/>
          <ac:graphicFrameMkLst>
            <pc:docMk/>
            <pc:sldMk cId="0" sldId="257"/>
            <ac:graphicFrameMk id="92" creationId="{00000000-0000-0000-0000-000000000000}"/>
          </ac:graphicFrameMkLst>
        </pc:graphicFrameChg>
      </pc:sldChg>
    </pc:docChg>
  </pc:docChgLst>
  <pc:docChgLst>
    <pc:chgData name="Tran Duc Nam 20215228" userId="S::nam.td215228@sis.hust.edu.vn::b8f8d61f-746d-4177-a821-cea8d1cc5b2d" providerId="AD" clId="Web-{87B5BDEA-2493-4F6B-8ACE-65F60D56F3E1}"/>
    <pc:docChg chg="modSld">
      <pc:chgData name="Tran Duc Nam 20215228" userId="S::nam.td215228@sis.hust.edu.vn::b8f8d61f-746d-4177-a821-cea8d1cc5b2d" providerId="AD" clId="Web-{87B5BDEA-2493-4F6B-8ACE-65F60D56F3E1}" dt="2023-11-03T01:09:43.706" v="1" actId="1076"/>
      <pc:docMkLst>
        <pc:docMk/>
      </pc:docMkLst>
      <pc:sldChg chg="modSp">
        <pc:chgData name="Tran Duc Nam 20215228" userId="S::nam.td215228@sis.hust.edu.vn::b8f8d61f-746d-4177-a821-cea8d1cc5b2d" providerId="AD" clId="Web-{87B5BDEA-2493-4F6B-8ACE-65F60D56F3E1}" dt="2023-11-03T01:09:43.706" v="1" actId="1076"/>
        <pc:sldMkLst>
          <pc:docMk/>
          <pc:sldMk cId="0" sldId="258"/>
        </pc:sldMkLst>
        <pc:spChg chg="mod">
          <ac:chgData name="Tran Duc Nam 20215228" userId="S::nam.td215228@sis.hust.edu.vn::b8f8d61f-746d-4177-a821-cea8d1cc5b2d" providerId="AD" clId="Web-{87B5BDEA-2493-4F6B-8ACE-65F60D56F3E1}" dt="2023-11-03T01:09:43.706" v="1" actId="1076"/>
          <ac:spMkLst>
            <pc:docMk/>
            <pc:sldMk cId="0" sldId="258"/>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7502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3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50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86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Balanced Course Assignment (BCA)</a:t>
            </a:r>
            <a:endParaRPr/>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algn="l" rtl="0"/>
            <a:r>
              <a:rPr lang="en-US" sz="1800" b="0" i="0">
                <a:effectLst/>
                <a:latin typeface="+mn-lt"/>
              </a:rPr>
              <a:t>At the beginning of the semester, the head of a computer science department D have to assign courses to teachers in a balanced way. The department D has m teachers T = {1,2,...,m} and n courses C = {1,2,...,n}. Each teacher t ∈T has a preference list which is a list of courses he/she can teach depending on his/her specialization. We known a list of pairs of conflicting two courses that cannot be assigned to the same teacher as these courses have been already scheduled in the same slot of the timetable. The load of a teacher is the number of courses assigned to her/him. How to assign n courses to m teacher such that each course assigned to a teacher is in his/her preference list, no two conflicting courses are assigned to the same teacher, and the maximal load is minimal.</a:t>
            </a:r>
          </a:p>
          <a:p>
            <a:pPr algn="l" rtl="0"/>
            <a:r>
              <a:rPr lang="en-US" sz="1800" b="0" i="0">
                <a:effectLst/>
                <a:latin typeface="+mn-lt"/>
              </a:rPr>
              <a:t>Input</a:t>
            </a:r>
          </a:p>
          <a:p>
            <a:pPr lvl="1"/>
            <a:r>
              <a:rPr lang="en-US" sz="1800" b="0" i="0">
                <a:effectLst/>
                <a:latin typeface="+mn-lt"/>
              </a:rPr>
              <a:t>The input consists of following lines</a:t>
            </a:r>
          </a:p>
          <a:p>
            <a:pPr lvl="1">
              <a:buFont typeface="Arial" panose="020B0604020202020204" pitchFamily="34" charset="0"/>
              <a:buChar char="•"/>
            </a:pPr>
            <a:r>
              <a:rPr lang="en-US" sz="1800" b="0" i="0">
                <a:effectLst/>
                <a:latin typeface="+mn-lt"/>
              </a:rPr>
              <a:t>Line 1: contains two integer m and n (1≤m≤10, 1≤n≤30)</a:t>
            </a:r>
          </a:p>
          <a:p>
            <a:pPr lvl="1">
              <a:buFont typeface="Arial" panose="020B0604020202020204" pitchFamily="34" charset="0"/>
              <a:buChar char="•"/>
            </a:pPr>
            <a:r>
              <a:rPr lang="en-US" sz="1800" b="0" i="0">
                <a:effectLst/>
                <a:latin typeface="+mn-lt"/>
              </a:rPr>
              <a:t>Line i+1: contains an positive integer k and k positive integers indicating the courses that teacher </a:t>
            </a:r>
            <a:r>
              <a:rPr lang="en-US" sz="1800" b="0" i="0" err="1">
                <a:effectLst/>
                <a:latin typeface="+mn-lt"/>
              </a:rPr>
              <a:t>i</a:t>
            </a:r>
            <a:r>
              <a:rPr lang="en-US" sz="1800" b="0" i="0">
                <a:effectLst/>
                <a:latin typeface="+mn-lt"/>
              </a:rPr>
              <a:t> can teach (∀</a:t>
            </a:r>
            <a:r>
              <a:rPr lang="en-US" sz="1800" b="0" i="0" err="1">
                <a:effectLst/>
                <a:latin typeface="+mn-lt"/>
              </a:rPr>
              <a:t>i</a:t>
            </a:r>
            <a:r>
              <a:rPr lang="en-US" sz="1800" b="0" i="0">
                <a:effectLst/>
                <a:latin typeface="+mn-lt"/>
              </a:rPr>
              <a:t>=1,…,m)</a:t>
            </a:r>
          </a:p>
          <a:p>
            <a:pPr lvl="1">
              <a:buFont typeface="Arial" panose="020B0604020202020204" pitchFamily="34" charset="0"/>
              <a:buChar char="•"/>
            </a:pPr>
            <a:r>
              <a:rPr lang="en-US" sz="1800" b="0" i="0">
                <a:effectLst/>
                <a:latin typeface="+mn-lt"/>
              </a:rPr>
              <a:t>Line m+2: contains an integer k</a:t>
            </a:r>
          </a:p>
          <a:p>
            <a:pPr lvl="1">
              <a:buFont typeface="Arial" panose="020B0604020202020204" pitchFamily="34" charset="0"/>
              <a:buChar char="•"/>
            </a:pPr>
            <a:r>
              <a:rPr lang="en-US" sz="1800" b="0" i="0">
                <a:effectLst/>
                <a:latin typeface="+mn-lt"/>
              </a:rPr>
              <a:t>Line i+m+2: contains two integer </a:t>
            </a:r>
            <a:r>
              <a:rPr lang="en-US" sz="1800" b="0" i="0" err="1">
                <a:effectLst/>
                <a:latin typeface="+mn-lt"/>
              </a:rPr>
              <a:t>i</a:t>
            </a:r>
            <a:r>
              <a:rPr lang="en-US" sz="1800" b="0" i="0">
                <a:effectLst/>
                <a:latin typeface="+mn-lt"/>
              </a:rPr>
              <a:t> and j indicating two conflicting courses (∀</a:t>
            </a:r>
            <a:r>
              <a:rPr lang="en-US" sz="1800" b="0" i="0" err="1">
                <a:effectLst/>
                <a:latin typeface="+mn-lt"/>
              </a:rPr>
              <a:t>i</a:t>
            </a:r>
            <a:r>
              <a:rPr lang="en-US" sz="1800" b="0" i="0">
                <a:effectLst/>
                <a:latin typeface="+mn-lt"/>
              </a:rPr>
              <a:t>=1,…,k)</a:t>
            </a:r>
          </a:p>
          <a:p>
            <a:pPr algn="l" rtl="0"/>
            <a:r>
              <a:rPr lang="en-US" sz="1800" b="0" i="0">
                <a:effectLst/>
                <a:latin typeface="+mn-lt"/>
              </a:rPr>
              <a:t>Output</a:t>
            </a:r>
          </a:p>
          <a:p>
            <a:pPr lvl="1"/>
            <a:r>
              <a:rPr lang="en-US" sz="1800" b="0" i="0">
                <a:effectLst/>
                <a:latin typeface="+mn-lt"/>
              </a:rPr>
              <a:t>The output contains a unique number which is the maximal load of the teachers in the solution found and the value -1 if not solution found.</a:t>
            </a: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a:solidFill>
                  <a:srgbClr val="0070C0"/>
                </a:solidFill>
                <a:latin typeface="Arial"/>
                <a:ea typeface="Arial"/>
                <a:cs typeface="Arial"/>
                <a:sym typeface="Arial"/>
              </a:rPr>
              <a:t>Balanced Course Assignment (BCA)</a:t>
            </a:r>
            <a:endParaRPr/>
          </a:p>
        </p:txBody>
      </p:sp>
      <p:graphicFrame>
        <p:nvGraphicFramePr>
          <p:cNvPr id="92" name="Google Shape;92;p2"/>
          <p:cNvGraphicFramePr/>
          <p:nvPr>
            <p:extLst>
              <p:ext uri="{D42A27DB-BD31-4B8C-83A1-F6EECF244321}">
                <p14:modId xmlns:p14="http://schemas.microsoft.com/office/powerpoint/2010/main" val="3462933251"/>
              </p:ext>
            </p:extLst>
          </p:nvPr>
        </p:nvGraphicFramePr>
        <p:xfrm>
          <a:off x="2702943" y="1480867"/>
          <a:ext cx="5056214" cy="2809260"/>
        </p:xfrm>
        <a:graphic>
          <a:graphicData uri="http://schemas.openxmlformats.org/drawingml/2006/table">
            <a:tbl>
              <a:tblPr firstRow="1" bandRow="1">
                <a:noFill/>
                <a:tableStyleId>{70086B66-8215-4E21-A06A-904DD070B49D}</a:tableStyleId>
              </a:tblPr>
              <a:tblGrid>
                <a:gridCol w="2528107">
                  <a:extLst>
                    <a:ext uri="{9D8B030D-6E8A-4147-A177-3AD203B41FA5}">
                      <a16:colId xmlns:a16="http://schemas.microsoft.com/office/drawing/2014/main" val="20000"/>
                    </a:ext>
                  </a:extLst>
                </a:gridCol>
                <a:gridCol w="2528107">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solidFill>
                            <a:schemeClr val="dk1"/>
                          </a:solidFill>
                        </a:rPr>
                        <a:t>stdin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chemeClr val="dk1"/>
                          </a:solidFill>
                        </a:rPr>
                        <a:t>stdout</a:t>
                      </a:r>
                      <a:endParaRPr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rtl="0"/>
                      <a:r>
                        <a:rPr lang="en-US" sz="1400" b="0" i="0" u="none" strike="noStrike" cap="none">
                          <a:solidFill>
                            <a:schemeClr val="dk1"/>
                          </a:solidFill>
                          <a:effectLst/>
                          <a:latin typeface="Calibri"/>
                          <a:ea typeface="Calibri"/>
                          <a:cs typeface="Calibri"/>
                          <a:sym typeface="Arial"/>
                        </a:rPr>
                        <a:t>4 12</a:t>
                      </a:r>
                    </a:p>
                    <a:p>
                      <a:pPr rtl="0"/>
                      <a:r>
                        <a:rPr lang="en-US" sz="1400" b="0" i="0" u="none" strike="noStrike" cap="none">
                          <a:solidFill>
                            <a:schemeClr val="dk1"/>
                          </a:solidFill>
                          <a:effectLst/>
                          <a:latin typeface="Calibri"/>
                          <a:ea typeface="Calibri"/>
                          <a:cs typeface="Calibri"/>
                          <a:sym typeface="Arial"/>
                        </a:rPr>
                        <a:t>5 1 3 5 10 12</a:t>
                      </a:r>
                    </a:p>
                    <a:p>
                      <a:pPr rtl="0"/>
                      <a:r>
                        <a:rPr lang="en-US" sz="1400" b="0" i="0" u="none" strike="noStrike" cap="none">
                          <a:solidFill>
                            <a:schemeClr val="dk1"/>
                          </a:solidFill>
                          <a:effectLst/>
                          <a:latin typeface="Calibri"/>
                          <a:ea typeface="Calibri"/>
                          <a:cs typeface="Calibri"/>
                          <a:sym typeface="Arial"/>
                        </a:rPr>
                        <a:t>5 9 3 4 8 12</a:t>
                      </a:r>
                    </a:p>
                    <a:p>
                      <a:pPr rtl="0"/>
                      <a:r>
                        <a:rPr lang="en-US" sz="1400" b="0" i="0" u="none" strike="noStrike" cap="none">
                          <a:solidFill>
                            <a:schemeClr val="dk1"/>
                          </a:solidFill>
                          <a:effectLst/>
                          <a:latin typeface="Calibri"/>
                          <a:ea typeface="Calibri"/>
                          <a:cs typeface="Calibri"/>
                          <a:sym typeface="Arial"/>
                        </a:rPr>
                        <a:t>6 1 2 3 4 9 7</a:t>
                      </a:r>
                    </a:p>
                    <a:p>
                      <a:pPr rtl="0"/>
                      <a:r>
                        <a:rPr lang="en-US" sz="1400" b="0" i="0" u="none" strike="noStrike" cap="none">
                          <a:solidFill>
                            <a:schemeClr val="dk1"/>
                          </a:solidFill>
                          <a:effectLst/>
                          <a:latin typeface="Calibri"/>
                          <a:ea typeface="Calibri"/>
                          <a:cs typeface="Calibri"/>
                          <a:sym typeface="Arial"/>
                        </a:rPr>
                        <a:t>7 1 2 3 5 6 10 11</a:t>
                      </a:r>
                    </a:p>
                    <a:p>
                      <a:pPr rtl="0"/>
                      <a:r>
                        <a:rPr lang="en-US" sz="1400" b="0" i="0" u="none" strike="noStrike" cap="none">
                          <a:solidFill>
                            <a:schemeClr val="dk1"/>
                          </a:solidFill>
                          <a:effectLst/>
                          <a:latin typeface="Calibri"/>
                          <a:ea typeface="Calibri"/>
                          <a:cs typeface="Calibri"/>
                          <a:sym typeface="Arial"/>
                        </a:rPr>
                        <a:t>5</a:t>
                      </a:r>
                    </a:p>
                    <a:p>
                      <a:pPr rtl="0"/>
                      <a:r>
                        <a:rPr lang="en-US" sz="1400" b="0" i="0" u="none" strike="noStrike" cap="none">
                          <a:solidFill>
                            <a:schemeClr val="dk1"/>
                          </a:solidFill>
                          <a:effectLst/>
                          <a:latin typeface="Calibri"/>
                          <a:ea typeface="Calibri"/>
                          <a:cs typeface="Calibri"/>
                          <a:sym typeface="Arial"/>
                        </a:rPr>
                        <a:t>1 2</a:t>
                      </a:r>
                    </a:p>
                    <a:p>
                      <a:pPr rtl="0"/>
                      <a:r>
                        <a:rPr lang="en-US" sz="1400" b="0" i="0" u="none" strike="noStrike" cap="none">
                          <a:solidFill>
                            <a:schemeClr val="dk1"/>
                          </a:solidFill>
                          <a:effectLst/>
                          <a:latin typeface="Calibri"/>
                          <a:ea typeface="Calibri"/>
                          <a:cs typeface="Calibri"/>
                          <a:sym typeface="Arial"/>
                        </a:rPr>
                        <a:t>1 3</a:t>
                      </a:r>
                    </a:p>
                    <a:p>
                      <a:pPr rtl="0"/>
                      <a:r>
                        <a:rPr lang="en-US" sz="1400" b="0" i="0" u="none" strike="noStrike" cap="none">
                          <a:solidFill>
                            <a:schemeClr val="dk1"/>
                          </a:solidFill>
                          <a:effectLst/>
                          <a:latin typeface="Calibri"/>
                          <a:ea typeface="Calibri"/>
                          <a:cs typeface="Calibri"/>
                          <a:sym typeface="Arial"/>
                        </a:rPr>
                        <a:t>1 5</a:t>
                      </a:r>
                    </a:p>
                    <a:p>
                      <a:pPr rtl="0"/>
                      <a:r>
                        <a:rPr lang="en-US" sz="1400" b="0" i="0" u="none" strike="noStrike" cap="none">
                          <a:solidFill>
                            <a:schemeClr val="dk1"/>
                          </a:solidFill>
                          <a:effectLst/>
                          <a:latin typeface="Calibri"/>
                          <a:ea typeface="Calibri"/>
                          <a:cs typeface="Calibri"/>
                          <a:sym typeface="Arial"/>
                        </a:rPr>
                        <a:t>2 4</a:t>
                      </a:r>
                    </a:p>
                    <a:p>
                      <a:pPr rtl="0"/>
                      <a:r>
                        <a:rPr lang="en-US" sz="1400" b="0" i="0" u="none" strike="noStrike" cap="none">
                          <a:solidFill>
                            <a:schemeClr val="dk1"/>
                          </a:solidFill>
                          <a:effectLst/>
                          <a:latin typeface="Calibri"/>
                          <a:ea typeface="Calibri"/>
                          <a:cs typeface="Calibri"/>
                          <a:sym typeface="Arial"/>
                        </a:rPr>
                        <a:t>2 5</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chemeClr val="dk1"/>
                          </a:solidFill>
                        </a:rPr>
                        <a:t>3</a:t>
                      </a:r>
                      <a:endParaRPr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235400" cy="463014"/>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a:solidFill>
                  <a:srgbClr val="0070C0"/>
                </a:solidFill>
                <a:latin typeface="Arial"/>
                <a:ea typeface="Arial"/>
                <a:cs typeface="Arial"/>
                <a:sym typeface="Arial"/>
              </a:rPr>
              <a:t>Balanced Course Assignment (BCA): Hint</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2" name="Google Shape;85;p1">
            <a:extLst>
              <a:ext uri="{FF2B5EF4-FFF2-40B4-BE49-F238E27FC236}">
                <a16:creationId xmlns:a16="http://schemas.microsoft.com/office/drawing/2014/main" id="{0B30BFA2-9142-2195-2B85-01C736D33E4C}"/>
              </a:ext>
            </a:extLst>
          </p:cNvPr>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r>
              <a:rPr lang="en-US" sz="1800" b="0" i="0" err="1">
                <a:effectLst/>
                <a:latin typeface="+mn-lt"/>
              </a:rPr>
              <a:t>Sử</a:t>
            </a:r>
            <a:r>
              <a:rPr lang="en-US" sz="1800" b="0" i="0">
                <a:effectLst/>
                <a:latin typeface="+mn-lt"/>
              </a:rPr>
              <a:t> </a:t>
            </a:r>
            <a:r>
              <a:rPr lang="en-US" sz="1800" b="0" i="0" err="1">
                <a:effectLst/>
                <a:latin typeface="+mn-lt"/>
              </a:rPr>
              <a:t>dụng</a:t>
            </a:r>
            <a:r>
              <a:rPr lang="en-US" sz="1800" b="0" i="0">
                <a:effectLst/>
                <a:latin typeface="+mn-lt"/>
              </a:rPr>
              <a:t> backtracking </a:t>
            </a:r>
            <a:r>
              <a:rPr lang="en-US" sz="1800" b="0" i="0" err="1">
                <a:effectLst/>
                <a:latin typeface="+mn-lt"/>
              </a:rPr>
              <a:t>để</a:t>
            </a:r>
            <a:r>
              <a:rPr lang="en-US" sz="1800" b="0" i="0">
                <a:effectLst/>
                <a:latin typeface="+mn-lt"/>
              </a:rPr>
              <a:t> </a:t>
            </a:r>
            <a:r>
              <a:rPr lang="en-US" sz="1800" b="0" i="0" err="1">
                <a:effectLst/>
                <a:latin typeface="+mn-lt"/>
              </a:rPr>
              <a:t>duyệt</a:t>
            </a:r>
            <a:r>
              <a:rPr lang="en-US" sz="1800" b="0" i="0">
                <a:effectLst/>
                <a:latin typeface="+mn-lt"/>
              </a:rPr>
              <a:t> qua </a:t>
            </a:r>
            <a:r>
              <a:rPr lang="en-US" sz="1800" b="0" i="0" err="1">
                <a:effectLst/>
                <a:latin typeface="+mn-lt"/>
              </a:rPr>
              <a:t>tất</a:t>
            </a:r>
            <a:r>
              <a:rPr lang="en-US" sz="1800" b="0" i="0">
                <a:effectLst/>
                <a:latin typeface="+mn-lt"/>
              </a:rPr>
              <a:t> </a:t>
            </a:r>
            <a:r>
              <a:rPr lang="en-US" sz="1800" b="0" i="0" err="1">
                <a:effectLst/>
                <a:latin typeface="+mn-lt"/>
              </a:rPr>
              <a:t>cả</a:t>
            </a:r>
            <a:r>
              <a:rPr lang="en-US" sz="1800" b="0" i="0">
                <a:effectLst/>
                <a:latin typeface="+mn-lt"/>
              </a:rPr>
              <a:t> </a:t>
            </a:r>
            <a:r>
              <a:rPr lang="en-US" sz="1800" b="0" i="0" err="1">
                <a:effectLst/>
                <a:latin typeface="+mn-lt"/>
              </a:rPr>
              <a:t>các</a:t>
            </a:r>
            <a:r>
              <a:rPr lang="en-US" sz="1800" b="0" i="0">
                <a:effectLst/>
                <a:latin typeface="+mn-lt"/>
              </a:rPr>
              <a:t> </a:t>
            </a:r>
            <a:r>
              <a:rPr lang="en-US" sz="1800" b="0" i="0" err="1">
                <a:effectLst/>
                <a:latin typeface="+mn-lt"/>
              </a:rPr>
              <a:t>phương</a:t>
            </a:r>
            <a:r>
              <a:rPr lang="en-US" sz="1800" b="0" i="0">
                <a:effectLst/>
                <a:latin typeface="+mn-lt"/>
              </a:rPr>
              <a:t> </a:t>
            </a:r>
            <a:r>
              <a:rPr lang="en-US" sz="1800" b="0" i="0" err="1">
                <a:effectLst/>
                <a:latin typeface="+mn-lt"/>
              </a:rPr>
              <a:t>án</a:t>
            </a:r>
            <a:r>
              <a:rPr lang="en-US" sz="1800" b="0" i="0">
                <a:effectLst/>
                <a:latin typeface="+mn-lt"/>
              </a:rPr>
              <a:t>, </a:t>
            </a:r>
            <a:r>
              <a:rPr lang="en-US" sz="1800" b="0" i="0" err="1">
                <a:effectLst/>
                <a:latin typeface="+mn-lt"/>
              </a:rPr>
              <a:t>kết</a:t>
            </a:r>
            <a:r>
              <a:rPr lang="en-US" sz="1800" b="0" i="0">
                <a:effectLst/>
                <a:latin typeface="+mn-lt"/>
              </a:rPr>
              <a:t> </a:t>
            </a:r>
            <a:r>
              <a:rPr lang="en-US" sz="1800" b="0" i="0" err="1">
                <a:effectLst/>
                <a:latin typeface="+mn-lt"/>
              </a:rPr>
              <a:t>hợp</a:t>
            </a:r>
            <a:r>
              <a:rPr lang="en-US" sz="1800" b="0" i="0">
                <a:effectLst/>
                <a:latin typeface="+mn-lt"/>
              </a:rPr>
              <a:t> Branch and Bound </a:t>
            </a:r>
            <a:r>
              <a:rPr lang="en-US" sz="1800" b="0" i="0" err="1">
                <a:effectLst/>
                <a:latin typeface="+mn-lt"/>
              </a:rPr>
              <a:t>để</a:t>
            </a:r>
            <a:r>
              <a:rPr lang="en-US" sz="1800" b="0" i="0">
                <a:effectLst/>
                <a:latin typeface="+mn-lt"/>
              </a:rPr>
              <a:t> </a:t>
            </a:r>
            <a:r>
              <a:rPr lang="en-US" sz="1800" b="0" i="0" err="1">
                <a:effectLst/>
                <a:latin typeface="+mn-lt"/>
              </a:rPr>
              <a:t>bỏ</a:t>
            </a:r>
            <a:r>
              <a:rPr lang="en-US" sz="1800" b="0" i="0">
                <a:effectLst/>
                <a:latin typeface="+mn-lt"/>
              </a:rPr>
              <a:t> qua </a:t>
            </a:r>
            <a:r>
              <a:rPr lang="en-US" sz="1800" b="0" i="0" err="1">
                <a:effectLst/>
                <a:latin typeface="+mn-lt"/>
              </a:rPr>
              <a:t>các</a:t>
            </a:r>
            <a:r>
              <a:rPr lang="en-US" sz="1800" b="0" i="0">
                <a:effectLst/>
                <a:latin typeface="+mn-lt"/>
              </a:rPr>
              <a:t> </a:t>
            </a:r>
            <a:r>
              <a:rPr lang="en-US" sz="1800" b="0" i="0" err="1">
                <a:effectLst/>
                <a:latin typeface="+mn-lt"/>
              </a:rPr>
              <a:t>tính</a:t>
            </a:r>
            <a:r>
              <a:rPr lang="en-US" sz="1800" b="0" i="0">
                <a:effectLst/>
                <a:latin typeface="+mn-lt"/>
              </a:rPr>
              <a:t> </a:t>
            </a:r>
            <a:r>
              <a:rPr lang="en-US" sz="1800" b="0" i="0" err="1">
                <a:effectLst/>
                <a:latin typeface="+mn-lt"/>
              </a:rPr>
              <a:t>toán</a:t>
            </a:r>
            <a:r>
              <a:rPr lang="en-US" sz="1800" b="0" i="0">
                <a:effectLst/>
                <a:latin typeface="+mn-lt"/>
              </a:rPr>
              <a:t> </a:t>
            </a:r>
            <a:r>
              <a:rPr lang="en-US" sz="1800" b="0" i="0" err="1">
                <a:effectLst/>
                <a:latin typeface="+mn-lt"/>
              </a:rPr>
              <a:t>dư</a:t>
            </a:r>
            <a:r>
              <a:rPr lang="en-US" sz="1800" b="0" i="0">
                <a:effectLst/>
                <a:latin typeface="+mn-lt"/>
              </a:rPr>
              <a:t> </a:t>
            </a:r>
            <a:r>
              <a:rPr lang="en-US" sz="1800" b="0" i="0" err="1">
                <a:effectLst/>
                <a:latin typeface="+mn-lt"/>
              </a:rPr>
              <a:t>thừa</a:t>
            </a:r>
            <a:endParaRPr lang="en-US" sz="1800" b="0" i="0">
              <a:effectLst/>
              <a:latin typeface="+mn-lt"/>
            </a:endParaRPr>
          </a:p>
          <a:p>
            <a:r>
              <a:rPr lang="en-US" sz="1800" b="0" i="0" err="1">
                <a:effectLst/>
                <a:latin typeface="+mn-lt"/>
              </a:rPr>
              <a:t>Biểu</a:t>
            </a:r>
            <a:r>
              <a:rPr lang="en-US" sz="1800" b="0" i="0">
                <a:effectLst/>
                <a:latin typeface="+mn-lt"/>
              </a:rPr>
              <a:t> </a:t>
            </a:r>
            <a:r>
              <a:rPr lang="en-US" sz="1800" b="0" i="0" err="1">
                <a:effectLst/>
                <a:latin typeface="+mn-lt"/>
              </a:rPr>
              <a:t>diễn</a:t>
            </a:r>
            <a:r>
              <a:rPr lang="en-US" sz="1800" b="0" i="0">
                <a:effectLst/>
                <a:latin typeface="+mn-lt"/>
              </a:rPr>
              <a:t> </a:t>
            </a:r>
            <a:r>
              <a:rPr lang="en-US" sz="1800" b="0" i="0" err="1">
                <a:effectLst/>
                <a:latin typeface="+mn-lt"/>
              </a:rPr>
              <a:t>lời</a:t>
            </a:r>
            <a:r>
              <a:rPr lang="en-US" sz="1800" b="0" i="0">
                <a:effectLst/>
                <a:latin typeface="+mn-lt"/>
              </a:rPr>
              <a:t> </a:t>
            </a:r>
            <a:r>
              <a:rPr lang="en-US" sz="1800" b="0" i="0" err="1">
                <a:effectLst/>
                <a:latin typeface="+mn-lt"/>
              </a:rPr>
              <a:t>giải</a:t>
            </a:r>
            <a:r>
              <a:rPr lang="en-US" sz="1800" b="0" i="0">
                <a:effectLst/>
                <a:latin typeface="+mn-lt"/>
              </a:rPr>
              <a:t>: </a:t>
            </a:r>
            <a:r>
              <a:rPr lang="en-US" sz="1800" b="0" i="1">
                <a:effectLst/>
                <a:latin typeface="+mn-lt"/>
              </a:rPr>
              <a:t>x</a:t>
            </a:r>
            <a:r>
              <a:rPr lang="en-US" sz="1800" b="0" i="0">
                <a:effectLst/>
                <a:latin typeface="+mn-lt"/>
              </a:rPr>
              <a:t>[1…</a:t>
            </a:r>
            <a:r>
              <a:rPr lang="en-US" sz="1800" b="0" i="1">
                <a:effectLst/>
                <a:latin typeface="+mn-lt"/>
              </a:rPr>
              <a:t>n</a:t>
            </a:r>
            <a:r>
              <a:rPr lang="en-US" sz="1800" b="0" i="0">
                <a:effectLst/>
                <a:latin typeface="+mn-lt"/>
              </a:rPr>
              <a:t>] </a:t>
            </a:r>
            <a:r>
              <a:rPr lang="en-US" sz="1800" b="0" i="0" err="1">
                <a:effectLst/>
                <a:latin typeface="+mn-lt"/>
              </a:rPr>
              <a:t>trong</a:t>
            </a:r>
            <a:r>
              <a:rPr lang="en-US" sz="1800" b="0" i="0">
                <a:effectLst/>
                <a:latin typeface="+mn-lt"/>
              </a:rPr>
              <a:t> </a:t>
            </a:r>
            <a:r>
              <a:rPr lang="en-US" sz="1800" b="0" i="0" err="1">
                <a:effectLst/>
                <a:latin typeface="+mn-lt"/>
              </a:rPr>
              <a:t>đó</a:t>
            </a:r>
            <a:r>
              <a:rPr lang="en-US" sz="1800" b="0" i="0">
                <a:effectLst/>
                <a:latin typeface="+mn-lt"/>
              </a:rPr>
              <a:t> </a:t>
            </a:r>
            <a:r>
              <a:rPr lang="en-US" sz="1800" b="0" i="1">
                <a:effectLst/>
                <a:latin typeface="+mn-lt"/>
              </a:rPr>
              <a:t>x</a:t>
            </a:r>
            <a:r>
              <a:rPr lang="en-US" sz="1800" b="0" i="0">
                <a:effectLst/>
                <a:latin typeface="+mn-lt"/>
              </a:rPr>
              <a:t>[</a:t>
            </a:r>
            <a:r>
              <a:rPr lang="en-US" sz="1800" b="0" i="1">
                <a:effectLst/>
                <a:latin typeface="+mn-lt"/>
              </a:rPr>
              <a:t>i</a:t>
            </a:r>
            <a:r>
              <a:rPr lang="en-US" sz="1800" b="0" i="0">
                <a:effectLst/>
                <a:latin typeface="+mn-lt"/>
              </a:rPr>
              <a:t>] </a:t>
            </a:r>
            <a:r>
              <a:rPr lang="en-US" sz="1800" b="0" i="0" err="1">
                <a:effectLst/>
                <a:latin typeface="+mn-lt"/>
              </a:rPr>
              <a:t>là</a:t>
            </a:r>
            <a:r>
              <a:rPr lang="en-US" sz="1800" b="0" i="0">
                <a:effectLst/>
                <a:latin typeface="+mn-lt"/>
              </a:rPr>
              <a:t> </a:t>
            </a:r>
            <a:r>
              <a:rPr lang="en-US" sz="1800" b="0" i="0" err="1">
                <a:effectLst/>
                <a:latin typeface="+mn-lt"/>
              </a:rPr>
              <a:t>giáo</a:t>
            </a:r>
            <a:r>
              <a:rPr lang="en-US" sz="1800" b="0" i="0">
                <a:effectLst/>
                <a:latin typeface="+mn-lt"/>
              </a:rPr>
              <a:t> </a:t>
            </a:r>
            <a:r>
              <a:rPr lang="en-US" sz="1800" b="0" i="0" err="1">
                <a:effectLst/>
                <a:latin typeface="+mn-lt"/>
              </a:rPr>
              <a:t>viên</a:t>
            </a:r>
            <a:r>
              <a:rPr lang="en-US" sz="1800" b="0" i="0">
                <a:effectLst/>
                <a:latin typeface="+mn-lt"/>
              </a:rPr>
              <a:t> </a:t>
            </a:r>
            <a:r>
              <a:rPr lang="en-US" sz="1800" b="0" i="0" err="1">
                <a:effectLst/>
                <a:latin typeface="+mn-lt"/>
              </a:rPr>
              <a:t>được</a:t>
            </a:r>
            <a:r>
              <a:rPr lang="en-US" sz="1800" b="0" i="0">
                <a:effectLst/>
                <a:latin typeface="+mn-lt"/>
              </a:rPr>
              <a:t> </a:t>
            </a:r>
            <a:r>
              <a:rPr lang="en-US" sz="1800" b="0" i="0" err="1">
                <a:effectLst/>
                <a:latin typeface="+mn-lt"/>
              </a:rPr>
              <a:t>phân</a:t>
            </a:r>
            <a:r>
              <a:rPr lang="en-US" sz="1800" b="0" i="0">
                <a:effectLst/>
                <a:latin typeface="+mn-lt"/>
              </a:rPr>
              <a:t> </a:t>
            </a:r>
            <a:r>
              <a:rPr lang="en-US" sz="1800" b="0" i="0" err="1">
                <a:effectLst/>
                <a:latin typeface="+mn-lt"/>
              </a:rPr>
              <a:t>công</a:t>
            </a:r>
            <a:r>
              <a:rPr lang="en-US" sz="1800" b="0" i="0">
                <a:effectLst/>
                <a:latin typeface="+mn-lt"/>
              </a:rPr>
              <a:t> </a:t>
            </a:r>
            <a:r>
              <a:rPr lang="en-US" sz="1800" b="0" i="0" err="1">
                <a:effectLst/>
                <a:latin typeface="+mn-lt"/>
              </a:rPr>
              <a:t>dạy</a:t>
            </a:r>
            <a:r>
              <a:rPr lang="en-US" sz="1800" b="0" i="0">
                <a:effectLst/>
                <a:latin typeface="+mn-lt"/>
              </a:rPr>
              <a:t> </a:t>
            </a:r>
            <a:r>
              <a:rPr lang="en-US" sz="1800" b="0" i="0" err="1">
                <a:effectLst/>
                <a:latin typeface="+mn-lt"/>
              </a:rPr>
              <a:t>môn</a:t>
            </a:r>
            <a:r>
              <a:rPr lang="en-US" sz="1800" b="0" i="0">
                <a:effectLst/>
                <a:latin typeface="+mn-lt"/>
              </a:rPr>
              <a:t> </a:t>
            </a:r>
            <a:r>
              <a:rPr lang="en-US" sz="1800" b="0" i="1">
                <a:effectLst/>
                <a:latin typeface="+mn-lt"/>
              </a:rPr>
              <a:t>i</a:t>
            </a:r>
            <a:r>
              <a:rPr lang="en-US" sz="1800" b="0" i="0">
                <a:effectLst/>
                <a:latin typeface="+mn-lt"/>
              </a:rPr>
              <a:t> (</a:t>
            </a:r>
            <a:r>
              <a:rPr lang="en-US" sz="1800" b="0" i="1">
                <a:effectLst/>
                <a:latin typeface="+mn-lt"/>
              </a:rPr>
              <a:t>i</a:t>
            </a:r>
            <a:r>
              <a:rPr lang="en-US" sz="1800" b="0" i="0">
                <a:effectLst/>
                <a:latin typeface="+mn-lt"/>
              </a:rPr>
              <a:t> = 1, 2…, </a:t>
            </a:r>
            <a:r>
              <a:rPr lang="en-US" sz="1800" b="0" i="1">
                <a:effectLst/>
                <a:latin typeface="+mn-lt"/>
              </a:rPr>
              <a:t>n</a:t>
            </a:r>
            <a:r>
              <a:rPr lang="en-US" sz="1800" b="0" i="0">
                <a:effectLst/>
                <a:latin typeface="+mn-lt"/>
              </a:rPr>
              <a:t>)</a:t>
            </a:r>
          </a:p>
          <a:p>
            <a:r>
              <a:rPr lang="en-US" sz="1800">
                <a:latin typeface="+mn-lt"/>
              </a:rPr>
              <a:t>res: </a:t>
            </a:r>
            <a:r>
              <a:rPr lang="en-US" sz="1800" err="1">
                <a:latin typeface="+mn-lt"/>
              </a:rPr>
              <a:t>giá</a:t>
            </a:r>
            <a:r>
              <a:rPr lang="en-US" sz="1800">
                <a:latin typeface="+mn-lt"/>
              </a:rPr>
              <a:t> </a:t>
            </a:r>
            <a:r>
              <a:rPr lang="en-US" sz="1800" err="1">
                <a:latin typeface="+mn-lt"/>
              </a:rPr>
              <a:t>trị</a:t>
            </a:r>
            <a:r>
              <a:rPr lang="en-US" sz="1800">
                <a:latin typeface="+mn-lt"/>
              </a:rPr>
              <a:t> </a:t>
            </a:r>
            <a:r>
              <a:rPr lang="en-US" sz="1800" err="1">
                <a:latin typeface="+mn-lt"/>
              </a:rPr>
              <a:t>hàm</a:t>
            </a:r>
            <a:r>
              <a:rPr lang="en-US" sz="1800">
                <a:latin typeface="+mn-lt"/>
              </a:rPr>
              <a:t> </a:t>
            </a:r>
            <a:r>
              <a:rPr lang="en-US" sz="1800" err="1">
                <a:latin typeface="+mn-lt"/>
              </a:rPr>
              <a:t>mục</a:t>
            </a:r>
            <a:r>
              <a:rPr lang="en-US" sz="1800">
                <a:latin typeface="+mn-lt"/>
              </a:rPr>
              <a:t> </a:t>
            </a:r>
            <a:r>
              <a:rPr lang="en-US" sz="1800" err="1">
                <a:latin typeface="+mn-lt"/>
              </a:rPr>
              <a:t>tiêu</a:t>
            </a:r>
            <a:r>
              <a:rPr lang="en-US" sz="1800">
                <a:latin typeface="+mn-lt"/>
              </a:rPr>
              <a:t> </a:t>
            </a:r>
            <a:r>
              <a:rPr lang="en-US" sz="1800" err="1">
                <a:latin typeface="+mn-lt"/>
              </a:rPr>
              <a:t>tối</a:t>
            </a:r>
            <a:r>
              <a:rPr lang="en-US" sz="1800">
                <a:latin typeface="+mn-lt"/>
              </a:rPr>
              <a:t> </a:t>
            </a:r>
            <a:r>
              <a:rPr lang="en-US" sz="1800" err="1">
                <a:latin typeface="+mn-lt"/>
              </a:rPr>
              <a:t>ưu</a:t>
            </a:r>
            <a:endParaRPr lang="en-US" sz="1800">
              <a:latin typeface="+mn-lt"/>
            </a:endParaRPr>
          </a:p>
          <a:p>
            <a:r>
              <a:rPr lang="en-US" sz="1800" err="1">
                <a:latin typeface="+mn-lt"/>
              </a:rPr>
              <a:t>Các</a:t>
            </a:r>
            <a:r>
              <a:rPr lang="en-US" sz="1800">
                <a:latin typeface="+mn-lt"/>
              </a:rPr>
              <a:t> </a:t>
            </a:r>
            <a:r>
              <a:rPr lang="en-US" sz="1800" err="1">
                <a:latin typeface="+mn-lt"/>
              </a:rPr>
              <a:t>cấu</a:t>
            </a:r>
            <a:r>
              <a:rPr lang="en-US" sz="1800">
                <a:latin typeface="+mn-lt"/>
              </a:rPr>
              <a:t> </a:t>
            </a:r>
            <a:r>
              <a:rPr lang="en-US" sz="1800" err="1">
                <a:latin typeface="+mn-lt"/>
              </a:rPr>
              <a:t>trúc</a:t>
            </a:r>
            <a:r>
              <a:rPr lang="en-US" sz="1800">
                <a:latin typeface="+mn-lt"/>
              </a:rPr>
              <a:t> </a:t>
            </a:r>
            <a:r>
              <a:rPr lang="en-US" sz="1800" err="1">
                <a:latin typeface="+mn-lt"/>
              </a:rPr>
              <a:t>dữ</a:t>
            </a:r>
            <a:r>
              <a:rPr lang="en-US" sz="1800">
                <a:latin typeface="+mn-lt"/>
              </a:rPr>
              <a:t> </a:t>
            </a:r>
            <a:r>
              <a:rPr lang="en-US" sz="1800" err="1">
                <a:latin typeface="+mn-lt"/>
              </a:rPr>
              <a:t>liệu</a:t>
            </a:r>
            <a:r>
              <a:rPr lang="en-US" sz="1800">
                <a:latin typeface="+mn-lt"/>
              </a:rPr>
              <a:t> </a:t>
            </a:r>
            <a:r>
              <a:rPr lang="en-US" sz="1800" err="1">
                <a:latin typeface="+mn-lt"/>
              </a:rPr>
              <a:t>phụ</a:t>
            </a:r>
            <a:r>
              <a:rPr lang="en-US" sz="1800">
                <a:latin typeface="+mn-lt"/>
              </a:rPr>
              <a:t> </a:t>
            </a:r>
            <a:r>
              <a:rPr lang="en-US" sz="1800" err="1">
                <a:latin typeface="+mn-lt"/>
              </a:rPr>
              <a:t>trợ</a:t>
            </a:r>
            <a:r>
              <a:rPr lang="en-US" sz="1800">
                <a:latin typeface="+mn-lt"/>
              </a:rPr>
              <a:t>:</a:t>
            </a:r>
          </a:p>
          <a:p>
            <a:pPr lvl="1"/>
            <a:r>
              <a:rPr lang="en-US" sz="1800" b="0" i="0">
                <a:effectLst/>
                <a:latin typeface="+mn-lt"/>
              </a:rPr>
              <a:t>load[</a:t>
            </a:r>
            <a:r>
              <a:rPr lang="en-US" sz="1800" b="0" i="1">
                <a:effectLst/>
                <a:latin typeface="+mn-lt"/>
              </a:rPr>
              <a:t>t</a:t>
            </a:r>
            <a:r>
              <a:rPr lang="en-US" sz="1800" b="0" i="0">
                <a:effectLst/>
                <a:latin typeface="+mn-lt"/>
              </a:rPr>
              <a:t>]: </a:t>
            </a:r>
            <a:r>
              <a:rPr lang="en-US" sz="1800" b="0" i="0" err="1">
                <a:effectLst/>
                <a:latin typeface="+mn-lt"/>
              </a:rPr>
              <a:t>số</a:t>
            </a:r>
            <a:r>
              <a:rPr lang="en-US" sz="1800" b="0" i="0">
                <a:effectLst/>
                <a:latin typeface="+mn-lt"/>
              </a:rPr>
              <a:t> </a:t>
            </a:r>
            <a:r>
              <a:rPr lang="en-US" sz="1800" b="0" i="0" err="1">
                <a:effectLst/>
                <a:latin typeface="+mn-lt"/>
              </a:rPr>
              <a:t>môn</a:t>
            </a:r>
            <a:r>
              <a:rPr lang="en-US" sz="1800" b="0" i="0">
                <a:effectLst/>
                <a:latin typeface="+mn-lt"/>
              </a:rPr>
              <a:t> </a:t>
            </a:r>
            <a:r>
              <a:rPr lang="en-US" sz="1800" b="0" i="0" err="1">
                <a:effectLst/>
                <a:latin typeface="+mn-lt"/>
              </a:rPr>
              <a:t>được</a:t>
            </a:r>
            <a:r>
              <a:rPr lang="en-US" sz="1800" b="0" i="0">
                <a:effectLst/>
                <a:latin typeface="+mn-lt"/>
              </a:rPr>
              <a:t> </a:t>
            </a:r>
            <a:r>
              <a:rPr lang="en-US" sz="1800" b="0" i="0" err="1">
                <a:effectLst/>
                <a:latin typeface="+mn-lt"/>
              </a:rPr>
              <a:t>phân</a:t>
            </a:r>
            <a:r>
              <a:rPr lang="en-US" sz="1800" b="0" i="0">
                <a:effectLst/>
                <a:latin typeface="+mn-lt"/>
              </a:rPr>
              <a:t> </a:t>
            </a:r>
            <a:r>
              <a:rPr lang="en-US" sz="1800" b="0" i="0" err="1">
                <a:effectLst/>
                <a:latin typeface="+mn-lt"/>
              </a:rPr>
              <a:t>công</a:t>
            </a:r>
            <a:r>
              <a:rPr lang="en-US" sz="1800" b="0" i="0">
                <a:effectLst/>
                <a:latin typeface="+mn-lt"/>
              </a:rPr>
              <a:t> </a:t>
            </a:r>
            <a:r>
              <a:rPr lang="en-US" sz="1800" b="0" i="0" err="1">
                <a:effectLst/>
                <a:latin typeface="+mn-lt"/>
              </a:rPr>
              <a:t>cho</a:t>
            </a:r>
            <a:r>
              <a:rPr lang="en-US" sz="1800" b="0" i="0">
                <a:effectLst/>
                <a:latin typeface="+mn-lt"/>
              </a:rPr>
              <a:t> </a:t>
            </a:r>
            <a:r>
              <a:rPr lang="en-US" sz="1800" b="0" i="0" err="1">
                <a:effectLst/>
                <a:latin typeface="+mn-lt"/>
              </a:rPr>
              <a:t>giáo</a:t>
            </a:r>
            <a:r>
              <a:rPr lang="en-US" sz="1800" b="0" i="0">
                <a:effectLst/>
                <a:latin typeface="+mn-lt"/>
              </a:rPr>
              <a:t> </a:t>
            </a:r>
            <a:r>
              <a:rPr lang="en-US" sz="1800" b="0" i="0" err="1">
                <a:effectLst/>
                <a:latin typeface="+mn-lt"/>
              </a:rPr>
              <a:t>viên</a:t>
            </a:r>
            <a:r>
              <a:rPr lang="en-US" sz="1800" b="0" i="0">
                <a:effectLst/>
                <a:latin typeface="+mn-lt"/>
              </a:rPr>
              <a:t>  </a:t>
            </a:r>
            <a:r>
              <a:rPr lang="en-US" sz="1800" b="0" i="1">
                <a:effectLst/>
                <a:latin typeface="+mn-lt"/>
              </a:rPr>
              <a:t>t</a:t>
            </a:r>
            <a:r>
              <a:rPr lang="en-US" sz="1800" b="0" i="0">
                <a:effectLst/>
                <a:latin typeface="+mn-lt"/>
              </a:rPr>
              <a:t> (</a:t>
            </a:r>
            <a:r>
              <a:rPr lang="en-US" sz="1800" b="0" i="1">
                <a:effectLst/>
                <a:latin typeface="+mn-lt"/>
              </a:rPr>
              <a:t>t</a:t>
            </a:r>
            <a:r>
              <a:rPr lang="en-US" sz="1800" b="0" i="0">
                <a:effectLst/>
                <a:latin typeface="+mn-lt"/>
              </a:rPr>
              <a:t> = 1, …, </a:t>
            </a:r>
            <a:r>
              <a:rPr lang="en-US" sz="1800" b="0" i="1">
                <a:effectLst/>
                <a:latin typeface="+mn-lt"/>
              </a:rPr>
              <a:t>m</a:t>
            </a:r>
            <a:r>
              <a:rPr lang="en-US" sz="1800" b="0" i="0">
                <a:effectLst/>
                <a:latin typeface="+mn-lt"/>
              </a:rPr>
              <a:t>). </a:t>
            </a:r>
          </a:p>
          <a:p>
            <a:pPr lvl="1"/>
            <a:r>
              <a:rPr lang="en-US" sz="1800">
                <a:latin typeface="+mn-lt"/>
              </a:rPr>
              <a:t>load[</a:t>
            </a:r>
            <a:r>
              <a:rPr lang="en-US" sz="1800" i="1">
                <a:latin typeface="+mn-lt"/>
              </a:rPr>
              <a:t>t</a:t>
            </a:r>
            <a:r>
              <a:rPr lang="en-US" sz="1800">
                <a:latin typeface="+mn-lt"/>
              </a:rPr>
              <a:t>]</a:t>
            </a:r>
            <a:r>
              <a:rPr lang="en-US" sz="1800" b="0" i="0">
                <a:effectLst/>
                <a:latin typeface="+mn-lt"/>
              </a:rPr>
              <a:t>: </a:t>
            </a:r>
            <a:r>
              <a:rPr lang="en-US" sz="1800" b="0" i="0" err="1">
                <a:effectLst/>
                <a:latin typeface="+mn-lt"/>
              </a:rPr>
              <a:t>được</a:t>
            </a:r>
            <a:r>
              <a:rPr lang="en-US" sz="1800" b="0" i="0">
                <a:effectLst/>
                <a:latin typeface="+mn-lt"/>
              </a:rPr>
              <a:t> </a:t>
            </a:r>
            <a:r>
              <a:rPr lang="en-US" sz="1800" b="0" i="0" err="1">
                <a:effectLst/>
                <a:latin typeface="+mn-lt"/>
              </a:rPr>
              <a:t>tích</a:t>
            </a:r>
            <a:r>
              <a:rPr lang="en-US" sz="1800" b="0" i="0">
                <a:effectLst/>
                <a:latin typeface="+mn-lt"/>
              </a:rPr>
              <a:t> </a:t>
            </a:r>
            <a:r>
              <a:rPr lang="en-US" sz="1800" b="0" i="0" err="1">
                <a:effectLst/>
                <a:latin typeface="+mn-lt"/>
              </a:rPr>
              <a:t>lũy</a:t>
            </a:r>
            <a:r>
              <a:rPr lang="en-US" sz="1800" b="0" i="0">
                <a:effectLst/>
                <a:latin typeface="+mn-lt"/>
              </a:rPr>
              <a:t> </a:t>
            </a:r>
            <a:r>
              <a:rPr lang="en-US" sz="1800" b="0" i="0" err="1">
                <a:effectLst/>
                <a:latin typeface="+mn-lt"/>
              </a:rPr>
              <a:t>dần</a:t>
            </a:r>
            <a:r>
              <a:rPr lang="en-US" sz="1800" b="0" i="0">
                <a:effectLst/>
                <a:latin typeface="+mn-lt"/>
              </a:rPr>
              <a:t> </a:t>
            </a:r>
            <a:r>
              <a:rPr lang="en-US" sz="1800" b="0" i="0" err="1">
                <a:effectLst/>
                <a:latin typeface="+mn-lt"/>
              </a:rPr>
              <a:t>trong</a:t>
            </a:r>
            <a:r>
              <a:rPr lang="en-US" sz="1800" b="0" i="0">
                <a:effectLst/>
                <a:latin typeface="+mn-lt"/>
              </a:rPr>
              <a:t> </a:t>
            </a:r>
            <a:r>
              <a:rPr lang="en-US" sz="1800" b="0" i="0" err="1">
                <a:effectLst/>
                <a:latin typeface="+mn-lt"/>
              </a:rPr>
              <a:t>quá</a:t>
            </a:r>
            <a:r>
              <a:rPr lang="en-US" sz="1800" b="0" i="0">
                <a:effectLst/>
                <a:latin typeface="+mn-lt"/>
              </a:rPr>
              <a:t> </a:t>
            </a:r>
            <a:r>
              <a:rPr lang="en-US" sz="1800" b="0" i="0" err="1">
                <a:effectLst/>
                <a:latin typeface="+mn-lt"/>
              </a:rPr>
              <a:t>trình</a:t>
            </a:r>
            <a:r>
              <a:rPr lang="en-US" sz="1800" b="0" i="0">
                <a:effectLst/>
                <a:latin typeface="+mn-lt"/>
              </a:rPr>
              <a:t> </a:t>
            </a:r>
            <a:r>
              <a:rPr lang="en-US" sz="1800" b="0" i="0" err="1">
                <a:effectLst/>
                <a:latin typeface="+mn-lt"/>
              </a:rPr>
              <a:t>duyệt</a:t>
            </a:r>
            <a:endParaRPr lang="en-US" sz="1800" b="0" i="0">
              <a:effectLst/>
              <a:latin typeface="+mn-lt"/>
            </a:endParaRPr>
          </a:p>
          <a:p>
            <a:r>
              <a:rPr lang="en-US" sz="1800" b="0" i="0">
                <a:effectLst/>
                <a:latin typeface="+mn-lt"/>
              </a:rPr>
              <a:t>Branch and Bound:</a:t>
            </a:r>
          </a:p>
          <a:p>
            <a:pPr lvl="1"/>
            <a:r>
              <a:rPr lang="en-US" sz="1800">
                <a:latin typeface="+mn-lt"/>
              </a:rPr>
              <a:t>Try(</a:t>
            </a:r>
            <a:r>
              <a:rPr lang="en-US" sz="1800" err="1">
                <a:latin typeface="+mn-lt"/>
              </a:rPr>
              <a:t>i</a:t>
            </a:r>
            <a:r>
              <a:rPr lang="en-US" sz="1800">
                <a:latin typeface="+mn-lt"/>
              </a:rPr>
              <a:t>): </a:t>
            </a:r>
            <a:r>
              <a:rPr lang="en-US" sz="1800" err="1">
                <a:latin typeface="+mn-lt"/>
              </a:rPr>
              <a:t>thử</a:t>
            </a:r>
            <a:r>
              <a:rPr lang="en-US" sz="1800">
                <a:latin typeface="+mn-lt"/>
              </a:rPr>
              <a:t> </a:t>
            </a:r>
            <a:r>
              <a:rPr lang="en-US" sz="1800" err="1">
                <a:latin typeface="+mn-lt"/>
              </a:rPr>
              <a:t>tất</a:t>
            </a:r>
            <a:r>
              <a:rPr lang="en-US" sz="1800">
                <a:latin typeface="+mn-lt"/>
              </a:rPr>
              <a:t> </a:t>
            </a:r>
            <a:r>
              <a:rPr lang="en-US" sz="1800" err="1">
                <a:latin typeface="+mn-lt"/>
              </a:rPr>
              <a:t>cả</a:t>
            </a:r>
            <a:r>
              <a:rPr lang="en-US" sz="1800">
                <a:latin typeface="+mn-lt"/>
              </a:rPr>
              <a:t> </a:t>
            </a:r>
            <a:r>
              <a:rPr lang="en-US" sz="1800" err="1">
                <a:latin typeface="+mn-lt"/>
              </a:rPr>
              <a:t>các</a:t>
            </a:r>
            <a:r>
              <a:rPr lang="en-US" sz="1800">
                <a:latin typeface="+mn-lt"/>
              </a:rPr>
              <a:t> </a:t>
            </a:r>
            <a:r>
              <a:rPr lang="en-US" sz="1800" err="1">
                <a:latin typeface="+mn-lt"/>
              </a:rPr>
              <a:t>giá</a:t>
            </a:r>
            <a:r>
              <a:rPr lang="en-US" sz="1800">
                <a:latin typeface="+mn-lt"/>
              </a:rPr>
              <a:t> </a:t>
            </a:r>
            <a:r>
              <a:rPr lang="en-US" sz="1800" err="1">
                <a:latin typeface="+mn-lt"/>
              </a:rPr>
              <a:t>trị</a:t>
            </a:r>
            <a:r>
              <a:rPr lang="en-US" sz="1800">
                <a:latin typeface="+mn-lt"/>
              </a:rPr>
              <a:t> (</a:t>
            </a:r>
            <a:r>
              <a:rPr lang="en-US" sz="1800" err="1">
                <a:latin typeface="+mn-lt"/>
              </a:rPr>
              <a:t>giáo</a:t>
            </a:r>
            <a:r>
              <a:rPr lang="en-US" sz="1800">
                <a:latin typeface="+mn-lt"/>
              </a:rPr>
              <a:t> </a:t>
            </a:r>
            <a:r>
              <a:rPr lang="en-US" sz="1800" err="1">
                <a:latin typeface="+mn-lt"/>
              </a:rPr>
              <a:t>viên</a:t>
            </a:r>
            <a:r>
              <a:rPr lang="en-US" sz="1800">
                <a:latin typeface="+mn-lt"/>
              </a:rPr>
              <a:t>) </a:t>
            </a:r>
            <a:r>
              <a:rPr lang="en-US" sz="1800" err="1">
                <a:latin typeface="+mn-lt"/>
              </a:rPr>
              <a:t>cho</a:t>
            </a:r>
            <a:r>
              <a:rPr lang="en-US" sz="1800">
                <a:latin typeface="+mn-lt"/>
              </a:rPr>
              <a:t> x[</a:t>
            </a:r>
            <a:r>
              <a:rPr lang="en-US" sz="1800" i="1" err="1">
                <a:latin typeface="+mn-lt"/>
              </a:rPr>
              <a:t>i</a:t>
            </a:r>
            <a:r>
              <a:rPr lang="en-US" sz="1800">
                <a:latin typeface="+mn-lt"/>
              </a:rPr>
              <a:t>]</a:t>
            </a:r>
          </a:p>
          <a:p>
            <a:pPr lvl="2"/>
            <a:r>
              <a:rPr lang="en-US" sz="1800" b="0" i="0" err="1">
                <a:effectLst/>
                <a:latin typeface="+mn-lt"/>
              </a:rPr>
              <a:t>Với</a:t>
            </a:r>
            <a:r>
              <a:rPr lang="en-US" sz="1800" b="0" i="0">
                <a:effectLst/>
                <a:latin typeface="+mn-lt"/>
              </a:rPr>
              <a:t> </a:t>
            </a:r>
            <a:r>
              <a:rPr lang="en-US" sz="1800" b="0" i="0" err="1">
                <a:effectLst/>
                <a:latin typeface="+mn-lt"/>
              </a:rPr>
              <a:t>mỗi</a:t>
            </a:r>
            <a:r>
              <a:rPr lang="en-US" sz="1800" b="0" i="0">
                <a:effectLst/>
                <a:latin typeface="+mn-lt"/>
              </a:rPr>
              <a:t> </a:t>
            </a:r>
            <a:r>
              <a:rPr lang="en-US" sz="1800" b="0" i="0" err="1">
                <a:effectLst/>
                <a:latin typeface="+mn-lt"/>
              </a:rPr>
              <a:t>giá</a:t>
            </a:r>
            <a:r>
              <a:rPr lang="en-US" sz="1800" b="0" i="0">
                <a:effectLst/>
                <a:latin typeface="+mn-lt"/>
              </a:rPr>
              <a:t> </a:t>
            </a:r>
            <a:r>
              <a:rPr lang="en-US" sz="1800" b="0" i="0" err="1">
                <a:effectLst/>
                <a:latin typeface="+mn-lt"/>
              </a:rPr>
              <a:t>trị</a:t>
            </a:r>
            <a:r>
              <a:rPr lang="en-US" sz="1800" b="0" i="0">
                <a:effectLst/>
                <a:latin typeface="+mn-lt"/>
              </a:rPr>
              <a:t>  </a:t>
            </a:r>
            <a:r>
              <a:rPr lang="en-US" sz="1800">
                <a:latin typeface="+mn-lt"/>
              </a:rPr>
              <a:t>(</a:t>
            </a:r>
            <a:r>
              <a:rPr lang="en-US" sz="1800" err="1">
                <a:latin typeface="+mn-lt"/>
              </a:rPr>
              <a:t>giáo</a:t>
            </a:r>
            <a:r>
              <a:rPr lang="en-US" sz="1800">
                <a:latin typeface="+mn-lt"/>
              </a:rPr>
              <a:t> </a:t>
            </a:r>
            <a:r>
              <a:rPr lang="en-US" sz="1800" err="1">
                <a:latin typeface="+mn-lt"/>
              </a:rPr>
              <a:t>viên</a:t>
            </a:r>
            <a:r>
              <a:rPr lang="en-US" sz="1800">
                <a:latin typeface="+mn-lt"/>
              </a:rPr>
              <a:t>)</a:t>
            </a:r>
            <a:r>
              <a:rPr lang="en-US" sz="1800" i="1">
                <a:latin typeface="+mn-lt"/>
              </a:rPr>
              <a:t> t </a:t>
            </a:r>
            <a:r>
              <a:rPr lang="en-US" sz="1800" err="1">
                <a:latin typeface="+mn-lt"/>
              </a:rPr>
              <a:t>được</a:t>
            </a:r>
            <a:r>
              <a:rPr lang="en-US" sz="1800">
                <a:latin typeface="+mn-lt"/>
              </a:rPr>
              <a:t> </a:t>
            </a:r>
            <a:r>
              <a:rPr lang="en-US" sz="1800" err="1">
                <a:latin typeface="+mn-lt"/>
              </a:rPr>
              <a:t>gán</a:t>
            </a:r>
            <a:r>
              <a:rPr lang="en-US" sz="1800">
                <a:latin typeface="+mn-lt"/>
              </a:rPr>
              <a:t>  </a:t>
            </a:r>
            <a:r>
              <a:rPr lang="en-US" sz="1800" err="1">
                <a:latin typeface="+mn-lt"/>
              </a:rPr>
              <a:t>cho</a:t>
            </a:r>
            <a:r>
              <a:rPr lang="en-US" sz="1800" i="1">
                <a:latin typeface="+mn-lt"/>
              </a:rPr>
              <a:t> x</a:t>
            </a:r>
            <a:r>
              <a:rPr lang="en-US" sz="1800">
                <a:latin typeface="+mn-lt"/>
              </a:rPr>
              <a:t>[</a:t>
            </a:r>
            <a:r>
              <a:rPr lang="en-US" sz="1800" i="1" err="1">
                <a:latin typeface="+mn-lt"/>
              </a:rPr>
              <a:t>i</a:t>
            </a:r>
            <a:r>
              <a:rPr lang="en-US" sz="1800">
                <a:latin typeface="+mn-lt"/>
              </a:rPr>
              <a:t>], </a:t>
            </a:r>
            <a:r>
              <a:rPr lang="en-US" sz="1800" err="1">
                <a:latin typeface="+mn-lt"/>
              </a:rPr>
              <a:t>thực</a:t>
            </a:r>
            <a:r>
              <a:rPr lang="en-US" sz="1800">
                <a:latin typeface="+mn-lt"/>
              </a:rPr>
              <a:t> </a:t>
            </a:r>
            <a:r>
              <a:rPr lang="en-US" sz="1800" err="1">
                <a:latin typeface="+mn-lt"/>
              </a:rPr>
              <a:t>hiện</a:t>
            </a:r>
            <a:r>
              <a:rPr lang="en-US" sz="1800">
                <a:latin typeface="+mn-lt"/>
              </a:rPr>
              <a:t>:</a:t>
            </a:r>
          </a:p>
          <a:p>
            <a:pPr lvl="3"/>
            <a:r>
              <a:rPr lang="en-US" err="1">
                <a:latin typeface="+mn-lt"/>
              </a:rPr>
              <a:t>Cập</a:t>
            </a:r>
            <a:r>
              <a:rPr lang="en-US">
                <a:latin typeface="+mn-lt"/>
              </a:rPr>
              <a:t> </a:t>
            </a:r>
            <a:r>
              <a:rPr lang="en-US" err="1">
                <a:latin typeface="+mn-lt"/>
              </a:rPr>
              <a:t>nhật</a:t>
            </a:r>
            <a:r>
              <a:rPr lang="en-US">
                <a:latin typeface="+mn-lt"/>
              </a:rPr>
              <a:t>: l</a:t>
            </a:r>
            <a:r>
              <a:rPr lang="en-US" b="0" i="0">
                <a:effectLst/>
                <a:latin typeface="+mn-lt"/>
              </a:rPr>
              <a:t>oad[</a:t>
            </a:r>
            <a:r>
              <a:rPr lang="en-US" i="1">
                <a:latin typeface="+mn-lt"/>
              </a:rPr>
              <a:t>t</a:t>
            </a:r>
            <a:r>
              <a:rPr lang="en-US">
                <a:latin typeface="+mn-lt"/>
              </a:rPr>
              <a:t>] = load[</a:t>
            </a:r>
            <a:r>
              <a:rPr lang="en-US" i="1">
                <a:latin typeface="+mn-lt"/>
              </a:rPr>
              <a:t>t</a:t>
            </a:r>
            <a:r>
              <a:rPr lang="en-US">
                <a:latin typeface="+mn-lt"/>
              </a:rPr>
              <a:t>] + 1</a:t>
            </a:r>
          </a:p>
          <a:p>
            <a:pPr lvl="3"/>
            <a:r>
              <a:rPr lang="en-US" b="0" i="0" err="1">
                <a:effectLst/>
                <a:latin typeface="+mn-lt"/>
              </a:rPr>
              <a:t>Nếu</a:t>
            </a:r>
            <a:r>
              <a:rPr lang="en-US" b="0" i="0">
                <a:effectLst/>
                <a:latin typeface="+mn-lt"/>
              </a:rPr>
              <a:t>  load[</a:t>
            </a:r>
            <a:r>
              <a:rPr lang="en-US" b="0" i="1">
                <a:effectLst/>
                <a:latin typeface="+mn-lt"/>
              </a:rPr>
              <a:t>t</a:t>
            </a:r>
            <a:r>
              <a:rPr lang="en-US" b="0" i="0">
                <a:effectLst/>
                <a:latin typeface="+mn-lt"/>
              </a:rPr>
              <a:t>] &lt; res </a:t>
            </a:r>
            <a:r>
              <a:rPr lang="en-US" b="0" i="0" err="1">
                <a:effectLst/>
                <a:latin typeface="+mn-lt"/>
              </a:rPr>
              <a:t>thì</a:t>
            </a:r>
            <a:r>
              <a:rPr lang="en-US" b="0" i="0">
                <a:effectLst/>
                <a:latin typeface="+mn-lt"/>
              </a:rPr>
              <a:t> </a:t>
            </a:r>
            <a:r>
              <a:rPr lang="en-US" b="0" i="0" err="1">
                <a:effectLst/>
                <a:latin typeface="+mn-lt"/>
              </a:rPr>
              <a:t>gọi</a:t>
            </a:r>
            <a:r>
              <a:rPr lang="en-US" b="0" i="0">
                <a:effectLst/>
                <a:latin typeface="+mn-lt"/>
              </a:rPr>
              <a:t> </a:t>
            </a:r>
            <a:r>
              <a:rPr lang="en-US" b="0" i="0" err="1">
                <a:effectLst/>
                <a:latin typeface="+mn-lt"/>
              </a:rPr>
              <a:t>tiếp</a:t>
            </a:r>
            <a:r>
              <a:rPr lang="en-US" b="0" i="0">
                <a:effectLst/>
                <a:latin typeface="+mn-lt"/>
              </a:rPr>
              <a:t> Try(</a:t>
            </a:r>
            <a:r>
              <a:rPr lang="en-US" b="0" i="1">
                <a:effectLst/>
                <a:latin typeface="+mn-lt"/>
              </a:rPr>
              <a:t>i</a:t>
            </a:r>
            <a:r>
              <a:rPr lang="en-US" b="0" i="0">
                <a:effectLst/>
                <a:latin typeface="+mn-lt"/>
              </a:rPr>
              <a:t>+1)</a:t>
            </a:r>
          </a:p>
          <a:p>
            <a:pPr lvl="3"/>
            <a:r>
              <a:rPr lang="en-US" b="0" i="0" err="1">
                <a:effectLst/>
                <a:latin typeface="+mn-lt"/>
              </a:rPr>
              <a:t>Ngược</a:t>
            </a:r>
            <a:r>
              <a:rPr lang="en-US" b="0" i="0">
                <a:effectLst/>
                <a:latin typeface="+mn-lt"/>
              </a:rPr>
              <a:t> </a:t>
            </a:r>
            <a:r>
              <a:rPr lang="en-US" b="0" i="0" err="1">
                <a:effectLst/>
                <a:latin typeface="+mn-lt"/>
              </a:rPr>
              <a:t>lại</a:t>
            </a:r>
            <a:r>
              <a:rPr lang="en-US" b="0" i="0">
                <a:effectLst/>
                <a:latin typeface="+mn-lt"/>
              </a:rPr>
              <a:t> </a:t>
            </a:r>
            <a:r>
              <a:rPr lang="en-US" b="0" i="0" err="1">
                <a:effectLst/>
                <a:latin typeface="+mn-lt"/>
              </a:rPr>
              <a:t>thì</a:t>
            </a:r>
            <a:r>
              <a:rPr lang="en-US" b="0" i="0">
                <a:effectLst/>
                <a:latin typeface="+mn-lt"/>
              </a:rPr>
              <a:t> </a:t>
            </a:r>
            <a:r>
              <a:rPr lang="en-US" b="0" i="0" err="1">
                <a:effectLst/>
                <a:latin typeface="+mn-lt"/>
              </a:rPr>
              <a:t>thuật</a:t>
            </a:r>
            <a:r>
              <a:rPr lang="en-US" b="0" i="0">
                <a:effectLst/>
                <a:latin typeface="+mn-lt"/>
              </a:rPr>
              <a:t> </a:t>
            </a:r>
            <a:r>
              <a:rPr lang="en-US" b="0" i="0" err="1">
                <a:effectLst/>
                <a:latin typeface="+mn-lt"/>
              </a:rPr>
              <a:t>toán</a:t>
            </a:r>
            <a:r>
              <a:rPr lang="en-US" b="0" i="0">
                <a:effectLst/>
                <a:latin typeface="+mn-lt"/>
              </a:rPr>
              <a:t> quay </a:t>
            </a:r>
            <a:r>
              <a:rPr lang="en-US" b="0" i="0" err="1">
                <a:effectLst/>
                <a:latin typeface="+mn-lt"/>
              </a:rPr>
              <a:t>lui</a:t>
            </a:r>
            <a:r>
              <a:rPr lang="en-US" b="0" i="0">
                <a:effectLst/>
                <a:latin typeface="+mn-lt"/>
              </a:rPr>
              <a:t> </a:t>
            </a:r>
            <a:r>
              <a:rPr lang="en-US" b="0" i="0" err="1">
                <a:effectLst/>
                <a:latin typeface="+mn-lt"/>
              </a:rPr>
              <a:t>để</a:t>
            </a:r>
            <a:r>
              <a:rPr lang="en-US" b="0" i="0">
                <a:effectLst/>
                <a:latin typeface="+mn-lt"/>
              </a:rPr>
              <a:t> </a:t>
            </a:r>
            <a:r>
              <a:rPr lang="en-US" b="0" i="0" err="1">
                <a:effectLst/>
                <a:latin typeface="+mn-lt"/>
              </a:rPr>
              <a:t>duyệt</a:t>
            </a:r>
            <a:r>
              <a:rPr lang="en-US" b="0" i="0">
                <a:effectLst/>
                <a:latin typeface="+mn-lt"/>
              </a:rPr>
              <a:t> </a:t>
            </a:r>
            <a:r>
              <a:rPr lang="en-US" b="0" i="0" err="1">
                <a:effectLst/>
                <a:latin typeface="+mn-lt"/>
              </a:rPr>
              <a:t>giá</a:t>
            </a:r>
            <a:r>
              <a:rPr lang="en-US" b="0" i="0">
                <a:effectLst/>
                <a:latin typeface="+mn-lt"/>
              </a:rPr>
              <a:t> </a:t>
            </a:r>
            <a:r>
              <a:rPr lang="en-US" b="0" i="0" err="1">
                <a:effectLst/>
                <a:latin typeface="+mn-lt"/>
              </a:rPr>
              <a:t>trị</a:t>
            </a:r>
            <a:r>
              <a:rPr lang="en-US" b="0" i="0">
                <a:effectLst/>
                <a:latin typeface="+mn-lt"/>
              </a:rPr>
              <a:t> </a:t>
            </a:r>
            <a:r>
              <a:rPr lang="en-US" b="0" i="0" err="1">
                <a:effectLst/>
                <a:latin typeface="+mn-lt"/>
              </a:rPr>
              <a:t>khác</a:t>
            </a:r>
            <a:r>
              <a:rPr lang="en-US" b="0" i="0">
                <a:effectLst/>
                <a:latin typeface="+mn-lt"/>
              </a:rPr>
              <a:t> </a:t>
            </a:r>
            <a:r>
              <a:rPr lang="en-US" b="0" i="0" err="1">
                <a:effectLst/>
                <a:latin typeface="+mn-lt"/>
              </a:rPr>
              <a:t>cho</a:t>
            </a:r>
            <a:r>
              <a:rPr lang="en-US" b="0" i="0">
                <a:effectLst/>
                <a:latin typeface="+mn-lt"/>
              </a:rPr>
              <a:t> </a:t>
            </a:r>
            <a:r>
              <a:rPr lang="en-US" b="0" i="1">
                <a:effectLst/>
                <a:latin typeface="+mn-lt"/>
              </a:rPr>
              <a:t>x</a:t>
            </a:r>
            <a:r>
              <a:rPr lang="en-US" b="0" i="0">
                <a:effectLst/>
                <a:latin typeface="+mn-lt"/>
              </a:rPr>
              <a:t>[</a:t>
            </a:r>
            <a:r>
              <a:rPr lang="en-US" b="0" i="1">
                <a:effectLst/>
                <a:latin typeface="+mn-lt"/>
              </a:rPr>
              <a:t>i</a:t>
            </a:r>
            <a:r>
              <a:rPr lang="en-US" b="0" i="0">
                <a:effectLst/>
                <a:latin typeface="+mn-lt"/>
              </a:rPr>
              <a:t>]</a:t>
            </a:r>
          </a:p>
          <a:p>
            <a:pPr algn="l" rtl="0"/>
            <a:endParaRPr lang="en-US" sz="1800" b="0" i="0">
              <a:effectLst/>
              <a:latin typeface="+mn-lt"/>
            </a:endParaRPr>
          </a:p>
        </p:txBody>
      </p:sp>
    </p:spTree>
    <p:extLst>
      <p:ext uri="{BB962C8B-B14F-4D97-AF65-F5344CB8AC3E}">
        <p14:creationId xmlns:p14="http://schemas.microsoft.com/office/powerpoint/2010/main" val="9006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a:t>
            </a:r>
            <a:r>
              <a:rPr lang="en-US" sz="1400" err="1">
                <a:latin typeface="Consolas"/>
                <a:ea typeface="Consolas"/>
                <a:cs typeface="Consolas"/>
                <a:sym typeface="Consolas"/>
              </a:rPr>
              <a:t>stdc</a:t>
            </a:r>
            <a:r>
              <a:rPr lang="en-US" sz="1400">
                <a:latin typeface="Consolas"/>
                <a:ea typeface="Consolas"/>
                <a:cs typeface="Consolas"/>
                <a:sym typeface="Consolas"/>
              </a:rPr>
              <a:t>++.h&gt;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#define N 50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vector&lt;int&gt; T[N];// T[</a:t>
            </a:r>
            <a:r>
              <a:rPr lang="en-US" sz="1400" err="1">
                <a:latin typeface="Consolas"/>
                <a:ea typeface="Consolas"/>
                <a:cs typeface="Consolas"/>
                <a:sym typeface="Consolas"/>
              </a:rPr>
              <a:t>i</a:t>
            </a:r>
            <a:r>
              <a:rPr lang="en-US" sz="1400">
                <a:latin typeface="Consolas"/>
                <a:ea typeface="Consolas"/>
                <a:cs typeface="Consolas"/>
                <a:sym typeface="Consolas"/>
              </a:rPr>
              <a:t>] is the list of teachers that can be assigned to course </a:t>
            </a:r>
            <a:r>
              <a:rPr lang="en-US" sz="1400" err="1">
                <a:latin typeface="Consolas"/>
                <a:ea typeface="Consolas"/>
                <a:cs typeface="Consolas"/>
                <a:sym typeface="Consolas"/>
              </a:rPr>
              <a:t>i</a:t>
            </a: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a:t>
            </a:r>
            <a:r>
              <a:rPr lang="en-US" sz="1400" err="1">
                <a:latin typeface="Consolas"/>
                <a:ea typeface="Consolas"/>
                <a:cs typeface="Consolas"/>
                <a:sym typeface="Consolas"/>
              </a:rPr>
              <a:t>m,n</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bool conflict[N][N];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x[N];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load[N];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res;</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input(){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cin</a:t>
            </a:r>
            <a:r>
              <a:rPr lang="en-US" sz="1400">
                <a:latin typeface="Consolas"/>
                <a:ea typeface="Consolas"/>
                <a:cs typeface="Consolas"/>
                <a:sym typeface="Consolas"/>
              </a:rPr>
              <a:t> &gt;&gt; m &gt;&gt;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k; </a:t>
            </a:r>
            <a:r>
              <a:rPr lang="en-US" sz="1400" err="1">
                <a:latin typeface="Consolas"/>
                <a:ea typeface="Consolas"/>
                <a:cs typeface="Consolas"/>
                <a:sym typeface="Consolas"/>
              </a:rPr>
              <a:t>cin</a:t>
            </a:r>
            <a:r>
              <a:rPr lang="en-US" sz="140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j = 1; j &lt;= k; </a:t>
            </a:r>
            <a:r>
              <a:rPr lang="en-US" sz="1400" err="1">
                <a:latin typeface="Consolas"/>
                <a:ea typeface="Consolas"/>
                <a:cs typeface="Consolas"/>
                <a:sym typeface="Consolas"/>
              </a:rPr>
              <a:t>j++</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c;    </a:t>
            </a:r>
            <a:r>
              <a:rPr lang="en-US" sz="1400" err="1">
                <a:latin typeface="Consolas"/>
                <a:ea typeface="Consolas"/>
                <a:cs typeface="Consolas"/>
                <a:sym typeface="Consolas"/>
              </a:rPr>
              <a:t>cin</a:t>
            </a:r>
            <a:r>
              <a:rPr lang="en-US" sz="1400">
                <a:latin typeface="Consolas"/>
                <a:ea typeface="Consolas"/>
                <a:cs typeface="Consolas"/>
                <a:sym typeface="Consolas"/>
              </a:rPr>
              <a:t> &gt;&gt; c;  T[c].</a:t>
            </a:r>
            <a:r>
              <a:rPr lang="en-US" sz="1400" err="1">
                <a:latin typeface="Consolas"/>
                <a:ea typeface="Consolas"/>
                <a:cs typeface="Consolas"/>
                <a:sym typeface="Consolas"/>
              </a:rPr>
              <a:t>push_back</a:t>
            </a:r>
            <a:r>
              <a:rPr lang="en-US" sz="1400">
                <a:latin typeface="Consolas"/>
                <a:ea typeface="Consolas"/>
                <a:cs typeface="Consolas"/>
                <a:sym typeface="Consolas"/>
              </a:rPr>
              <a:t>(t);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a:t>
            </a:r>
            <a:r>
              <a:rPr lang="en-US" sz="1400" err="1">
                <a:latin typeface="Consolas"/>
                <a:ea typeface="Consolas"/>
                <a:cs typeface="Consolas"/>
                <a:sym typeface="Consolas"/>
              </a:rPr>
              <a:t>i</a:t>
            </a:r>
            <a:r>
              <a:rPr lang="en-US" sz="1400">
                <a:latin typeface="Consolas"/>
                <a:ea typeface="Consolas"/>
                <a:cs typeface="Consolas"/>
                <a:sym typeface="Consolas"/>
              </a:rPr>
              <a:t> = 1; </a:t>
            </a:r>
            <a:r>
              <a:rPr lang="en-US" sz="1400" err="1">
                <a:latin typeface="Consolas"/>
                <a:ea typeface="Consolas"/>
                <a:cs typeface="Consolas"/>
                <a:sym typeface="Consolas"/>
              </a:rPr>
              <a:t>i</a:t>
            </a:r>
            <a:r>
              <a:rPr lang="en-US" sz="1400">
                <a:latin typeface="Consolas"/>
                <a:ea typeface="Consolas"/>
                <a:cs typeface="Consolas"/>
                <a:sym typeface="Consolas"/>
              </a:rPr>
              <a:t> &lt;= n; </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j =1 ; j &lt;= n; </a:t>
            </a:r>
            <a:r>
              <a:rPr lang="en-US" sz="1400" err="1">
                <a:latin typeface="Consolas"/>
                <a:ea typeface="Consolas"/>
                <a:cs typeface="Consolas"/>
                <a:sym typeface="Consolas"/>
              </a:rPr>
              <a:t>j++</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conflict[</a:t>
            </a:r>
            <a:r>
              <a:rPr lang="en-US" sz="1400" err="1">
                <a:latin typeface="Consolas"/>
                <a:ea typeface="Consolas"/>
                <a:cs typeface="Consolas"/>
                <a:sym typeface="Consolas"/>
              </a:rPr>
              <a:t>i</a:t>
            </a:r>
            <a:r>
              <a:rPr lang="en-US" sz="1400">
                <a:latin typeface="Consolas"/>
                <a:ea typeface="Consolas"/>
                <a:cs typeface="Consolas"/>
                <a:sym typeface="Consolas"/>
              </a:rPr>
              <a:t>][j] = false;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cin</a:t>
            </a:r>
            <a:r>
              <a:rPr lang="en-US" sz="140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k =1 ; k &lt;= K;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a:t>
            </a:r>
            <a:r>
              <a:rPr lang="en-US" sz="1400" err="1">
                <a:latin typeface="Consolas"/>
                <a:ea typeface="Consolas"/>
                <a:cs typeface="Consolas"/>
                <a:sym typeface="Consolas"/>
              </a:rPr>
              <a:t>i,j</a:t>
            </a:r>
            <a:r>
              <a:rPr lang="en-US" sz="1400">
                <a:latin typeface="Consolas"/>
                <a:ea typeface="Consolas"/>
                <a:cs typeface="Consolas"/>
                <a:sym typeface="Consolas"/>
              </a:rPr>
              <a:t>;  </a:t>
            </a:r>
            <a:r>
              <a:rPr lang="en-US" sz="1400" err="1">
                <a:latin typeface="Consolas"/>
                <a:ea typeface="Consolas"/>
                <a:cs typeface="Consolas"/>
                <a:sym typeface="Consolas"/>
              </a:rPr>
              <a:t>cin</a:t>
            </a:r>
            <a:r>
              <a:rPr lang="en-US" sz="1400">
                <a:latin typeface="Consolas"/>
                <a:ea typeface="Consolas"/>
                <a:cs typeface="Consolas"/>
                <a:sym typeface="Consolas"/>
              </a:rPr>
              <a:t> &gt;&gt; </a:t>
            </a:r>
            <a:r>
              <a:rPr lang="en-US" sz="1400" err="1">
                <a:latin typeface="Consolas"/>
                <a:ea typeface="Consolas"/>
                <a:cs typeface="Consolas"/>
                <a:sym typeface="Consolas"/>
              </a:rPr>
              <a:t>i</a:t>
            </a:r>
            <a:r>
              <a:rPr lang="en-US" sz="1400">
                <a:latin typeface="Consolas"/>
                <a:ea typeface="Consolas"/>
                <a:cs typeface="Consolas"/>
                <a:sym typeface="Consolas"/>
              </a:rPr>
              <a:t> &gt;&gt; j;</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conflict[</a:t>
            </a:r>
            <a:r>
              <a:rPr lang="en-US" sz="1400" err="1">
                <a:latin typeface="Consolas"/>
                <a:ea typeface="Consolas"/>
                <a:cs typeface="Consolas"/>
                <a:sym typeface="Consolas"/>
              </a:rPr>
              <a:t>i</a:t>
            </a:r>
            <a:r>
              <a:rPr lang="en-US" sz="1400">
                <a:latin typeface="Consolas"/>
                <a:ea typeface="Consolas"/>
                <a:cs typeface="Consolas"/>
                <a:sym typeface="Consolas"/>
              </a:rPr>
              <a:t>][j] = true;   conflict[j][</a:t>
            </a:r>
            <a:r>
              <a:rPr lang="en-US" sz="1400" err="1">
                <a:latin typeface="Consolas"/>
                <a:ea typeface="Consolas"/>
                <a:cs typeface="Consolas"/>
                <a:sym typeface="Consolas"/>
              </a:rPr>
              <a:t>i</a:t>
            </a:r>
            <a:r>
              <a:rPr lang="en-US" sz="1400">
                <a:latin typeface="Consolas"/>
                <a:ea typeface="Consolas"/>
                <a:cs typeface="Consolas"/>
                <a:sym typeface="Consolas"/>
              </a:rPr>
              <a:t>] = true;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bool check(int t, int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a:t>
            </a:r>
            <a:r>
              <a:rPr lang="en-US" sz="1400" err="1">
                <a:latin typeface="Consolas"/>
                <a:ea typeface="Consolas"/>
                <a:cs typeface="Consolas"/>
                <a:sym typeface="Consolas"/>
              </a:rPr>
              <a:t>i</a:t>
            </a:r>
            <a:r>
              <a:rPr lang="en-US" sz="1400">
                <a:latin typeface="Consolas"/>
                <a:ea typeface="Consolas"/>
                <a:cs typeface="Consolas"/>
                <a:sym typeface="Consolas"/>
              </a:rPr>
              <a:t> =1; </a:t>
            </a:r>
            <a:r>
              <a:rPr lang="en-US" sz="1400" err="1">
                <a:latin typeface="Consolas"/>
                <a:ea typeface="Consolas"/>
                <a:cs typeface="Consolas"/>
                <a:sym typeface="Consolas"/>
              </a:rPr>
              <a:t>i</a:t>
            </a:r>
            <a:r>
              <a:rPr lang="en-US" sz="1400">
                <a:latin typeface="Consolas"/>
                <a:ea typeface="Consolas"/>
                <a:cs typeface="Consolas"/>
                <a:sym typeface="Consolas"/>
              </a:rPr>
              <a:t> &lt;= k-1; </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if(conflict[</a:t>
            </a:r>
            <a:r>
              <a:rPr lang="en-US" sz="1400" err="1">
                <a:latin typeface="Consolas"/>
                <a:ea typeface="Consolas"/>
                <a:cs typeface="Consolas"/>
                <a:sym typeface="Consolas"/>
              </a:rPr>
              <a:t>i</a:t>
            </a:r>
            <a:r>
              <a:rPr lang="en-US" sz="1400">
                <a:latin typeface="Consolas"/>
                <a:ea typeface="Consolas"/>
                <a:cs typeface="Consolas"/>
                <a:sym typeface="Consolas"/>
              </a:rPr>
              <a:t>][k] &amp;&amp; x[</a:t>
            </a:r>
            <a:r>
              <a:rPr lang="en-US" sz="1400" err="1">
                <a:latin typeface="Consolas"/>
                <a:ea typeface="Consolas"/>
                <a:cs typeface="Consolas"/>
                <a:sym typeface="Consolas"/>
              </a:rPr>
              <a:t>i</a:t>
            </a:r>
            <a:r>
              <a:rPr lang="en-US" sz="1400">
                <a:latin typeface="Consolas"/>
                <a:ea typeface="Consolas"/>
                <a:cs typeface="Consolas"/>
                <a:sym typeface="Consolas"/>
              </a:rPr>
              <a:t>] == t) return false;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true;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solution(){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a:t>
            </a:r>
            <a:r>
              <a:rPr lang="en-US" sz="1400" err="1">
                <a:latin typeface="Consolas"/>
                <a:ea typeface="Consolas"/>
                <a:cs typeface="Consolas"/>
                <a:sym typeface="Consolas"/>
              </a:rPr>
              <a:t>maxLoad</a:t>
            </a:r>
            <a:r>
              <a:rPr lang="en-US" sz="1400">
                <a:latin typeface="Consolas"/>
                <a:ea typeface="Consolas"/>
                <a:cs typeface="Consolas"/>
                <a:sym typeface="Consolas"/>
              </a:rPr>
              <a:t> = 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maxLoad</a:t>
            </a:r>
            <a:r>
              <a:rPr lang="en-US" sz="1400">
                <a:latin typeface="Consolas"/>
                <a:ea typeface="Consolas"/>
                <a:cs typeface="Consolas"/>
                <a:sym typeface="Consolas"/>
              </a:rPr>
              <a:t> = max(</a:t>
            </a:r>
            <a:r>
              <a:rPr lang="en-US" sz="1400" err="1">
                <a:latin typeface="Consolas"/>
                <a:ea typeface="Consolas"/>
                <a:cs typeface="Consolas"/>
                <a:sym typeface="Consolas"/>
              </a:rPr>
              <a:t>maxLoad</a:t>
            </a:r>
            <a:r>
              <a:rPr lang="en-US" sz="1400">
                <a:latin typeface="Consolas"/>
                <a:ea typeface="Consolas"/>
                <a:cs typeface="Consolas"/>
                <a:sym typeface="Consolas"/>
              </a:rPr>
              <a:t>, load[t]);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a:t>
            </a:r>
            <a:r>
              <a:rPr lang="en-US" sz="1400" err="1">
                <a:latin typeface="Consolas"/>
                <a:ea typeface="Consolas"/>
                <a:cs typeface="Consolas"/>
                <a:sym typeface="Consolas"/>
              </a:rPr>
              <a:t>maxLoad</a:t>
            </a:r>
            <a:r>
              <a:rPr lang="en-US" sz="1400">
                <a:latin typeface="Consolas"/>
                <a:ea typeface="Consolas"/>
                <a:cs typeface="Consolas"/>
                <a:sym typeface="Consolas"/>
              </a:rPr>
              <a:t> &lt; res) res = </a:t>
            </a:r>
            <a:r>
              <a:rPr lang="en-US" sz="1400" err="1">
                <a:latin typeface="Consolas"/>
                <a:ea typeface="Consolas"/>
                <a:cs typeface="Consolas"/>
                <a:sym typeface="Consolas"/>
              </a:rPr>
              <a:t>maxLoad</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45051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Try(int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a:t>
            </a:r>
            <a:r>
              <a:rPr lang="en-US" sz="1400" err="1">
                <a:latin typeface="Consolas"/>
                <a:ea typeface="Consolas"/>
                <a:cs typeface="Consolas"/>
                <a:sym typeface="Consolas"/>
              </a:rPr>
              <a:t>i</a:t>
            </a:r>
            <a:r>
              <a:rPr lang="en-US" sz="1400">
                <a:latin typeface="Consolas"/>
                <a:ea typeface="Consolas"/>
                <a:cs typeface="Consolas"/>
                <a:sym typeface="Consolas"/>
              </a:rPr>
              <a:t> = 0; </a:t>
            </a:r>
            <a:r>
              <a:rPr lang="en-US" sz="1400" err="1">
                <a:latin typeface="Consolas"/>
                <a:ea typeface="Consolas"/>
                <a:cs typeface="Consolas"/>
                <a:sym typeface="Consolas"/>
              </a:rPr>
              <a:t>i</a:t>
            </a:r>
            <a:r>
              <a:rPr lang="en-US" sz="1400">
                <a:latin typeface="Consolas"/>
                <a:ea typeface="Consolas"/>
                <a:cs typeface="Consolas"/>
                <a:sym typeface="Consolas"/>
              </a:rPr>
              <a:t> &lt; T[k].size(); </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t = T[k][</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if(check(</a:t>
            </a:r>
            <a:r>
              <a:rPr lang="en-US" sz="1400" err="1">
                <a:latin typeface="Consolas"/>
                <a:ea typeface="Consolas"/>
                <a:cs typeface="Consolas"/>
                <a:sym typeface="Consolas"/>
              </a:rPr>
              <a:t>t,k</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x[k] = t; // assign course k to teacher 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if(k == n)solution();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if(load[t] &lt;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Try(k+1);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main(){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input();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t = 1; t &lt;= m; t++) load[t] = 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1e9;</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Try(1);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cout</a:t>
            </a:r>
            <a:r>
              <a:rPr lang="en-US" sz="1400">
                <a:latin typeface="Consolas"/>
                <a:ea typeface="Consolas"/>
                <a:cs typeface="Consolas"/>
                <a:sym typeface="Consolas"/>
              </a:rPr>
              <a:t> &lt;&lt;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4435496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B8D44E0FCE5040A27146C829038FCD" ma:contentTypeVersion="3" ma:contentTypeDescription="Create a new document." ma:contentTypeScope="" ma:versionID="a2055bf1709a7b04ad0b4602392689aa">
  <xsd:schema xmlns:xsd="http://www.w3.org/2001/XMLSchema" xmlns:xs="http://www.w3.org/2001/XMLSchema" xmlns:p="http://schemas.microsoft.com/office/2006/metadata/properties" xmlns:ns2="934044b9-7d38-4d19-a21a-b17b06d65a72" targetNamespace="http://schemas.microsoft.com/office/2006/metadata/properties" ma:root="true" ma:fieldsID="9f9649b632f1ca681a2d140a66e7e92e" ns2:_="">
    <xsd:import namespace="934044b9-7d38-4d19-a21a-b17b06d65a7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4044b9-7d38-4d19-a21a-b17b06d65a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155849-6624-47EB-B2EF-FCD4BDAB233F}">
  <ds:schemaRefs>
    <ds:schemaRef ds:uri="http://schemas.microsoft.com/sharepoint/v3/contenttype/forms"/>
  </ds:schemaRefs>
</ds:datastoreItem>
</file>

<file path=customXml/itemProps2.xml><?xml version="1.0" encoding="utf-8"?>
<ds:datastoreItem xmlns:ds="http://schemas.openxmlformats.org/officeDocument/2006/customXml" ds:itemID="{230DBF3A-94C4-485E-903E-14511BCFAF9C}">
  <ds:schemaRefs>
    <ds:schemaRef ds:uri="934044b9-7d38-4d19-a21a-b17b06d65a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3E517D7-A397-4EDC-84F7-B1EB494F767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Balanced Course Assignment (BCA)</vt:lpstr>
      <vt:lpstr>Balanced Course Assignment (BCA)</vt:lpstr>
      <vt:lpstr>Balanced Course Assignment (BCA): Hint</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revision>1</cp:revision>
  <dcterms:created xsi:type="dcterms:W3CDTF">2022-07-31T08:27:20Z</dcterms:created>
  <dcterms:modified xsi:type="dcterms:W3CDTF">2023-11-04T01:09:15Z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0x0101007FB8D44E0FCE5040A27146C829038FCD</vt:lpwstr>
  </property>
</Properties>
</file>