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 showGuides="1">
      <p:cViewPr>
        <p:scale>
          <a:sx n="150" d="100"/>
          <a:sy n="150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0043-4EE5-5874-052A-C65E1783B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6999A-F20E-36EF-B0A9-452A5B719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23B4-6A1A-98CC-71F4-0120813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5500-03A1-B7E6-1B2B-2250758D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8F9C-0AEA-E3D8-9B45-FD2A606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3DB0-3D68-7447-6B1A-6877DDC9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75FE-93AE-C397-0454-9D38B1C1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0225-CA1F-B87C-494B-18E34B9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2C2C-E72B-E2DA-8D02-395817DD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5E91-CA27-52EA-ACE6-538BBA43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4D271-C577-552F-08DF-051B934C9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D7203-EC39-AD57-4AFD-A857DA55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BF8-F8C5-C1A0-BAF5-AF979F6D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F4E9-AB46-A65A-1ADC-3F0FF1B3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EA1A-319C-597F-E7D4-D264ACEC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7A3-544B-B723-D1AC-0494C9AE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9A14-5719-6A14-956E-0598DD19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7E41-76E6-D822-DBB4-05F5755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CDC6-5540-CE07-5ED6-B680B6D0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E05B-F9E7-2C30-B7A1-AF97DFFB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E85E-96D4-2E42-EC47-F5DFF729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2F97A-B741-7107-79FD-3D524DD4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4F8E-C0F4-2F61-17F4-9B03BF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1B3F-F938-3887-7F19-86B576D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00A2-B424-A72F-8607-4B2A9BA0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2C4F-2256-B79D-4DB0-E99BFFCB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750C-407D-28B0-5F77-08C900CC7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E511-6C34-5FEC-A1A9-17CABF68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20A3-6A8E-1046-3F34-D5BCDEEE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24952-5193-36E0-BB69-56E02CF7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E1B1B-DE9B-DF29-F49A-6F65BB6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FE-F9B1-D966-4365-6F00D8D7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B2974-C35C-3EAE-4661-27CD0A55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CA85-F4BC-897B-CC1E-DE9735AE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74BC8-8BCB-97D0-260A-BD21E5C0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63BA4-5A90-C4A6-863E-A4AF53E8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3139B-E32D-CE92-0CC8-FEC9827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947DA-78C6-7C18-BE27-00AE8AA0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FE98-28FD-F52C-BFFA-FF610FE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32F3-F780-4137-A0BB-424E1D9A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A64D7-3FFA-2448-D6B4-97957A4F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4EF2-EF7A-8AFA-63E7-DD2407FC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8BD0F-23B3-779D-77B8-0E332DB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05010-B228-CD69-FBBE-A0F70E31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73495-EDBF-D560-9613-FAAD8EF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B207C-F5D1-2BC3-E07B-55174C3B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CAC4-9879-2FC6-5050-D55F8AD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69A3-7CF8-AE52-309A-771F01F3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A792-12FD-CFDA-80F1-952AA0F71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D2D78-963F-FF76-B2E8-FEA3E070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81C7C-867F-26E5-5E23-916280A3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BCF3-77B8-BF5D-AEDA-4856180E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AA87-1586-9017-504A-7D4E2C89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F8DBD-E5C8-E23C-8F37-8D235FA0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EFB13-2B65-1058-360E-A1F943DB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4A652-E60A-5EEA-13DC-5B3872C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2A9E6-D6BA-A2B4-1FC0-001644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D663-5F1C-6903-F870-F47302DB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8610B-9D8D-AC09-28D8-955F5B61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2E54-0681-BCF0-404D-D1C35EE6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3E4FC-26D5-E842-F3A3-83303345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A5A9-67FC-4317-A56F-0221037EFC3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E6CC-E33C-5851-E709-A179C3D1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8CE7-8F31-8FD2-C0CA-E420F87F1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B16A-A556-4439-B965-0D2CFDFA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5953-8B6C-70F5-F526-20982D59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80222-8523-61E7-B34F-62FFC990B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41151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11F01-3574-7837-25F1-077DD69C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3" y="831533"/>
            <a:ext cx="8347962" cy="33747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59ACE3-9F2D-9399-2927-6498CC8E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Size counter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6753D-484F-36AF-4E5C-1B3A2B9D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184" y="882499"/>
            <a:ext cx="3359215" cy="2546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0A0A9-F2B5-E998-0DBE-E8046C20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3" y="4486275"/>
            <a:ext cx="11725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D9476F-C260-546F-8F4F-4717EA78C2C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7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Address boundary decoder (dec)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F3A00-5815-239D-444F-0D9FEFDD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" y="798194"/>
            <a:ext cx="6806293" cy="47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26AA77-89C2-185C-252F-A806E71A3D62}"/>
              </a:ext>
            </a:extLst>
          </p:cNvPr>
          <p:cNvSpPr/>
          <p:nvPr/>
        </p:nvSpPr>
        <p:spPr>
          <a:xfrm>
            <a:off x="2686050" y="3721100"/>
            <a:ext cx="4578348" cy="26162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E2FC6-348C-EEB2-993F-381FDD99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AHB – </a:t>
            </a:r>
            <a:r>
              <a:rPr lang="en-US" dirty="0" err="1"/>
              <a:t>master_port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BB0F4-ED95-56A9-0226-EE64752222FA}"/>
              </a:ext>
            </a:extLst>
          </p:cNvPr>
          <p:cNvSpPr/>
          <p:nvPr/>
        </p:nvSpPr>
        <p:spPr>
          <a:xfrm>
            <a:off x="4591050" y="977900"/>
            <a:ext cx="971550" cy="193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  <a:p>
            <a:pPr algn="ctr"/>
            <a:r>
              <a:rPr lang="en-US" sz="1400" dirty="0"/>
              <a:t>port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63EFA5E-FD1C-0811-DC34-A3E876FB6061}"/>
              </a:ext>
            </a:extLst>
          </p:cNvPr>
          <p:cNvSpPr/>
          <p:nvPr/>
        </p:nvSpPr>
        <p:spPr>
          <a:xfrm rot="16200000">
            <a:off x="5638800" y="1384300"/>
            <a:ext cx="368300" cy="520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497AC72-7C96-4B59-71F1-641A6AF3C92B}"/>
              </a:ext>
            </a:extLst>
          </p:cNvPr>
          <p:cNvSpPr/>
          <p:nvPr/>
        </p:nvSpPr>
        <p:spPr>
          <a:xfrm rot="5400000">
            <a:off x="5638800" y="2146300"/>
            <a:ext cx="368300" cy="520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66BE2D5-FE90-A521-04ED-4F4779087E74}"/>
              </a:ext>
            </a:extLst>
          </p:cNvPr>
          <p:cNvSpPr/>
          <p:nvPr/>
        </p:nvSpPr>
        <p:spPr>
          <a:xfrm rot="16200000">
            <a:off x="4146550" y="1384301"/>
            <a:ext cx="368300" cy="520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A77A5-4383-FE88-4A1E-4B9CF74D5EF0}"/>
              </a:ext>
            </a:extLst>
          </p:cNvPr>
          <p:cNvSpPr/>
          <p:nvPr/>
        </p:nvSpPr>
        <p:spPr>
          <a:xfrm rot="5400000">
            <a:off x="4146550" y="2146301"/>
            <a:ext cx="368300" cy="520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FCA05-F90F-A601-84EE-3336082554C7}"/>
              </a:ext>
            </a:extLst>
          </p:cNvPr>
          <p:cNvCxnSpPr>
            <a:cxnSpLocks/>
          </p:cNvCxnSpPr>
          <p:nvPr/>
        </p:nvCxnSpPr>
        <p:spPr>
          <a:xfrm>
            <a:off x="4070350" y="863600"/>
            <a:ext cx="0" cy="2355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4EA98F-0906-7F0B-6C55-01EF824A7B1F}"/>
              </a:ext>
            </a:extLst>
          </p:cNvPr>
          <p:cNvCxnSpPr>
            <a:cxnSpLocks/>
          </p:cNvCxnSpPr>
          <p:nvPr/>
        </p:nvCxnSpPr>
        <p:spPr>
          <a:xfrm>
            <a:off x="6083300" y="860425"/>
            <a:ext cx="0" cy="2355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789A2-64ED-0545-8576-8B86BB27F937}"/>
              </a:ext>
            </a:extLst>
          </p:cNvPr>
          <p:cNvSpPr txBox="1"/>
          <p:nvPr/>
        </p:nvSpPr>
        <p:spPr>
          <a:xfrm>
            <a:off x="6153149" y="1581229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Slave interface</a:t>
            </a:r>
          </a:p>
          <a:p>
            <a:r>
              <a:rPr lang="en-US" sz="1400" dirty="0"/>
              <a:t>- master 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FB880-F63F-F018-9B38-688C22EE91B8}"/>
              </a:ext>
            </a:extLst>
          </p:cNvPr>
          <p:cNvSpPr txBox="1"/>
          <p:nvPr/>
        </p:nvSpPr>
        <p:spPr>
          <a:xfrm>
            <a:off x="2381252" y="1702486"/>
            <a:ext cx="179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Master interface</a:t>
            </a:r>
          </a:p>
          <a:p>
            <a:r>
              <a:rPr lang="en-US" sz="1400" dirty="0"/>
              <a:t>- MCU/master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47103-8B13-73E9-C013-D1FEEBD6EFD4}"/>
              </a:ext>
            </a:extLst>
          </p:cNvPr>
          <p:cNvSpPr/>
          <p:nvPr/>
        </p:nvSpPr>
        <p:spPr>
          <a:xfrm>
            <a:off x="2978150" y="400685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50C10-775C-D736-8DB1-0901403AC7E1}"/>
              </a:ext>
            </a:extLst>
          </p:cNvPr>
          <p:cNvSpPr/>
          <p:nvPr/>
        </p:nvSpPr>
        <p:spPr>
          <a:xfrm>
            <a:off x="6115050" y="400685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48BE50-8207-A6EC-AF83-4D3BE75D1CB4}"/>
              </a:ext>
            </a:extLst>
          </p:cNvPr>
          <p:cNvSpPr/>
          <p:nvPr/>
        </p:nvSpPr>
        <p:spPr>
          <a:xfrm>
            <a:off x="6115050" y="531495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slave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80B146-E81E-DDFA-B64C-24F91FCF491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40150" y="4387850"/>
            <a:ext cx="23749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86CD9EC-960B-FF4F-F296-4FC91EE5DCC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740150" y="4387850"/>
            <a:ext cx="2374900" cy="13081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BEE3FED-6850-0C7C-D12C-FF3DCD460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6614"/>
              </p:ext>
            </p:extLst>
          </p:nvPr>
        </p:nvGraphicFramePr>
        <p:xfrm>
          <a:off x="200993" y="838200"/>
          <a:ext cx="440648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39">
                  <a:extLst>
                    <a:ext uri="{9D8B030D-6E8A-4147-A177-3AD203B41FA5}">
                      <a16:colId xmlns:a16="http://schemas.microsoft.com/office/drawing/2014/main" val="43903941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268302470"/>
                    </a:ext>
                  </a:extLst>
                </a:gridCol>
                <a:gridCol w="1136968">
                  <a:extLst>
                    <a:ext uri="{9D8B030D-6E8A-4147-A177-3AD203B41FA5}">
                      <a16:colId xmlns:a16="http://schemas.microsoft.com/office/drawing/2014/main" val="568537309"/>
                    </a:ext>
                  </a:extLst>
                </a:gridCol>
                <a:gridCol w="860902">
                  <a:extLst>
                    <a:ext uri="{9D8B030D-6E8A-4147-A177-3AD203B41FA5}">
                      <a16:colId xmlns:a16="http://schemas.microsoft.com/office/drawing/2014/main" val="3931468096"/>
                    </a:ext>
                  </a:extLst>
                </a:gridCol>
              </a:tblGrid>
              <a:tr h="2435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Master interface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8808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58938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mst_HRDATA_o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HDATA_SIZE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50395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mst_HREADYOUT_o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3690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mst_HRESP_o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588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mst_HEXOKAY_o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14474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mst_HADDR_i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HADDR_SIZE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31175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mst_HBURST_i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25182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mst_HMASTLOCK_i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61749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mst_HPROT_i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271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mst_HSIZE_i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23661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mst_HNONSEC_i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0224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mst_HEXCL_i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94179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mst_HMASTER_i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62650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mst_HTRANS_i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2710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mst_HWDATA_i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HDATA_SIZE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176"/>
                  </a:ext>
                </a:extLst>
              </a:tr>
              <a:tr h="243541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mst_HWRITE_i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258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3373EFE-88A1-D9FF-DC77-098CA628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AHB – </a:t>
            </a:r>
            <a:r>
              <a:rPr lang="en-US" dirty="0" err="1"/>
              <a:t>master_port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EC4BF2-1F4E-C906-713F-3082A6ADF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6025"/>
              </p:ext>
            </p:extLst>
          </p:nvPr>
        </p:nvGraphicFramePr>
        <p:xfrm>
          <a:off x="5381275" y="520700"/>
          <a:ext cx="440648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39">
                  <a:extLst>
                    <a:ext uri="{9D8B030D-6E8A-4147-A177-3AD203B41FA5}">
                      <a16:colId xmlns:a16="http://schemas.microsoft.com/office/drawing/2014/main" val="43903941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268302470"/>
                    </a:ext>
                  </a:extLst>
                </a:gridCol>
                <a:gridCol w="1136968">
                  <a:extLst>
                    <a:ext uri="{9D8B030D-6E8A-4147-A177-3AD203B41FA5}">
                      <a16:colId xmlns:a16="http://schemas.microsoft.com/office/drawing/2014/main" val="568537309"/>
                    </a:ext>
                  </a:extLst>
                </a:gridCol>
                <a:gridCol w="860902">
                  <a:extLst>
                    <a:ext uri="{9D8B030D-6E8A-4147-A177-3AD203B41FA5}">
                      <a16:colId xmlns:a16="http://schemas.microsoft.com/office/drawing/2014/main" val="3931468096"/>
                    </a:ext>
                  </a:extLst>
                </a:gridCol>
              </a:tblGrid>
              <a:tr h="22285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Slave interface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8808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58938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slv_HSEL_o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50395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slv_HADDR_o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HADDR_SIZE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3690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slv_HBURST_o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588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slv_HMASTLOCK_o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14474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slv_HPROT_o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31175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slv_HSIZE_o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25182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slv_HNONSEC_o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61749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slv_HEXCL_o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271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slv_HMASTER_o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23661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slv_HTRANS_o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0224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slv_HWDATA_o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HDATA_SIZE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94179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slv_HWRITE_o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62650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slv_HADDR_mask_i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HADDR_SIZE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2710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slv_HADDR_base_i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HADDR_SIZE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17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slv_HRDATA_i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HDATA_SIZE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9565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slv_HREADYOUT_i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10896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slv_HRESP_i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49701"/>
                  </a:ext>
                </a:extLst>
              </a:tr>
              <a:tr h="22285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slv_HEXOKAY_i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//</a:t>
                      </a:r>
                      <a:r>
                        <a:rPr lang="en-US" sz="1400" dirty="0" err="1"/>
                        <a:t>todo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3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5FC1-FE26-C655-E6A0-9853D7B1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3" y="637340"/>
            <a:ext cx="9885297" cy="61673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C7D49D-49F1-E206-13C0-9EF1A0E1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AHB – </a:t>
            </a:r>
            <a:r>
              <a:rPr lang="en-US" dirty="0" err="1"/>
              <a:t>master_port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2F6BB-1056-B809-C778-D9B4DD87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HSEL 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295A5-671D-E806-B637-2D39774B29C4}"/>
              </a:ext>
            </a:extLst>
          </p:cNvPr>
          <p:cNvSpPr/>
          <p:nvPr/>
        </p:nvSpPr>
        <p:spPr>
          <a:xfrm>
            <a:off x="431800" y="8763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5DD9C-9E40-D14D-50D1-4E8D71FD810B}"/>
              </a:ext>
            </a:extLst>
          </p:cNvPr>
          <p:cNvSpPr/>
          <p:nvPr/>
        </p:nvSpPr>
        <p:spPr>
          <a:xfrm>
            <a:off x="3568700" y="876300"/>
            <a:ext cx="889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slave[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804256-2F3E-CA4C-9D82-E61E82CC7EA2}"/>
              </a:ext>
            </a:extLst>
          </p:cNvPr>
          <p:cNvSpPr/>
          <p:nvPr/>
        </p:nvSpPr>
        <p:spPr>
          <a:xfrm>
            <a:off x="3568700" y="2184400"/>
            <a:ext cx="889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slave[i+1]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5E981-FDC0-8A5E-8919-F6319FBFA94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193800" y="1257300"/>
            <a:ext cx="23749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E9929CD-4FF1-62F2-29D9-0CEF6C266B2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193800" y="1257300"/>
            <a:ext cx="2374900" cy="13081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5A8436-98AA-1930-ECE5-5CB2249F8CA1}"/>
              </a:ext>
            </a:extLst>
          </p:cNvPr>
          <p:cNvSpPr txBox="1"/>
          <p:nvPr/>
        </p:nvSpPr>
        <p:spPr>
          <a:xfrm>
            <a:off x="2514600" y="1016427"/>
            <a:ext cx="122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slv_HSEL_o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9ED48-7279-BAEB-EC4D-0AD726626429}"/>
              </a:ext>
            </a:extLst>
          </p:cNvPr>
          <p:cNvSpPr txBox="1"/>
          <p:nvPr/>
        </p:nvSpPr>
        <p:spPr>
          <a:xfrm>
            <a:off x="2428875" y="2288401"/>
            <a:ext cx="122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slv_HSEL_o</a:t>
            </a:r>
            <a:r>
              <a:rPr lang="en-US" sz="1200" dirty="0"/>
              <a:t>[i+1]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93379-A086-7C60-94EB-E6C8259C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3290887"/>
            <a:ext cx="9648825" cy="24098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D053EBB-0898-DCED-0031-9AD64995383E}"/>
              </a:ext>
            </a:extLst>
          </p:cNvPr>
          <p:cNvSpPr txBox="1"/>
          <p:nvPr/>
        </p:nvSpPr>
        <p:spPr>
          <a:xfrm>
            <a:off x="6096000" y="1404938"/>
            <a:ext cx="56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HSEL to each slave.</a:t>
            </a:r>
          </a:p>
          <a:p>
            <a:r>
              <a:rPr lang="en-US" dirty="0"/>
              <a:t>If </a:t>
            </a:r>
            <a:r>
              <a:rPr lang="en-US" dirty="0" err="1"/>
              <a:t>mst_HADDR</a:t>
            </a:r>
            <a:r>
              <a:rPr lang="en-US" dirty="0"/>
              <a:t> is in range of slave’s address -&gt; HSEL = 1</a:t>
            </a:r>
          </a:p>
        </p:txBody>
      </p:sp>
    </p:spTree>
    <p:extLst>
      <p:ext uri="{BB962C8B-B14F-4D97-AF65-F5344CB8AC3E}">
        <p14:creationId xmlns:p14="http://schemas.microsoft.com/office/powerpoint/2010/main" val="16736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85803C-2943-BEEA-726E-90F058F5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" y="1289566"/>
            <a:ext cx="8348349" cy="51112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57EB15-1848-EC34-B9C5-E457E810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Next ADDR 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B52F4-B83A-7DCC-1F75-131C00C8A876}"/>
              </a:ext>
            </a:extLst>
          </p:cNvPr>
          <p:cNvSpPr txBox="1"/>
          <p:nvPr/>
        </p:nvSpPr>
        <p:spPr>
          <a:xfrm>
            <a:off x="6743700" y="609600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next address for each SIZE/BURST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51A127-94B4-127B-6BAD-01D8857C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65908"/>
              </p:ext>
            </p:extLst>
          </p:nvPr>
        </p:nvGraphicFramePr>
        <p:xfrm>
          <a:off x="5166360" y="1348363"/>
          <a:ext cx="683514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56">
                  <a:extLst>
                    <a:ext uri="{9D8B030D-6E8A-4147-A177-3AD203B41FA5}">
                      <a16:colId xmlns:a16="http://schemas.microsoft.com/office/drawing/2014/main" val="2405427919"/>
                    </a:ext>
                  </a:extLst>
                </a:gridCol>
                <a:gridCol w="3363984">
                  <a:extLst>
                    <a:ext uri="{9D8B030D-6E8A-4147-A177-3AD203B41FA5}">
                      <a16:colId xmlns:a16="http://schemas.microsoft.com/office/drawing/2014/main" val="253925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 </a:t>
                      </a:r>
                      <a:r>
                        <a:rPr lang="en-US" sz="1400" dirty="0" err="1"/>
                        <a:t>slv_ADDR_comm</a:t>
                      </a:r>
                      <a:r>
                        <a:rPr lang="en-US" sz="1400" dirty="0"/>
                        <a:t>[HADDR_SIZE-1:0]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5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Burst counter = 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mst_HADDR_i</a:t>
                      </a:r>
                      <a:r>
                        <a:rPr lang="en-US" sz="1400" dirty="0"/>
                        <a:t>[HADDR_SIZE-1:0]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2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Burst 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mst_HADDR_i</a:t>
                      </a:r>
                      <a:r>
                        <a:rPr lang="en-US" sz="1400" dirty="0"/>
                        <a:t>[HADDR_SIZE-1:0]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Burst </a:t>
                      </a:r>
                      <a:r>
                        <a:rPr lang="en-US" sz="1400" dirty="0" err="1"/>
                        <a:t>incr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addr_incr_value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Burst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size = </a:t>
                      </a:r>
                      <a:r>
                        <a:rPr lang="en-US" sz="1400" dirty="0" err="1"/>
                        <a:t>addr_incr_value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Loop in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9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No-change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6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5B83AA-150E-A56D-32DB-19F94511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Burst decoder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EEC8F-0965-6E80-F868-016059EC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6" y="768667"/>
            <a:ext cx="6587772" cy="4245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ECFB2-8261-D836-AEFC-725AFAED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48" y="768667"/>
            <a:ext cx="4410317" cy="29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8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AAFCD-EF67-EEA7-45EA-59BC9D82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76627B-0A06-1CAF-0E53-9C7A3B36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Burst counter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0E9F0-CE90-1A7E-1D70-A374548F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953"/>
            <a:ext cx="12192000" cy="21704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6982E3-22B9-86D4-87EA-DB9277E3D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42281"/>
              </p:ext>
            </p:extLst>
          </p:nvPr>
        </p:nvGraphicFramePr>
        <p:xfrm>
          <a:off x="462280" y="3730635"/>
          <a:ext cx="53365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07">
                  <a:extLst>
                    <a:ext uri="{9D8B030D-6E8A-4147-A177-3AD203B41FA5}">
                      <a16:colId xmlns:a16="http://schemas.microsoft.com/office/drawing/2014/main" val="2405427919"/>
                    </a:ext>
                  </a:extLst>
                </a:gridCol>
                <a:gridCol w="2626433">
                  <a:extLst>
                    <a:ext uri="{9D8B030D-6E8A-4147-A177-3AD203B41FA5}">
                      <a16:colId xmlns:a16="http://schemas.microsoft.com/office/drawing/2014/main" val="253925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</a:t>
                      </a:r>
                      <a:r>
                        <a:rPr lang="en-US" dirty="0" err="1"/>
                        <a:t>burst_cnt</a:t>
                      </a:r>
                      <a:r>
                        <a:rPr lang="en-US" dirty="0"/>
                        <a:t>[3:0]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5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~HREADYOUT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2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HTRANS == NONSEQ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init_burst_cnt</a:t>
                      </a:r>
                      <a:r>
                        <a:rPr lang="en-US" dirty="0"/>
                        <a:t>[3:0]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7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HTRANS_SEQ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upd_burst_cnt</a:t>
                      </a:r>
                      <a:r>
                        <a:rPr lang="en-US" dirty="0"/>
                        <a:t>[3:0]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638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465988-D03A-675E-627A-A04FE546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94129"/>
              </p:ext>
            </p:extLst>
          </p:nvPr>
        </p:nvGraphicFramePr>
        <p:xfrm>
          <a:off x="6393182" y="3730635"/>
          <a:ext cx="56216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232">
                  <a:extLst>
                    <a:ext uri="{9D8B030D-6E8A-4147-A177-3AD203B41FA5}">
                      <a16:colId xmlns:a16="http://schemas.microsoft.com/office/drawing/2014/main" val="2405427919"/>
                    </a:ext>
                  </a:extLst>
                </a:gridCol>
                <a:gridCol w="2626433">
                  <a:extLst>
                    <a:ext uri="{9D8B030D-6E8A-4147-A177-3AD203B41FA5}">
                      <a16:colId xmlns:a16="http://schemas.microsoft.com/office/drawing/2014/main" val="253925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burst_incr_undefined_length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upd_burst_cnt</a:t>
                      </a:r>
                      <a:r>
                        <a:rPr lang="en-US" dirty="0"/>
                        <a:t>[3:0]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5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burst_cnt</a:t>
                      </a:r>
                      <a:r>
                        <a:rPr lang="en-US" dirty="0"/>
                        <a:t>[3:0]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2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burst_cnt</a:t>
                      </a:r>
                      <a:r>
                        <a:rPr lang="en-US" dirty="0"/>
                        <a:t>[3:0]--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7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54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99DFB-8BEA-76C2-DBB6-8586BFA1D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BC8C35-03AC-B580-CF4A-AA86C748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9450"/>
          </a:xfrm>
        </p:spPr>
        <p:txBody>
          <a:bodyPr>
            <a:normAutofit fontScale="90000"/>
          </a:bodyPr>
          <a:lstStyle/>
          <a:p>
            <a:r>
              <a:rPr lang="en-US" dirty="0"/>
              <a:t>Burst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2E752-E1A4-1273-A154-46C1E534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783590"/>
            <a:ext cx="5352097" cy="5352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F4F58-D0E0-5964-452B-A5DA9E1A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8" y="783590"/>
            <a:ext cx="4410317" cy="2934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077C5-8E71-801B-BA45-E932472A2F05}"/>
              </a:ext>
            </a:extLst>
          </p:cNvPr>
          <p:cNvSpPr txBox="1"/>
          <p:nvPr/>
        </p:nvSpPr>
        <p:spPr>
          <a:xfrm>
            <a:off x="6515103" y="3901440"/>
            <a:ext cx="433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init_burst_cnt</a:t>
            </a:r>
            <a:r>
              <a:rPr lang="en-US" dirty="0"/>
              <a:t>[3:0] is initial value of burst counter when HTRANS is NONSEQ – begging of new command.</a:t>
            </a:r>
          </a:p>
        </p:txBody>
      </p:sp>
    </p:spTree>
    <p:extLst>
      <p:ext uri="{BB962C8B-B14F-4D97-AF65-F5344CB8AC3E}">
        <p14:creationId xmlns:p14="http://schemas.microsoft.com/office/powerpoint/2010/main" val="23076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532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Weekly report</vt:lpstr>
      <vt:lpstr>AHB – master_port</vt:lpstr>
      <vt:lpstr>AHB – master_port</vt:lpstr>
      <vt:lpstr>AHB – master_port</vt:lpstr>
      <vt:lpstr>HSEL Gen</vt:lpstr>
      <vt:lpstr>Next ADDR Gen</vt:lpstr>
      <vt:lpstr>Burst decoder</vt:lpstr>
      <vt:lpstr>Burst counter</vt:lpstr>
      <vt:lpstr>Burst counter</vt:lpstr>
      <vt:lpstr>Size counter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Phu Vuong</dc:creator>
  <cp:lastModifiedBy>Phu Vuong</cp:lastModifiedBy>
  <cp:revision>66</cp:revision>
  <dcterms:created xsi:type="dcterms:W3CDTF">2024-02-22T08:01:25Z</dcterms:created>
  <dcterms:modified xsi:type="dcterms:W3CDTF">2024-02-22T13:20:32Z</dcterms:modified>
</cp:coreProperties>
</file>