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13B"/>
    <a:srgbClr val="000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52" d="100"/>
          <a:sy n="152" d="100"/>
        </p:scale>
        <p:origin x="49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32C1C-6881-4E29-9FBE-3ED9764DF568}" type="datetimeFigureOut">
              <a:rPr lang="en-US" smtClean="0"/>
              <a:t>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3D014-064B-4C57-A39D-6E755DF165A3}" type="slidenum">
              <a:rPr lang="en-US" smtClean="0"/>
              <a:t>‹#›</a:t>
            </a:fld>
            <a:endParaRPr lang="en-US"/>
          </a:p>
        </p:txBody>
      </p:sp>
    </p:spTree>
    <p:extLst>
      <p:ext uri="{BB962C8B-B14F-4D97-AF65-F5344CB8AC3E}">
        <p14:creationId xmlns:p14="http://schemas.microsoft.com/office/powerpoint/2010/main" val="210987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E3D014-064B-4C57-A39D-6E755DF165A3}" type="slidenum">
              <a:rPr lang="en-US" smtClean="0"/>
              <a:t>2</a:t>
            </a:fld>
            <a:endParaRPr lang="en-US"/>
          </a:p>
        </p:txBody>
      </p:sp>
    </p:spTree>
    <p:extLst>
      <p:ext uri="{BB962C8B-B14F-4D97-AF65-F5344CB8AC3E}">
        <p14:creationId xmlns:p14="http://schemas.microsoft.com/office/powerpoint/2010/main" val="82593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714166"/>
            <a:ext cx="9144000" cy="1954816"/>
          </a:xfrm>
        </p:spPr>
        <p:txBody>
          <a:bodyPr anchor="b"/>
          <a:lstStyle>
            <a:lvl1pPr algn="ctr">
              <a:defRPr sz="6000" b="1">
                <a:solidFill>
                  <a:schemeClr val="bg1"/>
                </a:solidFill>
              </a:defRPr>
            </a:lvl1pPr>
          </a:lstStyle>
          <a:p>
            <a:r>
              <a:rPr lang="en-US" dirty="0" smtClean="0"/>
              <a:t>PROJECT NAME</a:t>
            </a:r>
            <a:endParaRPr lang="en-US" dirty="0"/>
          </a:p>
        </p:txBody>
      </p:sp>
      <p:sp>
        <p:nvSpPr>
          <p:cNvPr id="3" name="Subtitle 2"/>
          <p:cNvSpPr>
            <a:spLocks noGrp="1"/>
          </p:cNvSpPr>
          <p:nvPr>
            <p:ph type="subTitle" idx="1" hasCustomPrompt="1"/>
          </p:nvPr>
        </p:nvSpPr>
        <p:spPr>
          <a:xfrm>
            <a:off x="1524000" y="2921243"/>
            <a:ext cx="9144000" cy="90989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a:t>
            </a:r>
          </a:p>
          <a:p>
            <a:r>
              <a:rPr lang="en-US" dirty="0" err="1" smtClean="0"/>
              <a:t>dd</a:t>
            </a:r>
            <a:r>
              <a:rPr lang="en-US" dirty="0" smtClean="0"/>
              <a:t>/mm/</a:t>
            </a:r>
            <a:r>
              <a:rPr lang="en-US" dirty="0" err="1" smtClean="0"/>
              <a:t>yy</a:t>
            </a:r>
            <a:endParaRPr lang="en-US" dirty="0"/>
          </a:p>
        </p:txBody>
      </p:sp>
    </p:spTree>
    <p:extLst>
      <p:ext uri="{BB962C8B-B14F-4D97-AF65-F5344CB8AC3E}">
        <p14:creationId xmlns:p14="http://schemas.microsoft.com/office/powerpoint/2010/main" val="227656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143074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324102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457199"/>
          </a:xfrm>
          <a:solidFill>
            <a:srgbClr val="0C013B"/>
          </a:solidFill>
          <a:ln>
            <a:noFill/>
          </a:ln>
        </p:spPr>
        <p:txBody>
          <a:bodyPr>
            <a:normAutofit/>
          </a:bodyPr>
          <a:lstStyle>
            <a:lvl1pPr>
              <a:defRPr sz="3200">
                <a:solidFill>
                  <a:schemeClr val="bg1"/>
                </a:solidFill>
              </a:defRPr>
            </a:lvl1pPr>
          </a:lstStyle>
          <a:p>
            <a:r>
              <a:rPr lang="en-US" dirty="0" smtClean="0"/>
              <a:t>Title</a:t>
            </a:r>
            <a:endParaRPr lang="en-US" dirty="0"/>
          </a:p>
        </p:txBody>
      </p:sp>
      <p:sp>
        <p:nvSpPr>
          <p:cNvPr id="6" name="Slide Number Placeholder 5"/>
          <p:cNvSpPr>
            <a:spLocks noGrp="1"/>
          </p:cNvSpPr>
          <p:nvPr>
            <p:ph type="sldNum" sz="quarter" idx="12"/>
          </p:nvPr>
        </p:nvSpPr>
        <p:spPr>
          <a:xfrm>
            <a:off x="9448800" y="6632369"/>
            <a:ext cx="2129642" cy="225631"/>
          </a:xfrm>
        </p:spPr>
        <p:txBody>
          <a:bodyPr/>
          <a:lstStyle/>
          <a:p>
            <a:fld id="{8D2190A9-F7E3-4F14-B6E3-11E229756979}" type="slidenum">
              <a:rPr lang="en-US" smtClean="0"/>
              <a:t>‹#›</a:t>
            </a:fld>
            <a:endParaRPr lang="en-US" dirty="0"/>
          </a:p>
        </p:txBody>
      </p:sp>
      <p:sp>
        <p:nvSpPr>
          <p:cNvPr id="8" name="Rectangle 7"/>
          <p:cNvSpPr/>
          <p:nvPr userDrawn="1"/>
        </p:nvSpPr>
        <p:spPr>
          <a:xfrm>
            <a:off x="0" y="6592587"/>
            <a:ext cx="12192000" cy="45719"/>
          </a:xfrm>
          <a:prstGeom prst="rect">
            <a:avLst/>
          </a:prstGeom>
          <a:solidFill>
            <a:srgbClr val="0C0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20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85625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10095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611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392961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291533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252790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78346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190A9-F7E3-4F14-B6E3-11E229756979}" type="slidenum">
              <a:rPr lang="en-US" smtClean="0"/>
              <a:t>‹#›</a:t>
            </a:fld>
            <a:endParaRPr lang="en-US"/>
          </a:p>
        </p:txBody>
      </p:sp>
    </p:spTree>
    <p:extLst>
      <p:ext uri="{BB962C8B-B14F-4D97-AF65-F5344CB8AC3E}">
        <p14:creationId xmlns:p14="http://schemas.microsoft.com/office/powerpoint/2010/main" val="396068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Direct Memory Access (DMA)</a:t>
            </a:r>
            <a:endParaRPr lang="en-US" dirty="0"/>
          </a:p>
        </p:txBody>
      </p:sp>
      <p:sp>
        <p:nvSpPr>
          <p:cNvPr id="3" name="Subtitle 2"/>
          <p:cNvSpPr>
            <a:spLocks noGrp="1"/>
          </p:cNvSpPr>
          <p:nvPr>
            <p:ph type="subTitle" idx="1"/>
          </p:nvPr>
        </p:nvSpPr>
        <p:spPr/>
        <p:txBody>
          <a:bodyPr/>
          <a:lstStyle/>
          <a:p>
            <a:r>
              <a:rPr lang="en-US" dirty="0" smtClean="0"/>
              <a:t>Feb 02, 2023</a:t>
            </a:r>
            <a:endParaRPr lang="en-US" dirty="0"/>
          </a:p>
        </p:txBody>
      </p:sp>
    </p:spTree>
    <p:extLst>
      <p:ext uri="{BB962C8B-B14F-4D97-AF65-F5344CB8AC3E}">
        <p14:creationId xmlns:p14="http://schemas.microsoft.com/office/powerpoint/2010/main" val="51402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DMA?</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2</a:t>
            </a:fld>
            <a:endParaRPr lang="en-US" dirty="0"/>
          </a:p>
        </p:txBody>
      </p:sp>
      <p:sp>
        <p:nvSpPr>
          <p:cNvPr id="4" name="Rectangle 3"/>
          <p:cNvSpPr/>
          <p:nvPr/>
        </p:nvSpPr>
        <p:spPr>
          <a:xfrm>
            <a:off x="613776" y="466966"/>
            <a:ext cx="10964666" cy="2462213"/>
          </a:xfrm>
          <a:prstGeom prst="rect">
            <a:avLst/>
          </a:prstGeom>
        </p:spPr>
        <p:txBody>
          <a:bodyPr wrap="square">
            <a:spAutoFit/>
          </a:bodyPr>
          <a:lstStyle/>
          <a:p>
            <a:pPr marL="285750" indent="-285750" algn="just">
              <a:buFont typeface="Arial" panose="020B0604020202020204" pitchFamily="34" charset="0"/>
              <a:buChar char="•"/>
            </a:pPr>
            <a:r>
              <a:rPr lang="en-US" sz="1400" dirty="0"/>
              <a:t>DMA is a technology that allows data to be transferred directly from one memory location to another without the involvement of the CPU. This results in a significant improvement in the system's performance, as the CPU is freed up to perform other tasks while the DMA controller handles the data transfer</a:t>
            </a:r>
            <a:r>
              <a:rPr lang="en-US" sz="1400" dirty="0" smtClean="0"/>
              <a:t>.</a:t>
            </a:r>
          </a:p>
          <a:p>
            <a:pPr marL="285750" indent="-285750" algn="just">
              <a:buFont typeface="Arial" panose="020B0604020202020204" pitchFamily="34" charset="0"/>
              <a:buChar char="•"/>
            </a:pPr>
            <a:r>
              <a:rPr lang="en-US" sz="1400" dirty="0"/>
              <a:t>In a DMA system, there are three main components: the CPU, the memory, and the DMA controller. The CPU initiates the transfer request and specifies the source and destination addresses in memory. The DMA controller then takes over, reading the data from the source memory location and writing it to the destination memory location</a:t>
            </a:r>
            <a:r>
              <a:rPr lang="en-US" sz="1400" dirty="0" smtClean="0"/>
              <a:t>.</a:t>
            </a:r>
            <a:endParaRPr lang="en-US" sz="1400" dirty="0"/>
          </a:p>
          <a:p>
            <a:pPr marL="285750" indent="-285750" algn="just">
              <a:buFont typeface="Arial" panose="020B0604020202020204" pitchFamily="34" charset="0"/>
              <a:buChar char="•"/>
            </a:pPr>
            <a:r>
              <a:rPr lang="en-US" sz="1400" dirty="0"/>
              <a:t>The DMA controller has a dedicated channel for each peripheral device that needs to transfer data. Each channel has its own set of registers for specifying the source and destination addresses, as well as the transfer count and other control parameters. The DMA controller also has a dedicated bus interface to the memory, allowing it to access memory directly without the need for the CPU to be involved</a:t>
            </a:r>
            <a:r>
              <a:rPr lang="en-US" sz="1400" dirty="0" smtClean="0"/>
              <a:t>.</a:t>
            </a:r>
          </a:p>
          <a:p>
            <a:pPr marL="285750" indent="-285750" algn="just">
              <a:buFont typeface="Arial" panose="020B0604020202020204" pitchFamily="34" charset="0"/>
              <a:buChar char="•"/>
            </a:pPr>
            <a:r>
              <a:rPr lang="en-US" sz="1400" dirty="0"/>
              <a:t>In conclusion, the DMA architecture provides a way for peripherals to transfer data to and from memory without involving the CPU, thereby improving system performance and </a:t>
            </a:r>
            <a:r>
              <a:rPr lang="en-US" sz="1400" dirty="0" smtClean="0"/>
              <a:t>efficiency.</a:t>
            </a:r>
            <a:endParaRPr lang="en-US" sz="1400" dirty="0"/>
          </a:p>
        </p:txBody>
      </p:sp>
      <p:grpSp>
        <p:nvGrpSpPr>
          <p:cNvPr id="42" name="Group 41"/>
          <p:cNvGrpSpPr/>
          <p:nvPr/>
        </p:nvGrpSpPr>
        <p:grpSpPr>
          <a:xfrm>
            <a:off x="3000509" y="3127169"/>
            <a:ext cx="6190982" cy="3307209"/>
            <a:chOff x="1033397" y="3129595"/>
            <a:chExt cx="6190982" cy="3307209"/>
          </a:xfrm>
        </p:grpSpPr>
        <p:sp>
          <p:nvSpPr>
            <p:cNvPr id="5" name="Rectangle 4"/>
            <p:cNvSpPr/>
            <p:nvPr/>
          </p:nvSpPr>
          <p:spPr>
            <a:xfrm>
              <a:off x="1033397" y="5263618"/>
              <a:ext cx="1394564" cy="50417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6" name="Rectangle 5"/>
            <p:cNvSpPr/>
            <p:nvPr/>
          </p:nvSpPr>
          <p:spPr>
            <a:xfrm>
              <a:off x="3432132" y="5261628"/>
              <a:ext cx="1394564" cy="50417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DMA Controller</a:t>
              </a:r>
              <a:endParaRPr lang="en-US" sz="1400" b="1" dirty="0">
                <a:solidFill>
                  <a:schemeClr val="tx1"/>
                </a:solidFill>
              </a:endParaRPr>
            </a:p>
          </p:txBody>
        </p:sp>
        <p:sp>
          <p:nvSpPr>
            <p:cNvPr id="7" name="Rectangle 6"/>
            <p:cNvSpPr/>
            <p:nvPr/>
          </p:nvSpPr>
          <p:spPr>
            <a:xfrm>
              <a:off x="5829815" y="5261627"/>
              <a:ext cx="1394564" cy="50417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8" name="Rectangle 7"/>
            <p:cNvSpPr/>
            <p:nvPr/>
          </p:nvSpPr>
          <p:spPr>
            <a:xfrm>
              <a:off x="3169083" y="3631145"/>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9" name="Rectangle 8"/>
            <p:cNvSpPr/>
            <p:nvPr/>
          </p:nvSpPr>
          <p:spPr>
            <a:xfrm>
              <a:off x="3300608" y="3751917"/>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0" name="Rectangle 9"/>
            <p:cNvSpPr/>
            <p:nvPr/>
          </p:nvSpPr>
          <p:spPr>
            <a:xfrm>
              <a:off x="3432132" y="3877960"/>
              <a:ext cx="1394564"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20" name="Rectangle 19"/>
            <p:cNvSpPr/>
            <p:nvPr/>
          </p:nvSpPr>
          <p:spPr>
            <a:xfrm>
              <a:off x="1033397" y="6200507"/>
              <a:ext cx="6190982" cy="2362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cxnSp>
          <p:nvCxnSpPr>
            <p:cNvPr id="22" name="Straight Arrow Connector 21"/>
            <p:cNvCxnSpPr>
              <a:stCxn id="5" idx="2"/>
            </p:cNvCxnSpPr>
            <p:nvPr/>
          </p:nvCxnSpPr>
          <p:spPr>
            <a:xfrm flipH="1">
              <a:off x="1730678" y="5767791"/>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129412" y="5765800"/>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527097" y="5765800"/>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flipV="1">
              <a:off x="2427958" y="5513713"/>
              <a:ext cx="1004174" cy="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6" idx="0"/>
            </p:cNvCxnSpPr>
            <p:nvPr/>
          </p:nvCxnSpPr>
          <p:spPr>
            <a:xfrm>
              <a:off x="4128888" y="4382133"/>
              <a:ext cx="526" cy="87949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33397" y="3129595"/>
              <a:ext cx="6190982" cy="2362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 without DMA</a:t>
              </a:r>
              <a:endParaRPr lang="en-US" sz="1400" b="1" dirty="0">
                <a:solidFill>
                  <a:schemeClr val="tx1"/>
                </a:solidFill>
              </a:endParaRPr>
            </a:p>
          </p:txBody>
        </p:sp>
        <p:cxnSp>
          <p:nvCxnSpPr>
            <p:cNvPr id="35" name="Straight Arrow Connector 34"/>
            <p:cNvCxnSpPr/>
            <p:nvPr/>
          </p:nvCxnSpPr>
          <p:spPr>
            <a:xfrm>
              <a:off x="1730678" y="3361467"/>
              <a:ext cx="0" cy="189172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527097" y="3361466"/>
              <a:ext cx="0" cy="189172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129398" y="3358860"/>
              <a:ext cx="0" cy="26701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256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DMA works?</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3</a:t>
            </a:fld>
            <a:endParaRPr lang="en-US" dirty="0"/>
          </a:p>
        </p:txBody>
      </p:sp>
      <p:sp>
        <p:nvSpPr>
          <p:cNvPr id="4" name="Rectangle 3"/>
          <p:cNvSpPr/>
          <p:nvPr/>
        </p:nvSpPr>
        <p:spPr>
          <a:xfrm>
            <a:off x="613775" y="576265"/>
            <a:ext cx="10964667" cy="1815882"/>
          </a:xfrm>
          <a:prstGeom prst="rect">
            <a:avLst/>
          </a:prstGeom>
        </p:spPr>
        <p:txBody>
          <a:bodyPr wrap="square">
            <a:spAutoFit/>
          </a:bodyPr>
          <a:lstStyle/>
          <a:p>
            <a:pPr algn="just"/>
            <a:r>
              <a:rPr lang="en-US" sz="1600" dirty="0" smtClean="0"/>
              <a:t>How a DMA transfer works:</a:t>
            </a:r>
          </a:p>
          <a:p>
            <a:pPr marL="342900" indent="-342900" algn="just">
              <a:buFont typeface="+mj-lt"/>
              <a:buAutoNum type="arabicPeriod"/>
            </a:pPr>
            <a:r>
              <a:rPr lang="en-US" sz="1600" dirty="0" smtClean="0">
                <a:solidFill>
                  <a:srgbClr val="00B050"/>
                </a:solidFill>
              </a:rPr>
              <a:t>The </a:t>
            </a:r>
            <a:r>
              <a:rPr lang="en-US" sz="1600" dirty="0">
                <a:solidFill>
                  <a:srgbClr val="00B050"/>
                </a:solidFill>
              </a:rPr>
              <a:t>peripheral device initiates a DMA transfer request.</a:t>
            </a:r>
          </a:p>
          <a:p>
            <a:pPr marL="342900" indent="-342900" algn="just">
              <a:buFont typeface="+mj-lt"/>
              <a:buAutoNum type="arabicPeriod"/>
            </a:pPr>
            <a:r>
              <a:rPr lang="en-US" sz="1600" dirty="0" smtClean="0">
                <a:solidFill>
                  <a:schemeClr val="accent2"/>
                </a:solidFill>
              </a:rPr>
              <a:t>The </a:t>
            </a:r>
            <a:r>
              <a:rPr lang="en-US" sz="1600" dirty="0">
                <a:solidFill>
                  <a:schemeClr val="accent2"/>
                </a:solidFill>
              </a:rPr>
              <a:t>CPU sets up the source and destination addresses in memory and the number of bytes to be transferred, and then gives control to the DMA controller.</a:t>
            </a:r>
          </a:p>
          <a:p>
            <a:pPr marL="342900" indent="-342900" algn="just">
              <a:buFont typeface="+mj-lt"/>
              <a:buAutoNum type="arabicPeriod"/>
            </a:pPr>
            <a:r>
              <a:rPr lang="en-US" sz="1600" dirty="0" smtClean="0">
                <a:solidFill>
                  <a:srgbClr val="0070C0"/>
                </a:solidFill>
              </a:rPr>
              <a:t>The </a:t>
            </a:r>
            <a:r>
              <a:rPr lang="en-US" sz="1600" dirty="0">
                <a:solidFill>
                  <a:srgbClr val="0070C0"/>
                </a:solidFill>
              </a:rPr>
              <a:t>DMA controller takes over, reading the data from the source memory location and writing it to the destination memory location, without involving the CPU.</a:t>
            </a:r>
          </a:p>
          <a:p>
            <a:pPr marL="342900" indent="-342900" algn="just">
              <a:buFont typeface="+mj-lt"/>
              <a:buAutoNum type="arabicPeriod"/>
            </a:pPr>
            <a:r>
              <a:rPr lang="en-US" sz="1600" dirty="0" smtClean="0"/>
              <a:t>Once </a:t>
            </a:r>
            <a:r>
              <a:rPr lang="en-US" sz="1600" dirty="0"/>
              <a:t>the transfer is </a:t>
            </a:r>
            <a:r>
              <a:rPr lang="en-US" sz="1600" dirty="0" smtClean="0"/>
              <a:t>complete, </a:t>
            </a:r>
            <a:r>
              <a:rPr lang="en-US" sz="1600" dirty="0"/>
              <a:t>the DMA controller signals </a:t>
            </a:r>
            <a:r>
              <a:rPr lang="en-US" sz="1600" dirty="0" smtClean="0"/>
              <a:t>of the </a:t>
            </a:r>
            <a:r>
              <a:rPr lang="en-US" sz="1600" dirty="0"/>
              <a:t>peripheral </a:t>
            </a:r>
            <a:r>
              <a:rPr lang="en-US" sz="1600" dirty="0" smtClean="0"/>
              <a:t>device </a:t>
            </a:r>
            <a:r>
              <a:rPr lang="en-US" sz="1600" dirty="0"/>
              <a:t>and the CPU that the transfer is done.</a:t>
            </a:r>
          </a:p>
        </p:txBody>
      </p:sp>
      <p:grpSp>
        <p:nvGrpSpPr>
          <p:cNvPr id="30" name="Group 29"/>
          <p:cNvGrpSpPr/>
          <p:nvPr/>
        </p:nvGrpSpPr>
        <p:grpSpPr>
          <a:xfrm>
            <a:off x="2806749" y="2780233"/>
            <a:ext cx="6578502" cy="2805659"/>
            <a:chOff x="2612988" y="3130962"/>
            <a:chExt cx="6578502" cy="2805659"/>
          </a:xfrm>
        </p:grpSpPr>
        <p:sp>
          <p:nvSpPr>
            <p:cNvPr id="6" name="Rectangle 5"/>
            <p:cNvSpPr/>
            <p:nvPr/>
          </p:nvSpPr>
          <p:spPr>
            <a:xfrm>
              <a:off x="3000508" y="4763435"/>
              <a:ext cx="1394564" cy="50417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7" name="Rectangle 6"/>
            <p:cNvSpPr/>
            <p:nvPr/>
          </p:nvSpPr>
          <p:spPr>
            <a:xfrm>
              <a:off x="5399243" y="4761445"/>
              <a:ext cx="1394564" cy="50417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DMA Controller</a:t>
              </a:r>
              <a:endParaRPr lang="en-US" sz="1400" b="1" dirty="0">
                <a:solidFill>
                  <a:schemeClr val="tx1"/>
                </a:solidFill>
              </a:endParaRPr>
            </a:p>
          </p:txBody>
        </p:sp>
        <p:sp>
          <p:nvSpPr>
            <p:cNvPr id="8" name="Rectangle 7"/>
            <p:cNvSpPr/>
            <p:nvPr/>
          </p:nvSpPr>
          <p:spPr>
            <a:xfrm>
              <a:off x="7796926" y="4761444"/>
              <a:ext cx="1394564" cy="50417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9" name="Rectangle 8"/>
            <p:cNvSpPr/>
            <p:nvPr/>
          </p:nvSpPr>
          <p:spPr>
            <a:xfrm>
              <a:off x="5136194" y="3130962"/>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0" name="Rectangle 9"/>
            <p:cNvSpPr/>
            <p:nvPr/>
          </p:nvSpPr>
          <p:spPr>
            <a:xfrm>
              <a:off x="5267719" y="3251734"/>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1" name="Rectangle 10"/>
            <p:cNvSpPr/>
            <p:nvPr/>
          </p:nvSpPr>
          <p:spPr>
            <a:xfrm>
              <a:off x="5399243" y="3377777"/>
              <a:ext cx="1394564"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2" name="Rectangle 11"/>
            <p:cNvSpPr/>
            <p:nvPr/>
          </p:nvSpPr>
          <p:spPr>
            <a:xfrm>
              <a:off x="3000508" y="5700324"/>
              <a:ext cx="6190982" cy="2362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cxnSp>
          <p:nvCxnSpPr>
            <p:cNvPr id="13" name="Straight Arrow Connector 12"/>
            <p:cNvCxnSpPr>
              <a:stCxn id="6" idx="2"/>
            </p:cNvCxnSpPr>
            <p:nvPr/>
          </p:nvCxnSpPr>
          <p:spPr>
            <a:xfrm flipH="1">
              <a:off x="3697789" y="5267608"/>
              <a:ext cx="1" cy="4327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096523" y="5265617"/>
              <a:ext cx="1" cy="4327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494208" y="5265617"/>
              <a:ext cx="1" cy="432716"/>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flipH="1" flipV="1">
              <a:off x="4395069" y="5013530"/>
              <a:ext cx="1004174" cy="2"/>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32949" y="3881949"/>
              <a:ext cx="526" cy="879495"/>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12852" y="3887872"/>
              <a:ext cx="526" cy="879495"/>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03423" y="4995283"/>
              <a:ext cx="864296" cy="261610"/>
            </a:xfrm>
            <a:prstGeom prst="rect">
              <a:avLst/>
            </a:prstGeom>
            <a:noFill/>
          </p:spPr>
          <p:txBody>
            <a:bodyPr wrap="square" rtlCol="0">
              <a:spAutoFit/>
            </a:bodyPr>
            <a:lstStyle/>
            <a:p>
              <a:r>
                <a:rPr lang="en-US" sz="1100" dirty="0" smtClean="0">
                  <a:solidFill>
                    <a:schemeClr val="accent2"/>
                  </a:solidFill>
                </a:rPr>
                <a:t>Handshake</a:t>
              </a:r>
              <a:endParaRPr lang="en-US" sz="1100" dirty="0">
                <a:solidFill>
                  <a:schemeClr val="accent2"/>
                </a:solidFill>
              </a:endParaRPr>
            </a:p>
          </p:txBody>
        </p:sp>
        <p:sp>
          <p:nvSpPr>
            <p:cNvPr id="25" name="TextBox 24"/>
            <p:cNvSpPr txBox="1"/>
            <p:nvPr/>
          </p:nvSpPr>
          <p:spPr>
            <a:xfrm>
              <a:off x="5011453" y="4087837"/>
              <a:ext cx="864296" cy="261610"/>
            </a:xfrm>
            <a:prstGeom prst="rect">
              <a:avLst/>
            </a:prstGeom>
            <a:noFill/>
          </p:spPr>
          <p:txBody>
            <a:bodyPr wrap="square" rtlCol="0">
              <a:spAutoFit/>
            </a:bodyPr>
            <a:lstStyle/>
            <a:p>
              <a:r>
                <a:rPr lang="en-US" sz="1100" dirty="0" smtClean="0">
                  <a:solidFill>
                    <a:srgbClr val="00B050"/>
                  </a:solidFill>
                </a:rPr>
                <a:t>Handshake</a:t>
              </a:r>
              <a:endParaRPr lang="en-US" sz="1100" dirty="0">
                <a:solidFill>
                  <a:srgbClr val="00B050"/>
                </a:solidFill>
              </a:endParaRPr>
            </a:p>
          </p:txBody>
        </p:sp>
        <p:sp>
          <p:nvSpPr>
            <p:cNvPr id="26" name="TextBox 25"/>
            <p:cNvSpPr txBox="1"/>
            <p:nvPr/>
          </p:nvSpPr>
          <p:spPr>
            <a:xfrm>
              <a:off x="6323289" y="4090752"/>
              <a:ext cx="469466" cy="261610"/>
            </a:xfrm>
            <a:prstGeom prst="rect">
              <a:avLst/>
            </a:prstGeom>
            <a:noFill/>
          </p:spPr>
          <p:txBody>
            <a:bodyPr wrap="square" rtlCol="0">
              <a:spAutoFit/>
            </a:bodyPr>
            <a:lstStyle/>
            <a:p>
              <a:r>
                <a:rPr lang="en-US" sz="1100" dirty="0" smtClean="0">
                  <a:solidFill>
                    <a:srgbClr val="0070C0"/>
                  </a:solidFill>
                </a:rPr>
                <a:t>Data</a:t>
              </a:r>
              <a:endParaRPr lang="en-US" sz="1100" dirty="0">
                <a:solidFill>
                  <a:srgbClr val="0070C0"/>
                </a:solidFill>
              </a:endParaRPr>
            </a:p>
          </p:txBody>
        </p:sp>
        <p:sp>
          <p:nvSpPr>
            <p:cNvPr id="27" name="TextBox 26"/>
            <p:cNvSpPr txBox="1"/>
            <p:nvPr/>
          </p:nvSpPr>
          <p:spPr>
            <a:xfrm>
              <a:off x="2612988" y="5333222"/>
              <a:ext cx="1172218"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8" name="TextBox 27"/>
            <p:cNvSpPr txBox="1"/>
            <p:nvPr/>
          </p:nvSpPr>
          <p:spPr>
            <a:xfrm>
              <a:off x="5011453" y="5335934"/>
              <a:ext cx="1172218"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9" name="TextBox 28"/>
            <p:cNvSpPr txBox="1"/>
            <p:nvPr/>
          </p:nvSpPr>
          <p:spPr>
            <a:xfrm>
              <a:off x="7537793" y="5333222"/>
              <a:ext cx="1172218" cy="261610"/>
            </a:xfrm>
            <a:prstGeom prst="rect">
              <a:avLst/>
            </a:prstGeom>
            <a:noFill/>
          </p:spPr>
          <p:txBody>
            <a:bodyPr wrap="square" rtlCol="0">
              <a:spAutoFit/>
            </a:bodyPr>
            <a:lstStyle/>
            <a:p>
              <a:r>
                <a:rPr lang="en-US" sz="1100" dirty="0" smtClean="0">
                  <a:solidFill>
                    <a:srgbClr val="7030A0"/>
                  </a:solidFill>
                </a:rPr>
                <a:t>Slave interface</a:t>
              </a:r>
              <a:endParaRPr lang="en-US" sz="1100" dirty="0">
                <a:solidFill>
                  <a:srgbClr val="7030A0"/>
                </a:solidFill>
              </a:endParaRPr>
            </a:p>
          </p:txBody>
        </p:sp>
      </p:grpSp>
    </p:spTree>
    <p:extLst>
      <p:ext uri="{BB962C8B-B14F-4D97-AF65-F5344CB8AC3E}">
        <p14:creationId xmlns:p14="http://schemas.microsoft.com/office/powerpoint/2010/main" val="228949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controller block diagram</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4</a:t>
            </a:fld>
            <a:endParaRPr lang="en-US" dirty="0"/>
          </a:p>
        </p:txBody>
      </p:sp>
      <p:sp>
        <p:nvSpPr>
          <p:cNvPr id="46" name="Rectangle 45"/>
          <p:cNvSpPr/>
          <p:nvPr/>
        </p:nvSpPr>
        <p:spPr>
          <a:xfrm>
            <a:off x="613775" y="425953"/>
            <a:ext cx="10964667" cy="2308324"/>
          </a:xfrm>
          <a:prstGeom prst="rect">
            <a:avLst/>
          </a:prstGeom>
        </p:spPr>
        <p:txBody>
          <a:bodyPr wrap="square">
            <a:spAutoFit/>
          </a:bodyPr>
          <a:lstStyle/>
          <a:p>
            <a:pPr algn="just"/>
            <a:r>
              <a:rPr lang="en-US" sz="1200" dirty="0" smtClean="0"/>
              <a:t>A DMA </a:t>
            </a:r>
            <a:r>
              <a:rPr lang="en-US" sz="1200" dirty="0"/>
              <a:t>block diagram consists of the following </a:t>
            </a:r>
            <a:r>
              <a:rPr lang="en-US" sz="1200" dirty="0" smtClean="0"/>
              <a:t>components:</a:t>
            </a:r>
            <a:endParaRPr lang="en-US" sz="1200" dirty="0"/>
          </a:p>
          <a:p>
            <a:pPr marL="342900" indent="-342900" algn="just">
              <a:buAutoNum type="arabicPeriod"/>
            </a:pPr>
            <a:r>
              <a:rPr lang="en-US" sz="1200" dirty="0" smtClean="0"/>
              <a:t>DMA Controller: The heart of </a:t>
            </a:r>
            <a:r>
              <a:rPr lang="en-US" sz="1200" dirty="0"/>
              <a:t>the DMA, this component manages the entire data transfer process and is responsible for scheduling the transfers, calculating the transfer addresses, and generating the control signals</a:t>
            </a:r>
            <a:r>
              <a:rPr lang="en-US" sz="1200" dirty="0" smtClean="0"/>
              <a:t>.</a:t>
            </a:r>
          </a:p>
          <a:p>
            <a:pPr marL="342900" indent="-342900" algn="just">
              <a:buAutoNum type="arabicPeriod"/>
            </a:pPr>
            <a:r>
              <a:rPr lang="en-US" sz="1200" dirty="0" smtClean="0"/>
              <a:t>AXI interface unit (AXI_IU): </a:t>
            </a:r>
            <a:r>
              <a:rPr lang="en-US" sz="1200" dirty="0"/>
              <a:t>This component is responsible for interfacing with the system </a:t>
            </a:r>
            <a:r>
              <a:rPr lang="en-US" sz="1200" dirty="0" smtClean="0"/>
              <a:t>bus, specific is AXI bus.</a:t>
            </a:r>
          </a:p>
          <a:p>
            <a:pPr marL="342900" indent="-342900" algn="just">
              <a:buAutoNum type="arabicPeriod"/>
            </a:pPr>
            <a:r>
              <a:rPr lang="en-US" sz="1200" dirty="0"/>
              <a:t>Direct Memory Access Channel (DMAC): There can be one or more DMACs, depending on the number of peripheral devices that need to be supported. Each DMAC is responsible for a specific data transfer, and it communicates with the DMA controller to receive transfer instructions and control signals.</a:t>
            </a:r>
            <a:endParaRPr lang="en-US" sz="1200" dirty="0" smtClean="0"/>
          </a:p>
          <a:p>
            <a:pPr marL="342900" indent="-342900" algn="just">
              <a:buAutoNum type="arabicPeriod"/>
            </a:pPr>
            <a:r>
              <a:rPr lang="en-US" sz="1200" dirty="0"/>
              <a:t>Address Generation Unit (AGU): The AGU generates the memory addresses for the data transfer, and it can also perform address calculations for scatter/gather operations.</a:t>
            </a:r>
            <a:endParaRPr lang="en-US" sz="1200" dirty="0" smtClean="0"/>
          </a:p>
          <a:p>
            <a:pPr marL="342900" indent="-342900" algn="just">
              <a:buAutoNum type="arabicPeriod"/>
            </a:pPr>
            <a:r>
              <a:rPr lang="en-US" sz="1200" dirty="0"/>
              <a:t>Direct Memory Access Transfer Unit (DTU): This component is responsible for performing the actual data transfer, reading the data from the peripheral device and writing it to the memory or vice versa.</a:t>
            </a:r>
            <a:endParaRPr lang="en-US" sz="1200" dirty="0" smtClean="0"/>
          </a:p>
          <a:p>
            <a:pPr marL="342900" indent="-342900" algn="just">
              <a:buAutoNum type="arabicPeriod"/>
            </a:pPr>
            <a:r>
              <a:rPr lang="en-US" sz="1200" dirty="0" smtClean="0"/>
              <a:t>Peripheral </a:t>
            </a:r>
            <a:r>
              <a:rPr lang="en-US" sz="1200" dirty="0"/>
              <a:t>Interface Unit (PIU): This component is responsible for interfacing with the peripheral device, and it provides the necessary control signals and data signals to initiate and control the data transfer.</a:t>
            </a:r>
          </a:p>
        </p:txBody>
      </p:sp>
      <p:grpSp>
        <p:nvGrpSpPr>
          <p:cNvPr id="71" name="Group 70"/>
          <p:cNvGrpSpPr/>
          <p:nvPr/>
        </p:nvGrpSpPr>
        <p:grpSpPr>
          <a:xfrm>
            <a:off x="1723118" y="2663637"/>
            <a:ext cx="8518286" cy="4081547"/>
            <a:chOff x="1723118" y="2663637"/>
            <a:chExt cx="8518286" cy="4081547"/>
          </a:xfrm>
        </p:grpSpPr>
        <p:sp>
          <p:nvSpPr>
            <p:cNvPr id="19" name="Rectangle 18"/>
            <p:cNvSpPr/>
            <p:nvPr/>
          </p:nvSpPr>
          <p:spPr>
            <a:xfrm>
              <a:off x="5688351" y="2663637"/>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8" name="Rectangle 17"/>
            <p:cNvSpPr/>
            <p:nvPr/>
          </p:nvSpPr>
          <p:spPr>
            <a:xfrm>
              <a:off x="5736180" y="2732390"/>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1" name="Rectangle 10"/>
            <p:cNvSpPr/>
            <p:nvPr/>
          </p:nvSpPr>
          <p:spPr>
            <a:xfrm>
              <a:off x="4086864" y="3469112"/>
              <a:ext cx="4403292" cy="285541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b="1" dirty="0">
                <a:solidFill>
                  <a:schemeClr val="tx1"/>
                </a:solidFill>
              </a:endParaRPr>
            </a:p>
          </p:txBody>
        </p:sp>
        <p:sp>
          <p:nvSpPr>
            <p:cNvPr id="4" name="Rectangle 3"/>
            <p:cNvSpPr/>
            <p:nvPr/>
          </p:nvSpPr>
          <p:spPr>
            <a:xfrm>
              <a:off x="5784009" y="5739670"/>
              <a:ext cx="1056631"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AXI_IU</a:t>
              </a:r>
              <a:endParaRPr lang="en-US" sz="1200" b="1" dirty="0"/>
            </a:p>
          </p:txBody>
        </p:sp>
        <p:sp>
          <p:nvSpPr>
            <p:cNvPr id="5" name="Rectangle 4"/>
            <p:cNvSpPr/>
            <p:nvPr/>
          </p:nvSpPr>
          <p:spPr>
            <a:xfrm>
              <a:off x="4360689" y="5019834"/>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DMAC</a:t>
              </a:r>
              <a:endParaRPr lang="en-US" sz="1200" b="1" dirty="0"/>
            </a:p>
          </p:txBody>
        </p:sp>
        <p:sp>
          <p:nvSpPr>
            <p:cNvPr id="6" name="Rectangle 5"/>
            <p:cNvSpPr/>
            <p:nvPr/>
          </p:nvSpPr>
          <p:spPr>
            <a:xfrm>
              <a:off x="4360689" y="4259346"/>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AGU</a:t>
              </a:r>
              <a:endParaRPr lang="en-US" sz="1200" b="1" dirty="0"/>
            </a:p>
          </p:txBody>
        </p:sp>
        <p:sp>
          <p:nvSpPr>
            <p:cNvPr id="8" name="Rectangle 7"/>
            <p:cNvSpPr/>
            <p:nvPr/>
          </p:nvSpPr>
          <p:spPr>
            <a:xfrm rot="5400000">
              <a:off x="5697917" y="4345439"/>
              <a:ext cx="1224432" cy="1052247"/>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smtClean="0"/>
                <a:t>DMA Controller</a:t>
              </a:r>
              <a:endParaRPr lang="en-US" sz="1200" b="1" dirty="0"/>
            </a:p>
          </p:txBody>
        </p:sp>
        <p:sp>
          <p:nvSpPr>
            <p:cNvPr id="9" name="Rectangle 8"/>
            <p:cNvSpPr/>
            <p:nvPr/>
          </p:nvSpPr>
          <p:spPr>
            <a:xfrm>
              <a:off x="7195372" y="5019834"/>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DTU</a:t>
              </a:r>
              <a:endParaRPr lang="en-US" sz="1200" b="1" dirty="0"/>
            </a:p>
          </p:txBody>
        </p:sp>
        <p:sp>
          <p:nvSpPr>
            <p:cNvPr id="10" name="Rectangle 9"/>
            <p:cNvSpPr/>
            <p:nvPr/>
          </p:nvSpPr>
          <p:spPr>
            <a:xfrm>
              <a:off x="5784009" y="3541900"/>
              <a:ext cx="1052247"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PIU</a:t>
              </a:r>
              <a:endParaRPr lang="en-US" sz="1200" b="1" dirty="0"/>
            </a:p>
          </p:txBody>
        </p:sp>
        <p:sp>
          <p:nvSpPr>
            <p:cNvPr id="12" name="Rectangle 11"/>
            <p:cNvSpPr/>
            <p:nvPr/>
          </p:nvSpPr>
          <p:spPr>
            <a:xfrm>
              <a:off x="2270841" y="4259346"/>
              <a:ext cx="1065001" cy="12244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13" name="Rectangle 12"/>
            <p:cNvSpPr/>
            <p:nvPr/>
          </p:nvSpPr>
          <p:spPr>
            <a:xfrm>
              <a:off x="9176403" y="5019833"/>
              <a:ext cx="1065001" cy="4639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14" name="Rectangle 13"/>
            <p:cNvSpPr/>
            <p:nvPr/>
          </p:nvSpPr>
          <p:spPr>
            <a:xfrm>
              <a:off x="2270841" y="6564729"/>
              <a:ext cx="7970563" cy="1804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sp>
          <p:nvSpPr>
            <p:cNvPr id="17" name="Rectangle 16"/>
            <p:cNvSpPr/>
            <p:nvPr/>
          </p:nvSpPr>
          <p:spPr>
            <a:xfrm>
              <a:off x="5784009" y="2814894"/>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cxnSp>
          <p:nvCxnSpPr>
            <p:cNvPr id="22" name="Straight Arrow Connector 21"/>
            <p:cNvCxnSpPr/>
            <p:nvPr/>
          </p:nvCxnSpPr>
          <p:spPr>
            <a:xfrm flipH="1">
              <a:off x="2803341" y="5478999"/>
              <a:ext cx="1" cy="1085729"/>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310134" y="6199805"/>
              <a:ext cx="1" cy="364922"/>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708903" y="5498134"/>
              <a:ext cx="1" cy="1066594"/>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23118" y="6335115"/>
              <a:ext cx="1252171"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6" name="TextBox 25"/>
            <p:cNvSpPr txBox="1"/>
            <p:nvPr/>
          </p:nvSpPr>
          <p:spPr>
            <a:xfrm>
              <a:off x="5223353" y="6342865"/>
              <a:ext cx="1129235"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7" name="TextBox 26"/>
            <p:cNvSpPr txBox="1"/>
            <p:nvPr/>
          </p:nvSpPr>
          <p:spPr>
            <a:xfrm>
              <a:off x="8711852" y="6327467"/>
              <a:ext cx="1054352" cy="261610"/>
            </a:xfrm>
            <a:prstGeom prst="rect">
              <a:avLst/>
            </a:prstGeom>
            <a:noFill/>
          </p:spPr>
          <p:txBody>
            <a:bodyPr wrap="square" rtlCol="0">
              <a:spAutoFit/>
            </a:bodyPr>
            <a:lstStyle/>
            <a:p>
              <a:r>
                <a:rPr lang="en-US" sz="1100" dirty="0" smtClean="0">
                  <a:solidFill>
                    <a:srgbClr val="7030A0"/>
                  </a:solidFill>
                </a:rPr>
                <a:t>Slave interface</a:t>
              </a:r>
              <a:endParaRPr lang="en-US" sz="1100" dirty="0">
                <a:solidFill>
                  <a:srgbClr val="7030A0"/>
                </a:solidFill>
              </a:endParaRPr>
            </a:p>
          </p:txBody>
        </p:sp>
        <p:cxnSp>
          <p:nvCxnSpPr>
            <p:cNvPr id="31" name="Straight Arrow Connector 30"/>
            <p:cNvCxnSpPr/>
            <p:nvPr/>
          </p:nvCxnSpPr>
          <p:spPr>
            <a:xfrm>
              <a:off x="6032420" y="3202488"/>
              <a:ext cx="0" cy="32985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78028" y="3199921"/>
              <a:ext cx="0" cy="36349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341527" y="5251806"/>
              <a:ext cx="1019163"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335842" y="4493709"/>
              <a:ext cx="1024848"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48405" y="3181883"/>
              <a:ext cx="836534" cy="261610"/>
            </a:xfrm>
            <a:prstGeom prst="rect">
              <a:avLst/>
            </a:prstGeom>
            <a:noFill/>
          </p:spPr>
          <p:txBody>
            <a:bodyPr wrap="square" rtlCol="0">
              <a:spAutoFit/>
            </a:bodyPr>
            <a:lstStyle/>
            <a:p>
              <a:r>
                <a:rPr lang="en-US" sz="1100" dirty="0" smtClean="0">
                  <a:solidFill>
                    <a:srgbClr val="00B050"/>
                  </a:solidFill>
                </a:rPr>
                <a:t>Handshake</a:t>
              </a:r>
              <a:endParaRPr lang="en-US" sz="1100" dirty="0">
                <a:solidFill>
                  <a:srgbClr val="00B050"/>
                </a:solidFill>
              </a:endParaRPr>
            </a:p>
          </p:txBody>
        </p:sp>
        <p:sp>
          <p:nvSpPr>
            <p:cNvPr id="39" name="TextBox 38"/>
            <p:cNvSpPr txBox="1"/>
            <p:nvPr/>
          </p:nvSpPr>
          <p:spPr>
            <a:xfrm>
              <a:off x="6477734" y="3165150"/>
              <a:ext cx="505526" cy="261610"/>
            </a:xfrm>
            <a:prstGeom prst="rect">
              <a:avLst/>
            </a:prstGeom>
            <a:noFill/>
          </p:spPr>
          <p:txBody>
            <a:bodyPr wrap="square" rtlCol="0">
              <a:spAutoFit/>
            </a:bodyPr>
            <a:lstStyle/>
            <a:p>
              <a:r>
                <a:rPr lang="en-US" sz="1100" dirty="0" smtClean="0">
                  <a:solidFill>
                    <a:srgbClr val="0070C0"/>
                  </a:solidFill>
                </a:rPr>
                <a:t>Data</a:t>
              </a:r>
              <a:endParaRPr lang="en-US" sz="1100" dirty="0">
                <a:solidFill>
                  <a:srgbClr val="0070C0"/>
                </a:solidFill>
              </a:endParaRPr>
            </a:p>
          </p:txBody>
        </p:sp>
        <p:sp>
          <p:nvSpPr>
            <p:cNvPr id="40" name="TextBox 39"/>
            <p:cNvSpPr txBox="1"/>
            <p:nvPr/>
          </p:nvSpPr>
          <p:spPr>
            <a:xfrm>
              <a:off x="3341526" y="4281397"/>
              <a:ext cx="886007" cy="261610"/>
            </a:xfrm>
            <a:prstGeom prst="rect">
              <a:avLst/>
            </a:prstGeom>
            <a:noFill/>
          </p:spPr>
          <p:txBody>
            <a:bodyPr wrap="square" rtlCol="0">
              <a:spAutoFit/>
            </a:bodyPr>
            <a:lstStyle/>
            <a:p>
              <a:r>
                <a:rPr lang="en-US" sz="1100" dirty="0" smtClean="0">
                  <a:solidFill>
                    <a:schemeClr val="accent2"/>
                  </a:solidFill>
                </a:rPr>
                <a:t>Handshake</a:t>
              </a:r>
              <a:endParaRPr lang="en-US" sz="1100" dirty="0">
                <a:solidFill>
                  <a:schemeClr val="accent2"/>
                </a:solidFill>
              </a:endParaRPr>
            </a:p>
          </p:txBody>
        </p:sp>
        <p:sp>
          <p:nvSpPr>
            <p:cNvPr id="44" name="TextBox 43"/>
            <p:cNvSpPr txBox="1"/>
            <p:nvPr/>
          </p:nvSpPr>
          <p:spPr>
            <a:xfrm>
              <a:off x="7229051" y="3409531"/>
              <a:ext cx="1412213" cy="307777"/>
            </a:xfrm>
            <a:prstGeom prst="rect">
              <a:avLst/>
            </a:prstGeom>
            <a:noFill/>
          </p:spPr>
          <p:txBody>
            <a:bodyPr wrap="square" rtlCol="0">
              <a:spAutoFit/>
            </a:bodyPr>
            <a:lstStyle/>
            <a:p>
              <a:r>
                <a:rPr lang="en-US" sz="1400" b="1" dirty="0" smtClean="0"/>
                <a:t>DMA controller</a:t>
              </a:r>
              <a:endParaRPr lang="en-US" sz="1400" b="1" dirty="0"/>
            </a:p>
          </p:txBody>
        </p:sp>
        <p:cxnSp>
          <p:nvCxnSpPr>
            <p:cNvPr id="52" name="Elbow Connector 51"/>
            <p:cNvCxnSpPr>
              <a:stCxn id="9" idx="2"/>
            </p:cNvCxnSpPr>
            <p:nvPr/>
          </p:nvCxnSpPr>
          <p:spPr>
            <a:xfrm rot="5400000">
              <a:off x="7042431" y="5277605"/>
              <a:ext cx="478871" cy="891219"/>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3"/>
              <a:endCxn id="4" idx="0"/>
            </p:cNvCxnSpPr>
            <p:nvPr/>
          </p:nvCxnSpPr>
          <p:spPr>
            <a:xfrm>
              <a:off x="6310133" y="5483779"/>
              <a:ext cx="2192" cy="255891"/>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5424895" y="5251806"/>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5424895" y="4506755"/>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306051" y="3992864"/>
              <a:ext cx="2192" cy="255891"/>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6836258" y="5248944"/>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0" idx="3"/>
              <a:endCxn id="9" idx="0"/>
            </p:cNvCxnSpPr>
            <p:nvPr/>
          </p:nvCxnSpPr>
          <p:spPr>
            <a:xfrm>
              <a:off x="6836256" y="3773873"/>
              <a:ext cx="891219" cy="1245961"/>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73" name="Table 72"/>
          <p:cNvGraphicFramePr>
            <a:graphicFrameLocks noGrp="1"/>
          </p:cNvGraphicFramePr>
          <p:nvPr>
            <p:extLst>
              <p:ext uri="{D42A27DB-BD31-4B8C-83A1-F6EECF244321}">
                <p14:modId xmlns:p14="http://schemas.microsoft.com/office/powerpoint/2010/main" val="1203439602"/>
              </p:ext>
            </p:extLst>
          </p:nvPr>
        </p:nvGraphicFramePr>
        <p:xfrm>
          <a:off x="9551790" y="3499772"/>
          <a:ext cx="1552533" cy="548640"/>
        </p:xfrm>
        <a:graphic>
          <a:graphicData uri="http://schemas.openxmlformats.org/drawingml/2006/table">
            <a:tbl>
              <a:tblPr firstRow="1" bandRow="1">
                <a:tableStyleId>{5940675A-B579-460E-94D1-54222C63F5DA}</a:tableStyleId>
              </a:tblPr>
              <a:tblGrid>
                <a:gridCol w="525399"/>
                <a:gridCol w="1027134"/>
              </a:tblGrid>
              <a:tr h="118642">
                <a:tc>
                  <a:txBody>
                    <a:bodyPr/>
                    <a:lstStyle/>
                    <a:p>
                      <a:r>
                        <a:rPr lang="en-US" sz="1200" b="1" dirty="0" smtClean="0">
                          <a:solidFill>
                            <a:schemeClr val="accent2">
                              <a:lumMod val="50000"/>
                            </a:schemeClr>
                          </a:solidFill>
                          <a:sym typeface="Symbol" panose="05050102010706020507" pitchFamily="18" charset="2"/>
                        </a:rPr>
                        <a:t></a:t>
                      </a:r>
                      <a:endParaRPr lang="en-US" sz="1200" b="1" dirty="0">
                        <a:solidFill>
                          <a:schemeClr val="accent2">
                            <a:lumMod val="50000"/>
                          </a:schemeClr>
                        </a:solidFill>
                      </a:endParaRPr>
                    </a:p>
                  </a:txBody>
                  <a:tcPr/>
                </a:tc>
                <a:tc>
                  <a:txBody>
                    <a:bodyPr/>
                    <a:lstStyle/>
                    <a:p>
                      <a:r>
                        <a:rPr lang="en-US" sz="1200" dirty="0" smtClean="0"/>
                        <a:t>Control</a:t>
                      </a:r>
                      <a:r>
                        <a:rPr lang="en-US" sz="1200" baseline="0" dirty="0" smtClean="0"/>
                        <a:t> path</a:t>
                      </a:r>
                      <a:endParaRPr lang="en-US" sz="1200" dirty="0"/>
                    </a:p>
                  </a:txBody>
                  <a:tcPr/>
                </a:tc>
              </a:tr>
              <a:tr h="118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sym typeface="Symbol" panose="05050102010706020507" pitchFamily="18" charset="2"/>
                        </a:rPr>
                        <a:t></a:t>
                      </a:r>
                      <a:endParaRPr lang="en-US" sz="1200" b="1" dirty="0" smtClean="0">
                        <a:solidFill>
                          <a:srgbClr val="00B0F0"/>
                        </a:solidFill>
                      </a:endParaRPr>
                    </a:p>
                  </a:txBody>
                  <a:tcPr/>
                </a:tc>
                <a:tc>
                  <a:txBody>
                    <a:bodyPr/>
                    <a:lstStyle/>
                    <a:p>
                      <a:r>
                        <a:rPr lang="en-US" sz="1200" dirty="0" smtClean="0"/>
                        <a:t>Data path</a:t>
                      </a:r>
                      <a:endParaRPr lang="en-US" sz="1200" dirty="0"/>
                    </a:p>
                  </a:txBody>
                  <a:tcPr/>
                </a:tc>
              </a:tr>
            </a:tbl>
          </a:graphicData>
        </a:graphic>
      </p:graphicFrame>
    </p:spTree>
    <p:extLst>
      <p:ext uri="{BB962C8B-B14F-4D97-AF65-F5344CB8AC3E}">
        <p14:creationId xmlns:p14="http://schemas.microsoft.com/office/powerpoint/2010/main" val="112067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handshake mode</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5</a:t>
            </a:fld>
            <a:endParaRPr lang="en-US" dirty="0"/>
          </a:p>
        </p:txBody>
      </p:sp>
      <p:sp>
        <p:nvSpPr>
          <p:cNvPr id="4" name="Rectangle 3"/>
          <p:cNvSpPr/>
          <p:nvPr/>
        </p:nvSpPr>
        <p:spPr>
          <a:xfrm>
            <a:off x="607512" y="474345"/>
            <a:ext cx="10970930" cy="3693319"/>
          </a:xfrm>
          <a:prstGeom prst="rect">
            <a:avLst/>
          </a:prstGeom>
        </p:spPr>
        <p:txBody>
          <a:bodyPr wrap="square">
            <a:spAutoFit/>
          </a:bodyPr>
          <a:lstStyle/>
          <a:p>
            <a:pPr marL="285750" indent="-285750" algn="just">
              <a:buFont typeface="Arial" panose="020B0604020202020204" pitchFamily="34" charset="0"/>
              <a:buChar char="•"/>
            </a:pPr>
            <a:r>
              <a:rPr lang="en-US" dirty="0"/>
              <a:t>DMA handshake mode is a mechanism used in DMA (Direct Memory Access) transfers to coordinate the transfer of data between the peripheral device and the memory. It involves the exchange of control signals between the DMA controller and the peripheral device to initiate and control the transfer of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DMA handshake mode, the peripheral device generates a request signal to indicate that it needs to transfer data. The DMA controller, upon receiving the request, generates a grant signal to indicate that the bus is available for the transfer. The peripheral device then initiates the transfer of data, and the DMA controller monitors the transfer to ensure that it is completed correctly. Upon completion, the DMA controller generates a transfer complete signal to indicate that the transfer is finished, and the peripheral device releases the bus.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DMA handshake mode helps to ensure that the transfer of data is performed in a controlled and efficient manner, and it provides a mechanism for the peripheral device and the DMA controller to communicate and coordinate the transfer of data.</a:t>
            </a:r>
          </a:p>
        </p:txBody>
      </p:sp>
    </p:spTree>
    <p:extLst>
      <p:ext uri="{BB962C8B-B14F-4D97-AF65-F5344CB8AC3E}">
        <p14:creationId xmlns:p14="http://schemas.microsoft.com/office/powerpoint/2010/main" val="189737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normal mode</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6</a:t>
            </a:fld>
            <a:endParaRPr lang="en-US" dirty="0"/>
          </a:p>
        </p:txBody>
      </p:sp>
      <p:sp>
        <p:nvSpPr>
          <p:cNvPr id="4" name="Rectangle 3"/>
          <p:cNvSpPr/>
          <p:nvPr/>
        </p:nvSpPr>
        <p:spPr>
          <a:xfrm>
            <a:off x="613774" y="610644"/>
            <a:ext cx="10964668" cy="4247317"/>
          </a:xfrm>
          <a:prstGeom prst="rect">
            <a:avLst/>
          </a:prstGeom>
        </p:spPr>
        <p:txBody>
          <a:bodyPr wrap="square">
            <a:spAutoFit/>
          </a:bodyPr>
          <a:lstStyle/>
          <a:p>
            <a:pPr marL="285750" indent="-285750" algn="just">
              <a:buFont typeface="Arial" panose="020B0604020202020204" pitchFamily="34" charset="0"/>
              <a:buChar char="•"/>
            </a:pPr>
            <a:r>
              <a:rPr lang="en-US" dirty="0"/>
              <a:t>DMA normal mode is a mode of operation for DMA (Direct Memory Access) controllers where the transfer of data from a peripheral device to memory or from memory to a peripheral device is performed in a single, continuous transfer. In this mode, the DMA controller acts as an intermediary between the peripheral device and memory, taking control of the bus and managing the transfer of data without the need for intervention from the processor.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DMA normal mode, the peripheral device generates a request signal to initiate the transfer, and the DMA controller grants access to the bus. The DMA controller then performs the transfer of data from the peripheral device to memory or from memory to the peripheral device, and upon completion, releases the bus. The transfer is performed in a single transaction, without the need for repeated handshaking between the peripheral device and the DMA controller.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DMA normal mode is typically used for small data transfers or for transfers that occur infrequently. This mode provides a simple and efficient mechanism for transferring data between a peripheral device and memory, freeing up the processor to perform other tasks during the transfer.</a:t>
            </a:r>
          </a:p>
        </p:txBody>
      </p:sp>
    </p:spTree>
    <p:extLst>
      <p:ext uri="{BB962C8B-B14F-4D97-AF65-F5344CB8AC3E}">
        <p14:creationId xmlns:p14="http://schemas.microsoft.com/office/powerpoint/2010/main" val="300674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linked list mode</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7</a:t>
            </a:fld>
            <a:endParaRPr lang="en-US" dirty="0"/>
          </a:p>
        </p:txBody>
      </p:sp>
      <p:sp>
        <p:nvSpPr>
          <p:cNvPr id="4" name="Rectangle 3"/>
          <p:cNvSpPr/>
          <p:nvPr/>
        </p:nvSpPr>
        <p:spPr>
          <a:xfrm>
            <a:off x="613775" y="457200"/>
            <a:ext cx="10964667" cy="4247317"/>
          </a:xfrm>
          <a:prstGeom prst="rect">
            <a:avLst/>
          </a:prstGeom>
        </p:spPr>
        <p:txBody>
          <a:bodyPr wrap="square">
            <a:spAutoFit/>
          </a:bodyPr>
          <a:lstStyle/>
          <a:p>
            <a:pPr marL="285750" indent="-285750" algn="just">
              <a:buFont typeface="Arial" panose="020B0604020202020204" pitchFamily="34" charset="0"/>
              <a:buChar char="•"/>
            </a:pPr>
            <a:r>
              <a:rPr lang="en-US" dirty="0"/>
              <a:t>DMA linked list mode is a mode of operation for DMA (Direct Memory Access) controllers that allows for the transfer of multiple blocks of data in a chain-like manner, with each block linked to the next block. In this mode, the DMA controller acts as an intermediary between the peripheral device and memory, taking control of the bus and managing the transfer of data without the need for intervention from the processor.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DMA linked list mode, the data to be transferred is divided into blocks, and each block is described by a data structure stored in memory, called a "node". The nodes contain information about the source and destination addresses, the size of the transfer, and a pointer to the next node in the list. The DMA controller starts the transfer by fetching the first node in the list, performing the transfer described by the node, and then fetching the next node in the list, and so on, until all nodes have been processed.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DMA linked list mode provides a flexible and efficient mechanism for transferring multiple blocks of data between a peripheral device and memory, freeing up the processor to perform other tasks during the transfer. This mode is particularly useful for applications where the data to be transferred is dynamic or where the data transfer patterns are complex and change frequently.</a:t>
            </a:r>
          </a:p>
        </p:txBody>
      </p:sp>
    </p:spTree>
    <p:extLst>
      <p:ext uri="{BB962C8B-B14F-4D97-AF65-F5344CB8AC3E}">
        <p14:creationId xmlns:p14="http://schemas.microsoft.com/office/powerpoint/2010/main" val="256084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channel arbitration</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8</a:t>
            </a:fld>
            <a:endParaRPr lang="en-US" dirty="0"/>
          </a:p>
        </p:txBody>
      </p:sp>
      <p:sp>
        <p:nvSpPr>
          <p:cNvPr id="5" name="Rectangle 4"/>
          <p:cNvSpPr/>
          <p:nvPr/>
        </p:nvSpPr>
        <p:spPr>
          <a:xfrm>
            <a:off x="613666" y="457200"/>
            <a:ext cx="10964667" cy="5755422"/>
          </a:xfrm>
          <a:prstGeom prst="rect">
            <a:avLst/>
          </a:prstGeom>
        </p:spPr>
        <p:txBody>
          <a:bodyPr wrap="square">
            <a:spAutoFit/>
          </a:bodyPr>
          <a:lstStyle/>
          <a:p>
            <a:pPr marL="171450" indent="-171450" algn="just">
              <a:buFont typeface="Arial" panose="020B0604020202020204" pitchFamily="34" charset="0"/>
              <a:buChar char="•"/>
            </a:pPr>
            <a:r>
              <a:rPr lang="en-US" sz="1600" dirty="0"/>
              <a:t>DMA channel arbitration refers to the process of determining which DMA channel will be given access to the bus to perform a data transfer. When multiple peripheral devices are requesting a transfer at the same time, the DMA controller must decide which request to process first</a:t>
            </a:r>
            <a:r>
              <a:rPr lang="en-US" sz="1600" dirty="0" smtClean="0"/>
              <a:t>.</a:t>
            </a:r>
            <a:endParaRPr lang="en-US" sz="1600" dirty="0"/>
          </a:p>
          <a:p>
            <a:pPr marL="171450" indent="-171450" algn="just">
              <a:buFont typeface="Arial" panose="020B0604020202020204" pitchFamily="34" charset="0"/>
              <a:buChar char="•"/>
            </a:pPr>
            <a:r>
              <a:rPr lang="en-US" sz="1600" dirty="0"/>
              <a:t>There are several methods of DMA channel arbitration, including</a:t>
            </a:r>
            <a:r>
              <a:rPr lang="en-US" sz="1600" dirty="0" smtClean="0"/>
              <a:t>:</a:t>
            </a:r>
            <a:endParaRPr lang="en-US" sz="1600" dirty="0"/>
          </a:p>
          <a:p>
            <a:pPr marL="628650" lvl="1" indent="-171450" algn="just">
              <a:buFont typeface="Courier New" panose="02070309020205020404" pitchFamily="49" charset="0"/>
              <a:buChar char="o"/>
            </a:pPr>
            <a:r>
              <a:rPr lang="en-US" sz="1600" dirty="0"/>
              <a:t>Fixed Priority: In this method, each DMA channel is assigned a priority, and the channel with the highest priority is granted access to the bus first</a:t>
            </a:r>
            <a:r>
              <a:rPr lang="en-US" sz="1600" dirty="0" smtClean="0"/>
              <a:t>.</a:t>
            </a:r>
            <a:endParaRPr lang="en-US" sz="1600" dirty="0"/>
          </a:p>
          <a:p>
            <a:pPr marL="628650" lvl="1" indent="-171450" algn="just">
              <a:buFont typeface="Courier New" panose="02070309020205020404" pitchFamily="49" charset="0"/>
              <a:buChar char="o"/>
            </a:pPr>
            <a:r>
              <a:rPr lang="en-US" sz="1600" dirty="0"/>
              <a:t>Round Robin: In this method, the DMA controller cycles through all the DMA channels, granting each one access to the bus in turn</a:t>
            </a:r>
            <a:r>
              <a:rPr lang="en-US" sz="1600" dirty="0" smtClean="0"/>
              <a:t>.</a:t>
            </a:r>
            <a:endParaRPr lang="en-US" sz="1600" dirty="0"/>
          </a:p>
          <a:p>
            <a:pPr marL="628650" lvl="1" indent="-171450" algn="just">
              <a:buFont typeface="Courier New" panose="02070309020205020404" pitchFamily="49" charset="0"/>
              <a:buChar char="o"/>
            </a:pPr>
            <a:r>
              <a:rPr lang="en-US" sz="1600" dirty="0"/>
              <a:t>Sporadic: In this method, the DMA controller assigns access to the bus based on the frequency of requests from each channel. Channels that request transfers more frequently are given higher priority</a:t>
            </a:r>
            <a:r>
              <a:rPr lang="en-US" sz="1600" dirty="0" smtClean="0"/>
              <a:t>.</a:t>
            </a:r>
            <a:endParaRPr lang="en-US" sz="1600" dirty="0"/>
          </a:p>
          <a:p>
            <a:pPr marL="628650" lvl="1" indent="-171450" algn="just">
              <a:buFont typeface="Courier New" panose="02070309020205020404" pitchFamily="49" charset="0"/>
              <a:buChar char="o"/>
            </a:pPr>
            <a:r>
              <a:rPr lang="en-US" sz="1600" dirty="0"/>
              <a:t>Weighted Round Robin: In this method, the DMA controller grants access to the bus based on a combination of channel priority and the frequency of requests</a:t>
            </a:r>
            <a:r>
              <a:rPr lang="en-US" sz="1600" dirty="0" smtClean="0"/>
              <a:t>.</a:t>
            </a:r>
            <a:endParaRPr lang="en-US" sz="1600" dirty="0"/>
          </a:p>
          <a:p>
            <a:pPr marL="171450" indent="-171450" algn="just">
              <a:buFont typeface="Arial" panose="020B0604020202020204" pitchFamily="34" charset="0"/>
              <a:buChar char="•"/>
            </a:pPr>
            <a:r>
              <a:rPr lang="en-US" sz="1600" dirty="0"/>
              <a:t>The specific method used for DMA channel arbitration depends on the requirements of the system and the specific implementation of the DMA controller</a:t>
            </a:r>
            <a:r>
              <a:rPr lang="en-US" sz="1600" dirty="0" smtClean="0"/>
              <a:t>.</a:t>
            </a:r>
            <a:endParaRPr lang="en-US" sz="1600" dirty="0"/>
          </a:p>
          <a:p>
            <a:pPr marL="171450" indent="-171450" algn="just">
              <a:buFont typeface="Arial" panose="020B0604020202020204" pitchFamily="34" charset="0"/>
              <a:buChar char="•"/>
            </a:pPr>
            <a:r>
              <a:rPr lang="en-US" sz="1600" dirty="0"/>
              <a:t>The choice of the best method for DMA channel arbitration in a system with 32 channels would depend on the specific requirements of the system and the data transfer patterns of the peripherals. However, if all the channels have roughly equal priority, the Round Robin method can be a good choice, as it provides a fair and balanced allocation of bus access to all the channels. This method can also help to avoid starvation of any individual channel if there are irregular bursts of requests</a:t>
            </a:r>
            <a:r>
              <a:rPr lang="en-US" sz="1600" dirty="0" smtClean="0"/>
              <a:t>.</a:t>
            </a:r>
            <a:endParaRPr lang="en-US" sz="1600" dirty="0"/>
          </a:p>
          <a:p>
            <a:pPr marL="171450" indent="-171450" algn="just">
              <a:buFont typeface="Arial" panose="020B0604020202020204" pitchFamily="34" charset="0"/>
              <a:buChar char="•"/>
            </a:pPr>
            <a:r>
              <a:rPr lang="en-US" sz="1600" dirty="0"/>
              <a:t>If some channels have a higher priority, then a combination of Fixed Priority and Weighted Round Robin methods can be used, where the higher priority channels are granted bus access first and the remaining channels are granted access based on a weighted round-robin algorithm</a:t>
            </a:r>
            <a:r>
              <a:rPr lang="en-US" sz="1600" dirty="0" smtClean="0"/>
              <a:t>.</a:t>
            </a:r>
            <a:endParaRPr lang="en-US" sz="1600" dirty="0"/>
          </a:p>
          <a:p>
            <a:pPr marL="171450" indent="-171450" algn="just">
              <a:buFont typeface="Arial" panose="020B0604020202020204" pitchFamily="34" charset="0"/>
              <a:buChar char="•"/>
            </a:pPr>
            <a:r>
              <a:rPr lang="en-US" sz="1600" dirty="0"/>
              <a:t>Ultimately, the best method for DMA channel arbitration would need to be evaluated and determined based on a detailed analysis of the system requirements and the performance characteristics of the DMA controller.</a:t>
            </a:r>
          </a:p>
        </p:txBody>
      </p:sp>
    </p:spTree>
    <p:extLst>
      <p:ext uri="{BB962C8B-B14F-4D97-AF65-F5344CB8AC3E}">
        <p14:creationId xmlns:p14="http://schemas.microsoft.com/office/powerpoint/2010/main" val="427337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1675</Words>
  <Application>Microsoft Office PowerPoint</Application>
  <PresentationFormat>Widescreen</PresentationFormat>
  <Paragraphs>102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Symbol</vt:lpstr>
      <vt:lpstr>Office Theme</vt:lpstr>
      <vt:lpstr>Direct Memory Access (DMA)</vt:lpstr>
      <vt:lpstr>What is DMA?</vt:lpstr>
      <vt:lpstr>How DMA works?</vt:lpstr>
      <vt:lpstr>DMA controller block diagram</vt:lpstr>
      <vt:lpstr>DMA handshake mode</vt:lpstr>
      <vt:lpstr>DMA normal mode</vt:lpstr>
      <vt:lpstr>DMA linked list mode</vt:lpstr>
      <vt:lpstr>DMA channel arbitration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103</cp:revision>
  <dcterms:created xsi:type="dcterms:W3CDTF">2022-12-24T09:31:44Z</dcterms:created>
  <dcterms:modified xsi:type="dcterms:W3CDTF">2023-02-07T15:03:28Z</dcterms:modified>
</cp:coreProperties>
</file>