
<file path=[Content_Types].xml><?xml version="1.0" encoding="utf-8"?>
<Types xmlns="http://schemas.openxmlformats.org/package/2006/content-types">
  <Default Extension="png" ContentType="image/png"/>
  <Default Extension="web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013B"/>
    <a:srgbClr val="0000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152" d="100"/>
          <a:sy n="152" d="100"/>
        </p:scale>
        <p:origin x="492" y="7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532C1C-6881-4E29-9FBE-3ED9764DF568}" type="datetimeFigureOut">
              <a:rPr lang="en-US" smtClean="0"/>
              <a:t>2/14/2023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3D014-064B-4C57-A39D-6E755DF165A3}" type="slidenum">
              <a:rPr lang="en-US" smtClean="0"/>
              <a:t>‹#›</a:t>
            </a:fld>
            <a:endParaRPr lang="en-US"/>
          </a:p>
        </p:txBody>
      </p:sp>
    </p:spTree>
    <p:extLst>
      <p:ext uri="{BB962C8B-B14F-4D97-AF65-F5344CB8AC3E}">
        <p14:creationId xmlns:p14="http://schemas.microsoft.com/office/powerpoint/2010/main" val="2109871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7E3D014-064B-4C57-A39D-6E755DF165A3}" type="slidenum">
              <a:rPr lang="en-US" smtClean="0"/>
              <a:t>2</a:t>
            </a:fld>
            <a:endParaRPr lang="en-US"/>
          </a:p>
        </p:txBody>
      </p:sp>
    </p:spTree>
    <p:extLst>
      <p:ext uri="{BB962C8B-B14F-4D97-AF65-F5344CB8AC3E}">
        <p14:creationId xmlns:p14="http://schemas.microsoft.com/office/powerpoint/2010/main" val="825938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webp"/><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t="-12000" b="-12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714166"/>
            <a:ext cx="9144000" cy="1954816"/>
          </a:xfrm>
        </p:spPr>
        <p:txBody>
          <a:bodyPr anchor="b"/>
          <a:lstStyle>
            <a:lvl1pPr algn="ctr">
              <a:defRPr sz="6000" b="1">
                <a:solidFill>
                  <a:schemeClr val="bg1"/>
                </a:solidFill>
              </a:defRPr>
            </a:lvl1pPr>
          </a:lstStyle>
          <a:p>
            <a:r>
              <a:rPr lang="en-US" dirty="0" smtClean="0"/>
              <a:t>PROJECT NAME</a:t>
            </a:r>
            <a:endParaRPr lang="en-US" dirty="0"/>
          </a:p>
        </p:txBody>
      </p:sp>
      <p:sp>
        <p:nvSpPr>
          <p:cNvPr id="3" name="Subtitle 2"/>
          <p:cNvSpPr>
            <a:spLocks noGrp="1"/>
          </p:cNvSpPr>
          <p:nvPr>
            <p:ph type="subTitle" idx="1" hasCustomPrompt="1"/>
          </p:nvPr>
        </p:nvSpPr>
        <p:spPr>
          <a:xfrm>
            <a:off x="1524000" y="2921243"/>
            <a:ext cx="9144000" cy="909893"/>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Author</a:t>
            </a:r>
          </a:p>
          <a:p>
            <a:r>
              <a:rPr lang="en-US" dirty="0" err="1" smtClean="0"/>
              <a:t>dd</a:t>
            </a:r>
            <a:r>
              <a:rPr lang="en-US" dirty="0" smtClean="0"/>
              <a:t>/mm/</a:t>
            </a:r>
            <a:r>
              <a:rPr lang="en-US" dirty="0" err="1" smtClean="0"/>
              <a:t>yy</a:t>
            </a:r>
            <a:endParaRPr lang="en-US" dirty="0"/>
          </a:p>
        </p:txBody>
      </p:sp>
    </p:spTree>
    <p:extLst>
      <p:ext uri="{BB962C8B-B14F-4D97-AF65-F5344CB8AC3E}">
        <p14:creationId xmlns:p14="http://schemas.microsoft.com/office/powerpoint/2010/main" val="2276562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2190A9-F7E3-4F14-B6E3-11E229756979}" type="slidenum">
              <a:rPr lang="en-US" smtClean="0"/>
              <a:t>‹#›</a:t>
            </a:fld>
            <a:endParaRPr lang="en-US"/>
          </a:p>
        </p:txBody>
      </p:sp>
    </p:spTree>
    <p:extLst>
      <p:ext uri="{BB962C8B-B14F-4D97-AF65-F5344CB8AC3E}">
        <p14:creationId xmlns:p14="http://schemas.microsoft.com/office/powerpoint/2010/main" val="1430745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2190A9-F7E3-4F14-B6E3-11E229756979}" type="slidenum">
              <a:rPr lang="en-US" smtClean="0"/>
              <a:t>‹#›</a:t>
            </a:fld>
            <a:endParaRPr lang="en-US"/>
          </a:p>
        </p:txBody>
      </p:sp>
    </p:spTree>
    <p:extLst>
      <p:ext uri="{BB962C8B-B14F-4D97-AF65-F5344CB8AC3E}">
        <p14:creationId xmlns:p14="http://schemas.microsoft.com/office/powerpoint/2010/main" val="3241026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12192000" cy="457199"/>
          </a:xfrm>
          <a:solidFill>
            <a:srgbClr val="0C013B"/>
          </a:solidFill>
          <a:ln>
            <a:noFill/>
          </a:ln>
        </p:spPr>
        <p:txBody>
          <a:bodyPr>
            <a:normAutofit/>
          </a:bodyPr>
          <a:lstStyle>
            <a:lvl1pPr>
              <a:defRPr sz="3200">
                <a:solidFill>
                  <a:schemeClr val="bg1"/>
                </a:solidFill>
              </a:defRPr>
            </a:lvl1pPr>
          </a:lstStyle>
          <a:p>
            <a:r>
              <a:rPr lang="en-US" dirty="0" smtClean="0"/>
              <a:t>Title</a:t>
            </a:r>
            <a:endParaRPr lang="en-US" dirty="0"/>
          </a:p>
        </p:txBody>
      </p:sp>
      <p:sp>
        <p:nvSpPr>
          <p:cNvPr id="6" name="Slide Number Placeholder 5"/>
          <p:cNvSpPr>
            <a:spLocks noGrp="1"/>
          </p:cNvSpPr>
          <p:nvPr>
            <p:ph type="sldNum" sz="quarter" idx="12"/>
          </p:nvPr>
        </p:nvSpPr>
        <p:spPr>
          <a:xfrm>
            <a:off x="9448800" y="6632369"/>
            <a:ext cx="2129642" cy="225631"/>
          </a:xfrm>
        </p:spPr>
        <p:txBody>
          <a:bodyPr/>
          <a:lstStyle/>
          <a:p>
            <a:fld id="{8D2190A9-F7E3-4F14-B6E3-11E229756979}" type="slidenum">
              <a:rPr lang="en-US" smtClean="0"/>
              <a:t>‹#›</a:t>
            </a:fld>
            <a:endParaRPr lang="en-US" dirty="0"/>
          </a:p>
        </p:txBody>
      </p:sp>
      <p:sp>
        <p:nvSpPr>
          <p:cNvPr id="8" name="Rectangle 7"/>
          <p:cNvSpPr/>
          <p:nvPr userDrawn="1"/>
        </p:nvSpPr>
        <p:spPr>
          <a:xfrm>
            <a:off x="0" y="6592587"/>
            <a:ext cx="12192000" cy="45719"/>
          </a:xfrm>
          <a:prstGeom prst="rect">
            <a:avLst/>
          </a:prstGeom>
          <a:solidFill>
            <a:srgbClr val="0C01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1206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2190A9-F7E3-4F14-B6E3-11E229756979}" type="slidenum">
              <a:rPr lang="en-US" smtClean="0"/>
              <a:t>‹#›</a:t>
            </a:fld>
            <a:endParaRPr lang="en-US"/>
          </a:p>
        </p:txBody>
      </p:sp>
    </p:spTree>
    <p:extLst>
      <p:ext uri="{BB962C8B-B14F-4D97-AF65-F5344CB8AC3E}">
        <p14:creationId xmlns:p14="http://schemas.microsoft.com/office/powerpoint/2010/main" val="856254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2190A9-F7E3-4F14-B6E3-11E229756979}" type="slidenum">
              <a:rPr lang="en-US" smtClean="0"/>
              <a:t>‹#›</a:t>
            </a:fld>
            <a:endParaRPr lang="en-US"/>
          </a:p>
        </p:txBody>
      </p:sp>
    </p:spTree>
    <p:extLst>
      <p:ext uri="{BB962C8B-B14F-4D97-AF65-F5344CB8AC3E}">
        <p14:creationId xmlns:p14="http://schemas.microsoft.com/office/powerpoint/2010/main" val="1009530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2190A9-F7E3-4F14-B6E3-11E229756979}" type="slidenum">
              <a:rPr lang="en-US" smtClean="0"/>
              <a:t>‹#›</a:t>
            </a:fld>
            <a:endParaRPr lang="en-US"/>
          </a:p>
        </p:txBody>
      </p:sp>
    </p:spTree>
    <p:extLst>
      <p:ext uri="{BB962C8B-B14F-4D97-AF65-F5344CB8AC3E}">
        <p14:creationId xmlns:p14="http://schemas.microsoft.com/office/powerpoint/2010/main" val="611042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2190A9-F7E3-4F14-B6E3-11E229756979}" type="slidenum">
              <a:rPr lang="en-US" smtClean="0"/>
              <a:t>‹#›</a:t>
            </a:fld>
            <a:endParaRPr lang="en-US"/>
          </a:p>
        </p:txBody>
      </p:sp>
    </p:spTree>
    <p:extLst>
      <p:ext uri="{BB962C8B-B14F-4D97-AF65-F5344CB8AC3E}">
        <p14:creationId xmlns:p14="http://schemas.microsoft.com/office/powerpoint/2010/main" val="3929611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2190A9-F7E3-4F14-B6E3-11E229756979}" type="slidenum">
              <a:rPr lang="en-US" smtClean="0"/>
              <a:t>‹#›</a:t>
            </a:fld>
            <a:endParaRPr lang="en-US"/>
          </a:p>
        </p:txBody>
      </p:sp>
    </p:spTree>
    <p:extLst>
      <p:ext uri="{BB962C8B-B14F-4D97-AF65-F5344CB8AC3E}">
        <p14:creationId xmlns:p14="http://schemas.microsoft.com/office/powerpoint/2010/main" val="2915337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2190A9-F7E3-4F14-B6E3-11E229756979}" type="slidenum">
              <a:rPr lang="en-US" smtClean="0"/>
              <a:t>‹#›</a:t>
            </a:fld>
            <a:endParaRPr lang="en-US"/>
          </a:p>
        </p:txBody>
      </p:sp>
    </p:spTree>
    <p:extLst>
      <p:ext uri="{BB962C8B-B14F-4D97-AF65-F5344CB8AC3E}">
        <p14:creationId xmlns:p14="http://schemas.microsoft.com/office/powerpoint/2010/main" val="2527908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2190A9-F7E3-4F14-B6E3-11E229756979}" type="slidenum">
              <a:rPr lang="en-US" smtClean="0"/>
              <a:t>‹#›</a:t>
            </a:fld>
            <a:endParaRPr lang="en-US"/>
          </a:p>
        </p:txBody>
      </p:sp>
    </p:spTree>
    <p:extLst>
      <p:ext uri="{BB962C8B-B14F-4D97-AF65-F5344CB8AC3E}">
        <p14:creationId xmlns:p14="http://schemas.microsoft.com/office/powerpoint/2010/main" val="783467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2190A9-F7E3-4F14-B6E3-11E229756979}" type="slidenum">
              <a:rPr lang="en-US" smtClean="0"/>
              <a:t>‹#›</a:t>
            </a:fld>
            <a:endParaRPr lang="en-US"/>
          </a:p>
        </p:txBody>
      </p:sp>
    </p:spTree>
    <p:extLst>
      <p:ext uri="{BB962C8B-B14F-4D97-AF65-F5344CB8AC3E}">
        <p14:creationId xmlns:p14="http://schemas.microsoft.com/office/powerpoint/2010/main" val="39606864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Direct Memory Access (DMA)</a:t>
            </a:r>
            <a:endParaRPr lang="en-US" dirty="0"/>
          </a:p>
        </p:txBody>
      </p:sp>
      <p:sp>
        <p:nvSpPr>
          <p:cNvPr id="3" name="Subtitle 2"/>
          <p:cNvSpPr>
            <a:spLocks noGrp="1"/>
          </p:cNvSpPr>
          <p:nvPr>
            <p:ph type="subTitle" idx="1"/>
          </p:nvPr>
        </p:nvSpPr>
        <p:spPr/>
        <p:txBody>
          <a:bodyPr/>
          <a:lstStyle/>
          <a:p>
            <a:r>
              <a:rPr lang="en-US" dirty="0" smtClean="0"/>
              <a:t>Feb 02, 2023</a:t>
            </a:r>
            <a:endParaRPr lang="en-US" dirty="0"/>
          </a:p>
        </p:txBody>
      </p:sp>
    </p:spTree>
    <p:extLst>
      <p:ext uri="{BB962C8B-B14F-4D97-AF65-F5344CB8AC3E}">
        <p14:creationId xmlns:p14="http://schemas.microsoft.com/office/powerpoint/2010/main" val="5140299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DMA channel disabling without data loss</a:t>
            </a:r>
            <a:endParaRPr lang="en-US" dirty="0"/>
          </a:p>
        </p:txBody>
      </p:sp>
      <p:sp>
        <p:nvSpPr>
          <p:cNvPr id="3" name="Slide Number Placeholder 2"/>
          <p:cNvSpPr>
            <a:spLocks noGrp="1"/>
          </p:cNvSpPr>
          <p:nvPr>
            <p:ph type="sldNum" sz="quarter" idx="12"/>
          </p:nvPr>
        </p:nvSpPr>
        <p:spPr/>
        <p:txBody>
          <a:bodyPr/>
          <a:lstStyle/>
          <a:p>
            <a:fld id="{8D2190A9-F7E3-4F14-B6E3-11E229756979}" type="slidenum">
              <a:rPr lang="en-US" smtClean="0"/>
              <a:t>10</a:t>
            </a:fld>
            <a:endParaRPr lang="en-US" dirty="0"/>
          </a:p>
        </p:txBody>
      </p:sp>
      <p:sp>
        <p:nvSpPr>
          <p:cNvPr id="4" name="Rectangle 3"/>
          <p:cNvSpPr/>
          <p:nvPr/>
        </p:nvSpPr>
        <p:spPr>
          <a:xfrm>
            <a:off x="607512" y="612845"/>
            <a:ext cx="10970930" cy="3693319"/>
          </a:xfrm>
          <a:prstGeom prst="rect">
            <a:avLst/>
          </a:prstGeom>
        </p:spPr>
        <p:txBody>
          <a:bodyPr wrap="square">
            <a:spAutoFit/>
          </a:bodyPr>
          <a:lstStyle/>
          <a:p>
            <a:pPr marL="285750" indent="-285750" algn="just">
              <a:buFont typeface="Arial" panose="020B0604020202020204" pitchFamily="34" charset="0"/>
              <a:buChar char="•"/>
            </a:pPr>
            <a:r>
              <a:rPr lang="en-US" dirty="0"/>
              <a:t>DMA channel disabling without data loss refers to the process of disabling a DMA </a:t>
            </a:r>
            <a:r>
              <a:rPr lang="en-US" dirty="0" smtClean="0"/>
              <a:t>channel </a:t>
            </a:r>
            <a:r>
              <a:rPr lang="en-US" dirty="0"/>
              <a:t>while preserving the data that is being transferred. In a DMA transfer, data is moved from a peripheral device to memory or from memory to a peripheral device without the intervention of the processor. If the DMA channel is disabled while the transfer is in progress, it could result in loss of data.</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To prevent data loss during the disabling of a DMA channel, the DMA controller typically provides a mechanism to pause the transfer, allowing the channel to be disabled without losing any data. Once the channel has been disabled, the transfer can be resumed from the point where it was paused. This mechanism helps to ensure that the transfer of data is performed in a consistent and reliable manner, even if the channel must be disabled during the transfer.</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It's important to note that the mechanism for disabling a DMA channel without data loss may vary depending on the specific DMA controller and system architecture.</a:t>
            </a:r>
          </a:p>
        </p:txBody>
      </p:sp>
    </p:spTree>
    <p:extLst>
      <p:ext uri="{BB962C8B-B14F-4D97-AF65-F5344CB8AC3E}">
        <p14:creationId xmlns:p14="http://schemas.microsoft.com/office/powerpoint/2010/main" val="1072982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DMA hold function</a:t>
            </a:r>
            <a:endParaRPr lang="en-US" dirty="0"/>
          </a:p>
        </p:txBody>
      </p:sp>
      <p:sp>
        <p:nvSpPr>
          <p:cNvPr id="3" name="Slide Number Placeholder 2"/>
          <p:cNvSpPr>
            <a:spLocks noGrp="1"/>
          </p:cNvSpPr>
          <p:nvPr>
            <p:ph type="sldNum" sz="quarter" idx="12"/>
          </p:nvPr>
        </p:nvSpPr>
        <p:spPr/>
        <p:txBody>
          <a:bodyPr/>
          <a:lstStyle/>
          <a:p>
            <a:fld id="{8D2190A9-F7E3-4F14-B6E3-11E229756979}" type="slidenum">
              <a:rPr lang="en-US" smtClean="0"/>
              <a:t>11</a:t>
            </a:fld>
            <a:endParaRPr lang="en-US" dirty="0"/>
          </a:p>
        </p:txBody>
      </p:sp>
      <p:sp>
        <p:nvSpPr>
          <p:cNvPr id="4" name="Rectangle 3"/>
          <p:cNvSpPr/>
          <p:nvPr/>
        </p:nvSpPr>
        <p:spPr>
          <a:xfrm>
            <a:off x="613775" y="504947"/>
            <a:ext cx="10964667" cy="3693319"/>
          </a:xfrm>
          <a:prstGeom prst="rect">
            <a:avLst/>
          </a:prstGeom>
        </p:spPr>
        <p:txBody>
          <a:bodyPr wrap="square">
            <a:spAutoFit/>
          </a:bodyPr>
          <a:lstStyle/>
          <a:p>
            <a:pPr marL="285750" indent="-285750" algn="just">
              <a:buFont typeface="Arial" panose="020B0604020202020204" pitchFamily="34" charset="0"/>
              <a:buChar char="•"/>
            </a:pPr>
            <a:r>
              <a:rPr lang="en-US" dirty="0"/>
              <a:t>DMA hold function allows the transfer of data to be temporarily suspended while the processor performs other tasks. The DMA hold function allows the processor to temporarily stop the DMA transfer, and then resume the transfer later, at the same place where it was stopped.</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The DMA hold function is implemented by adding a "hold" signal to the DMA controller, which is controlled by the processor. When the processor wants to temporarily stop the DMA transfer, it asserts the hold signal. The DMA controller then pauses the transfer and waits for the processor to release the hold signal. When the hold signal is released, the DMA controller resumes the transfer from the point where it was stopped.</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The DMA hold function provides a mechanism for ensuring that the processor has control over the DMA transfer, and it provides a mechanism for temporarily stopping the transfer when the processor needs to perform other tasks. This feature is particularly useful for applications where the processor needs to perform complex tasks or needs to temporarily halt the transfer in order to perform other functions.</a:t>
            </a:r>
          </a:p>
        </p:txBody>
      </p:sp>
    </p:spTree>
    <p:extLst>
      <p:ext uri="{BB962C8B-B14F-4D97-AF65-F5344CB8AC3E}">
        <p14:creationId xmlns:p14="http://schemas.microsoft.com/office/powerpoint/2010/main" val="2709493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DMAC status indication outputs</a:t>
            </a:r>
            <a:endParaRPr lang="en-US" dirty="0"/>
          </a:p>
        </p:txBody>
      </p:sp>
      <p:sp>
        <p:nvSpPr>
          <p:cNvPr id="3" name="Slide Number Placeholder 2"/>
          <p:cNvSpPr>
            <a:spLocks noGrp="1"/>
          </p:cNvSpPr>
          <p:nvPr>
            <p:ph type="sldNum" sz="quarter" idx="12"/>
          </p:nvPr>
        </p:nvSpPr>
        <p:spPr/>
        <p:txBody>
          <a:bodyPr/>
          <a:lstStyle/>
          <a:p>
            <a:fld id="{8D2190A9-F7E3-4F14-B6E3-11E229756979}" type="slidenum">
              <a:rPr lang="en-US" smtClean="0"/>
              <a:t>12</a:t>
            </a:fld>
            <a:endParaRPr lang="en-US" dirty="0"/>
          </a:p>
        </p:txBody>
      </p:sp>
      <p:sp>
        <p:nvSpPr>
          <p:cNvPr id="4" name="Rectangle 3"/>
          <p:cNvSpPr/>
          <p:nvPr/>
        </p:nvSpPr>
        <p:spPr>
          <a:xfrm>
            <a:off x="616798" y="457200"/>
            <a:ext cx="10958404" cy="3693319"/>
          </a:xfrm>
          <a:prstGeom prst="rect">
            <a:avLst/>
          </a:prstGeom>
        </p:spPr>
        <p:txBody>
          <a:bodyPr wrap="square">
            <a:spAutoFit/>
          </a:bodyPr>
          <a:lstStyle/>
          <a:p>
            <a:pPr marL="285750" indent="-285750" algn="just">
              <a:buFont typeface="Arial" panose="020B0604020202020204" pitchFamily="34" charset="0"/>
              <a:buChar char="•"/>
            </a:pPr>
            <a:r>
              <a:rPr lang="en-US" dirty="0"/>
              <a:t>DMA (Direct Memory Access) controller status indication outputs are signals generated by the DMA controller that indicate the status of a DMA transfer. These signals provide information about the state of the transfer, such as whether the transfer is in progress, whether it has completed, or whether an error has occurred</a:t>
            </a:r>
            <a:r>
              <a:rPr lang="en-US" dirty="0" smtClean="0"/>
              <a:t>.</a:t>
            </a:r>
            <a:endParaRPr lang="en-US" dirty="0"/>
          </a:p>
          <a:p>
            <a:pPr marL="285750" indent="-285750" algn="just">
              <a:buFont typeface="Arial" panose="020B0604020202020204" pitchFamily="34" charset="0"/>
              <a:buChar char="•"/>
            </a:pPr>
            <a:r>
              <a:rPr lang="en-US" dirty="0"/>
              <a:t>The specific status indication outputs provided by a DMA controller can vary depending on the specific controller and system architecture, but common status outputs include</a:t>
            </a:r>
            <a:r>
              <a:rPr lang="en-US" dirty="0" smtClean="0"/>
              <a:t>:</a:t>
            </a:r>
            <a:endParaRPr lang="en-US" dirty="0"/>
          </a:p>
          <a:p>
            <a:pPr marL="742950" lvl="1" indent="-285750" algn="just">
              <a:buFont typeface="Courier New" panose="02070309020205020404" pitchFamily="49" charset="0"/>
              <a:buChar char="o"/>
            </a:pPr>
            <a:r>
              <a:rPr lang="en-US" dirty="0"/>
              <a:t>Transfer Complete: A signal that indicates when a DMA transfer has completed successfully.</a:t>
            </a:r>
          </a:p>
          <a:p>
            <a:pPr marL="742950" lvl="1" indent="-285750" algn="just">
              <a:buFont typeface="Courier New" panose="02070309020205020404" pitchFamily="49" charset="0"/>
              <a:buChar char="o"/>
            </a:pPr>
            <a:r>
              <a:rPr lang="en-US" dirty="0"/>
              <a:t>Error: A signal that indicates that an error has occurred during the transfer.</a:t>
            </a:r>
          </a:p>
          <a:p>
            <a:pPr marL="742950" lvl="1" indent="-285750" algn="just">
              <a:buFont typeface="Courier New" panose="02070309020205020404" pitchFamily="49" charset="0"/>
              <a:buChar char="o"/>
            </a:pPr>
            <a:r>
              <a:rPr lang="en-US" dirty="0"/>
              <a:t>Busy: A signal that indicates that the DMA controller is currently transferring data.</a:t>
            </a:r>
          </a:p>
          <a:p>
            <a:pPr marL="742950" lvl="1" indent="-285750" algn="just">
              <a:buFont typeface="Courier New" panose="02070309020205020404" pitchFamily="49" charset="0"/>
              <a:buChar char="o"/>
            </a:pPr>
            <a:r>
              <a:rPr lang="en-US" dirty="0"/>
              <a:t>Transfer Request: A signal that indicates that a DMA transfer has been requested by a peripheral device.</a:t>
            </a:r>
          </a:p>
          <a:p>
            <a:pPr marL="285750" indent="-285750" algn="just">
              <a:buFont typeface="Arial" panose="020B0604020202020204" pitchFamily="34" charset="0"/>
              <a:buChar char="•"/>
            </a:pPr>
            <a:r>
              <a:rPr lang="en-US" dirty="0"/>
              <a:t>The status indication outputs are used by the processor and other components in the system to monitor the status of the DMA transfer and to control the flow of data. For example, the processor may use the transfer complete signal to determine when a DMA transfer has finished, and then perform other tasks, or the processor may use the error signal to handle any errors that occur during the transfer.</a:t>
            </a:r>
          </a:p>
        </p:txBody>
      </p:sp>
    </p:spTree>
    <p:extLst>
      <p:ext uri="{BB962C8B-B14F-4D97-AF65-F5344CB8AC3E}">
        <p14:creationId xmlns:p14="http://schemas.microsoft.com/office/powerpoint/2010/main" val="803981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AXI DMA </a:t>
            </a:r>
            <a:r>
              <a:rPr lang="en-US" dirty="0" smtClean="0"/>
              <a:t>feature supported list</a:t>
            </a:r>
            <a:endParaRPr lang="en-US" dirty="0"/>
          </a:p>
        </p:txBody>
      </p:sp>
      <p:sp>
        <p:nvSpPr>
          <p:cNvPr id="3" name="Slide Number Placeholder 2"/>
          <p:cNvSpPr>
            <a:spLocks noGrp="1"/>
          </p:cNvSpPr>
          <p:nvPr>
            <p:ph type="sldNum" sz="quarter" idx="12"/>
          </p:nvPr>
        </p:nvSpPr>
        <p:spPr/>
        <p:txBody>
          <a:bodyPr/>
          <a:lstStyle/>
          <a:p>
            <a:fld id="{8D2190A9-F7E3-4F14-B6E3-11E229756979}" type="slidenum">
              <a:rPr lang="en-US" smtClean="0"/>
              <a:t>13</a:t>
            </a:fld>
            <a:endParaRPr lang="en-US" dirty="0"/>
          </a:p>
        </p:txBody>
      </p:sp>
      <p:sp>
        <p:nvSpPr>
          <p:cNvPr id="4" name="Rectangle 3"/>
          <p:cNvSpPr/>
          <p:nvPr/>
        </p:nvSpPr>
        <p:spPr>
          <a:xfrm>
            <a:off x="620038" y="483306"/>
            <a:ext cx="10958404" cy="1754326"/>
          </a:xfrm>
          <a:prstGeom prst="rect">
            <a:avLst/>
          </a:prstGeom>
        </p:spPr>
        <p:txBody>
          <a:bodyPr wrap="square">
            <a:spAutoFit/>
          </a:bodyPr>
          <a:lstStyle/>
          <a:p>
            <a:pPr marL="342900" indent="-342900" algn="just">
              <a:buFont typeface="+mj-lt"/>
              <a:buAutoNum type="arabicPeriod"/>
            </a:pPr>
            <a:r>
              <a:rPr lang="en-US" dirty="0" smtClean="0"/>
              <a:t>Up to 32 channel</a:t>
            </a:r>
          </a:p>
          <a:p>
            <a:pPr marL="342900" indent="-342900" algn="just">
              <a:buFont typeface="+mj-lt"/>
              <a:buAutoNum type="arabicPeriod"/>
            </a:pPr>
            <a:r>
              <a:rPr lang="en-US" dirty="0" smtClean="0"/>
              <a:t>Up to two AXI master interfaces</a:t>
            </a:r>
          </a:p>
          <a:p>
            <a:pPr marL="342900" indent="-342900" algn="just">
              <a:buFont typeface="+mj-lt"/>
              <a:buAutoNum type="arabicPeriod"/>
            </a:pPr>
            <a:r>
              <a:rPr lang="en-US" dirty="0" smtClean="0"/>
              <a:t>Support normal/handshake/linked list mode</a:t>
            </a:r>
          </a:p>
          <a:p>
            <a:pPr marL="342900" indent="-342900" algn="just">
              <a:buFont typeface="+mj-lt"/>
              <a:buAutoNum type="arabicPeriod"/>
            </a:pPr>
            <a:r>
              <a:rPr lang="en-US" dirty="0" smtClean="0"/>
              <a:t>Up to 32 hardware handshaking interfaces/peripherals</a:t>
            </a:r>
          </a:p>
          <a:p>
            <a:pPr marL="342900" indent="-342900" algn="just">
              <a:buFont typeface="+mj-lt"/>
              <a:buAutoNum type="arabicPeriod"/>
            </a:pPr>
            <a:r>
              <a:rPr lang="en-US" dirty="0" smtClean="0"/>
              <a:t>Channel arbitration</a:t>
            </a:r>
          </a:p>
          <a:p>
            <a:pPr marL="342900" indent="-342900" algn="just">
              <a:buFont typeface="+mj-lt"/>
              <a:buAutoNum type="arabicPeriod"/>
            </a:pPr>
            <a:r>
              <a:rPr lang="en-US" dirty="0" smtClean="0"/>
              <a:t>Protection (optional)</a:t>
            </a:r>
          </a:p>
        </p:txBody>
      </p:sp>
    </p:spTree>
    <p:extLst>
      <p:ext uri="{BB962C8B-B14F-4D97-AF65-F5344CB8AC3E}">
        <p14:creationId xmlns:p14="http://schemas.microsoft.com/office/powerpoint/2010/main" val="1949818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AXI DMA diagram</a:t>
            </a:r>
            <a:endParaRPr lang="en-US" dirty="0"/>
          </a:p>
        </p:txBody>
      </p:sp>
      <p:sp>
        <p:nvSpPr>
          <p:cNvPr id="3" name="Slide Number Placeholder 2"/>
          <p:cNvSpPr>
            <a:spLocks noGrp="1"/>
          </p:cNvSpPr>
          <p:nvPr>
            <p:ph type="sldNum" sz="quarter" idx="12"/>
          </p:nvPr>
        </p:nvSpPr>
        <p:spPr/>
        <p:txBody>
          <a:bodyPr/>
          <a:lstStyle/>
          <a:p>
            <a:fld id="{8D2190A9-F7E3-4F14-B6E3-11E229756979}" type="slidenum">
              <a:rPr lang="en-US" smtClean="0"/>
              <a:t>14</a:t>
            </a:fld>
            <a:endParaRPr lang="en-US" dirty="0"/>
          </a:p>
        </p:txBody>
      </p:sp>
      <p:pic>
        <p:nvPicPr>
          <p:cNvPr id="4" name="Picture 3"/>
          <p:cNvPicPr>
            <a:picLocks noChangeAspect="1"/>
          </p:cNvPicPr>
          <p:nvPr/>
        </p:nvPicPr>
        <p:blipFill>
          <a:blip r:embed="rId2"/>
          <a:stretch>
            <a:fillRect/>
          </a:stretch>
        </p:blipFill>
        <p:spPr>
          <a:xfrm>
            <a:off x="611902" y="456910"/>
            <a:ext cx="9527917" cy="6316631"/>
          </a:xfrm>
          <a:prstGeom prst="rect">
            <a:avLst/>
          </a:prstGeom>
        </p:spPr>
      </p:pic>
    </p:spTree>
    <p:extLst>
      <p:ext uri="{BB962C8B-B14F-4D97-AF65-F5344CB8AC3E}">
        <p14:creationId xmlns:p14="http://schemas.microsoft.com/office/powerpoint/2010/main" val="2605802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DMA?</a:t>
            </a:r>
            <a:endParaRPr lang="en-US" dirty="0"/>
          </a:p>
        </p:txBody>
      </p:sp>
      <p:sp>
        <p:nvSpPr>
          <p:cNvPr id="3" name="Slide Number Placeholder 2"/>
          <p:cNvSpPr>
            <a:spLocks noGrp="1"/>
          </p:cNvSpPr>
          <p:nvPr>
            <p:ph type="sldNum" sz="quarter" idx="12"/>
          </p:nvPr>
        </p:nvSpPr>
        <p:spPr/>
        <p:txBody>
          <a:bodyPr/>
          <a:lstStyle/>
          <a:p>
            <a:fld id="{8D2190A9-F7E3-4F14-B6E3-11E229756979}" type="slidenum">
              <a:rPr lang="en-US" smtClean="0"/>
              <a:t>2</a:t>
            </a:fld>
            <a:endParaRPr lang="en-US" dirty="0"/>
          </a:p>
        </p:txBody>
      </p:sp>
      <p:sp>
        <p:nvSpPr>
          <p:cNvPr id="4" name="Rectangle 3"/>
          <p:cNvSpPr/>
          <p:nvPr/>
        </p:nvSpPr>
        <p:spPr>
          <a:xfrm>
            <a:off x="613776" y="466966"/>
            <a:ext cx="10964666" cy="2462213"/>
          </a:xfrm>
          <a:prstGeom prst="rect">
            <a:avLst/>
          </a:prstGeom>
        </p:spPr>
        <p:txBody>
          <a:bodyPr wrap="square">
            <a:spAutoFit/>
          </a:bodyPr>
          <a:lstStyle/>
          <a:p>
            <a:pPr marL="285750" indent="-285750" algn="just">
              <a:buFont typeface="Arial" panose="020B0604020202020204" pitchFamily="34" charset="0"/>
              <a:buChar char="•"/>
            </a:pPr>
            <a:r>
              <a:rPr lang="en-US" sz="1400" dirty="0"/>
              <a:t>DMA is a technology that allows data to be transferred directly from one memory location to another without the involvement of the CPU. This results in a significant improvement in the system's performance, as the CPU is freed up to perform other tasks while the DMA controller handles the data transfer</a:t>
            </a:r>
            <a:r>
              <a:rPr lang="en-US" sz="1400" dirty="0" smtClean="0"/>
              <a:t>.</a:t>
            </a:r>
          </a:p>
          <a:p>
            <a:pPr marL="285750" indent="-285750" algn="just">
              <a:buFont typeface="Arial" panose="020B0604020202020204" pitchFamily="34" charset="0"/>
              <a:buChar char="•"/>
            </a:pPr>
            <a:r>
              <a:rPr lang="en-US" sz="1400" dirty="0"/>
              <a:t>In a DMA system, there are three main components: the CPU, the memory, and the DMA controller. The CPU initiates the transfer request and specifies the source and destination addresses in memory. The DMA controller then takes over, reading the data from the source memory location and writing it to the destination memory location</a:t>
            </a:r>
            <a:r>
              <a:rPr lang="en-US" sz="1400" dirty="0" smtClean="0"/>
              <a:t>.</a:t>
            </a:r>
            <a:endParaRPr lang="en-US" sz="1400" dirty="0"/>
          </a:p>
          <a:p>
            <a:pPr marL="285750" indent="-285750" algn="just">
              <a:buFont typeface="Arial" panose="020B0604020202020204" pitchFamily="34" charset="0"/>
              <a:buChar char="•"/>
            </a:pPr>
            <a:r>
              <a:rPr lang="en-US" sz="1400" dirty="0"/>
              <a:t>The DMA controller has a dedicated channel for each peripheral device that needs to transfer data. Each channel has its own set of registers for specifying the source and destination addresses, as well as the transfer count and other control parameters. The DMA controller also has a dedicated bus interface to the memory, allowing it to access memory directly without the need for the CPU to be involved</a:t>
            </a:r>
            <a:r>
              <a:rPr lang="en-US" sz="1400" dirty="0" smtClean="0"/>
              <a:t>.</a:t>
            </a:r>
          </a:p>
          <a:p>
            <a:pPr marL="285750" indent="-285750" algn="just">
              <a:buFont typeface="Arial" panose="020B0604020202020204" pitchFamily="34" charset="0"/>
              <a:buChar char="•"/>
            </a:pPr>
            <a:r>
              <a:rPr lang="en-US" sz="1400" dirty="0"/>
              <a:t>In conclusion, the DMA architecture provides a way for peripherals to transfer data to and from memory without involving the CPU, thereby improving system performance and </a:t>
            </a:r>
            <a:r>
              <a:rPr lang="en-US" sz="1400" dirty="0" smtClean="0"/>
              <a:t>efficiency.</a:t>
            </a:r>
            <a:endParaRPr lang="en-US" sz="1400" dirty="0"/>
          </a:p>
        </p:txBody>
      </p:sp>
      <p:grpSp>
        <p:nvGrpSpPr>
          <p:cNvPr id="42" name="Group 41"/>
          <p:cNvGrpSpPr/>
          <p:nvPr/>
        </p:nvGrpSpPr>
        <p:grpSpPr>
          <a:xfrm>
            <a:off x="3000509" y="3127169"/>
            <a:ext cx="6190982" cy="3307209"/>
            <a:chOff x="1033397" y="3129595"/>
            <a:chExt cx="6190982" cy="3307209"/>
          </a:xfrm>
        </p:grpSpPr>
        <p:sp>
          <p:nvSpPr>
            <p:cNvPr id="5" name="Rectangle 4"/>
            <p:cNvSpPr/>
            <p:nvPr/>
          </p:nvSpPr>
          <p:spPr>
            <a:xfrm>
              <a:off x="1033397" y="5263618"/>
              <a:ext cx="1394564" cy="50417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CPU</a:t>
              </a:r>
              <a:endParaRPr lang="en-US" sz="1400" b="1" dirty="0">
                <a:solidFill>
                  <a:schemeClr val="tx1"/>
                </a:solidFill>
              </a:endParaRPr>
            </a:p>
          </p:txBody>
        </p:sp>
        <p:sp>
          <p:nvSpPr>
            <p:cNvPr id="6" name="Rectangle 5"/>
            <p:cNvSpPr/>
            <p:nvPr/>
          </p:nvSpPr>
          <p:spPr>
            <a:xfrm>
              <a:off x="3432132" y="5261628"/>
              <a:ext cx="1394564" cy="504173"/>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DMA Controller</a:t>
              </a:r>
              <a:endParaRPr lang="en-US" sz="1400" b="1" dirty="0">
                <a:solidFill>
                  <a:schemeClr val="tx1"/>
                </a:solidFill>
              </a:endParaRPr>
            </a:p>
          </p:txBody>
        </p:sp>
        <p:sp>
          <p:nvSpPr>
            <p:cNvPr id="7" name="Rectangle 6"/>
            <p:cNvSpPr/>
            <p:nvPr/>
          </p:nvSpPr>
          <p:spPr>
            <a:xfrm>
              <a:off x="5829815" y="5261627"/>
              <a:ext cx="1394564" cy="504173"/>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Memory</a:t>
              </a:r>
              <a:endParaRPr lang="en-US" sz="1400" b="1" dirty="0">
                <a:solidFill>
                  <a:schemeClr val="tx1"/>
                </a:solidFill>
              </a:endParaRPr>
            </a:p>
          </p:txBody>
        </p:sp>
        <p:sp>
          <p:nvSpPr>
            <p:cNvPr id="8" name="Rectangle 7"/>
            <p:cNvSpPr/>
            <p:nvPr/>
          </p:nvSpPr>
          <p:spPr>
            <a:xfrm>
              <a:off x="3169083" y="3631145"/>
              <a:ext cx="1394563" cy="504173"/>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I/O device</a:t>
              </a:r>
              <a:endParaRPr lang="en-US" sz="1400" b="1" dirty="0">
                <a:solidFill>
                  <a:schemeClr val="tx1"/>
                </a:solidFill>
              </a:endParaRPr>
            </a:p>
          </p:txBody>
        </p:sp>
        <p:sp>
          <p:nvSpPr>
            <p:cNvPr id="9" name="Rectangle 8"/>
            <p:cNvSpPr/>
            <p:nvPr/>
          </p:nvSpPr>
          <p:spPr>
            <a:xfrm>
              <a:off x="3300608" y="3751917"/>
              <a:ext cx="1394563" cy="504173"/>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I/O device</a:t>
              </a:r>
              <a:endParaRPr lang="en-US" sz="1400" b="1" dirty="0">
                <a:solidFill>
                  <a:schemeClr val="tx1"/>
                </a:solidFill>
              </a:endParaRPr>
            </a:p>
          </p:txBody>
        </p:sp>
        <p:sp>
          <p:nvSpPr>
            <p:cNvPr id="10" name="Rectangle 9"/>
            <p:cNvSpPr/>
            <p:nvPr/>
          </p:nvSpPr>
          <p:spPr>
            <a:xfrm>
              <a:off x="3432132" y="3877960"/>
              <a:ext cx="1394564" cy="504173"/>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I/O device</a:t>
              </a:r>
              <a:endParaRPr lang="en-US" sz="1400" b="1" dirty="0">
                <a:solidFill>
                  <a:schemeClr val="tx1"/>
                </a:solidFill>
              </a:endParaRPr>
            </a:p>
          </p:txBody>
        </p:sp>
        <p:sp>
          <p:nvSpPr>
            <p:cNvPr id="20" name="Rectangle 19"/>
            <p:cNvSpPr/>
            <p:nvPr/>
          </p:nvSpPr>
          <p:spPr>
            <a:xfrm>
              <a:off x="1033397" y="6200507"/>
              <a:ext cx="6190982" cy="23629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AXI bus</a:t>
              </a:r>
              <a:endParaRPr lang="en-US" sz="1400" b="1" dirty="0">
                <a:solidFill>
                  <a:schemeClr val="tx1"/>
                </a:solidFill>
              </a:endParaRPr>
            </a:p>
          </p:txBody>
        </p:sp>
        <p:cxnSp>
          <p:nvCxnSpPr>
            <p:cNvPr id="22" name="Straight Arrow Connector 21"/>
            <p:cNvCxnSpPr>
              <a:stCxn id="5" idx="2"/>
            </p:cNvCxnSpPr>
            <p:nvPr/>
          </p:nvCxnSpPr>
          <p:spPr>
            <a:xfrm flipH="1">
              <a:off x="1730678" y="5767791"/>
              <a:ext cx="1" cy="432716"/>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4129412" y="5765800"/>
              <a:ext cx="1" cy="432716"/>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6527097" y="5765800"/>
              <a:ext cx="1" cy="432716"/>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6" idx="1"/>
            </p:cNvCxnSpPr>
            <p:nvPr/>
          </p:nvCxnSpPr>
          <p:spPr>
            <a:xfrm flipH="1" flipV="1">
              <a:off x="2427958" y="5513713"/>
              <a:ext cx="1004174" cy="2"/>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6" idx="0"/>
            </p:cNvCxnSpPr>
            <p:nvPr/>
          </p:nvCxnSpPr>
          <p:spPr>
            <a:xfrm>
              <a:off x="4128888" y="4382133"/>
              <a:ext cx="526" cy="879495"/>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1033397" y="3129595"/>
              <a:ext cx="6190982" cy="236297"/>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AXI bus without DMA</a:t>
              </a:r>
              <a:endParaRPr lang="en-US" sz="1400" b="1" dirty="0">
                <a:solidFill>
                  <a:schemeClr val="tx1"/>
                </a:solidFill>
              </a:endParaRPr>
            </a:p>
          </p:txBody>
        </p:sp>
        <p:cxnSp>
          <p:nvCxnSpPr>
            <p:cNvPr id="35" name="Straight Arrow Connector 34"/>
            <p:cNvCxnSpPr/>
            <p:nvPr/>
          </p:nvCxnSpPr>
          <p:spPr>
            <a:xfrm>
              <a:off x="1730678" y="3361467"/>
              <a:ext cx="0" cy="1891729"/>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6527097" y="3361466"/>
              <a:ext cx="0" cy="1891729"/>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4129398" y="3358860"/>
              <a:ext cx="0" cy="267014"/>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972560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DMA works?</a:t>
            </a:r>
            <a:endParaRPr lang="en-US" dirty="0"/>
          </a:p>
        </p:txBody>
      </p:sp>
      <p:sp>
        <p:nvSpPr>
          <p:cNvPr id="3" name="Slide Number Placeholder 2"/>
          <p:cNvSpPr>
            <a:spLocks noGrp="1"/>
          </p:cNvSpPr>
          <p:nvPr>
            <p:ph type="sldNum" sz="quarter" idx="12"/>
          </p:nvPr>
        </p:nvSpPr>
        <p:spPr/>
        <p:txBody>
          <a:bodyPr/>
          <a:lstStyle/>
          <a:p>
            <a:fld id="{8D2190A9-F7E3-4F14-B6E3-11E229756979}" type="slidenum">
              <a:rPr lang="en-US" smtClean="0"/>
              <a:t>3</a:t>
            </a:fld>
            <a:endParaRPr lang="en-US" dirty="0"/>
          </a:p>
        </p:txBody>
      </p:sp>
      <p:sp>
        <p:nvSpPr>
          <p:cNvPr id="4" name="Rectangle 3"/>
          <p:cNvSpPr/>
          <p:nvPr/>
        </p:nvSpPr>
        <p:spPr>
          <a:xfrm>
            <a:off x="613775" y="576265"/>
            <a:ext cx="10964667" cy="1815882"/>
          </a:xfrm>
          <a:prstGeom prst="rect">
            <a:avLst/>
          </a:prstGeom>
        </p:spPr>
        <p:txBody>
          <a:bodyPr wrap="square">
            <a:spAutoFit/>
          </a:bodyPr>
          <a:lstStyle/>
          <a:p>
            <a:pPr algn="just"/>
            <a:r>
              <a:rPr lang="en-US" sz="1600" dirty="0" smtClean="0"/>
              <a:t>How a DMA transfer works:</a:t>
            </a:r>
          </a:p>
          <a:p>
            <a:pPr marL="342900" indent="-342900" algn="just">
              <a:buFont typeface="+mj-lt"/>
              <a:buAutoNum type="arabicPeriod"/>
            </a:pPr>
            <a:r>
              <a:rPr lang="en-US" sz="1600" dirty="0" smtClean="0">
                <a:solidFill>
                  <a:srgbClr val="00B050"/>
                </a:solidFill>
              </a:rPr>
              <a:t>The </a:t>
            </a:r>
            <a:r>
              <a:rPr lang="en-US" sz="1600" dirty="0">
                <a:solidFill>
                  <a:srgbClr val="00B050"/>
                </a:solidFill>
              </a:rPr>
              <a:t>peripheral device initiates a DMA transfer request.</a:t>
            </a:r>
          </a:p>
          <a:p>
            <a:pPr marL="342900" indent="-342900" algn="just">
              <a:buFont typeface="+mj-lt"/>
              <a:buAutoNum type="arabicPeriod"/>
            </a:pPr>
            <a:r>
              <a:rPr lang="en-US" sz="1600" dirty="0" smtClean="0">
                <a:solidFill>
                  <a:schemeClr val="accent2"/>
                </a:solidFill>
              </a:rPr>
              <a:t>The </a:t>
            </a:r>
            <a:r>
              <a:rPr lang="en-US" sz="1600" dirty="0">
                <a:solidFill>
                  <a:schemeClr val="accent2"/>
                </a:solidFill>
              </a:rPr>
              <a:t>CPU sets up the source and destination addresses in memory and the number of bytes to be transferred, and then gives control to the DMA controller.</a:t>
            </a:r>
          </a:p>
          <a:p>
            <a:pPr marL="342900" indent="-342900" algn="just">
              <a:buFont typeface="+mj-lt"/>
              <a:buAutoNum type="arabicPeriod"/>
            </a:pPr>
            <a:r>
              <a:rPr lang="en-US" sz="1600" dirty="0" smtClean="0">
                <a:solidFill>
                  <a:srgbClr val="0070C0"/>
                </a:solidFill>
              </a:rPr>
              <a:t>The </a:t>
            </a:r>
            <a:r>
              <a:rPr lang="en-US" sz="1600" dirty="0">
                <a:solidFill>
                  <a:srgbClr val="0070C0"/>
                </a:solidFill>
              </a:rPr>
              <a:t>DMA controller takes over, reading the data from the source memory location and writing it to the destination memory location, without involving the CPU.</a:t>
            </a:r>
          </a:p>
          <a:p>
            <a:pPr marL="342900" indent="-342900" algn="just">
              <a:buFont typeface="+mj-lt"/>
              <a:buAutoNum type="arabicPeriod"/>
            </a:pPr>
            <a:r>
              <a:rPr lang="en-US" sz="1600" dirty="0" smtClean="0"/>
              <a:t>Once </a:t>
            </a:r>
            <a:r>
              <a:rPr lang="en-US" sz="1600" dirty="0"/>
              <a:t>the transfer is </a:t>
            </a:r>
            <a:r>
              <a:rPr lang="en-US" sz="1600" dirty="0" smtClean="0"/>
              <a:t>complete, </a:t>
            </a:r>
            <a:r>
              <a:rPr lang="en-US" sz="1600" dirty="0"/>
              <a:t>the DMA controller signals </a:t>
            </a:r>
            <a:r>
              <a:rPr lang="en-US" sz="1600" dirty="0" smtClean="0"/>
              <a:t>of the </a:t>
            </a:r>
            <a:r>
              <a:rPr lang="en-US" sz="1600" dirty="0"/>
              <a:t>peripheral </a:t>
            </a:r>
            <a:r>
              <a:rPr lang="en-US" sz="1600" dirty="0" smtClean="0"/>
              <a:t>device </a:t>
            </a:r>
            <a:r>
              <a:rPr lang="en-US" sz="1600" dirty="0"/>
              <a:t>and the CPU that the transfer is done.</a:t>
            </a:r>
          </a:p>
        </p:txBody>
      </p:sp>
      <p:grpSp>
        <p:nvGrpSpPr>
          <p:cNvPr id="30" name="Group 29"/>
          <p:cNvGrpSpPr/>
          <p:nvPr/>
        </p:nvGrpSpPr>
        <p:grpSpPr>
          <a:xfrm>
            <a:off x="2806749" y="2780233"/>
            <a:ext cx="6578502" cy="2805659"/>
            <a:chOff x="2612988" y="3130962"/>
            <a:chExt cx="6578502" cy="2805659"/>
          </a:xfrm>
        </p:grpSpPr>
        <p:sp>
          <p:nvSpPr>
            <p:cNvPr id="6" name="Rectangle 5"/>
            <p:cNvSpPr/>
            <p:nvPr/>
          </p:nvSpPr>
          <p:spPr>
            <a:xfrm>
              <a:off x="3000508" y="4763435"/>
              <a:ext cx="1394564" cy="50417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CPU</a:t>
              </a:r>
              <a:endParaRPr lang="en-US" sz="1400" b="1" dirty="0">
                <a:solidFill>
                  <a:schemeClr val="tx1"/>
                </a:solidFill>
              </a:endParaRPr>
            </a:p>
          </p:txBody>
        </p:sp>
        <p:sp>
          <p:nvSpPr>
            <p:cNvPr id="7" name="Rectangle 6"/>
            <p:cNvSpPr/>
            <p:nvPr/>
          </p:nvSpPr>
          <p:spPr>
            <a:xfrm>
              <a:off x="5399243" y="4761445"/>
              <a:ext cx="1394564" cy="504173"/>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DMA Controller</a:t>
              </a:r>
              <a:endParaRPr lang="en-US" sz="1400" b="1" dirty="0">
                <a:solidFill>
                  <a:schemeClr val="tx1"/>
                </a:solidFill>
              </a:endParaRPr>
            </a:p>
          </p:txBody>
        </p:sp>
        <p:sp>
          <p:nvSpPr>
            <p:cNvPr id="8" name="Rectangle 7"/>
            <p:cNvSpPr/>
            <p:nvPr/>
          </p:nvSpPr>
          <p:spPr>
            <a:xfrm>
              <a:off x="7796926" y="4761444"/>
              <a:ext cx="1394564" cy="504173"/>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Memory</a:t>
              </a:r>
              <a:endParaRPr lang="en-US" sz="1400" b="1" dirty="0">
                <a:solidFill>
                  <a:schemeClr val="tx1"/>
                </a:solidFill>
              </a:endParaRPr>
            </a:p>
          </p:txBody>
        </p:sp>
        <p:sp>
          <p:nvSpPr>
            <p:cNvPr id="9" name="Rectangle 8"/>
            <p:cNvSpPr/>
            <p:nvPr/>
          </p:nvSpPr>
          <p:spPr>
            <a:xfrm>
              <a:off x="5136194" y="3130962"/>
              <a:ext cx="1394563" cy="504173"/>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I/O device</a:t>
              </a:r>
              <a:endParaRPr lang="en-US" sz="1400" b="1" dirty="0">
                <a:solidFill>
                  <a:schemeClr val="tx1"/>
                </a:solidFill>
              </a:endParaRPr>
            </a:p>
          </p:txBody>
        </p:sp>
        <p:sp>
          <p:nvSpPr>
            <p:cNvPr id="10" name="Rectangle 9"/>
            <p:cNvSpPr/>
            <p:nvPr/>
          </p:nvSpPr>
          <p:spPr>
            <a:xfrm>
              <a:off x="5267719" y="3251734"/>
              <a:ext cx="1394563" cy="504173"/>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I/O device</a:t>
              </a:r>
              <a:endParaRPr lang="en-US" sz="1400" b="1" dirty="0">
                <a:solidFill>
                  <a:schemeClr val="tx1"/>
                </a:solidFill>
              </a:endParaRPr>
            </a:p>
          </p:txBody>
        </p:sp>
        <p:sp>
          <p:nvSpPr>
            <p:cNvPr id="11" name="Rectangle 10"/>
            <p:cNvSpPr/>
            <p:nvPr/>
          </p:nvSpPr>
          <p:spPr>
            <a:xfrm>
              <a:off x="5399243" y="3377777"/>
              <a:ext cx="1394564" cy="504173"/>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I/O device</a:t>
              </a:r>
              <a:endParaRPr lang="en-US" sz="1400" b="1" dirty="0">
                <a:solidFill>
                  <a:schemeClr val="tx1"/>
                </a:solidFill>
              </a:endParaRPr>
            </a:p>
          </p:txBody>
        </p:sp>
        <p:sp>
          <p:nvSpPr>
            <p:cNvPr id="12" name="Rectangle 11"/>
            <p:cNvSpPr/>
            <p:nvPr/>
          </p:nvSpPr>
          <p:spPr>
            <a:xfrm>
              <a:off x="3000508" y="5700324"/>
              <a:ext cx="6190982" cy="23629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AXI bus</a:t>
              </a:r>
              <a:endParaRPr lang="en-US" sz="1400" b="1" dirty="0">
                <a:solidFill>
                  <a:schemeClr val="tx1"/>
                </a:solidFill>
              </a:endParaRPr>
            </a:p>
          </p:txBody>
        </p:sp>
        <p:cxnSp>
          <p:nvCxnSpPr>
            <p:cNvPr id="13" name="Straight Arrow Connector 12"/>
            <p:cNvCxnSpPr>
              <a:stCxn id="6" idx="2"/>
            </p:cNvCxnSpPr>
            <p:nvPr/>
          </p:nvCxnSpPr>
          <p:spPr>
            <a:xfrm flipH="1">
              <a:off x="3697789" y="5267608"/>
              <a:ext cx="1" cy="432716"/>
            </a:xfrm>
            <a:prstGeom prst="straightConnector1">
              <a:avLst/>
            </a:prstGeom>
            <a:ln w="190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6096523" y="5265617"/>
              <a:ext cx="1" cy="432716"/>
            </a:xfrm>
            <a:prstGeom prst="straightConnector1">
              <a:avLst/>
            </a:prstGeom>
            <a:ln w="190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8494208" y="5265617"/>
              <a:ext cx="1" cy="432716"/>
            </a:xfrm>
            <a:prstGeom prst="straightConnector1">
              <a:avLst/>
            </a:prstGeom>
            <a:ln w="1905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1"/>
            </p:cNvCxnSpPr>
            <p:nvPr/>
          </p:nvCxnSpPr>
          <p:spPr>
            <a:xfrm flipH="1" flipV="1">
              <a:off x="4395069" y="5013530"/>
              <a:ext cx="1004174" cy="2"/>
            </a:xfrm>
            <a:prstGeom prst="straightConnector1">
              <a:avLst/>
            </a:prstGeom>
            <a:ln w="190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5832949" y="3881949"/>
              <a:ext cx="526" cy="879495"/>
            </a:xfrm>
            <a:prstGeom prst="straightConnector1">
              <a:avLst/>
            </a:prstGeom>
            <a:ln w="1905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6312852" y="3887872"/>
              <a:ext cx="526" cy="879495"/>
            </a:xfrm>
            <a:prstGeom prst="straightConnector1">
              <a:avLst/>
            </a:prstGeom>
            <a:ln w="1905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403423" y="4995283"/>
              <a:ext cx="864296" cy="261610"/>
            </a:xfrm>
            <a:prstGeom prst="rect">
              <a:avLst/>
            </a:prstGeom>
            <a:noFill/>
          </p:spPr>
          <p:txBody>
            <a:bodyPr wrap="square" rtlCol="0">
              <a:spAutoFit/>
            </a:bodyPr>
            <a:lstStyle/>
            <a:p>
              <a:r>
                <a:rPr lang="en-US" sz="1100" dirty="0" smtClean="0">
                  <a:solidFill>
                    <a:schemeClr val="accent2"/>
                  </a:solidFill>
                </a:rPr>
                <a:t>Handshake</a:t>
              </a:r>
              <a:endParaRPr lang="en-US" sz="1100" dirty="0">
                <a:solidFill>
                  <a:schemeClr val="accent2"/>
                </a:solidFill>
              </a:endParaRPr>
            </a:p>
          </p:txBody>
        </p:sp>
        <p:sp>
          <p:nvSpPr>
            <p:cNvPr id="25" name="TextBox 24"/>
            <p:cNvSpPr txBox="1"/>
            <p:nvPr/>
          </p:nvSpPr>
          <p:spPr>
            <a:xfrm>
              <a:off x="5011453" y="4087837"/>
              <a:ext cx="864296" cy="261610"/>
            </a:xfrm>
            <a:prstGeom prst="rect">
              <a:avLst/>
            </a:prstGeom>
            <a:noFill/>
          </p:spPr>
          <p:txBody>
            <a:bodyPr wrap="square" rtlCol="0">
              <a:spAutoFit/>
            </a:bodyPr>
            <a:lstStyle/>
            <a:p>
              <a:r>
                <a:rPr lang="en-US" sz="1100" dirty="0" smtClean="0">
                  <a:solidFill>
                    <a:srgbClr val="00B050"/>
                  </a:solidFill>
                </a:rPr>
                <a:t>Handshake</a:t>
              </a:r>
              <a:endParaRPr lang="en-US" sz="1100" dirty="0">
                <a:solidFill>
                  <a:srgbClr val="00B050"/>
                </a:solidFill>
              </a:endParaRPr>
            </a:p>
          </p:txBody>
        </p:sp>
        <p:sp>
          <p:nvSpPr>
            <p:cNvPr id="26" name="TextBox 25"/>
            <p:cNvSpPr txBox="1"/>
            <p:nvPr/>
          </p:nvSpPr>
          <p:spPr>
            <a:xfrm>
              <a:off x="6323289" y="4090752"/>
              <a:ext cx="469466" cy="261610"/>
            </a:xfrm>
            <a:prstGeom prst="rect">
              <a:avLst/>
            </a:prstGeom>
            <a:noFill/>
          </p:spPr>
          <p:txBody>
            <a:bodyPr wrap="square" rtlCol="0">
              <a:spAutoFit/>
            </a:bodyPr>
            <a:lstStyle/>
            <a:p>
              <a:r>
                <a:rPr lang="en-US" sz="1100" dirty="0" smtClean="0">
                  <a:solidFill>
                    <a:srgbClr val="0070C0"/>
                  </a:solidFill>
                </a:rPr>
                <a:t>Data</a:t>
              </a:r>
              <a:endParaRPr lang="en-US" sz="1100" dirty="0">
                <a:solidFill>
                  <a:srgbClr val="0070C0"/>
                </a:solidFill>
              </a:endParaRPr>
            </a:p>
          </p:txBody>
        </p:sp>
        <p:sp>
          <p:nvSpPr>
            <p:cNvPr id="27" name="TextBox 26"/>
            <p:cNvSpPr txBox="1"/>
            <p:nvPr/>
          </p:nvSpPr>
          <p:spPr>
            <a:xfrm>
              <a:off x="2612988" y="5333222"/>
              <a:ext cx="1172218" cy="261610"/>
            </a:xfrm>
            <a:prstGeom prst="rect">
              <a:avLst/>
            </a:prstGeom>
            <a:noFill/>
          </p:spPr>
          <p:txBody>
            <a:bodyPr wrap="square" rtlCol="0">
              <a:spAutoFit/>
            </a:bodyPr>
            <a:lstStyle/>
            <a:p>
              <a:r>
                <a:rPr lang="en-US" sz="1100" dirty="0" smtClean="0">
                  <a:solidFill>
                    <a:srgbClr val="FF0000"/>
                  </a:solidFill>
                </a:rPr>
                <a:t>Master interface</a:t>
              </a:r>
              <a:endParaRPr lang="en-US" sz="1100" dirty="0">
                <a:solidFill>
                  <a:srgbClr val="FF0000"/>
                </a:solidFill>
              </a:endParaRPr>
            </a:p>
          </p:txBody>
        </p:sp>
        <p:sp>
          <p:nvSpPr>
            <p:cNvPr id="28" name="TextBox 27"/>
            <p:cNvSpPr txBox="1"/>
            <p:nvPr/>
          </p:nvSpPr>
          <p:spPr>
            <a:xfrm>
              <a:off x="5011453" y="5335934"/>
              <a:ext cx="1172218" cy="261610"/>
            </a:xfrm>
            <a:prstGeom prst="rect">
              <a:avLst/>
            </a:prstGeom>
            <a:noFill/>
          </p:spPr>
          <p:txBody>
            <a:bodyPr wrap="square" rtlCol="0">
              <a:spAutoFit/>
            </a:bodyPr>
            <a:lstStyle/>
            <a:p>
              <a:r>
                <a:rPr lang="en-US" sz="1100" dirty="0" smtClean="0">
                  <a:solidFill>
                    <a:srgbClr val="FF0000"/>
                  </a:solidFill>
                </a:rPr>
                <a:t>Master interface</a:t>
              </a:r>
              <a:endParaRPr lang="en-US" sz="1100" dirty="0">
                <a:solidFill>
                  <a:srgbClr val="FF0000"/>
                </a:solidFill>
              </a:endParaRPr>
            </a:p>
          </p:txBody>
        </p:sp>
        <p:sp>
          <p:nvSpPr>
            <p:cNvPr id="29" name="TextBox 28"/>
            <p:cNvSpPr txBox="1"/>
            <p:nvPr/>
          </p:nvSpPr>
          <p:spPr>
            <a:xfrm>
              <a:off x="7537793" y="5333222"/>
              <a:ext cx="1172218" cy="261610"/>
            </a:xfrm>
            <a:prstGeom prst="rect">
              <a:avLst/>
            </a:prstGeom>
            <a:noFill/>
          </p:spPr>
          <p:txBody>
            <a:bodyPr wrap="square" rtlCol="0">
              <a:spAutoFit/>
            </a:bodyPr>
            <a:lstStyle/>
            <a:p>
              <a:r>
                <a:rPr lang="en-US" sz="1100" dirty="0" smtClean="0">
                  <a:solidFill>
                    <a:srgbClr val="7030A0"/>
                  </a:solidFill>
                </a:rPr>
                <a:t>Slave interface</a:t>
              </a:r>
              <a:endParaRPr lang="en-US" sz="1100" dirty="0">
                <a:solidFill>
                  <a:srgbClr val="7030A0"/>
                </a:solidFill>
              </a:endParaRPr>
            </a:p>
          </p:txBody>
        </p:sp>
      </p:grpSp>
    </p:spTree>
    <p:extLst>
      <p:ext uri="{BB962C8B-B14F-4D97-AF65-F5344CB8AC3E}">
        <p14:creationId xmlns:p14="http://schemas.microsoft.com/office/powerpoint/2010/main" val="2289493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DMA controller block diagram</a:t>
            </a:r>
            <a:endParaRPr lang="en-US" dirty="0"/>
          </a:p>
        </p:txBody>
      </p:sp>
      <p:sp>
        <p:nvSpPr>
          <p:cNvPr id="3" name="Slide Number Placeholder 2"/>
          <p:cNvSpPr>
            <a:spLocks noGrp="1"/>
          </p:cNvSpPr>
          <p:nvPr>
            <p:ph type="sldNum" sz="quarter" idx="12"/>
          </p:nvPr>
        </p:nvSpPr>
        <p:spPr/>
        <p:txBody>
          <a:bodyPr/>
          <a:lstStyle/>
          <a:p>
            <a:fld id="{8D2190A9-F7E3-4F14-B6E3-11E229756979}" type="slidenum">
              <a:rPr lang="en-US" smtClean="0"/>
              <a:t>4</a:t>
            </a:fld>
            <a:endParaRPr lang="en-US" dirty="0"/>
          </a:p>
        </p:txBody>
      </p:sp>
      <p:sp>
        <p:nvSpPr>
          <p:cNvPr id="46" name="Rectangle 45"/>
          <p:cNvSpPr/>
          <p:nvPr/>
        </p:nvSpPr>
        <p:spPr>
          <a:xfrm>
            <a:off x="613775" y="425953"/>
            <a:ext cx="10964667" cy="2308324"/>
          </a:xfrm>
          <a:prstGeom prst="rect">
            <a:avLst/>
          </a:prstGeom>
        </p:spPr>
        <p:txBody>
          <a:bodyPr wrap="square">
            <a:spAutoFit/>
          </a:bodyPr>
          <a:lstStyle/>
          <a:p>
            <a:pPr algn="just"/>
            <a:r>
              <a:rPr lang="en-US" sz="1200" dirty="0" smtClean="0"/>
              <a:t>A DMA </a:t>
            </a:r>
            <a:r>
              <a:rPr lang="en-US" sz="1200" dirty="0"/>
              <a:t>block diagram consists of the following </a:t>
            </a:r>
            <a:r>
              <a:rPr lang="en-US" sz="1200" dirty="0" smtClean="0"/>
              <a:t>components:</a:t>
            </a:r>
            <a:endParaRPr lang="en-US" sz="1200" dirty="0"/>
          </a:p>
          <a:p>
            <a:pPr marL="342900" indent="-342900" algn="just">
              <a:buAutoNum type="arabicPeriod"/>
            </a:pPr>
            <a:r>
              <a:rPr lang="en-US" sz="1200" dirty="0" smtClean="0"/>
              <a:t>DMA Controller: The heart of </a:t>
            </a:r>
            <a:r>
              <a:rPr lang="en-US" sz="1200" dirty="0"/>
              <a:t>the DMA, this component manages the entire data transfer process and is responsible for scheduling the transfers, calculating the transfer addresses, and generating the control signals</a:t>
            </a:r>
            <a:r>
              <a:rPr lang="en-US" sz="1200" dirty="0" smtClean="0"/>
              <a:t>.</a:t>
            </a:r>
          </a:p>
          <a:p>
            <a:pPr marL="342900" indent="-342900" algn="just">
              <a:buAutoNum type="arabicPeriod"/>
            </a:pPr>
            <a:r>
              <a:rPr lang="en-US" sz="1200" dirty="0" smtClean="0"/>
              <a:t>AXI interface unit (AXI_IU): </a:t>
            </a:r>
            <a:r>
              <a:rPr lang="en-US" sz="1200" dirty="0"/>
              <a:t>This component is responsible for interfacing with the system </a:t>
            </a:r>
            <a:r>
              <a:rPr lang="en-US" sz="1200" dirty="0" smtClean="0"/>
              <a:t>bus, specific is AXI bus.</a:t>
            </a:r>
          </a:p>
          <a:p>
            <a:pPr marL="342900" indent="-342900" algn="just">
              <a:buAutoNum type="arabicPeriod"/>
            </a:pPr>
            <a:r>
              <a:rPr lang="en-US" sz="1200" dirty="0"/>
              <a:t>Direct Memory Access Channel (DMAC): There can be one or more DMACs, depending on the number of peripheral devices that need to be supported. Each DMAC is responsible for a specific data transfer, and it communicates with the DMA controller to receive transfer instructions and control signals.</a:t>
            </a:r>
            <a:endParaRPr lang="en-US" sz="1200" dirty="0" smtClean="0"/>
          </a:p>
          <a:p>
            <a:pPr marL="342900" indent="-342900" algn="just">
              <a:buAutoNum type="arabicPeriod"/>
            </a:pPr>
            <a:r>
              <a:rPr lang="en-US" sz="1200" dirty="0"/>
              <a:t>Address Generation Unit (AGU): The AGU generates the memory addresses for the data transfer, and it can also perform address calculations for scatter/gather operations.</a:t>
            </a:r>
            <a:endParaRPr lang="en-US" sz="1200" dirty="0" smtClean="0"/>
          </a:p>
          <a:p>
            <a:pPr marL="342900" indent="-342900" algn="just">
              <a:buAutoNum type="arabicPeriod"/>
            </a:pPr>
            <a:r>
              <a:rPr lang="en-US" sz="1200" dirty="0"/>
              <a:t>Direct Memory Access Transfer Unit (DTU): This component is responsible for performing the actual data transfer, reading the data from the peripheral device and writing it to the memory or vice versa.</a:t>
            </a:r>
            <a:endParaRPr lang="en-US" sz="1200" dirty="0" smtClean="0"/>
          </a:p>
          <a:p>
            <a:pPr marL="342900" indent="-342900" algn="just">
              <a:buAutoNum type="arabicPeriod"/>
            </a:pPr>
            <a:r>
              <a:rPr lang="en-US" sz="1200" dirty="0" smtClean="0"/>
              <a:t>Peripheral </a:t>
            </a:r>
            <a:r>
              <a:rPr lang="en-US" sz="1200" dirty="0"/>
              <a:t>Interface Unit (PIU): This component is responsible for interfacing with the peripheral device, and it provides the necessary control signals and data signals to initiate and control the data transfer.</a:t>
            </a:r>
          </a:p>
        </p:txBody>
      </p:sp>
      <p:grpSp>
        <p:nvGrpSpPr>
          <p:cNvPr id="71" name="Group 70"/>
          <p:cNvGrpSpPr/>
          <p:nvPr/>
        </p:nvGrpSpPr>
        <p:grpSpPr>
          <a:xfrm>
            <a:off x="1723118" y="2663637"/>
            <a:ext cx="8518286" cy="4081547"/>
            <a:chOff x="1723118" y="2663637"/>
            <a:chExt cx="8518286" cy="4081547"/>
          </a:xfrm>
        </p:grpSpPr>
        <p:sp>
          <p:nvSpPr>
            <p:cNvPr id="19" name="Rectangle 18"/>
            <p:cNvSpPr/>
            <p:nvPr/>
          </p:nvSpPr>
          <p:spPr>
            <a:xfrm>
              <a:off x="5688351" y="2663637"/>
              <a:ext cx="1052247" cy="385027"/>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I/O device</a:t>
              </a:r>
              <a:endParaRPr lang="en-US" sz="1400" b="1" dirty="0">
                <a:solidFill>
                  <a:schemeClr val="tx1"/>
                </a:solidFill>
              </a:endParaRPr>
            </a:p>
          </p:txBody>
        </p:sp>
        <p:sp>
          <p:nvSpPr>
            <p:cNvPr id="18" name="Rectangle 17"/>
            <p:cNvSpPr/>
            <p:nvPr/>
          </p:nvSpPr>
          <p:spPr>
            <a:xfrm>
              <a:off x="5736180" y="2732390"/>
              <a:ext cx="1052247" cy="385027"/>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I/O device</a:t>
              </a:r>
              <a:endParaRPr lang="en-US" sz="1400" b="1" dirty="0">
                <a:solidFill>
                  <a:schemeClr val="tx1"/>
                </a:solidFill>
              </a:endParaRPr>
            </a:p>
          </p:txBody>
        </p:sp>
        <p:sp>
          <p:nvSpPr>
            <p:cNvPr id="11" name="Rectangle 10"/>
            <p:cNvSpPr/>
            <p:nvPr/>
          </p:nvSpPr>
          <p:spPr>
            <a:xfrm>
              <a:off x="4086864" y="3469112"/>
              <a:ext cx="4403292" cy="2855415"/>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200" b="1" dirty="0">
                <a:solidFill>
                  <a:schemeClr val="tx1"/>
                </a:solidFill>
              </a:endParaRPr>
            </a:p>
          </p:txBody>
        </p:sp>
        <p:sp>
          <p:nvSpPr>
            <p:cNvPr id="4" name="Rectangle 3"/>
            <p:cNvSpPr/>
            <p:nvPr/>
          </p:nvSpPr>
          <p:spPr>
            <a:xfrm>
              <a:off x="5784009" y="5739670"/>
              <a:ext cx="1056631" cy="463945"/>
            </a:xfrm>
            <a:prstGeom prst="rect">
              <a:avLst/>
            </a:prstGeom>
            <a:solidFill>
              <a:schemeClr val="accent4">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AXI_IU</a:t>
              </a:r>
              <a:endParaRPr lang="en-US" sz="1200" b="1" dirty="0"/>
            </a:p>
          </p:txBody>
        </p:sp>
        <p:sp>
          <p:nvSpPr>
            <p:cNvPr id="5" name="Rectangle 4"/>
            <p:cNvSpPr/>
            <p:nvPr/>
          </p:nvSpPr>
          <p:spPr>
            <a:xfrm>
              <a:off x="4360689" y="5019834"/>
              <a:ext cx="1064205" cy="463945"/>
            </a:xfrm>
            <a:prstGeom prst="rect">
              <a:avLst/>
            </a:prstGeom>
            <a:solidFill>
              <a:schemeClr val="accent4">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DMAC</a:t>
              </a:r>
              <a:endParaRPr lang="en-US" sz="1200" b="1" dirty="0"/>
            </a:p>
          </p:txBody>
        </p:sp>
        <p:sp>
          <p:nvSpPr>
            <p:cNvPr id="6" name="Rectangle 5"/>
            <p:cNvSpPr/>
            <p:nvPr/>
          </p:nvSpPr>
          <p:spPr>
            <a:xfrm>
              <a:off x="4360689" y="4259346"/>
              <a:ext cx="1064205" cy="463945"/>
            </a:xfrm>
            <a:prstGeom prst="rect">
              <a:avLst/>
            </a:prstGeom>
            <a:solidFill>
              <a:schemeClr val="accent4">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AGU</a:t>
              </a:r>
              <a:endParaRPr lang="en-US" sz="1200" b="1" dirty="0"/>
            </a:p>
          </p:txBody>
        </p:sp>
        <p:sp>
          <p:nvSpPr>
            <p:cNvPr id="8" name="Rectangle 7"/>
            <p:cNvSpPr/>
            <p:nvPr/>
          </p:nvSpPr>
          <p:spPr>
            <a:xfrm rot="5400000">
              <a:off x="5697917" y="4345439"/>
              <a:ext cx="1224432" cy="1052247"/>
            </a:xfrm>
            <a:prstGeom prst="rect">
              <a:avLst/>
            </a:prstGeom>
            <a:solidFill>
              <a:schemeClr val="accent4">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b="1" dirty="0" smtClean="0"/>
                <a:t>DMA Controller</a:t>
              </a:r>
              <a:endParaRPr lang="en-US" sz="1200" b="1" dirty="0"/>
            </a:p>
          </p:txBody>
        </p:sp>
        <p:sp>
          <p:nvSpPr>
            <p:cNvPr id="9" name="Rectangle 8"/>
            <p:cNvSpPr/>
            <p:nvPr/>
          </p:nvSpPr>
          <p:spPr>
            <a:xfrm>
              <a:off x="7195372" y="5019834"/>
              <a:ext cx="1064205" cy="463945"/>
            </a:xfrm>
            <a:prstGeom prst="rect">
              <a:avLst/>
            </a:prstGeom>
            <a:solidFill>
              <a:schemeClr val="accent4">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DTU</a:t>
              </a:r>
              <a:endParaRPr lang="en-US" sz="1200" b="1" dirty="0"/>
            </a:p>
          </p:txBody>
        </p:sp>
        <p:sp>
          <p:nvSpPr>
            <p:cNvPr id="10" name="Rectangle 9"/>
            <p:cNvSpPr/>
            <p:nvPr/>
          </p:nvSpPr>
          <p:spPr>
            <a:xfrm>
              <a:off x="5784009" y="3541900"/>
              <a:ext cx="1052247" cy="463945"/>
            </a:xfrm>
            <a:prstGeom prst="rect">
              <a:avLst/>
            </a:prstGeom>
            <a:solidFill>
              <a:schemeClr val="accent4">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PIU</a:t>
              </a:r>
              <a:endParaRPr lang="en-US" sz="1200" b="1" dirty="0"/>
            </a:p>
          </p:txBody>
        </p:sp>
        <p:sp>
          <p:nvSpPr>
            <p:cNvPr id="12" name="Rectangle 11"/>
            <p:cNvSpPr/>
            <p:nvPr/>
          </p:nvSpPr>
          <p:spPr>
            <a:xfrm>
              <a:off x="2270841" y="4259346"/>
              <a:ext cx="1065001" cy="1224432"/>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CPU</a:t>
              </a:r>
              <a:endParaRPr lang="en-US" sz="1400" b="1" dirty="0">
                <a:solidFill>
                  <a:schemeClr val="tx1"/>
                </a:solidFill>
              </a:endParaRPr>
            </a:p>
          </p:txBody>
        </p:sp>
        <p:sp>
          <p:nvSpPr>
            <p:cNvPr id="13" name="Rectangle 12"/>
            <p:cNvSpPr/>
            <p:nvPr/>
          </p:nvSpPr>
          <p:spPr>
            <a:xfrm>
              <a:off x="9176403" y="5019833"/>
              <a:ext cx="1065001" cy="463946"/>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Memory</a:t>
              </a:r>
              <a:endParaRPr lang="en-US" sz="1400" b="1" dirty="0">
                <a:solidFill>
                  <a:schemeClr val="tx1"/>
                </a:solidFill>
              </a:endParaRPr>
            </a:p>
          </p:txBody>
        </p:sp>
        <p:sp>
          <p:nvSpPr>
            <p:cNvPr id="14" name="Rectangle 13"/>
            <p:cNvSpPr/>
            <p:nvPr/>
          </p:nvSpPr>
          <p:spPr>
            <a:xfrm>
              <a:off x="2270841" y="6564729"/>
              <a:ext cx="7970563" cy="18045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AXI bus</a:t>
              </a:r>
              <a:endParaRPr lang="en-US" sz="1400" b="1" dirty="0">
                <a:solidFill>
                  <a:schemeClr val="tx1"/>
                </a:solidFill>
              </a:endParaRPr>
            </a:p>
          </p:txBody>
        </p:sp>
        <p:sp>
          <p:nvSpPr>
            <p:cNvPr id="17" name="Rectangle 16"/>
            <p:cNvSpPr/>
            <p:nvPr/>
          </p:nvSpPr>
          <p:spPr>
            <a:xfrm>
              <a:off x="5784009" y="2814894"/>
              <a:ext cx="1052247" cy="385027"/>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I/O device</a:t>
              </a:r>
              <a:endParaRPr lang="en-US" sz="1400" b="1" dirty="0">
                <a:solidFill>
                  <a:schemeClr val="tx1"/>
                </a:solidFill>
              </a:endParaRPr>
            </a:p>
          </p:txBody>
        </p:sp>
        <p:cxnSp>
          <p:nvCxnSpPr>
            <p:cNvPr id="22" name="Straight Arrow Connector 21"/>
            <p:cNvCxnSpPr/>
            <p:nvPr/>
          </p:nvCxnSpPr>
          <p:spPr>
            <a:xfrm flipH="1">
              <a:off x="2803341" y="5478999"/>
              <a:ext cx="1" cy="1085729"/>
            </a:xfrm>
            <a:prstGeom prst="straightConnector1">
              <a:avLst/>
            </a:prstGeom>
            <a:ln w="190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6310134" y="6199805"/>
              <a:ext cx="1" cy="364922"/>
            </a:xfrm>
            <a:prstGeom prst="straightConnector1">
              <a:avLst/>
            </a:prstGeom>
            <a:ln w="190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9708903" y="5498134"/>
              <a:ext cx="1" cy="1066594"/>
            </a:xfrm>
            <a:prstGeom prst="straightConnector1">
              <a:avLst/>
            </a:prstGeom>
            <a:ln w="1905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723118" y="6335115"/>
              <a:ext cx="1252171" cy="261610"/>
            </a:xfrm>
            <a:prstGeom prst="rect">
              <a:avLst/>
            </a:prstGeom>
            <a:noFill/>
          </p:spPr>
          <p:txBody>
            <a:bodyPr wrap="square" rtlCol="0">
              <a:spAutoFit/>
            </a:bodyPr>
            <a:lstStyle/>
            <a:p>
              <a:r>
                <a:rPr lang="en-US" sz="1100" dirty="0" smtClean="0">
                  <a:solidFill>
                    <a:srgbClr val="FF0000"/>
                  </a:solidFill>
                </a:rPr>
                <a:t>Master interface</a:t>
              </a:r>
              <a:endParaRPr lang="en-US" sz="1100" dirty="0">
                <a:solidFill>
                  <a:srgbClr val="FF0000"/>
                </a:solidFill>
              </a:endParaRPr>
            </a:p>
          </p:txBody>
        </p:sp>
        <p:sp>
          <p:nvSpPr>
            <p:cNvPr id="26" name="TextBox 25"/>
            <p:cNvSpPr txBox="1"/>
            <p:nvPr/>
          </p:nvSpPr>
          <p:spPr>
            <a:xfrm>
              <a:off x="5223353" y="6342865"/>
              <a:ext cx="1129235" cy="261610"/>
            </a:xfrm>
            <a:prstGeom prst="rect">
              <a:avLst/>
            </a:prstGeom>
            <a:noFill/>
          </p:spPr>
          <p:txBody>
            <a:bodyPr wrap="square" rtlCol="0">
              <a:spAutoFit/>
            </a:bodyPr>
            <a:lstStyle/>
            <a:p>
              <a:r>
                <a:rPr lang="en-US" sz="1100" dirty="0" smtClean="0">
                  <a:solidFill>
                    <a:srgbClr val="FF0000"/>
                  </a:solidFill>
                </a:rPr>
                <a:t>Master interface</a:t>
              </a:r>
              <a:endParaRPr lang="en-US" sz="1100" dirty="0">
                <a:solidFill>
                  <a:srgbClr val="FF0000"/>
                </a:solidFill>
              </a:endParaRPr>
            </a:p>
          </p:txBody>
        </p:sp>
        <p:sp>
          <p:nvSpPr>
            <p:cNvPr id="27" name="TextBox 26"/>
            <p:cNvSpPr txBox="1"/>
            <p:nvPr/>
          </p:nvSpPr>
          <p:spPr>
            <a:xfrm>
              <a:off x="8711852" y="6327467"/>
              <a:ext cx="1054352" cy="261610"/>
            </a:xfrm>
            <a:prstGeom prst="rect">
              <a:avLst/>
            </a:prstGeom>
            <a:noFill/>
          </p:spPr>
          <p:txBody>
            <a:bodyPr wrap="square" rtlCol="0">
              <a:spAutoFit/>
            </a:bodyPr>
            <a:lstStyle/>
            <a:p>
              <a:r>
                <a:rPr lang="en-US" sz="1100" dirty="0" smtClean="0">
                  <a:solidFill>
                    <a:srgbClr val="7030A0"/>
                  </a:solidFill>
                </a:rPr>
                <a:t>Slave interface</a:t>
              </a:r>
              <a:endParaRPr lang="en-US" sz="1100" dirty="0">
                <a:solidFill>
                  <a:srgbClr val="7030A0"/>
                </a:solidFill>
              </a:endParaRPr>
            </a:p>
          </p:txBody>
        </p:sp>
        <p:cxnSp>
          <p:nvCxnSpPr>
            <p:cNvPr id="31" name="Straight Arrow Connector 30"/>
            <p:cNvCxnSpPr/>
            <p:nvPr/>
          </p:nvCxnSpPr>
          <p:spPr>
            <a:xfrm>
              <a:off x="6032420" y="3202488"/>
              <a:ext cx="0" cy="329856"/>
            </a:xfrm>
            <a:prstGeom prst="straightConnector1">
              <a:avLst/>
            </a:prstGeom>
            <a:ln w="1905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478028" y="3199921"/>
              <a:ext cx="0" cy="363499"/>
            </a:xfrm>
            <a:prstGeom prst="straightConnector1">
              <a:avLst/>
            </a:prstGeom>
            <a:ln w="1905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3341527" y="5251806"/>
              <a:ext cx="1019163" cy="0"/>
            </a:xfrm>
            <a:prstGeom prst="straightConnector1">
              <a:avLst/>
            </a:prstGeom>
            <a:ln w="190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a:off x="3335842" y="4493709"/>
              <a:ext cx="1024848" cy="0"/>
            </a:xfrm>
            <a:prstGeom prst="straightConnector1">
              <a:avLst/>
            </a:prstGeom>
            <a:ln w="190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5248405" y="3181883"/>
              <a:ext cx="836534" cy="261610"/>
            </a:xfrm>
            <a:prstGeom prst="rect">
              <a:avLst/>
            </a:prstGeom>
            <a:noFill/>
          </p:spPr>
          <p:txBody>
            <a:bodyPr wrap="square" rtlCol="0">
              <a:spAutoFit/>
            </a:bodyPr>
            <a:lstStyle/>
            <a:p>
              <a:r>
                <a:rPr lang="en-US" sz="1100" dirty="0" smtClean="0">
                  <a:solidFill>
                    <a:srgbClr val="00B050"/>
                  </a:solidFill>
                </a:rPr>
                <a:t>Handshake</a:t>
              </a:r>
              <a:endParaRPr lang="en-US" sz="1100" dirty="0">
                <a:solidFill>
                  <a:srgbClr val="00B050"/>
                </a:solidFill>
              </a:endParaRPr>
            </a:p>
          </p:txBody>
        </p:sp>
        <p:sp>
          <p:nvSpPr>
            <p:cNvPr id="39" name="TextBox 38"/>
            <p:cNvSpPr txBox="1"/>
            <p:nvPr/>
          </p:nvSpPr>
          <p:spPr>
            <a:xfrm>
              <a:off x="6477734" y="3165150"/>
              <a:ext cx="505526" cy="261610"/>
            </a:xfrm>
            <a:prstGeom prst="rect">
              <a:avLst/>
            </a:prstGeom>
            <a:noFill/>
          </p:spPr>
          <p:txBody>
            <a:bodyPr wrap="square" rtlCol="0">
              <a:spAutoFit/>
            </a:bodyPr>
            <a:lstStyle/>
            <a:p>
              <a:r>
                <a:rPr lang="en-US" sz="1100" dirty="0" smtClean="0">
                  <a:solidFill>
                    <a:srgbClr val="0070C0"/>
                  </a:solidFill>
                </a:rPr>
                <a:t>Data</a:t>
              </a:r>
              <a:endParaRPr lang="en-US" sz="1100" dirty="0">
                <a:solidFill>
                  <a:srgbClr val="0070C0"/>
                </a:solidFill>
              </a:endParaRPr>
            </a:p>
          </p:txBody>
        </p:sp>
        <p:sp>
          <p:nvSpPr>
            <p:cNvPr id="40" name="TextBox 39"/>
            <p:cNvSpPr txBox="1"/>
            <p:nvPr/>
          </p:nvSpPr>
          <p:spPr>
            <a:xfrm>
              <a:off x="3341526" y="4281397"/>
              <a:ext cx="886007" cy="261610"/>
            </a:xfrm>
            <a:prstGeom prst="rect">
              <a:avLst/>
            </a:prstGeom>
            <a:noFill/>
          </p:spPr>
          <p:txBody>
            <a:bodyPr wrap="square" rtlCol="0">
              <a:spAutoFit/>
            </a:bodyPr>
            <a:lstStyle/>
            <a:p>
              <a:r>
                <a:rPr lang="en-US" sz="1100" dirty="0" smtClean="0">
                  <a:solidFill>
                    <a:schemeClr val="accent2"/>
                  </a:solidFill>
                </a:rPr>
                <a:t>Handshake</a:t>
              </a:r>
              <a:endParaRPr lang="en-US" sz="1100" dirty="0">
                <a:solidFill>
                  <a:schemeClr val="accent2"/>
                </a:solidFill>
              </a:endParaRPr>
            </a:p>
          </p:txBody>
        </p:sp>
        <p:sp>
          <p:nvSpPr>
            <p:cNvPr id="44" name="TextBox 43"/>
            <p:cNvSpPr txBox="1"/>
            <p:nvPr/>
          </p:nvSpPr>
          <p:spPr>
            <a:xfrm>
              <a:off x="7229051" y="3409531"/>
              <a:ext cx="1412213" cy="307777"/>
            </a:xfrm>
            <a:prstGeom prst="rect">
              <a:avLst/>
            </a:prstGeom>
            <a:noFill/>
          </p:spPr>
          <p:txBody>
            <a:bodyPr wrap="square" rtlCol="0">
              <a:spAutoFit/>
            </a:bodyPr>
            <a:lstStyle/>
            <a:p>
              <a:r>
                <a:rPr lang="en-US" sz="1400" b="1" dirty="0" smtClean="0"/>
                <a:t>DMA controller</a:t>
              </a:r>
              <a:endParaRPr lang="en-US" sz="1400" b="1" dirty="0"/>
            </a:p>
          </p:txBody>
        </p:sp>
        <p:cxnSp>
          <p:nvCxnSpPr>
            <p:cNvPr id="52" name="Elbow Connector 51"/>
            <p:cNvCxnSpPr>
              <a:stCxn id="9" idx="2"/>
            </p:cNvCxnSpPr>
            <p:nvPr/>
          </p:nvCxnSpPr>
          <p:spPr>
            <a:xfrm rot="5400000">
              <a:off x="7042431" y="5277605"/>
              <a:ext cx="478871" cy="891219"/>
            </a:xfrm>
            <a:prstGeom prst="bentConnector2">
              <a:avLst/>
            </a:prstGeom>
            <a:ln w="1905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8" idx="3"/>
              <a:endCxn id="4" idx="0"/>
            </p:cNvCxnSpPr>
            <p:nvPr/>
          </p:nvCxnSpPr>
          <p:spPr>
            <a:xfrm>
              <a:off x="6310133" y="5483779"/>
              <a:ext cx="2192" cy="255891"/>
            </a:xfrm>
            <a:prstGeom prst="straightConnector1">
              <a:avLst/>
            </a:prstGeom>
            <a:ln w="19050">
              <a:solidFill>
                <a:schemeClr val="accent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H="1">
              <a:off x="5424895" y="5251806"/>
              <a:ext cx="359114" cy="0"/>
            </a:xfrm>
            <a:prstGeom prst="straightConnector1">
              <a:avLst/>
            </a:prstGeom>
            <a:ln w="19050">
              <a:solidFill>
                <a:schemeClr val="accent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H="1">
              <a:off x="5424895" y="4506755"/>
              <a:ext cx="359114" cy="0"/>
            </a:xfrm>
            <a:prstGeom prst="straightConnector1">
              <a:avLst/>
            </a:prstGeom>
            <a:ln w="19050">
              <a:solidFill>
                <a:schemeClr val="accent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6306051" y="3992864"/>
              <a:ext cx="2192" cy="255891"/>
            </a:xfrm>
            <a:prstGeom prst="straightConnector1">
              <a:avLst/>
            </a:prstGeom>
            <a:ln w="19050">
              <a:solidFill>
                <a:schemeClr val="accent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flipH="1">
              <a:off x="6836258" y="5248944"/>
              <a:ext cx="359114" cy="0"/>
            </a:xfrm>
            <a:prstGeom prst="straightConnector1">
              <a:avLst/>
            </a:prstGeom>
            <a:ln w="19050">
              <a:solidFill>
                <a:schemeClr val="accent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p:cNvCxnSpPr>
              <a:stCxn id="10" idx="3"/>
              <a:endCxn id="9" idx="0"/>
            </p:cNvCxnSpPr>
            <p:nvPr/>
          </p:nvCxnSpPr>
          <p:spPr>
            <a:xfrm>
              <a:off x="6836256" y="3773873"/>
              <a:ext cx="891219" cy="1245961"/>
            </a:xfrm>
            <a:prstGeom prst="bentConnector2">
              <a:avLst/>
            </a:prstGeom>
            <a:ln w="1905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73" name="Table 72"/>
          <p:cNvGraphicFramePr>
            <a:graphicFrameLocks noGrp="1"/>
          </p:cNvGraphicFramePr>
          <p:nvPr>
            <p:extLst>
              <p:ext uri="{D42A27DB-BD31-4B8C-83A1-F6EECF244321}">
                <p14:modId xmlns:p14="http://schemas.microsoft.com/office/powerpoint/2010/main" val="1203439602"/>
              </p:ext>
            </p:extLst>
          </p:nvPr>
        </p:nvGraphicFramePr>
        <p:xfrm>
          <a:off x="9551790" y="3499772"/>
          <a:ext cx="1552533" cy="548640"/>
        </p:xfrm>
        <a:graphic>
          <a:graphicData uri="http://schemas.openxmlformats.org/drawingml/2006/table">
            <a:tbl>
              <a:tblPr firstRow="1" bandRow="1">
                <a:tableStyleId>{5940675A-B579-460E-94D1-54222C63F5DA}</a:tableStyleId>
              </a:tblPr>
              <a:tblGrid>
                <a:gridCol w="525399"/>
                <a:gridCol w="1027134"/>
              </a:tblGrid>
              <a:tr h="118642">
                <a:tc>
                  <a:txBody>
                    <a:bodyPr/>
                    <a:lstStyle/>
                    <a:p>
                      <a:r>
                        <a:rPr lang="en-US" sz="1200" b="1" dirty="0" smtClean="0">
                          <a:solidFill>
                            <a:schemeClr val="accent2">
                              <a:lumMod val="50000"/>
                            </a:schemeClr>
                          </a:solidFill>
                          <a:sym typeface="Symbol" panose="05050102010706020507" pitchFamily="18" charset="2"/>
                        </a:rPr>
                        <a:t></a:t>
                      </a:r>
                      <a:endParaRPr lang="en-US" sz="1200" b="1" dirty="0">
                        <a:solidFill>
                          <a:schemeClr val="accent2">
                            <a:lumMod val="50000"/>
                          </a:schemeClr>
                        </a:solidFill>
                      </a:endParaRPr>
                    </a:p>
                  </a:txBody>
                  <a:tcPr/>
                </a:tc>
                <a:tc>
                  <a:txBody>
                    <a:bodyPr/>
                    <a:lstStyle/>
                    <a:p>
                      <a:r>
                        <a:rPr lang="en-US" sz="1200" dirty="0" smtClean="0"/>
                        <a:t>Control</a:t>
                      </a:r>
                      <a:r>
                        <a:rPr lang="en-US" sz="1200" baseline="0" dirty="0" smtClean="0"/>
                        <a:t> path</a:t>
                      </a:r>
                      <a:endParaRPr lang="en-US" sz="1200" dirty="0"/>
                    </a:p>
                  </a:txBody>
                  <a:tcPr/>
                </a:tc>
              </a:tr>
              <a:tr h="11864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00B0F0"/>
                          </a:solidFill>
                          <a:sym typeface="Symbol" panose="05050102010706020507" pitchFamily="18" charset="2"/>
                        </a:rPr>
                        <a:t></a:t>
                      </a:r>
                      <a:endParaRPr lang="en-US" sz="1200" b="1" dirty="0" smtClean="0">
                        <a:solidFill>
                          <a:srgbClr val="00B0F0"/>
                        </a:solidFill>
                      </a:endParaRPr>
                    </a:p>
                  </a:txBody>
                  <a:tcPr/>
                </a:tc>
                <a:tc>
                  <a:txBody>
                    <a:bodyPr/>
                    <a:lstStyle/>
                    <a:p>
                      <a:r>
                        <a:rPr lang="en-US" sz="1200" dirty="0" smtClean="0"/>
                        <a:t>Data path</a:t>
                      </a:r>
                      <a:endParaRPr lang="en-US" sz="1200" dirty="0"/>
                    </a:p>
                  </a:txBody>
                  <a:tcPr/>
                </a:tc>
              </a:tr>
            </a:tbl>
          </a:graphicData>
        </a:graphic>
      </p:graphicFrame>
    </p:spTree>
    <p:extLst>
      <p:ext uri="{BB962C8B-B14F-4D97-AF65-F5344CB8AC3E}">
        <p14:creationId xmlns:p14="http://schemas.microsoft.com/office/powerpoint/2010/main" val="1120673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DMA handshake mode</a:t>
            </a:r>
            <a:endParaRPr lang="en-US" dirty="0"/>
          </a:p>
        </p:txBody>
      </p:sp>
      <p:sp>
        <p:nvSpPr>
          <p:cNvPr id="3" name="Slide Number Placeholder 2"/>
          <p:cNvSpPr>
            <a:spLocks noGrp="1"/>
          </p:cNvSpPr>
          <p:nvPr>
            <p:ph type="sldNum" sz="quarter" idx="12"/>
          </p:nvPr>
        </p:nvSpPr>
        <p:spPr/>
        <p:txBody>
          <a:bodyPr/>
          <a:lstStyle/>
          <a:p>
            <a:fld id="{8D2190A9-F7E3-4F14-B6E3-11E229756979}" type="slidenum">
              <a:rPr lang="en-US" smtClean="0"/>
              <a:t>5</a:t>
            </a:fld>
            <a:endParaRPr lang="en-US" dirty="0"/>
          </a:p>
        </p:txBody>
      </p:sp>
      <p:sp>
        <p:nvSpPr>
          <p:cNvPr id="4" name="Rectangle 3"/>
          <p:cNvSpPr/>
          <p:nvPr/>
        </p:nvSpPr>
        <p:spPr>
          <a:xfrm>
            <a:off x="607512" y="474345"/>
            <a:ext cx="10970930" cy="3693319"/>
          </a:xfrm>
          <a:prstGeom prst="rect">
            <a:avLst/>
          </a:prstGeom>
        </p:spPr>
        <p:txBody>
          <a:bodyPr wrap="square">
            <a:spAutoFit/>
          </a:bodyPr>
          <a:lstStyle/>
          <a:p>
            <a:pPr marL="285750" indent="-285750" algn="just">
              <a:buFont typeface="Arial" panose="020B0604020202020204" pitchFamily="34" charset="0"/>
              <a:buChar char="•"/>
            </a:pPr>
            <a:r>
              <a:rPr lang="en-US" dirty="0"/>
              <a:t>DMA handshake mode </a:t>
            </a:r>
            <a:r>
              <a:rPr lang="en-US" dirty="0" smtClean="0"/>
              <a:t>transfers </a:t>
            </a:r>
            <a:r>
              <a:rPr lang="en-US" dirty="0"/>
              <a:t>to coordinate the transfer of data between the peripheral device and the memory. It involves the exchange of control signals between the DMA controller and the peripheral device to initiate and control the transfer of data.</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In DMA handshake mode, the peripheral device generates a request signal to indicate that it needs to transfer data. The DMA controller, upon receiving the request, generates a grant signal to indicate that the bus is available for the transfer. The peripheral device then initiates the transfer of data, and the DMA controller monitors the transfer to ensure that it is completed correctly. Upon completion, the DMA controller generates a transfer complete signal to indicate that the transfer is finished, and the peripheral device releases the bus.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The DMA handshake mode helps to ensure that the transfer of data is performed in a controlled and efficient manner, and it provides a mechanism for the peripheral device and the DMA controller to communicate and coordinate the transfer of data.</a:t>
            </a:r>
          </a:p>
        </p:txBody>
      </p:sp>
    </p:spTree>
    <p:extLst>
      <p:ext uri="{BB962C8B-B14F-4D97-AF65-F5344CB8AC3E}">
        <p14:creationId xmlns:p14="http://schemas.microsoft.com/office/powerpoint/2010/main" val="1897376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DMA normal mode</a:t>
            </a:r>
            <a:endParaRPr lang="en-US" dirty="0"/>
          </a:p>
        </p:txBody>
      </p:sp>
      <p:sp>
        <p:nvSpPr>
          <p:cNvPr id="3" name="Slide Number Placeholder 2"/>
          <p:cNvSpPr>
            <a:spLocks noGrp="1"/>
          </p:cNvSpPr>
          <p:nvPr>
            <p:ph type="sldNum" sz="quarter" idx="12"/>
          </p:nvPr>
        </p:nvSpPr>
        <p:spPr/>
        <p:txBody>
          <a:bodyPr/>
          <a:lstStyle/>
          <a:p>
            <a:fld id="{8D2190A9-F7E3-4F14-B6E3-11E229756979}" type="slidenum">
              <a:rPr lang="en-US" smtClean="0"/>
              <a:t>6</a:t>
            </a:fld>
            <a:endParaRPr lang="en-US" dirty="0"/>
          </a:p>
        </p:txBody>
      </p:sp>
      <p:sp>
        <p:nvSpPr>
          <p:cNvPr id="4" name="Rectangle 3"/>
          <p:cNvSpPr/>
          <p:nvPr/>
        </p:nvSpPr>
        <p:spPr>
          <a:xfrm>
            <a:off x="613774" y="610644"/>
            <a:ext cx="10964668" cy="3970318"/>
          </a:xfrm>
          <a:prstGeom prst="rect">
            <a:avLst/>
          </a:prstGeom>
        </p:spPr>
        <p:txBody>
          <a:bodyPr wrap="square">
            <a:spAutoFit/>
          </a:bodyPr>
          <a:lstStyle/>
          <a:p>
            <a:pPr marL="285750" indent="-285750" algn="just">
              <a:buFont typeface="Arial" panose="020B0604020202020204" pitchFamily="34" charset="0"/>
              <a:buChar char="•"/>
            </a:pPr>
            <a:r>
              <a:rPr lang="en-US" dirty="0"/>
              <a:t>DMA normal mode </a:t>
            </a:r>
            <a:r>
              <a:rPr lang="en-US" dirty="0" smtClean="0"/>
              <a:t>is a mode where the transfers data </a:t>
            </a:r>
            <a:r>
              <a:rPr lang="en-US" dirty="0"/>
              <a:t>from a peripheral device to memory or from memory to a peripheral device is performed in a single, continuous transfer. In this mode, the DMA controller acts as an intermediary between the peripheral device and memory, taking control of the bus and managing the transfer of data without the need for intervention from the processor.</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In DMA normal mode, the peripheral device generates a request signal to initiate the transfer, and the DMA controller grants access to the bus. The DMA controller then performs the transfer of data from the peripheral device to memory or from memory to the peripheral device, and upon completion, releases the bus. The transfer is performed in a single transaction, without the need for repeated handshaking between the peripheral device and the DMA controller.</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DMA normal mode is typically used for small data transfers or for transfers that occur infrequently. This mode provides a simple and efficient mechanism for transferring data between a peripheral device and memory, freeing up the processor to perform other tasks during the transfer.</a:t>
            </a:r>
          </a:p>
        </p:txBody>
      </p:sp>
    </p:spTree>
    <p:extLst>
      <p:ext uri="{BB962C8B-B14F-4D97-AF65-F5344CB8AC3E}">
        <p14:creationId xmlns:p14="http://schemas.microsoft.com/office/powerpoint/2010/main" val="3006741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DMA linked list mode</a:t>
            </a:r>
            <a:endParaRPr lang="en-US" dirty="0"/>
          </a:p>
        </p:txBody>
      </p:sp>
      <p:sp>
        <p:nvSpPr>
          <p:cNvPr id="3" name="Slide Number Placeholder 2"/>
          <p:cNvSpPr>
            <a:spLocks noGrp="1"/>
          </p:cNvSpPr>
          <p:nvPr>
            <p:ph type="sldNum" sz="quarter" idx="12"/>
          </p:nvPr>
        </p:nvSpPr>
        <p:spPr/>
        <p:txBody>
          <a:bodyPr/>
          <a:lstStyle/>
          <a:p>
            <a:fld id="{8D2190A9-F7E3-4F14-B6E3-11E229756979}" type="slidenum">
              <a:rPr lang="en-US" smtClean="0"/>
              <a:t>7</a:t>
            </a:fld>
            <a:endParaRPr lang="en-US" dirty="0"/>
          </a:p>
        </p:txBody>
      </p:sp>
      <p:sp>
        <p:nvSpPr>
          <p:cNvPr id="4" name="Rectangle 3"/>
          <p:cNvSpPr/>
          <p:nvPr/>
        </p:nvSpPr>
        <p:spPr>
          <a:xfrm>
            <a:off x="613775" y="457200"/>
            <a:ext cx="10964667" cy="4247317"/>
          </a:xfrm>
          <a:prstGeom prst="rect">
            <a:avLst/>
          </a:prstGeom>
        </p:spPr>
        <p:txBody>
          <a:bodyPr wrap="square">
            <a:spAutoFit/>
          </a:bodyPr>
          <a:lstStyle/>
          <a:p>
            <a:pPr marL="285750" indent="-285750" algn="just">
              <a:buFont typeface="Arial" panose="020B0604020202020204" pitchFamily="34" charset="0"/>
              <a:buChar char="•"/>
            </a:pPr>
            <a:r>
              <a:rPr lang="en-US" dirty="0"/>
              <a:t>DMA linked list mode </a:t>
            </a:r>
            <a:r>
              <a:rPr lang="en-US" dirty="0" smtClean="0"/>
              <a:t>allows </a:t>
            </a:r>
            <a:r>
              <a:rPr lang="en-US" dirty="0"/>
              <a:t>for the transfer of multiple blocks of data in a chain-like manner, with each block linked to the next block. In this mode, the DMA controller acts as an intermediary between the peripheral device and memory, taking control of the bus and managing the transfer of data without the need for intervention from the processor.</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In DMA linked list mode, the data to be transferred is divided into blocks, and each block is described by a data structure stored in memory, called a "node". The nodes contain information about the source and destination addresses, the size of the transfer, and a pointer to the next node in the list. The DMA controller starts the transfer by fetching the first node in the list, performing the transfer described by the node, and then fetching the next node in the list, and so on, until all nodes have been processed.</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DMA linked list mode provides a flexible and efficient mechanism for transferring multiple blocks of data between a peripheral device and memory, freeing up the processor to perform other tasks during the transfer. This mode is particularly useful for applications where the data to be transferred is dynamic or where the data transfer patterns are complex and change frequently.</a:t>
            </a:r>
          </a:p>
        </p:txBody>
      </p:sp>
    </p:spTree>
    <p:extLst>
      <p:ext uri="{BB962C8B-B14F-4D97-AF65-F5344CB8AC3E}">
        <p14:creationId xmlns:p14="http://schemas.microsoft.com/office/powerpoint/2010/main" val="2560849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DMA channel arbitration</a:t>
            </a:r>
            <a:endParaRPr lang="en-US" dirty="0"/>
          </a:p>
        </p:txBody>
      </p:sp>
      <p:sp>
        <p:nvSpPr>
          <p:cNvPr id="3" name="Slide Number Placeholder 2"/>
          <p:cNvSpPr>
            <a:spLocks noGrp="1"/>
          </p:cNvSpPr>
          <p:nvPr>
            <p:ph type="sldNum" sz="quarter" idx="12"/>
          </p:nvPr>
        </p:nvSpPr>
        <p:spPr/>
        <p:txBody>
          <a:bodyPr/>
          <a:lstStyle/>
          <a:p>
            <a:fld id="{8D2190A9-F7E3-4F14-B6E3-11E229756979}" type="slidenum">
              <a:rPr lang="en-US" smtClean="0"/>
              <a:t>8</a:t>
            </a:fld>
            <a:endParaRPr lang="en-US" dirty="0"/>
          </a:p>
        </p:txBody>
      </p:sp>
      <p:sp>
        <p:nvSpPr>
          <p:cNvPr id="5" name="Rectangle 4"/>
          <p:cNvSpPr/>
          <p:nvPr/>
        </p:nvSpPr>
        <p:spPr>
          <a:xfrm>
            <a:off x="613666" y="457200"/>
            <a:ext cx="10964667" cy="5755422"/>
          </a:xfrm>
          <a:prstGeom prst="rect">
            <a:avLst/>
          </a:prstGeom>
        </p:spPr>
        <p:txBody>
          <a:bodyPr wrap="square">
            <a:spAutoFit/>
          </a:bodyPr>
          <a:lstStyle/>
          <a:p>
            <a:pPr marL="171450" indent="-171450" algn="just">
              <a:buFont typeface="Arial" panose="020B0604020202020204" pitchFamily="34" charset="0"/>
              <a:buChar char="•"/>
            </a:pPr>
            <a:r>
              <a:rPr lang="en-US" sz="1600" dirty="0"/>
              <a:t>DMA channel arbitration refers to the process of determining which DMA channel will be given access to the bus to perform a data transfer. When multiple peripheral devices are requesting a transfer at the same time, the DMA controller must decide which request to process first</a:t>
            </a:r>
            <a:r>
              <a:rPr lang="en-US" sz="1600" dirty="0" smtClean="0"/>
              <a:t>.</a:t>
            </a:r>
            <a:endParaRPr lang="en-US" sz="1600" dirty="0"/>
          </a:p>
          <a:p>
            <a:pPr marL="171450" indent="-171450" algn="just">
              <a:buFont typeface="Arial" panose="020B0604020202020204" pitchFamily="34" charset="0"/>
              <a:buChar char="•"/>
            </a:pPr>
            <a:r>
              <a:rPr lang="en-US" sz="1600" dirty="0"/>
              <a:t>There are several methods of DMA channel arbitration, including</a:t>
            </a:r>
            <a:r>
              <a:rPr lang="en-US" sz="1600" dirty="0" smtClean="0"/>
              <a:t>:</a:t>
            </a:r>
            <a:endParaRPr lang="en-US" sz="1600" dirty="0"/>
          </a:p>
          <a:p>
            <a:pPr marL="628650" lvl="1" indent="-171450" algn="just">
              <a:buFont typeface="Courier New" panose="02070309020205020404" pitchFamily="49" charset="0"/>
              <a:buChar char="o"/>
            </a:pPr>
            <a:r>
              <a:rPr lang="en-US" sz="1600" dirty="0"/>
              <a:t>Fixed Priority: In this method, each DMA channel is assigned a priority, and the channel with the highest priority is granted access to the bus first</a:t>
            </a:r>
            <a:r>
              <a:rPr lang="en-US" sz="1600" dirty="0" smtClean="0"/>
              <a:t>.</a:t>
            </a:r>
            <a:endParaRPr lang="en-US" sz="1600" dirty="0"/>
          </a:p>
          <a:p>
            <a:pPr marL="628650" lvl="1" indent="-171450" algn="just">
              <a:buFont typeface="Courier New" panose="02070309020205020404" pitchFamily="49" charset="0"/>
              <a:buChar char="o"/>
            </a:pPr>
            <a:r>
              <a:rPr lang="en-US" sz="1600" dirty="0"/>
              <a:t>Round Robin: In this method, the DMA controller cycles through all the DMA channels, granting each one access to the bus in turn</a:t>
            </a:r>
            <a:r>
              <a:rPr lang="en-US" sz="1600" dirty="0" smtClean="0"/>
              <a:t>.</a:t>
            </a:r>
            <a:endParaRPr lang="en-US" sz="1600" dirty="0"/>
          </a:p>
          <a:p>
            <a:pPr marL="628650" lvl="1" indent="-171450" algn="just">
              <a:buFont typeface="Courier New" panose="02070309020205020404" pitchFamily="49" charset="0"/>
              <a:buChar char="o"/>
            </a:pPr>
            <a:r>
              <a:rPr lang="en-US" sz="1600" dirty="0"/>
              <a:t>Sporadic: In this method, the DMA controller assigns access to the bus based on the frequency of requests from each channel. Channels that request transfers more frequently are given higher priority</a:t>
            </a:r>
            <a:r>
              <a:rPr lang="en-US" sz="1600" dirty="0" smtClean="0"/>
              <a:t>.</a:t>
            </a:r>
            <a:endParaRPr lang="en-US" sz="1600" dirty="0"/>
          </a:p>
          <a:p>
            <a:pPr marL="628650" lvl="1" indent="-171450" algn="just">
              <a:buFont typeface="Courier New" panose="02070309020205020404" pitchFamily="49" charset="0"/>
              <a:buChar char="o"/>
            </a:pPr>
            <a:r>
              <a:rPr lang="en-US" sz="1600" dirty="0"/>
              <a:t>Weighted Round Robin: In this method, the DMA controller grants access to the bus based on a combination of channel priority and the frequency of requests</a:t>
            </a:r>
            <a:r>
              <a:rPr lang="en-US" sz="1600" dirty="0" smtClean="0"/>
              <a:t>.</a:t>
            </a:r>
            <a:endParaRPr lang="en-US" sz="1600" dirty="0"/>
          </a:p>
          <a:p>
            <a:pPr marL="171450" indent="-171450" algn="just">
              <a:buFont typeface="Arial" panose="020B0604020202020204" pitchFamily="34" charset="0"/>
              <a:buChar char="•"/>
            </a:pPr>
            <a:r>
              <a:rPr lang="en-US" sz="1600" dirty="0"/>
              <a:t>The specific method used for DMA channel arbitration depends on the requirements of the system and the specific implementation of the DMA controller</a:t>
            </a:r>
            <a:r>
              <a:rPr lang="en-US" sz="1600" dirty="0" smtClean="0"/>
              <a:t>.</a:t>
            </a:r>
            <a:endParaRPr lang="en-US" sz="1600" dirty="0"/>
          </a:p>
          <a:p>
            <a:pPr marL="171450" indent="-171450" algn="just">
              <a:buFont typeface="Arial" panose="020B0604020202020204" pitchFamily="34" charset="0"/>
              <a:buChar char="•"/>
            </a:pPr>
            <a:r>
              <a:rPr lang="en-US" sz="1600" dirty="0"/>
              <a:t>The choice of the best method for DMA channel arbitration in a system with 32 channels would depend on the specific requirements of the system and the data transfer patterns of the peripherals. However, if all the channels have roughly equal priority, the Round Robin method can be a good choice, as it provides a fair and balanced allocation of bus access to all the channels. This method can also help to avoid starvation of any individual channel if there are irregular bursts of requests</a:t>
            </a:r>
            <a:r>
              <a:rPr lang="en-US" sz="1600" dirty="0" smtClean="0"/>
              <a:t>.</a:t>
            </a:r>
            <a:endParaRPr lang="en-US" sz="1600" dirty="0"/>
          </a:p>
          <a:p>
            <a:pPr marL="171450" indent="-171450" algn="just">
              <a:buFont typeface="Arial" panose="020B0604020202020204" pitchFamily="34" charset="0"/>
              <a:buChar char="•"/>
            </a:pPr>
            <a:r>
              <a:rPr lang="en-US" sz="1600" dirty="0"/>
              <a:t>If some channels have a higher priority, then a combination of Fixed Priority and Weighted Round Robin methods can be used, where the higher priority channels are granted bus access first and the remaining channels are granted access based on a weighted round-robin algorithm</a:t>
            </a:r>
            <a:r>
              <a:rPr lang="en-US" sz="1600" dirty="0" smtClean="0"/>
              <a:t>.</a:t>
            </a:r>
            <a:endParaRPr lang="en-US" sz="1600" dirty="0"/>
          </a:p>
          <a:p>
            <a:pPr marL="171450" indent="-171450" algn="just">
              <a:buFont typeface="Arial" panose="020B0604020202020204" pitchFamily="34" charset="0"/>
              <a:buChar char="•"/>
            </a:pPr>
            <a:r>
              <a:rPr lang="en-US" sz="1600" dirty="0"/>
              <a:t>Ultimately, the best method for DMA channel arbitration would need to be evaluated and determined based on a detailed analysis of the system requirements and the performance characteristics of the DMA controller.</a:t>
            </a:r>
          </a:p>
        </p:txBody>
      </p:sp>
    </p:spTree>
    <p:extLst>
      <p:ext uri="{BB962C8B-B14F-4D97-AF65-F5344CB8AC3E}">
        <p14:creationId xmlns:p14="http://schemas.microsoft.com/office/powerpoint/2010/main" val="427337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DMA channel locking</a:t>
            </a:r>
            <a:endParaRPr lang="en-US" dirty="0"/>
          </a:p>
        </p:txBody>
      </p:sp>
      <p:sp>
        <p:nvSpPr>
          <p:cNvPr id="3" name="Slide Number Placeholder 2"/>
          <p:cNvSpPr>
            <a:spLocks noGrp="1"/>
          </p:cNvSpPr>
          <p:nvPr>
            <p:ph type="sldNum" sz="quarter" idx="12"/>
          </p:nvPr>
        </p:nvSpPr>
        <p:spPr/>
        <p:txBody>
          <a:bodyPr/>
          <a:lstStyle/>
          <a:p>
            <a:fld id="{8D2190A9-F7E3-4F14-B6E3-11E229756979}" type="slidenum">
              <a:rPr lang="en-US" smtClean="0"/>
              <a:t>9</a:t>
            </a:fld>
            <a:endParaRPr lang="en-US" dirty="0"/>
          </a:p>
        </p:txBody>
      </p:sp>
      <p:sp>
        <p:nvSpPr>
          <p:cNvPr id="4" name="Rectangle 3"/>
          <p:cNvSpPr/>
          <p:nvPr/>
        </p:nvSpPr>
        <p:spPr>
          <a:xfrm>
            <a:off x="620038" y="483306"/>
            <a:ext cx="10958404" cy="4524315"/>
          </a:xfrm>
          <a:prstGeom prst="rect">
            <a:avLst/>
          </a:prstGeom>
        </p:spPr>
        <p:txBody>
          <a:bodyPr wrap="square">
            <a:spAutoFit/>
          </a:bodyPr>
          <a:lstStyle/>
          <a:p>
            <a:pPr marL="285750" indent="-285750" algn="just">
              <a:buFont typeface="Arial" panose="020B0604020202020204" pitchFamily="34" charset="0"/>
              <a:buChar char="•"/>
            </a:pPr>
            <a:r>
              <a:rPr lang="en-US" dirty="0"/>
              <a:t>DMA channel locking </a:t>
            </a:r>
            <a:r>
              <a:rPr lang="en-US" dirty="0" smtClean="0"/>
              <a:t>reserves </a:t>
            </a:r>
            <a:r>
              <a:rPr lang="en-US" dirty="0"/>
              <a:t>a particular DMA channel for exclusive use by a specific peripheral device. In a system with multiple DMA channels, channel locking allows a peripheral device to lock a particular channel for its own use, preventing other devices from accessing the same channel.</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Channel locking is typically implemented by setting a "lock bit" associated with each DMA channel. When a peripheral device needs to transfer data, it sets the lock bit for the desired channel, indicating that the channel is reserved for its use. Other peripheral devices can then request other available channels, or they can wait until the locked channel is released.</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Channel locking provides a mechanism for ensuring that the transfer of data from a peripheral device is performed in a timely and consistent manner, and it provides a mechanism for avoiding conflicts between different peripheral devices that might otherwise compete for access to the same DMA channel.</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It's important to note that the mechanism for implementing channel locking may vary depending on the specific DMA controller and system architecture, so it's important to consult the documentation for the specific controller to determine the available options and methods for implementing channel locking.</a:t>
            </a:r>
          </a:p>
        </p:txBody>
      </p:sp>
    </p:spTree>
    <p:extLst>
      <p:ext uri="{BB962C8B-B14F-4D97-AF65-F5344CB8AC3E}">
        <p14:creationId xmlns:p14="http://schemas.microsoft.com/office/powerpoint/2010/main" val="22339354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329</TotalTime>
  <Words>2514</Words>
  <Application>Microsoft Office PowerPoint</Application>
  <PresentationFormat>Widescreen</PresentationFormat>
  <Paragraphs>144</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Courier New</vt:lpstr>
      <vt:lpstr>Symbol</vt:lpstr>
      <vt:lpstr>Office Theme</vt:lpstr>
      <vt:lpstr>Direct Memory Access (DMA)</vt:lpstr>
      <vt:lpstr>What is DMA?</vt:lpstr>
      <vt:lpstr>How DMA works?</vt:lpstr>
      <vt:lpstr>DMA controller block diagram</vt:lpstr>
      <vt:lpstr>DMA handshake mode</vt:lpstr>
      <vt:lpstr>DMA normal mode</vt:lpstr>
      <vt:lpstr>DMA linked list mode</vt:lpstr>
      <vt:lpstr>DMA channel arbitration</vt:lpstr>
      <vt:lpstr>DMA channel locking</vt:lpstr>
      <vt:lpstr>DMA channel disabling without data loss</vt:lpstr>
      <vt:lpstr>DMA hold function</vt:lpstr>
      <vt:lpstr>DMAC status indication outputs</vt:lpstr>
      <vt:lpstr>AXI DMA feature supported list</vt:lpstr>
      <vt:lpstr>AXI DMA diagram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123</cp:revision>
  <dcterms:created xsi:type="dcterms:W3CDTF">2022-12-24T09:31:44Z</dcterms:created>
  <dcterms:modified xsi:type="dcterms:W3CDTF">2023-02-14T16:07:27Z</dcterms:modified>
</cp:coreProperties>
</file>