
<file path=[Content_Types].xml><?xml version="1.0" encoding="utf-8"?>
<Types xmlns="http://schemas.openxmlformats.org/package/2006/content-types">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13B"/>
    <a:srgbClr val="000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52" d="100"/>
          <a:sy n="152" d="100"/>
        </p:scale>
        <p:origin x="492" y="12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32C1C-6881-4E29-9FBE-3ED9764DF568}" type="datetimeFigureOut">
              <a:rPr lang="en-US" smtClean="0"/>
              <a:t>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3D014-064B-4C57-A39D-6E755DF165A3}" type="slidenum">
              <a:rPr lang="en-US" smtClean="0"/>
              <a:t>‹#›</a:t>
            </a:fld>
            <a:endParaRPr lang="en-US"/>
          </a:p>
        </p:txBody>
      </p:sp>
    </p:spTree>
    <p:extLst>
      <p:ext uri="{BB962C8B-B14F-4D97-AF65-F5344CB8AC3E}">
        <p14:creationId xmlns:p14="http://schemas.microsoft.com/office/powerpoint/2010/main" val="210987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E3D014-064B-4C57-A39D-6E755DF165A3}" type="slidenum">
              <a:rPr lang="en-US" smtClean="0"/>
              <a:t>2</a:t>
            </a:fld>
            <a:endParaRPr lang="en-US"/>
          </a:p>
        </p:txBody>
      </p:sp>
    </p:spTree>
    <p:extLst>
      <p:ext uri="{BB962C8B-B14F-4D97-AF65-F5344CB8AC3E}">
        <p14:creationId xmlns:p14="http://schemas.microsoft.com/office/powerpoint/2010/main" val="82593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714166"/>
            <a:ext cx="9144000" cy="1954816"/>
          </a:xfrm>
        </p:spPr>
        <p:txBody>
          <a:bodyPr anchor="b"/>
          <a:lstStyle>
            <a:lvl1pPr algn="ctr">
              <a:defRPr sz="6000" b="1">
                <a:solidFill>
                  <a:schemeClr val="bg1"/>
                </a:solidFill>
              </a:defRPr>
            </a:lvl1pPr>
          </a:lstStyle>
          <a:p>
            <a:r>
              <a:rPr lang="en-US" dirty="0" smtClean="0"/>
              <a:t>PROJECT NAME</a:t>
            </a:r>
            <a:endParaRPr lang="en-US" dirty="0"/>
          </a:p>
        </p:txBody>
      </p:sp>
      <p:sp>
        <p:nvSpPr>
          <p:cNvPr id="3" name="Subtitle 2"/>
          <p:cNvSpPr>
            <a:spLocks noGrp="1"/>
          </p:cNvSpPr>
          <p:nvPr>
            <p:ph type="subTitle" idx="1" hasCustomPrompt="1"/>
          </p:nvPr>
        </p:nvSpPr>
        <p:spPr>
          <a:xfrm>
            <a:off x="1524000" y="2921243"/>
            <a:ext cx="9144000" cy="909893"/>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Author</a:t>
            </a:r>
          </a:p>
          <a:p>
            <a:r>
              <a:rPr lang="en-US" dirty="0" err="1" smtClean="0"/>
              <a:t>dd</a:t>
            </a:r>
            <a:r>
              <a:rPr lang="en-US" dirty="0" smtClean="0"/>
              <a:t>/mm/</a:t>
            </a:r>
            <a:r>
              <a:rPr lang="en-US" dirty="0" err="1" smtClean="0"/>
              <a:t>yy</a:t>
            </a:r>
            <a:endParaRPr lang="en-US" dirty="0"/>
          </a:p>
        </p:txBody>
      </p:sp>
    </p:spTree>
    <p:extLst>
      <p:ext uri="{BB962C8B-B14F-4D97-AF65-F5344CB8AC3E}">
        <p14:creationId xmlns:p14="http://schemas.microsoft.com/office/powerpoint/2010/main" val="227656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143074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3241026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457199"/>
          </a:xfrm>
          <a:solidFill>
            <a:srgbClr val="0C013B"/>
          </a:solidFill>
          <a:ln>
            <a:noFill/>
          </a:ln>
        </p:spPr>
        <p:txBody>
          <a:bodyPr>
            <a:normAutofit/>
          </a:bodyPr>
          <a:lstStyle>
            <a:lvl1pPr>
              <a:defRPr sz="3200">
                <a:solidFill>
                  <a:schemeClr val="bg1"/>
                </a:solidFill>
              </a:defRPr>
            </a:lvl1pPr>
          </a:lstStyle>
          <a:p>
            <a:r>
              <a:rPr lang="en-US" dirty="0" smtClean="0"/>
              <a:t>Title</a:t>
            </a:r>
            <a:endParaRPr lang="en-US" dirty="0"/>
          </a:p>
        </p:txBody>
      </p:sp>
      <p:sp>
        <p:nvSpPr>
          <p:cNvPr id="6" name="Slide Number Placeholder 5"/>
          <p:cNvSpPr>
            <a:spLocks noGrp="1"/>
          </p:cNvSpPr>
          <p:nvPr>
            <p:ph type="sldNum" sz="quarter" idx="12"/>
          </p:nvPr>
        </p:nvSpPr>
        <p:spPr>
          <a:xfrm>
            <a:off x="9448800" y="6632369"/>
            <a:ext cx="2129642" cy="225631"/>
          </a:xfrm>
        </p:spPr>
        <p:txBody>
          <a:bodyPr/>
          <a:lstStyle/>
          <a:p>
            <a:fld id="{8D2190A9-F7E3-4F14-B6E3-11E229756979}" type="slidenum">
              <a:rPr lang="en-US" smtClean="0"/>
              <a:t>‹#›</a:t>
            </a:fld>
            <a:endParaRPr lang="en-US" dirty="0"/>
          </a:p>
        </p:txBody>
      </p:sp>
      <p:sp>
        <p:nvSpPr>
          <p:cNvPr id="8" name="Rectangle 7"/>
          <p:cNvSpPr/>
          <p:nvPr userDrawn="1"/>
        </p:nvSpPr>
        <p:spPr>
          <a:xfrm>
            <a:off x="0" y="6592587"/>
            <a:ext cx="12192000" cy="45719"/>
          </a:xfrm>
          <a:prstGeom prst="rect">
            <a:avLst/>
          </a:prstGeom>
          <a:solidFill>
            <a:srgbClr val="0C0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206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85625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100953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61104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3929611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291533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252790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78346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190A9-F7E3-4F14-B6E3-11E229756979}" type="slidenum">
              <a:rPr lang="en-US" smtClean="0"/>
              <a:t>‹#›</a:t>
            </a:fld>
            <a:endParaRPr lang="en-US"/>
          </a:p>
        </p:txBody>
      </p:sp>
    </p:spTree>
    <p:extLst>
      <p:ext uri="{BB962C8B-B14F-4D97-AF65-F5344CB8AC3E}">
        <p14:creationId xmlns:p14="http://schemas.microsoft.com/office/powerpoint/2010/main" val="3960686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Direct Memory Access (DMA)</a:t>
            </a:r>
            <a:endParaRPr lang="en-US" dirty="0"/>
          </a:p>
        </p:txBody>
      </p:sp>
      <p:sp>
        <p:nvSpPr>
          <p:cNvPr id="3" name="Subtitle 2"/>
          <p:cNvSpPr>
            <a:spLocks noGrp="1"/>
          </p:cNvSpPr>
          <p:nvPr>
            <p:ph type="subTitle" idx="1"/>
          </p:nvPr>
        </p:nvSpPr>
        <p:spPr/>
        <p:txBody>
          <a:bodyPr/>
          <a:lstStyle/>
          <a:p>
            <a:r>
              <a:rPr lang="en-US" dirty="0" smtClean="0"/>
              <a:t>Feb 02, 2023</a:t>
            </a:r>
            <a:endParaRPr lang="en-US" dirty="0"/>
          </a:p>
        </p:txBody>
      </p:sp>
    </p:spTree>
    <p:extLst>
      <p:ext uri="{BB962C8B-B14F-4D97-AF65-F5344CB8AC3E}">
        <p14:creationId xmlns:p14="http://schemas.microsoft.com/office/powerpoint/2010/main" val="514029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DMA?</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2</a:t>
            </a:fld>
            <a:endParaRPr lang="en-US" dirty="0"/>
          </a:p>
        </p:txBody>
      </p:sp>
      <p:sp>
        <p:nvSpPr>
          <p:cNvPr id="4" name="Rectangle 3"/>
          <p:cNvSpPr/>
          <p:nvPr/>
        </p:nvSpPr>
        <p:spPr>
          <a:xfrm>
            <a:off x="613776" y="466966"/>
            <a:ext cx="10964666" cy="2462213"/>
          </a:xfrm>
          <a:prstGeom prst="rect">
            <a:avLst/>
          </a:prstGeom>
        </p:spPr>
        <p:txBody>
          <a:bodyPr wrap="square">
            <a:spAutoFit/>
          </a:bodyPr>
          <a:lstStyle/>
          <a:p>
            <a:pPr marL="285750" indent="-285750" algn="just">
              <a:buFont typeface="Arial" panose="020B0604020202020204" pitchFamily="34" charset="0"/>
              <a:buChar char="•"/>
            </a:pPr>
            <a:r>
              <a:rPr lang="en-US" sz="1400" dirty="0"/>
              <a:t>DMA is a technology that allows data to be transferred directly from one memory location to another without the involvement of the CPU. This results in a significant improvement in the system's performance, as the CPU is freed up to perform other tasks while the DMA controller handles the data transfer</a:t>
            </a:r>
            <a:r>
              <a:rPr lang="en-US" sz="1400" dirty="0" smtClean="0"/>
              <a:t>.</a:t>
            </a:r>
          </a:p>
          <a:p>
            <a:pPr marL="285750" indent="-285750" algn="just">
              <a:buFont typeface="Arial" panose="020B0604020202020204" pitchFamily="34" charset="0"/>
              <a:buChar char="•"/>
            </a:pPr>
            <a:r>
              <a:rPr lang="en-US" sz="1400" dirty="0"/>
              <a:t>In a DMA system, there are three main components: the CPU, the memory, and the DMA controller. The CPU initiates the transfer request and specifies the source and destination addresses in memory. The DMA controller then takes over, reading the data from the source memory location and writing it to the destination memory location</a:t>
            </a:r>
            <a:r>
              <a:rPr lang="en-US" sz="1400" dirty="0" smtClean="0"/>
              <a:t>.</a:t>
            </a:r>
            <a:endParaRPr lang="en-US" sz="1400" dirty="0"/>
          </a:p>
          <a:p>
            <a:pPr marL="285750" indent="-285750" algn="just">
              <a:buFont typeface="Arial" panose="020B0604020202020204" pitchFamily="34" charset="0"/>
              <a:buChar char="•"/>
            </a:pPr>
            <a:r>
              <a:rPr lang="en-US" sz="1400" dirty="0"/>
              <a:t>The DMA controller has a dedicated channel for each peripheral device that needs to transfer data. Each channel has its own set of registers for specifying the source and destination addresses, as well as the transfer count and other control parameters. The DMA controller also has a dedicated bus interface to the memory, allowing it to access memory directly without the need for the CPU to be involved</a:t>
            </a:r>
            <a:r>
              <a:rPr lang="en-US" sz="1400" dirty="0" smtClean="0"/>
              <a:t>.</a:t>
            </a:r>
          </a:p>
          <a:p>
            <a:pPr marL="285750" indent="-285750" algn="just">
              <a:buFont typeface="Arial" panose="020B0604020202020204" pitchFamily="34" charset="0"/>
              <a:buChar char="•"/>
            </a:pPr>
            <a:r>
              <a:rPr lang="en-US" sz="1400" dirty="0"/>
              <a:t>In conclusion, the DMA architecture provides a way for peripherals to transfer data to and from memory without involving the CPU, thereby improving system performance and </a:t>
            </a:r>
            <a:r>
              <a:rPr lang="en-US" sz="1400" dirty="0" smtClean="0"/>
              <a:t>efficiency.</a:t>
            </a:r>
            <a:endParaRPr lang="en-US" sz="1400" dirty="0"/>
          </a:p>
        </p:txBody>
      </p:sp>
      <p:grpSp>
        <p:nvGrpSpPr>
          <p:cNvPr id="42" name="Group 41"/>
          <p:cNvGrpSpPr/>
          <p:nvPr/>
        </p:nvGrpSpPr>
        <p:grpSpPr>
          <a:xfrm>
            <a:off x="3000509" y="3127169"/>
            <a:ext cx="6190982" cy="3307209"/>
            <a:chOff x="1033397" y="3129595"/>
            <a:chExt cx="6190982" cy="3307209"/>
          </a:xfrm>
        </p:grpSpPr>
        <p:sp>
          <p:nvSpPr>
            <p:cNvPr id="5" name="Rectangle 4"/>
            <p:cNvSpPr/>
            <p:nvPr/>
          </p:nvSpPr>
          <p:spPr>
            <a:xfrm>
              <a:off x="1033397" y="5263618"/>
              <a:ext cx="1394564" cy="50417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CPU</a:t>
              </a:r>
              <a:endParaRPr lang="en-US" sz="1400" b="1" dirty="0">
                <a:solidFill>
                  <a:schemeClr val="tx1"/>
                </a:solidFill>
              </a:endParaRPr>
            </a:p>
          </p:txBody>
        </p:sp>
        <p:sp>
          <p:nvSpPr>
            <p:cNvPr id="6" name="Rectangle 5"/>
            <p:cNvSpPr/>
            <p:nvPr/>
          </p:nvSpPr>
          <p:spPr>
            <a:xfrm>
              <a:off x="3432132" y="5261628"/>
              <a:ext cx="1394564" cy="50417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DMA Controller</a:t>
              </a:r>
              <a:endParaRPr lang="en-US" sz="1400" b="1" dirty="0">
                <a:solidFill>
                  <a:schemeClr val="tx1"/>
                </a:solidFill>
              </a:endParaRPr>
            </a:p>
          </p:txBody>
        </p:sp>
        <p:sp>
          <p:nvSpPr>
            <p:cNvPr id="7" name="Rectangle 6"/>
            <p:cNvSpPr/>
            <p:nvPr/>
          </p:nvSpPr>
          <p:spPr>
            <a:xfrm>
              <a:off x="5829815" y="5261627"/>
              <a:ext cx="1394564" cy="50417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Memory</a:t>
              </a:r>
              <a:endParaRPr lang="en-US" sz="1400" b="1" dirty="0">
                <a:solidFill>
                  <a:schemeClr val="tx1"/>
                </a:solidFill>
              </a:endParaRPr>
            </a:p>
          </p:txBody>
        </p:sp>
        <p:sp>
          <p:nvSpPr>
            <p:cNvPr id="8" name="Rectangle 7"/>
            <p:cNvSpPr/>
            <p:nvPr/>
          </p:nvSpPr>
          <p:spPr>
            <a:xfrm>
              <a:off x="3169083" y="3631145"/>
              <a:ext cx="1394563"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9" name="Rectangle 8"/>
            <p:cNvSpPr/>
            <p:nvPr/>
          </p:nvSpPr>
          <p:spPr>
            <a:xfrm>
              <a:off x="3300608" y="3751917"/>
              <a:ext cx="1394563"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0" name="Rectangle 9"/>
            <p:cNvSpPr/>
            <p:nvPr/>
          </p:nvSpPr>
          <p:spPr>
            <a:xfrm>
              <a:off x="3432132" y="3877960"/>
              <a:ext cx="1394564"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20" name="Rectangle 19"/>
            <p:cNvSpPr/>
            <p:nvPr/>
          </p:nvSpPr>
          <p:spPr>
            <a:xfrm>
              <a:off x="1033397" y="6200507"/>
              <a:ext cx="6190982" cy="23629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AXI bus</a:t>
              </a:r>
              <a:endParaRPr lang="en-US" sz="1400" b="1" dirty="0">
                <a:solidFill>
                  <a:schemeClr val="tx1"/>
                </a:solidFill>
              </a:endParaRPr>
            </a:p>
          </p:txBody>
        </p:sp>
        <p:cxnSp>
          <p:nvCxnSpPr>
            <p:cNvPr id="22" name="Straight Arrow Connector 21"/>
            <p:cNvCxnSpPr>
              <a:stCxn id="5" idx="2"/>
            </p:cNvCxnSpPr>
            <p:nvPr/>
          </p:nvCxnSpPr>
          <p:spPr>
            <a:xfrm flipH="1">
              <a:off x="1730678" y="5767791"/>
              <a:ext cx="1" cy="43271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129412" y="5765800"/>
              <a:ext cx="1" cy="43271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527097" y="5765800"/>
              <a:ext cx="1" cy="43271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p:cNvCxnSpPr>
            <p:nvPr/>
          </p:nvCxnSpPr>
          <p:spPr>
            <a:xfrm flipH="1" flipV="1">
              <a:off x="2427958" y="5513713"/>
              <a:ext cx="1004174" cy="2"/>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6" idx="0"/>
            </p:cNvCxnSpPr>
            <p:nvPr/>
          </p:nvCxnSpPr>
          <p:spPr>
            <a:xfrm>
              <a:off x="4128888" y="4382133"/>
              <a:ext cx="526" cy="879495"/>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033397" y="3129595"/>
              <a:ext cx="6190982" cy="23629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AXI bus without DMA</a:t>
              </a:r>
              <a:endParaRPr lang="en-US" sz="1400" b="1" dirty="0">
                <a:solidFill>
                  <a:schemeClr val="tx1"/>
                </a:solidFill>
              </a:endParaRPr>
            </a:p>
          </p:txBody>
        </p:sp>
        <p:cxnSp>
          <p:nvCxnSpPr>
            <p:cNvPr id="35" name="Straight Arrow Connector 34"/>
            <p:cNvCxnSpPr/>
            <p:nvPr/>
          </p:nvCxnSpPr>
          <p:spPr>
            <a:xfrm>
              <a:off x="1730678" y="3361467"/>
              <a:ext cx="0" cy="189172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527097" y="3361466"/>
              <a:ext cx="0" cy="189172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129398" y="3358860"/>
              <a:ext cx="0" cy="267014"/>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7256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DMA works?</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3</a:t>
            </a:fld>
            <a:endParaRPr lang="en-US" dirty="0"/>
          </a:p>
        </p:txBody>
      </p:sp>
      <p:sp>
        <p:nvSpPr>
          <p:cNvPr id="4" name="Rectangle 3"/>
          <p:cNvSpPr/>
          <p:nvPr/>
        </p:nvSpPr>
        <p:spPr>
          <a:xfrm>
            <a:off x="613775" y="576265"/>
            <a:ext cx="10964667" cy="1815882"/>
          </a:xfrm>
          <a:prstGeom prst="rect">
            <a:avLst/>
          </a:prstGeom>
        </p:spPr>
        <p:txBody>
          <a:bodyPr wrap="square">
            <a:spAutoFit/>
          </a:bodyPr>
          <a:lstStyle/>
          <a:p>
            <a:pPr algn="just"/>
            <a:r>
              <a:rPr lang="en-US" sz="1600" dirty="0" smtClean="0"/>
              <a:t>How a </a:t>
            </a:r>
            <a:r>
              <a:rPr lang="en-US" sz="1600" dirty="0" smtClean="0"/>
              <a:t>DMA </a:t>
            </a:r>
            <a:r>
              <a:rPr lang="en-US" sz="1600" dirty="0" smtClean="0"/>
              <a:t>transfer works:</a:t>
            </a:r>
          </a:p>
          <a:p>
            <a:pPr marL="342900" indent="-342900" algn="just">
              <a:buFont typeface="+mj-lt"/>
              <a:buAutoNum type="arabicPeriod"/>
            </a:pPr>
            <a:r>
              <a:rPr lang="en-US" sz="1600" dirty="0" smtClean="0">
                <a:solidFill>
                  <a:srgbClr val="00B050"/>
                </a:solidFill>
              </a:rPr>
              <a:t>The </a:t>
            </a:r>
            <a:r>
              <a:rPr lang="en-US" sz="1600" dirty="0">
                <a:solidFill>
                  <a:srgbClr val="00B050"/>
                </a:solidFill>
              </a:rPr>
              <a:t>peripheral device initiates a DMA transfer request.</a:t>
            </a:r>
          </a:p>
          <a:p>
            <a:pPr marL="342900" indent="-342900" algn="just">
              <a:buFont typeface="+mj-lt"/>
              <a:buAutoNum type="arabicPeriod"/>
            </a:pPr>
            <a:r>
              <a:rPr lang="en-US" sz="1600" dirty="0" smtClean="0">
                <a:solidFill>
                  <a:schemeClr val="accent2"/>
                </a:solidFill>
              </a:rPr>
              <a:t>The </a:t>
            </a:r>
            <a:r>
              <a:rPr lang="en-US" sz="1600" dirty="0">
                <a:solidFill>
                  <a:schemeClr val="accent2"/>
                </a:solidFill>
              </a:rPr>
              <a:t>CPU sets up the source and destination addresses in memory and the number of bytes to be transferred, and then gives control to the DMA controller.</a:t>
            </a:r>
          </a:p>
          <a:p>
            <a:pPr marL="342900" indent="-342900" algn="just">
              <a:buFont typeface="+mj-lt"/>
              <a:buAutoNum type="arabicPeriod"/>
            </a:pPr>
            <a:r>
              <a:rPr lang="en-US" sz="1600" dirty="0" smtClean="0">
                <a:solidFill>
                  <a:srgbClr val="0070C0"/>
                </a:solidFill>
              </a:rPr>
              <a:t>The </a:t>
            </a:r>
            <a:r>
              <a:rPr lang="en-US" sz="1600" dirty="0">
                <a:solidFill>
                  <a:srgbClr val="0070C0"/>
                </a:solidFill>
              </a:rPr>
              <a:t>DMA controller takes over, reading the data from the source memory location and writing it to the destination memory location, without involving the CPU.</a:t>
            </a:r>
          </a:p>
          <a:p>
            <a:pPr marL="342900" indent="-342900" algn="just">
              <a:buFont typeface="+mj-lt"/>
              <a:buAutoNum type="arabicPeriod"/>
            </a:pPr>
            <a:r>
              <a:rPr lang="en-US" sz="1600" dirty="0" smtClean="0"/>
              <a:t>Once </a:t>
            </a:r>
            <a:r>
              <a:rPr lang="en-US" sz="1600" dirty="0"/>
              <a:t>the transfer is </a:t>
            </a:r>
            <a:r>
              <a:rPr lang="en-US" sz="1600" dirty="0" smtClean="0"/>
              <a:t>complete, </a:t>
            </a:r>
            <a:r>
              <a:rPr lang="en-US" sz="1600" dirty="0"/>
              <a:t>the DMA controller signals </a:t>
            </a:r>
            <a:r>
              <a:rPr lang="en-US" sz="1600" dirty="0" smtClean="0"/>
              <a:t>of the </a:t>
            </a:r>
            <a:r>
              <a:rPr lang="en-US" sz="1600" dirty="0"/>
              <a:t>peripheral </a:t>
            </a:r>
            <a:r>
              <a:rPr lang="en-US" sz="1600" dirty="0" smtClean="0"/>
              <a:t>device </a:t>
            </a:r>
            <a:r>
              <a:rPr lang="en-US" sz="1600" dirty="0"/>
              <a:t>and the CPU that the transfer is done.</a:t>
            </a:r>
          </a:p>
        </p:txBody>
      </p:sp>
      <p:grpSp>
        <p:nvGrpSpPr>
          <p:cNvPr id="30" name="Group 29"/>
          <p:cNvGrpSpPr/>
          <p:nvPr/>
        </p:nvGrpSpPr>
        <p:grpSpPr>
          <a:xfrm>
            <a:off x="2806749" y="2780233"/>
            <a:ext cx="6578502" cy="2805659"/>
            <a:chOff x="2612988" y="3130962"/>
            <a:chExt cx="6578502" cy="2805659"/>
          </a:xfrm>
        </p:grpSpPr>
        <p:sp>
          <p:nvSpPr>
            <p:cNvPr id="6" name="Rectangle 5"/>
            <p:cNvSpPr/>
            <p:nvPr/>
          </p:nvSpPr>
          <p:spPr>
            <a:xfrm>
              <a:off x="3000508" y="4763435"/>
              <a:ext cx="1394564" cy="50417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CPU</a:t>
              </a:r>
              <a:endParaRPr lang="en-US" sz="1400" b="1" dirty="0">
                <a:solidFill>
                  <a:schemeClr val="tx1"/>
                </a:solidFill>
              </a:endParaRPr>
            </a:p>
          </p:txBody>
        </p:sp>
        <p:sp>
          <p:nvSpPr>
            <p:cNvPr id="7" name="Rectangle 6"/>
            <p:cNvSpPr/>
            <p:nvPr/>
          </p:nvSpPr>
          <p:spPr>
            <a:xfrm>
              <a:off x="5399243" y="4761445"/>
              <a:ext cx="1394564" cy="50417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DMA Controller</a:t>
              </a:r>
              <a:endParaRPr lang="en-US" sz="1400" b="1" dirty="0">
                <a:solidFill>
                  <a:schemeClr val="tx1"/>
                </a:solidFill>
              </a:endParaRPr>
            </a:p>
          </p:txBody>
        </p:sp>
        <p:sp>
          <p:nvSpPr>
            <p:cNvPr id="8" name="Rectangle 7"/>
            <p:cNvSpPr/>
            <p:nvPr/>
          </p:nvSpPr>
          <p:spPr>
            <a:xfrm>
              <a:off x="7796926" y="4761444"/>
              <a:ext cx="1394564" cy="50417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Memory</a:t>
              </a:r>
              <a:endParaRPr lang="en-US" sz="1400" b="1" dirty="0">
                <a:solidFill>
                  <a:schemeClr val="tx1"/>
                </a:solidFill>
              </a:endParaRPr>
            </a:p>
          </p:txBody>
        </p:sp>
        <p:sp>
          <p:nvSpPr>
            <p:cNvPr id="9" name="Rectangle 8"/>
            <p:cNvSpPr/>
            <p:nvPr/>
          </p:nvSpPr>
          <p:spPr>
            <a:xfrm>
              <a:off x="5136194" y="3130962"/>
              <a:ext cx="1394563"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0" name="Rectangle 9"/>
            <p:cNvSpPr/>
            <p:nvPr/>
          </p:nvSpPr>
          <p:spPr>
            <a:xfrm>
              <a:off x="5267719" y="3251734"/>
              <a:ext cx="1394563"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1" name="Rectangle 10"/>
            <p:cNvSpPr/>
            <p:nvPr/>
          </p:nvSpPr>
          <p:spPr>
            <a:xfrm>
              <a:off x="5399243" y="3377777"/>
              <a:ext cx="1394564"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2" name="Rectangle 11"/>
            <p:cNvSpPr/>
            <p:nvPr/>
          </p:nvSpPr>
          <p:spPr>
            <a:xfrm>
              <a:off x="3000508" y="5700324"/>
              <a:ext cx="6190982" cy="23629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AXI bus</a:t>
              </a:r>
              <a:endParaRPr lang="en-US" sz="1400" b="1" dirty="0">
                <a:solidFill>
                  <a:schemeClr val="tx1"/>
                </a:solidFill>
              </a:endParaRPr>
            </a:p>
          </p:txBody>
        </p:sp>
        <p:cxnSp>
          <p:nvCxnSpPr>
            <p:cNvPr id="13" name="Straight Arrow Connector 12"/>
            <p:cNvCxnSpPr>
              <a:stCxn id="6" idx="2"/>
            </p:cNvCxnSpPr>
            <p:nvPr/>
          </p:nvCxnSpPr>
          <p:spPr>
            <a:xfrm flipH="1">
              <a:off x="3697789" y="5267608"/>
              <a:ext cx="1" cy="432716"/>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096523" y="5265617"/>
              <a:ext cx="1" cy="432716"/>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8494208" y="5265617"/>
              <a:ext cx="1" cy="432716"/>
            </a:xfrm>
            <a:prstGeom prst="straightConnector1">
              <a:avLst/>
            </a:prstGeom>
            <a:ln w="190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1"/>
            </p:cNvCxnSpPr>
            <p:nvPr/>
          </p:nvCxnSpPr>
          <p:spPr>
            <a:xfrm flipH="1" flipV="1">
              <a:off x="4395069" y="5013530"/>
              <a:ext cx="1004174" cy="2"/>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832949" y="3881949"/>
              <a:ext cx="526" cy="879495"/>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312852" y="3887872"/>
              <a:ext cx="526" cy="879495"/>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403423" y="4995283"/>
              <a:ext cx="864296" cy="261610"/>
            </a:xfrm>
            <a:prstGeom prst="rect">
              <a:avLst/>
            </a:prstGeom>
            <a:noFill/>
          </p:spPr>
          <p:txBody>
            <a:bodyPr wrap="square" rtlCol="0">
              <a:spAutoFit/>
            </a:bodyPr>
            <a:lstStyle/>
            <a:p>
              <a:r>
                <a:rPr lang="en-US" sz="1100" dirty="0" smtClean="0">
                  <a:solidFill>
                    <a:schemeClr val="accent2"/>
                  </a:solidFill>
                </a:rPr>
                <a:t>Handshake</a:t>
              </a:r>
              <a:endParaRPr lang="en-US" sz="1100" dirty="0">
                <a:solidFill>
                  <a:schemeClr val="accent2"/>
                </a:solidFill>
              </a:endParaRPr>
            </a:p>
          </p:txBody>
        </p:sp>
        <p:sp>
          <p:nvSpPr>
            <p:cNvPr id="25" name="TextBox 24"/>
            <p:cNvSpPr txBox="1"/>
            <p:nvPr/>
          </p:nvSpPr>
          <p:spPr>
            <a:xfrm>
              <a:off x="5011453" y="4087837"/>
              <a:ext cx="864296" cy="261610"/>
            </a:xfrm>
            <a:prstGeom prst="rect">
              <a:avLst/>
            </a:prstGeom>
            <a:noFill/>
          </p:spPr>
          <p:txBody>
            <a:bodyPr wrap="square" rtlCol="0">
              <a:spAutoFit/>
            </a:bodyPr>
            <a:lstStyle/>
            <a:p>
              <a:r>
                <a:rPr lang="en-US" sz="1100" dirty="0" smtClean="0">
                  <a:solidFill>
                    <a:srgbClr val="00B050"/>
                  </a:solidFill>
                </a:rPr>
                <a:t>Handshake</a:t>
              </a:r>
              <a:endParaRPr lang="en-US" sz="1100" dirty="0">
                <a:solidFill>
                  <a:srgbClr val="00B050"/>
                </a:solidFill>
              </a:endParaRPr>
            </a:p>
          </p:txBody>
        </p:sp>
        <p:sp>
          <p:nvSpPr>
            <p:cNvPr id="26" name="TextBox 25"/>
            <p:cNvSpPr txBox="1"/>
            <p:nvPr/>
          </p:nvSpPr>
          <p:spPr>
            <a:xfrm>
              <a:off x="6323289" y="4090752"/>
              <a:ext cx="469466" cy="261610"/>
            </a:xfrm>
            <a:prstGeom prst="rect">
              <a:avLst/>
            </a:prstGeom>
            <a:noFill/>
          </p:spPr>
          <p:txBody>
            <a:bodyPr wrap="square" rtlCol="0">
              <a:spAutoFit/>
            </a:bodyPr>
            <a:lstStyle/>
            <a:p>
              <a:r>
                <a:rPr lang="en-US" sz="1100" dirty="0" smtClean="0">
                  <a:solidFill>
                    <a:srgbClr val="0070C0"/>
                  </a:solidFill>
                </a:rPr>
                <a:t>Data</a:t>
              </a:r>
              <a:endParaRPr lang="en-US" sz="1100" dirty="0">
                <a:solidFill>
                  <a:srgbClr val="0070C0"/>
                </a:solidFill>
              </a:endParaRPr>
            </a:p>
          </p:txBody>
        </p:sp>
        <p:sp>
          <p:nvSpPr>
            <p:cNvPr id="27" name="TextBox 26"/>
            <p:cNvSpPr txBox="1"/>
            <p:nvPr/>
          </p:nvSpPr>
          <p:spPr>
            <a:xfrm>
              <a:off x="2612988" y="5333222"/>
              <a:ext cx="1172218" cy="261610"/>
            </a:xfrm>
            <a:prstGeom prst="rect">
              <a:avLst/>
            </a:prstGeom>
            <a:noFill/>
          </p:spPr>
          <p:txBody>
            <a:bodyPr wrap="square" rtlCol="0">
              <a:spAutoFit/>
            </a:bodyPr>
            <a:lstStyle/>
            <a:p>
              <a:r>
                <a:rPr lang="en-US" sz="1100" dirty="0" smtClean="0">
                  <a:solidFill>
                    <a:srgbClr val="FF0000"/>
                  </a:solidFill>
                </a:rPr>
                <a:t>Master interface</a:t>
              </a:r>
              <a:endParaRPr lang="en-US" sz="1100" dirty="0">
                <a:solidFill>
                  <a:srgbClr val="FF0000"/>
                </a:solidFill>
              </a:endParaRPr>
            </a:p>
          </p:txBody>
        </p:sp>
        <p:sp>
          <p:nvSpPr>
            <p:cNvPr id="28" name="TextBox 27"/>
            <p:cNvSpPr txBox="1"/>
            <p:nvPr/>
          </p:nvSpPr>
          <p:spPr>
            <a:xfrm>
              <a:off x="5011453" y="5335934"/>
              <a:ext cx="1172218" cy="261610"/>
            </a:xfrm>
            <a:prstGeom prst="rect">
              <a:avLst/>
            </a:prstGeom>
            <a:noFill/>
          </p:spPr>
          <p:txBody>
            <a:bodyPr wrap="square" rtlCol="0">
              <a:spAutoFit/>
            </a:bodyPr>
            <a:lstStyle/>
            <a:p>
              <a:r>
                <a:rPr lang="en-US" sz="1100" dirty="0" smtClean="0">
                  <a:solidFill>
                    <a:srgbClr val="FF0000"/>
                  </a:solidFill>
                </a:rPr>
                <a:t>Master interface</a:t>
              </a:r>
              <a:endParaRPr lang="en-US" sz="1100" dirty="0">
                <a:solidFill>
                  <a:srgbClr val="FF0000"/>
                </a:solidFill>
              </a:endParaRPr>
            </a:p>
          </p:txBody>
        </p:sp>
        <p:sp>
          <p:nvSpPr>
            <p:cNvPr id="29" name="TextBox 28"/>
            <p:cNvSpPr txBox="1"/>
            <p:nvPr/>
          </p:nvSpPr>
          <p:spPr>
            <a:xfrm>
              <a:off x="7537793" y="5333222"/>
              <a:ext cx="1172218" cy="261610"/>
            </a:xfrm>
            <a:prstGeom prst="rect">
              <a:avLst/>
            </a:prstGeom>
            <a:noFill/>
          </p:spPr>
          <p:txBody>
            <a:bodyPr wrap="square" rtlCol="0">
              <a:spAutoFit/>
            </a:bodyPr>
            <a:lstStyle/>
            <a:p>
              <a:r>
                <a:rPr lang="en-US" sz="1100" dirty="0" smtClean="0">
                  <a:solidFill>
                    <a:srgbClr val="7030A0"/>
                  </a:solidFill>
                </a:rPr>
                <a:t>Slave interface</a:t>
              </a:r>
              <a:endParaRPr lang="en-US" sz="1100" dirty="0">
                <a:solidFill>
                  <a:srgbClr val="7030A0"/>
                </a:solidFill>
              </a:endParaRPr>
            </a:p>
          </p:txBody>
        </p:sp>
      </p:grpSp>
    </p:spTree>
    <p:extLst>
      <p:ext uri="{BB962C8B-B14F-4D97-AF65-F5344CB8AC3E}">
        <p14:creationId xmlns:p14="http://schemas.microsoft.com/office/powerpoint/2010/main" val="228949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 controller block diagram</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4</a:t>
            </a:fld>
            <a:endParaRPr lang="en-US" dirty="0"/>
          </a:p>
        </p:txBody>
      </p:sp>
      <p:sp>
        <p:nvSpPr>
          <p:cNvPr id="46" name="Rectangle 45"/>
          <p:cNvSpPr/>
          <p:nvPr/>
        </p:nvSpPr>
        <p:spPr>
          <a:xfrm>
            <a:off x="613775" y="425953"/>
            <a:ext cx="10964667" cy="2308324"/>
          </a:xfrm>
          <a:prstGeom prst="rect">
            <a:avLst/>
          </a:prstGeom>
        </p:spPr>
        <p:txBody>
          <a:bodyPr wrap="square">
            <a:spAutoFit/>
          </a:bodyPr>
          <a:lstStyle/>
          <a:p>
            <a:pPr algn="just"/>
            <a:r>
              <a:rPr lang="en-US" sz="1200" dirty="0" smtClean="0"/>
              <a:t>A DMA </a:t>
            </a:r>
            <a:r>
              <a:rPr lang="en-US" sz="1200" dirty="0"/>
              <a:t>block diagram consists of the following </a:t>
            </a:r>
            <a:r>
              <a:rPr lang="en-US" sz="1200" dirty="0" smtClean="0"/>
              <a:t>components:</a:t>
            </a:r>
            <a:endParaRPr lang="en-US" sz="1200" dirty="0"/>
          </a:p>
          <a:p>
            <a:pPr marL="342900" indent="-342900" algn="just">
              <a:buAutoNum type="arabicPeriod"/>
            </a:pPr>
            <a:r>
              <a:rPr lang="en-US" sz="1200" dirty="0" smtClean="0"/>
              <a:t>DMA Controller: The heart of </a:t>
            </a:r>
            <a:r>
              <a:rPr lang="en-US" sz="1200" dirty="0"/>
              <a:t>the DMA, this component manages the entire data transfer process and is responsible for scheduling the transfers, calculating the transfer addresses, and generating the control signals</a:t>
            </a:r>
            <a:r>
              <a:rPr lang="en-US" sz="1200" dirty="0" smtClean="0"/>
              <a:t>.</a:t>
            </a:r>
          </a:p>
          <a:p>
            <a:pPr marL="342900" indent="-342900" algn="just">
              <a:buAutoNum type="arabicPeriod"/>
            </a:pPr>
            <a:r>
              <a:rPr lang="en-US" sz="1200" dirty="0" smtClean="0"/>
              <a:t>AXI interface unit (AXI_IU): </a:t>
            </a:r>
            <a:r>
              <a:rPr lang="en-US" sz="1200" dirty="0"/>
              <a:t>This component is responsible for interfacing with the system </a:t>
            </a:r>
            <a:r>
              <a:rPr lang="en-US" sz="1200" dirty="0" smtClean="0"/>
              <a:t>bus, specific is AXI bus.</a:t>
            </a:r>
          </a:p>
          <a:p>
            <a:pPr marL="342900" indent="-342900" algn="just">
              <a:buAutoNum type="arabicPeriod"/>
            </a:pPr>
            <a:r>
              <a:rPr lang="en-US" sz="1200" dirty="0"/>
              <a:t>Direct Memory Access Channel (DMAC): There can be one or more DMACs, depending on the number of peripheral devices that need to be supported. Each DMAC is responsible for a specific data transfer, and it communicates with the DMA controller to receive transfer instructions and control signals.</a:t>
            </a:r>
            <a:endParaRPr lang="en-US" sz="1200" dirty="0" smtClean="0"/>
          </a:p>
          <a:p>
            <a:pPr marL="342900" indent="-342900" algn="just">
              <a:buAutoNum type="arabicPeriod"/>
            </a:pPr>
            <a:r>
              <a:rPr lang="en-US" sz="1200" dirty="0"/>
              <a:t>Address Generation Unit (AGU): The AGU generates the memory addresses for the data transfer, and it can also perform address calculations for scatter/gather operations.</a:t>
            </a:r>
            <a:endParaRPr lang="en-US" sz="1200" dirty="0" smtClean="0"/>
          </a:p>
          <a:p>
            <a:pPr marL="342900" indent="-342900" algn="just">
              <a:buAutoNum type="arabicPeriod"/>
            </a:pPr>
            <a:r>
              <a:rPr lang="en-US" sz="1200" dirty="0"/>
              <a:t>Direct Memory Access Transfer Unit (DTU): This component is responsible for performing the actual data transfer, reading the data from the peripheral device and writing it to the memory or vice versa.</a:t>
            </a:r>
            <a:endParaRPr lang="en-US" sz="1200" dirty="0" smtClean="0"/>
          </a:p>
          <a:p>
            <a:pPr marL="342900" indent="-342900" algn="just">
              <a:buAutoNum type="arabicPeriod"/>
            </a:pPr>
            <a:r>
              <a:rPr lang="en-US" sz="1200" dirty="0" smtClean="0"/>
              <a:t>Peripheral </a:t>
            </a:r>
            <a:r>
              <a:rPr lang="en-US" sz="1200" dirty="0"/>
              <a:t>Interface Unit (PIU): This component is responsible for interfacing with the peripheral device, and it provides the necessary control signals and data signals to initiate and control the data transfer.</a:t>
            </a:r>
            <a:endParaRPr lang="en-US" sz="1200" dirty="0"/>
          </a:p>
        </p:txBody>
      </p:sp>
      <p:grpSp>
        <p:nvGrpSpPr>
          <p:cNvPr id="71" name="Group 70"/>
          <p:cNvGrpSpPr/>
          <p:nvPr/>
        </p:nvGrpSpPr>
        <p:grpSpPr>
          <a:xfrm>
            <a:off x="1723118" y="2663637"/>
            <a:ext cx="8518286" cy="4081547"/>
            <a:chOff x="1723118" y="2663637"/>
            <a:chExt cx="8518286" cy="4081547"/>
          </a:xfrm>
        </p:grpSpPr>
        <p:sp>
          <p:nvSpPr>
            <p:cNvPr id="19" name="Rectangle 18"/>
            <p:cNvSpPr/>
            <p:nvPr/>
          </p:nvSpPr>
          <p:spPr>
            <a:xfrm>
              <a:off x="5688351" y="2663637"/>
              <a:ext cx="1052247" cy="38502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8" name="Rectangle 17"/>
            <p:cNvSpPr/>
            <p:nvPr/>
          </p:nvSpPr>
          <p:spPr>
            <a:xfrm>
              <a:off x="5736180" y="2732390"/>
              <a:ext cx="1052247" cy="38502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1" name="Rectangle 10"/>
            <p:cNvSpPr/>
            <p:nvPr/>
          </p:nvSpPr>
          <p:spPr>
            <a:xfrm>
              <a:off x="4086864" y="3469112"/>
              <a:ext cx="4403292" cy="285541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b="1" dirty="0">
                <a:solidFill>
                  <a:schemeClr val="tx1"/>
                </a:solidFill>
              </a:endParaRPr>
            </a:p>
          </p:txBody>
        </p:sp>
        <p:sp>
          <p:nvSpPr>
            <p:cNvPr id="4" name="Rectangle 3"/>
            <p:cNvSpPr/>
            <p:nvPr/>
          </p:nvSpPr>
          <p:spPr>
            <a:xfrm>
              <a:off x="5784009" y="5739670"/>
              <a:ext cx="1056631" cy="463945"/>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AXI_IU</a:t>
              </a:r>
              <a:endParaRPr lang="en-US" sz="1200" b="1" dirty="0"/>
            </a:p>
          </p:txBody>
        </p:sp>
        <p:sp>
          <p:nvSpPr>
            <p:cNvPr id="5" name="Rectangle 4"/>
            <p:cNvSpPr/>
            <p:nvPr/>
          </p:nvSpPr>
          <p:spPr>
            <a:xfrm>
              <a:off x="4360689" y="5019834"/>
              <a:ext cx="1064205" cy="463945"/>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DMAC</a:t>
              </a:r>
              <a:endParaRPr lang="en-US" sz="1200" b="1" dirty="0"/>
            </a:p>
          </p:txBody>
        </p:sp>
        <p:sp>
          <p:nvSpPr>
            <p:cNvPr id="6" name="Rectangle 5"/>
            <p:cNvSpPr/>
            <p:nvPr/>
          </p:nvSpPr>
          <p:spPr>
            <a:xfrm>
              <a:off x="4360689" y="4259346"/>
              <a:ext cx="1064205" cy="463945"/>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AGU</a:t>
              </a:r>
              <a:endParaRPr lang="en-US" sz="1200" b="1" dirty="0"/>
            </a:p>
          </p:txBody>
        </p:sp>
        <p:sp>
          <p:nvSpPr>
            <p:cNvPr id="8" name="Rectangle 7"/>
            <p:cNvSpPr/>
            <p:nvPr/>
          </p:nvSpPr>
          <p:spPr>
            <a:xfrm rot="5400000">
              <a:off x="5697917" y="4345439"/>
              <a:ext cx="1224432" cy="1052247"/>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smtClean="0"/>
                <a:t>DMA Controller</a:t>
              </a:r>
              <a:endParaRPr lang="en-US" sz="1200" b="1" dirty="0"/>
            </a:p>
          </p:txBody>
        </p:sp>
        <p:sp>
          <p:nvSpPr>
            <p:cNvPr id="9" name="Rectangle 8"/>
            <p:cNvSpPr/>
            <p:nvPr/>
          </p:nvSpPr>
          <p:spPr>
            <a:xfrm>
              <a:off x="7195372" y="5019834"/>
              <a:ext cx="1064205" cy="463945"/>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DTU</a:t>
              </a:r>
              <a:endParaRPr lang="en-US" sz="1200" b="1" dirty="0"/>
            </a:p>
          </p:txBody>
        </p:sp>
        <p:sp>
          <p:nvSpPr>
            <p:cNvPr id="10" name="Rectangle 9"/>
            <p:cNvSpPr/>
            <p:nvPr/>
          </p:nvSpPr>
          <p:spPr>
            <a:xfrm>
              <a:off x="5784009" y="3541900"/>
              <a:ext cx="1052247" cy="463945"/>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PIU</a:t>
              </a:r>
              <a:endParaRPr lang="en-US" sz="1200" b="1" dirty="0"/>
            </a:p>
          </p:txBody>
        </p:sp>
        <p:sp>
          <p:nvSpPr>
            <p:cNvPr id="12" name="Rectangle 11"/>
            <p:cNvSpPr/>
            <p:nvPr/>
          </p:nvSpPr>
          <p:spPr>
            <a:xfrm>
              <a:off x="2270841" y="4259346"/>
              <a:ext cx="1065001" cy="12244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CPU</a:t>
              </a:r>
              <a:endParaRPr lang="en-US" sz="1400" b="1" dirty="0">
                <a:solidFill>
                  <a:schemeClr val="tx1"/>
                </a:solidFill>
              </a:endParaRPr>
            </a:p>
          </p:txBody>
        </p:sp>
        <p:sp>
          <p:nvSpPr>
            <p:cNvPr id="13" name="Rectangle 12"/>
            <p:cNvSpPr/>
            <p:nvPr/>
          </p:nvSpPr>
          <p:spPr>
            <a:xfrm>
              <a:off x="9176403" y="5019833"/>
              <a:ext cx="1065001" cy="46394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Memory</a:t>
              </a:r>
              <a:endParaRPr lang="en-US" sz="1400" b="1" dirty="0">
                <a:solidFill>
                  <a:schemeClr val="tx1"/>
                </a:solidFill>
              </a:endParaRPr>
            </a:p>
          </p:txBody>
        </p:sp>
        <p:sp>
          <p:nvSpPr>
            <p:cNvPr id="14" name="Rectangle 13"/>
            <p:cNvSpPr/>
            <p:nvPr/>
          </p:nvSpPr>
          <p:spPr>
            <a:xfrm>
              <a:off x="2270841" y="6564729"/>
              <a:ext cx="7970563" cy="1804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AXI bus</a:t>
              </a:r>
              <a:endParaRPr lang="en-US" sz="1400" b="1" dirty="0">
                <a:solidFill>
                  <a:schemeClr val="tx1"/>
                </a:solidFill>
              </a:endParaRPr>
            </a:p>
          </p:txBody>
        </p:sp>
        <p:sp>
          <p:nvSpPr>
            <p:cNvPr id="17" name="Rectangle 16"/>
            <p:cNvSpPr/>
            <p:nvPr/>
          </p:nvSpPr>
          <p:spPr>
            <a:xfrm>
              <a:off x="5784009" y="2814894"/>
              <a:ext cx="1052247" cy="38502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cxnSp>
          <p:nvCxnSpPr>
            <p:cNvPr id="22" name="Straight Arrow Connector 21"/>
            <p:cNvCxnSpPr/>
            <p:nvPr/>
          </p:nvCxnSpPr>
          <p:spPr>
            <a:xfrm flipH="1">
              <a:off x="2803341" y="5478999"/>
              <a:ext cx="1" cy="1085729"/>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310134" y="6199805"/>
              <a:ext cx="1" cy="364922"/>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9708903" y="5498134"/>
              <a:ext cx="1" cy="1066594"/>
            </a:xfrm>
            <a:prstGeom prst="straightConnector1">
              <a:avLst/>
            </a:prstGeom>
            <a:ln w="190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723118" y="6335115"/>
              <a:ext cx="1252171" cy="261610"/>
            </a:xfrm>
            <a:prstGeom prst="rect">
              <a:avLst/>
            </a:prstGeom>
            <a:noFill/>
          </p:spPr>
          <p:txBody>
            <a:bodyPr wrap="square" rtlCol="0">
              <a:spAutoFit/>
            </a:bodyPr>
            <a:lstStyle/>
            <a:p>
              <a:r>
                <a:rPr lang="en-US" sz="1100" dirty="0" smtClean="0">
                  <a:solidFill>
                    <a:srgbClr val="FF0000"/>
                  </a:solidFill>
                </a:rPr>
                <a:t>Master interface</a:t>
              </a:r>
              <a:endParaRPr lang="en-US" sz="1100" dirty="0">
                <a:solidFill>
                  <a:srgbClr val="FF0000"/>
                </a:solidFill>
              </a:endParaRPr>
            </a:p>
          </p:txBody>
        </p:sp>
        <p:sp>
          <p:nvSpPr>
            <p:cNvPr id="26" name="TextBox 25"/>
            <p:cNvSpPr txBox="1"/>
            <p:nvPr/>
          </p:nvSpPr>
          <p:spPr>
            <a:xfrm>
              <a:off x="5223353" y="6342865"/>
              <a:ext cx="1129235" cy="261610"/>
            </a:xfrm>
            <a:prstGeom prst="rect">
              <a:avLst/>
            </a:prstGeom>
            <a:noFill/>
          </p:spPr>
          <p:txBody>
            <a:bodyPr wrap="square" rtlCol="0">
              <a:spAutoFit/>
            </a:bodyPr>
            <a:lstStyle/>
            <a:p>
              <a:r>
                <a:rPr lang="en-US" sz="1100" dirty="0" smtClean="0">
                  <a:solidFill>
                    <a:srgbClr val="FF0000"/>
                  </a:solidFill>
                </a:rPr>
                <a:t>Master interface</a:t>
              </a:r>
              <a:endParaRPr lang="en-US" sz="1100" dirty="0">
                <a:solidFill>
                  <a:srgbClr val="FF0000"/>
                </a:solidFill>
              </a:endParaRPr>
            </a:p>
          </p:txBody>
        </p:sp>
        <p:sp>
          <p:nvSpPr>
            <p:cNvPr id="27" name="TextBox 26"/>
            <p:cNvSpPr txBox="1"/>
            <p:nvPr/>
          </p:nvSpPr>
          <p:spPr>
            <a:xfrm>
              <a:off x="8711852" y="6327467"/>
              <a:ext cx="1054352" cy="261610"/>
            </a:xfrm>
            <a:prstGeom prst="rect">
              <a:avLst/>
            </a:prstGeom>
            <a:noFill/>
          </p:spPr>
          <p:txBody>
            <a:bodyPr wrap="square" rtlCol="0">
              <a:spAutoFit/>
            </a:bodyPr>
            <a:lstStyle/>
            <a:p>
              <a:r>
                <a:rPr lang="en-US" sz="1100" dirty="0" smtClean="0">
                  <a:solidFill>
                    <a:srgbClr val="7030A0"/>
                  </a:solidFill>
                </a:rPr>
                <a:t>Slave interface</a:t>
              </a:r>
              <a:endParaRPr lang="en-US" sz="1100" dirty="0">
                <a:solidFill>
                  <a:srgbClr val="7030A0"/>
                </a:solidFill>
              </a:endParaRPr>
            </a:p>
          </p:txBody>
        </p:sp>
        <p:cxnSp>
          <p:nvCxnSpPr>
            <p:cNvPr id="31" name="Straight Arrow Connector 30"/>
            <p:cNvCxnSpPr/>
            <p:nvPr/>
          </p:nvCxnSpPr>
          <p:spPr>
            <a:xfrm>
              <a:off x="6032420" y="3202488"/>
              <a:ext cx="0" cy="329856"/>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478028" y="3199921"/>
              <a:ext cx="0" cy="363499"/>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3341527" y="5251806"/>
              <a:ext cx="1019163" cy="0"/>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3335842" y="4493709"/>
              <a:ext cx="1024848" cy="0"/>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48405" y="3181883"/>
              <a:ext cx="836534" cy="261610"/>
            </a:xfrm>
            <a:prstGeom prst="rect">
              <a:avLst/>
            </a:prstGeom>
            <a:noFill/>
          </p:spPr>
          <p:txBody>
            <a:bodyPr wrap="square" rtlCol="0">
              <a:spAutoFit/>
            </a:bodyPr>
            <a:lstStyle/>
            <a:p>
              <a:r>
                <a:rPr lang="en-US" sz="1100" dirty="0" smtClean="0">
                  <a:solidFill>
                    <a:srgbClr val="00B050"/>
                  </a:solidFill>
                </a:rPr>
                <a:t>Handshake</a:t>
              </a:r>
              <a:endParaRPr lang="en-US" sz="1100" dirty="0">
                <a:solidFill>
                  <a:srgbClr val="00B050"/>
                </a:solidFill>
              </a:endParaRPr>
            </a:p>
          </p:txBody>
        </p:sp>
        <p:sp>
          <p:nvSpPr>
            <p:cNvPr id="39" name="TextBox 38"/>
            <p:cNvSpPr txBox="1"/>
            <p:nvPr/>
          </p:nvSpPr>
          <p:spPr>
            <a:xfrm>
              <a:off x="6477734" y="3165150"/>
              <a:ext cx="505526" cy="261610"/>
            </a:xfrm>
            <a:prstGeom prst="rect">
              <a:avLst/>
            </a:prstGeom>
            <a:noFill/>
          </p:spPr>
          <p:txBody>
            <a:bodyPr wrap="square" rtlCol="0">
              <a:spAutoFit/>
            </a:bodyPr>
            <a:lstStyle/>
            <a:p>
              <a:r>
                <a:rPr lang="en-US" sz="1100" dirty="0" smtClean="0">
                  <a:solidFill>
                    <a:srgbClr val="0070C0"/>
                  </a:solidFill>
                </a:rPr>
                <a:t>Data</a:t>
              </a:r>
              <a:endParaRPr lang="en-US" sz="1100" dirty="0">
                <a:solidFill>
                  <a:srgbClr val="0070C0"/>
                </a:solidFill>
              </a:endParaRPr>
            </a:p>
          </p:txBody>
        </p:sp>
        <p:sp>
          <p:nvSpPr>
            <p:cNvPr id="40" name="TextBox 39"/>
            <p:cNvSpPr txBox="1"/>
            <p:nvPr/>
          </p:nvSpPr>
          <p:spPr>
            <a:xfrm>
              <a:off x="3341526" y="4281397"/>
              <a:ext cx="886007" cy="261610"/>
            </a:xfrm>
            <a:prstGeom prst="rect">
              <a:avLst/>
            </a:prstGeom>
            <a:noFill/>
          </p:spPr>
          <p:txBody>
            <a:bodyPr wrap="square" rtlCol="0">
              <a:spAutoFit/>
            </a:bodyPr>
            <a:lstStyle/>
            <a:p>
              <a:r>
                <a:rPr lang="en-US" sz="1100" dirty="0" smtClean="0">
                  <a:solidFill>
                    <a:schemeClr val="accent2"/>
                  </a:solidFill>
                </a:rPr>
                <a:t>Handshake</a:t>
              </a:r>
              <a:endParaRPr lang="en-US" sz="1100" dirty="0">
                <a:solidFill>
                  <a:schemeClr val="accent2"/>
                </a:solidFill>
              </a:endParaRPr>
            </a:p>
          </p:txBody>
        </p:sp>
        <p:sp>
          <p:nvSpPr>
            <p:cNvPr id="44" name="TextBox 43"/>
            <p:cNvSpPr txBox="1"/>
            <p:nvPr/>
          </p:nvSpPr>
          <p:spPr>
            <a:xfrm>
              <a:off x="7229051" y="3409531"/>
              <a:ext cx="1412213" cy="307777"/>
            </a:xfrm>
            <a:prstGeom prst="rect">
              <a:avLst/>
            </a:prstGeom>
            <a:noFill/>
          </p:spPr>
          <p:txBody>
            <a:bodyPr wrap="square" rtlCol="0">
              <a:spAutoFit/>
            </a:bodyPr>
            <a:lstStyle/>
            <a:p>
              <a:r>
                <a:rPr lang="en-US" sz="1400" b="1" dirty="0" smtClean="0"/>
                <a:t>DMA controller</a:t>
              </a:r>
              <a:endParaRPr lang="en-US" sz="1400" b="1" dirty="0"/>
            </a:p>
          </p:txBody>
        </p:sp>
        <p:cxnSp>
          <p:nvCxnSpPr>
            <p:cNvPr id="52" name="Elbow Connector 51"/>
            <p:cNvCxnSpPr>
              <a:stCxn id="9" idx="2"/>
            </p:cNvCxnSpPr>
            <p:nvPr/>
          </p:nvCxnSpPr>
          <p:spPr>
            <a:xfrm rot="5400000">
              <a:off x="7042431" y="5277605"/>
              <a:ext cx="478871" cy="891219"/>
            </a:xfrm>
            <a:prstGeom prst="bentConnector2">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8" idx="3"/>
              <a:endCxn id="4" idx="0"/>
            </p:cNvCxnSpPr>
            <p:nvPr/>
          </p:nvCxnSpPr>
          <p:spPr>
            <a:xfrm>
              <a:off x="6310133" y="5483779"/>
              <a:ext cx="2192" cy="255891"/>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5424895" y="5251806"/>
              <a:ext cx="359114" cy="0"/>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5424895" y="4506755"/>
              <a:ext cx="359114" cy="0"/>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306051" y="3992864"/>
              <a:ext cx="2192" cy="255891"/>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6836258" y="5248944"/>
              <a:ext cx="359114" cy="0"/>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10" idx="3"/>
              <a:endCxn id="9" idx="0"/>
            </p:cNvCxnSpPr>
            <p:nvPr/>
          </p:nvCxnSpPr>
          <p:spPr>
            <a:xfrm>
              <a:off x="6836256" y="3773873"/>
              <a:ext cx="891219" cy="1245961"/>
            </a:xfrm>
            <a:prstGeom prst="bentConnector2">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73" name="Table 72"/>
          <p:cNvGraphicFramePr>
            <a:graphicFrameLocks noGrp="1"/>
          </p:cNvGraphicFramePr>
          <p:nvPr>
            <p:extLst>
              <p:ext uri="{D42A27DB-BD31-4B8C-83A1-F6EECF244321}">
                <p14:modId xmlns:p14="http://schemas.microsoft.com/office/powerpoint/2010/main" val="1203439602"/>
              </p:ext>
            </p:extLst>
          </p:nvPr>
        </p:nvGraphicFramePr>
        <p:xfrm>
          <a:off x="9551790" y="3499772"/>
          <a:ext cx="1552533" cy="548640"/>
        </p:xfrm>
        <a:graphic>
          <a:graphicData uri="http://schemas.openxmlformats.org/drawingml/2006/table">
            <a:tbl>
              <a:tblPr firstRow="1" bandRow="1">
                <a:tableStyleId>{5940675A-B579-460E-94D1-54222C63F5DA}</a:tableStyleId>
              </a:tblPr>
              <a:tblGrid>
                <a:gridCol w="525399"/>
                <a:gridCol w="1027134"/>
              </a:tblGrid>
              <a:tr h="118642">
                <a:tc>
                  <a:txBody>
                    <a:bodyPr/>
                    <a:lstStyle/>
                    <a:p>
                      <a:r>
                        <a:rPr lang="en-US" sz="1200" b="1" dirty="0" smtClean="0">
                          <a:solidFill>
                            <a:schemeClr val="accent2">
                              <a:lumMod val="50000"/>
                            </a:schemeClr>
                          </a:solidFill>
                          <a:sym typeface="Symbol" panose="05050102010706020507" pitchFamily="18" charset="2"/>
                        </a:rPr>
                        <a:t></a:t>
                      </a:r>
                      <a:endParaRPr lang="en-US" sz="1200" b="1" dirty="0">
                        <a:solidFill>
                          <a:schemeClr val="accent2">
                            <a:lumMod val="50000"/>
                          </a:schemeClr>
                        </a:solidFill>
                      </a:endParaRPr>
                    </a:p>
                  </a:txBody>
                  <a:tcPr/>
                </a:tc>
                <a:tc>
                  <a:txBody>
                    <a:bodyPr/>
                    <a:lstStyle/>
                    <a:p>
                      <a:r>
                        <a:rPr lang="en-US" sz="1200" dirty="0" smtClean="0"/>
                        <a:t>Control</a:t>
                      </a:r>
                      <a:r>
                        <a:rPr lang="en-US" sz="1200" baseline="0" dirty="0" smtClean="0"/>
                        <a:t> path</a:t>
                      </a:r>
                      <a:endParaRPr lang="en-US" sz="1200" dirty="0"/>
                    </a:p>
                  </a:txBody>
                  <a:tcPr/>
                </a:tc>
              </a:tr>
              <a:tr h="1186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B0F0"/>
                          </a:solidFill>
                          <a:sym typeface="Symbol" panose="05050102010706020507" pitchFamily="18" charset="2"/>
                        </a:rPr>
                        <a:t></a:t>
                      </a:r>
                      <a:endParaRPr lang="en-US" sz="1200" b="1" dirty="0" smtClean="0">
                        <a:solidFill>
                          <a:srgbClr val="00B0F0"/>
                        </a:solidFill>
                      </a:endParaRPr>
                    </a:p>
                  </a:txBody>
                  <a:tcPr/>
                </a:tc>
                <a:tc>
                  <a:txBody>
                    <a:bodyPr/>
                    <a:lstStyle/>
                    <a:p>
                      <a:r>
                        <a:rPr lang="en-US" sz="1200" dirty="0" smtClean="0"/>
                        <a:t>Data path</a:t>
                      </a:r>
                      <a:endParaRPr lang="en-US" sz="1200" dirty="0"/>
                    </a:p>
                  </a:txBody>
                  <a:tcPr/>
                </a:tc>
              </a:tr>
            </a:tbl>
          </a:graphicData>
        </a:graphic>
      </p:graphicFrame>
    </p:spTree>
    <p:extLst>
      <p:ext uri="{BB962C8B-B14F-4D97-AF65-F5344CB8AC3E}">
        <p14:creationId xmlns:p14="http://schemas.microsoft.com/office/powerpoint/2010/main" val="1120673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631</Words>
  <Application>Microsoft Office PowerPoint</Application>
  <PresentationFormat>Widescreen</PresentationFormat>
  <Paragraphs>69</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Symbol</vt:lpstr>
      <vt:lpstr>Office Theme</vt:lpstr>
      <vt:lpstr>Direct Memory Access (DMA)</vt:lpstr>
      <vt:lpstr>What is DMA?</vt:lpstr>
      <vt:lpstr>How DMA works?</vt:lpstr>
      <vt:lpstr>DMA controller block diagram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94</cp:revision>
  <dcterms:created xsi:type="dcterms:W3CDTF">2022-12-24T09:31:44Z</dcterms:created>
  <dcterms:modified xsi:type="dcterms:W3CDTF">2023-02-04T17:00:09Z</dcterms:modified>
</cp:coreProperties>
</file>