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77" r:id="rId3"/>
    <p:sldId id="279" r:id="rId4"/>
    <p:sldId id="295" r:id="rId5"/>
    <p:sldId id="278" r:id="rId6"/>
    <p:sldId id="291" r:id="rId7"/>
    <p:sldId id="280" r:id="rId8"/>
    <p:sldId id="29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2" r:id="rId19"/>
    <p:sldId id="293" r:id="rId20"/>
    <p:sldId id="294" r:id="rId21"/>
    <p:sldId id="296" r:id="rId22"/>
    <p:sldId id="297" r:id="rId23"/>
    <p:sldId id="298" r:id="rId24"/>
    <p:sldId id="299" r:id="rId25"/>
    <p:sldId id="300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vuong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altLang="en-US"/>
              <a:t>Mar</a:t>
            </a:r>
            <a:r>
              <a:rPr lang="en-US"/>
              <a:t> </a:t>
            </a:r>
            <a:r>
              <a:rPr lang="en-US" altLang="vi-VN"/>
              <a:t>14</a:t>
            </a:r>
            <a:r>
              <a:rPr lang="en-US"/>
              <a:t>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1012825"/>
            <a:ext cx="7510780" cy="4216400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IR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8163560" y="1325880"/>
            <a:ext cx="39128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1. capture default value (5'b0_0001)</a:t>
            </a:r>
          </a:p>
          <a:p>
            <a:r>
              <a:rPr lang="en-US" sz="1600"/>
              <a:t>2. shift 1st tdi</a:t>
            </a:r>
          </a:p>
          <a:p>
            <a:r>
              <a:rPr lang="en-US" sz="1600"/>
              <a:t>3. shift 2nd tdi</a:t>
            </a:r>
          </a:p>
          <a:p>
            <a:r>
              <a:rPr lang="en-US" sz="1600"/>
              <a:t>4. shift 3rd tdi</a:t>
            </a:r>
          </a:p>
          <a:p>
            <a:r>
              <a:rPr lang="en-US" sz="1600"/>
              <a:t>5. shift 4th tdi</a:t>
            </a:r>
          </a:p>
          <a:p>
            <a:r>
              <a:rPr lang="en-US" sz="1600"/>
              <a:t>6. shift 5th tdi</a:t>
            </a:r>
          </a:p>
          <a:p>
            <a:r>
              <a:rPr lang="en-US" sz="1600"/>
              <a:t>7. store shift data 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8964930" y="3444875"/>
            <a:ext cx="267652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/>
              <a:t>ST0: TEST_LOGIC_RESET</a:t>
            </a:r>
          </a:p>
          <a:p>
            <a:r>
              <a:rPr lang="en-US" sz="1400"/>
              <a:t>ST1: RUN_TEST_IDLE</a:t>
            </a:r>
          </a:p>
          <a:p>
            <a:r>
              <a:rPr lang="en-US" sz="1400"/>
              <a:t>ST2: SELECT_DR_SCAN</a:t>
            </a:r>
          </a:p>
          <a:p>
            <a:r>
              <a:rPr lang="en-US" sz="1400"/>
              <a:t>ST3: SELECT_IR_SCAN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96875" y="5328920"/>
            <a:ext cx="5422900" cy="132207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1600"/>
              <a:t>IR - decoder:</a:t>
            </a:r>
          </a:p>
          <a:p>
            <a:r>
              <a:rPr lang="en-US" sz="1600"/>
              <a:t>BYPASS: 5'b1_1111 or 5'b0_0000 -&gt; select_bypass</a:t>
            </a:r>
          </a:p>
          <a:p>
            <a:r>
              <a:rPr lang="en-US" sz="1600"/>
              <a:t>IDCODE: 5'b0_0001 -&gt; select_idcode</a:t>
            </a:r>
          </a:p>
          <a:p>
            <a:r>
              <a:rPr lang="en-US" sz="1600"/>
              <a:t>DTMCS: 5'b1_0000 -&gt; select_dtmcs</a:t>
            </a:r>
          </a:p>
          <a:p>
            <a:r>
              <a:rPr lang="en-US" sz="1600"/>
              <a:t>DMI: 5'b1_0001 -&gt; select_dmi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790"/>
            <a:ext cx="12192000" cy="4376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DR - BYPASS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56435" y="5069205"/>
            <a:ext cx="49123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capture_bypass = select_bypass &amp; capture_dr</a:t>
            </a:r>
          </a:p>
          <a:p>
            <a:r>
              <a:rPr lang="en-US"/>
              <a:t>shift_bypass = select_bypass &amp; shift_dr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182370"/>
            <a:ext cx="8405495" cy="35490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DR - IDCODE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" y="1021080"/>
            <a:ext cx="5229860" cy="10325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0" y="2056130"/>
            <a:ext cx="7195820" cy="2287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" y="4425950"/>
            <a:ext cx="7952105" cy="22898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487160" y="5654675"/>
            <a:ext cx="52304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capture_idcode = select_idcode &amp; capture_dr</a:t>
            </a:r>
          </a:p>
          <a:p>
            <a:r>
              <a:rPr lang="en-US"/>
              <a:t>shift_idcode = select_idcode &amp; shift_dr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DR - DTMCS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285"/>
            <a:ext cx="8248650" cy="843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5" y="1853565"/>
            <a:ext cx="6122035" cy="47440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395" y="1853565"/>
            <a:ext cx="5742940" cy="21761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DR - DTMCS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" y="3697605"/>
            <a:ext cx="5325110" cy="18980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05" y="1010920"/>
            <a:ext cx="8068310" cy="26409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995795" y="2153285"/>
            <a:ext cx="47599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capture_dtmcs = select_dtmcs &amp; capture_dr</a:t>
            </a:r>
          </a:p>
          <a:p>
            <a:r>
              <a:rPr lang="en-US"/>
              <a:t>shift_dtmcs = select_dtmcs &amp; shift_dr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464300" y="3288665"/>
            <a:ext cx="54775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dtmcs_reg_in[31:0] = {	14'h0, 					dtmcs_dmihardreset_o,</a:t>
            </a:r>
          </a:p>
          <a:p>
            <a:r>
              <a:rPr lang="en-US"/>
              <a:t>			dtmcs_dmireset_o,</a:t>
            </a:r>
          </a:p>
          <a:p>
            <a:r>
              <a:rPr lang="en-US"/>
              <a:t>			1'h0,</a:t>
            </a:r>
          </a:p>
          <a:p>
            <a:r>
              <a:rPr lang="en-US"/>
              <a:t>			dtmcs_idle_i,</a:t>
            </a:r>
          </a:p>
          <a:p>
            <a:r>
              <a:rPr lang="en-US"/>
              <a:t>			dtmcs_dmistat_i,</a:t>
            </a:r>
          </a:p>
          <a:p>
            <a:r>
              <a:rPr lang="en-US"/>
              <a:t>			dtmcs_abits_i,</a:t>
            </a:r>
          </a:p>
          <a:p>
            <a:r>
              <a:rPr lang="en-US"/>
              <a:t>			dtmcs_version_i}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DR - DMI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" y="1121410"/>
            <a:ext cx="5854065" cy="861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6605"/>
            <a:ext cx="6561455" cy="1487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845" y="408940"/>
            <a:ext cx="5504180" cy="62884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DR - DMI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BF86F6-8557-CA76-2D20-17F2F57F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834"/>
            <a:ext cx="8440152" cy="21304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400756-77A0-EEF0-D203-8F9C760EE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74" y="3429000"/>
            <a:ext cx="5680409" cy="2963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648E02-EE5F-B9C0-DE1F-E66353687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17" y="3594755"/>
            <a:ext cx="6190978" cy="1803019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35400" y="5527313"/>
            <a:ext cx="4301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 err="1"/>
              <a:t>capture_dmi</a:t>
            </a:r>
            <a:r>
              <a:rPr lang="en-US" dirty="0"/>
              <a:t> = </a:t>
            </a:r>
            <a:r>
              <a:rPr lang="en-US" dirty="0" err="1"/>
              <a:t>select_dmi</a:t>
            </a:r>
            <a:r>
              <a:rPr lang="en-US" dirty="0"/>
              <a:t> &amp; </a:t>
            </a:r>
            <a:r>
              <a:rPr lang="en-US" dirty="0" err="1"/>
              <a:t>capture_dr</a:t>
            </a:r>
            <a:endParaRPr lang="en-US" dirty="0"/>
          </a:p>
          <a:p>
            <a:r>
              <a:rPr lang="en-US" dirty="0" err="1"/>
              <a:t>shift_dmi</a:t>
            </a:r>
            <a:r>
              <a:rPr lang="en-US" dirty="0"/>
              <a:t> = </a:t>
            </a:r>
            <a:r>
              <a:rPr lang="en-US" dirty="0" err="1"/>
              <a:t>select_dmi</a:t>
            </a:r>
            <a:r>
              <a:rPr lang="en-US" dirty="0"/>
              <a:t> &amp; </a:t>
            </a:r>
            <a:r>
              <a:rPr lang="en-US" dirty="0" err="1"/>
              <a:t>shift_dr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DR - DMI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85115" y="5997575"/>
            <a:ext cx="7694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get dmi_rdata_i @posedge dmi_rddata_valid_i if opcode =  2'b01 (read)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00965" y="3244850"/>
            <a:ext cx="6532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update dmi_wdata_o @UPDATE_DR if opcode =  2'b10 (write)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5FC21-CF21-0875-2F56-7AAD4752F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65" y="1420218"/>
            <a:ext cx="5395662" cy="904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C00A00-E703-84BF-E803-CC790696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99815"/>
            <a:ext cx="7056331" cy="20369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" y="757786"/>
            <a:ext cx="6529070" cy="25634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061CC5-600A-C66F-804F-42CAD09BB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" y="4171080"/>
            <a:ext cx="5405438" cy="2181225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dmi handshake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381727" y="3263330"/>
            <a:ext cx="95478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 err="1"/>
              <a:t>req_set</a:t>
            </a:r>
            <a:r>
              <a:rPr lang="en-US" dirty="0"/>
              <a:t> = </a:t>
            </a:r>
            <a:r>
              <a:rPr lang="en-US" dirty="0" err="1"/>
              <a:t>update_dmi</a:t>
            </a:r>
            <a:r>
              <a:rPr lang="en-US" dirty="0"/>
              <a:t> (1cycle) &amp; </a:t>
            </a:r>
            <a:r>
              <a:rPr lang="en-US" dirty="0" err="1"/>
              <a:t>dmi_ack_i</a:t>
            </a:r>
            <a:r>
              <a:rPr lang="en-US" dirty="0"/>
              <a:t> -&gt; request new read/write data if </a:t>
            </a:r>
            <a:r>
              <a:rPr lang="en-US" dirty="0" err="1"/>
              <a:t>dmi</a:t>
            </a:r>
            <a:r>
              <a:rPr lang="en-US" dirty="0"/>
              <a:t> bus is free</a:t>
            </a:r>
          </a:p>
          <a:p>
            <a:r>
              <a:rPr lang="en-US" dirty="0" err="1"/>
              <a:t>req_clr</a:t>
            </a:r>
            <a:r>
              <a:rPr lang="en-US" dirty="0"/>
              <a:t> = @posedge </a:t>
            </a:r>
            <a:r>
              <a:rPr lang="en-US" dirty="0" err="1"/>
              <a:t>dmi_ack_i</a:t>
            </a:r>
            <a:r>
              <a:rPr lang="en-US" dirty="0"/>
              <a:t> -&gt; acknowledge receipt of the request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315776" y="4079067"/>
            <a:ext cx="505406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update </a:t>
            </a:r>
            <a:r>
              <a:rPr lang="en-US" dirty="0" err="1"/>
              <a:t>dmi_we_o</a:t>
            </a:r>
            <a:r>
              <a:rPr lang="en-US" dirty="0"/>
              <a:t> and </a:t>
            </a:r>
            <a:r>
              <a:rPr lang="en-US" dirty="0" err="1"/>
              <a:t>dmi_addr_o</a:t>
            </a:r>
            <a:r>
              <a:rPr lang="en-US" dirty="0"/>
              <a:t> @UPDATE_DR if valid opcode (2'b01 -&gt; read ; 2'b10 -&gt; write)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628" y="5436834"/>
            <a:ext cx="6586855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and debug interface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35" y="1325880"/>
            <a:ext cx="8735695" cy="19875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383030" y="3719830"/>
            <a:ext cx="81476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 JTAG: jtag interface, tap controller, some dmi register</a:t>
            </a:r>
          </a:p>
          <a:p>
            <a:r>
              <a:rPr lang="en-US"/>
              <a:t>2. CDC: synchronized</a:t>
            </a:r>
            <a:r>
              <a:rPr lang="vi-VN" altLang="en-US"/>
              <a:t> jtag signal and DM signal</a:t>
            </a:r>
          </a:p>
          <a:p>
            <a:r>
              <a:rPr lang="vi-VN" altLang="en-US"/>
              <a:t>3. Debug module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464185"/>
            <a:ext cx="11563985" cy="5928995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 dirty="0" err="1">
                <a:latin typeface="+mj-ea"/>
                <a:cs typeface="+mj-ea"/>
              </a:rPr>
              <a:t>jtag</a:t>
            </a:r>
            <a:r>
              <a:rPr lang="en-US" altLang="vi-VN" b="1" dirty="0">
                <a:latin typeface="+mj-ea"/>
                <a:cs typeface="+mj-ea"/>
              </a:rPr>
              <a:t> - </a:t>
            </a:r>
            <a:r>
              <a:rPr lang="en-US" altLang="vi-VN" b="1" dirty="0" err="1">
                <a:latin typeface="+mj-ea"/>
                <a:cs typeface="+mj-ea"/>
              </a:rPr>
              <a:t>tdo</a:t>
            </a:r>
            <a:endParaRPr lang="en-US" altLang="vi-VN" b="1" dirty="0">
              <a:latin typeface="+mj-ea"/>
              <a:cs typeface="+mj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508875" y="4079240"/>
            <a:ext cx="3497580" cy="3683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tdo is driven by negedge of tck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B5ED62-F3DC-2121-0257-44A5D2046508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 dirty="0">
                <a:latin typeface="+mj-ea"/>
                <a:cs typeface="+mj-ea"/>
              </a:rPr>
              <a:t>testbench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754DA2-34C9-D64C-7EAD-65D2005B0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143" y="1825348"/>
            <a:ext cx="6572251" cy="35714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BE04F7-E613-BC3E-065E-0556B52D02E9}"/>
              </a:ext>
            </a:extLst>
          </p:cNvPr>
          <p:cNvSpPr txBox="1"/>
          <p:nvPr/>
        </p:nvSpPr>
        <p:spPr>
          <a:xfrm>
            <a:off x="860258" y="1325880"/>
            <a:ext cx="545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Tap control state machine:</a:t>
            </a:r>
          </a:p>
        </p:txBody>
      </p:sp>
    </p:spTree>
    <p:extLst>
      <p:ext uri="{BB962C8B-B14F-4D97-AF65-F5344CB8AC3E}">
        <p14:creationId xmlns:p14="http://schemas.microsoft.com/office/powerpoint/2010/main" val="2205298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B5ED62-F3DC-2121-0257-44A5D2046508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 dirty="0">
                <a:latin typeface="+mj-ea"/>
                <a:cs typeface="+mj-ea"/>
              </a:rPr>
              <a:t>Testbench – IR select DMI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3619AB-98C1-F43B-F1AD-FA9558F8C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367"/>
            <a:ext cx="12192000" cy="335734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44D2EB-19C1-82FF-B039-44EC354190ED}"/>
              </a:ext>
            </a:extLst>
          </p:cNvPr>
          <p:cNvCxnSpPr>
            <a:cxnSpLocks/>
          </p:cNvCxnSpPr>
          <p:nvPr/>
        </p:nvCxnSpPr>
        <p:spPr>
          <a:xfrm flipV="1">
            <a:off x="6990348" y="857249"/>
            <a:ext cx="0" cy="3663616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9FF7F5-8975-942B-AC5E-71A0D65AD88C}"/>
              </a:ext>
            </a:extLst>
          </p:cNvPr>
          <p:cNvCxnSpPr>
            <a:cxnSpLocks/>
          </p:cNvCxnSpPr>
          <p:nvPr/>
        </p:nvCxnSpPr>
        <p:spPr>
          <a:xfrm flipV="1">
            <a:off x="7525753" y="857249"/>
            <a:ext cx="0" cy="3663616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C8E7BA-7D71-D337-39F3-B0D0AC84020C}"/>
              </a:ext>
            </a:extLst>
          </p:cNvPr>
          <p:cNvCxnSpPr>
            <a:cxnSpLocks/>
          </p:cNvCxnSpPr>
          <p:nvPr/>
        </p:nvCxnSpPr>
        <p:spPr>
          <a:xfrm flipV="1">
            <a:off x="8061158" y="857249"/>
            <a:ext cx="0" cy="3663616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98DC82-89CA-A4EA-583F-496DC6371081}"/>
              </a:ext>
            </a:extLst>
          </p:cNvPr>
          <p:cNvCxnSpPr>
            <a:cxnSpLocks/>
          </p:cNvCxnSpPr>
          <p:nvPr/>
        </p:nvCxnSpPr>
        <p:spPr>
          <a:xfrm flipV="1">
            <a:off x="8590548" y="857249"/>
            <a:ext cx="0" cy="3663616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F315DF-9EEE-F369-7F0A-620401694022}"/>
              </a:ext>
            </a:extLst>
          </p:cNvPr>
          <p:cNvCxnSpPr>
            <a:cxnSpLocks/>
          </p:cNvCxnSpPr>
          <p:nvPr/>
        </p:nvCxnSpPr>
        <p:spPr>
          <a:xfrm flipV="1">
            <a:off x="9107906" y="857249"/>
            <a:ext cx="0" cy="3663616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248F37-CF9D-C493-6DD7-BDCA476A17F6}"/>
              </a:ext>
            </a:extLst>
          </p:cNvPr>
          <p:cNvCxnSpPr>
            <a:cxnSpLocks/>
          </p:cNvCxnSpPr>
          <p:nvPr/>
        </p:nvCxnSpPr>
        <p:spPr>
          <a:xfrm flipV="1">
            <a:off x="9661359" y="815138"/>
            <a:ext cx="0" cy="3663616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043CB9-C822-B2CA-AC54-D29F52365B50}"/>
              </a:ext>
            </a:extLst>
          </p:cNvPr>
          <p:cNvSpPr txBox="1"/>
          <p:nvPr/>
        </p:nvSpPr>
        <p:spPr>
          <a:xfrm>
            <a:off x="6815890" y="4477329"/>
            <a:ext cx="34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BB8C7-2DF5-A321-BC15-71CBD03AB513}"/>
              </a:ext>
            </a:extLst>
          </p:cNvPr>
          <p:cNvSpPr txBox="1"/>
          <p:nvPr/>
        </p:nvSpPr>
        <p:spPr>
          <a:xfrm>
            <a:off x="7372351" y="4477328"/>
            <a:ext cx="34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BAE258-8201-FB9C-0ED8-A49D2DD19731}"/>
              </a:ext>
            </a:extLst>
          </p:cNvPr>
          <p:cNvSpPr txBox="1"/>
          <p:nvPr/>
        </p:nvSpPr>
        <p:spPr>
          <a:xfrm>
            <a:off x="7906753" y="4477328"/>
            <a:ext cx="34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C79237-B023-7427-1570-CAD4D82CED3D}"/>
              </a:ext>
            </a:extLst>
          </p:cNvPr>
          <p:cNvSpPr txBox="1"/>
          <p:nvPr/>
        </p:nvSpPr>
        <p:spPr>
          <a:xfrm>
            <a:off x="8430127" y="4477327"/>
            <a:ext cx="34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0703ED-DA28-3DBD-67BD-3CEF34C4442E}"/>
              </a:ext>
            </a:extLst>
          </p:cNvPr>
          <p:cNvSpPr txBox="1"/>
          <p:nvPr/>
        </p:nvSpPr>
        <p:spPr>
          <a:xfrm>
            <a:off x="8925428" y="4477327"/>
            <a:ext cx="34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D2E096-DA00-82F9-1D14-7C3B183CC2D6}"/>
              </a:ext>
            </a:extLst>
          </p:cNvPr>
          <p:cNvSpPr txBox="1"/>
          <p:nvPr/>
        </p:nvSpPr>
        <p:spPr>
          <a:xfrm>
            <a:off x="9486901" y="4471042"/>
            <a:ext cx="34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2470ED-FB37-6019-39B6-D9956DEB286F}"/>
              </a:ext>
            </a:extLst>
          </p:cNvPr>
          <p:cNvSpPr txBox="1"/>
          <p:nvPr/>
        </p:nvSpPr>
        <p:spPr>
          <a:xfrm>
            <a:off x="7561850" y="4881270"/>
            <a:ext cx="43855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400" dirty="0"/>
              <a:t>Capture default IR (5’b0_0001) to IR’s shift register.</a:t>
            </a:r>
          </a:p>
          <a:p>
            <a:pPr marL="342900" indent="-342900">
              <a:buAutoNum type="arabicParenBoth"/>
            </a:pPr>
            <a:r>
              <a:rPr lang="en-US" sz="1400" dirty="0"/>
              <a:t>Shift </a:t>
            </a:r>
            <a:r>
              <a:rPr lang="en-US" sz="1400" dirty="0" err="1"/>
              <a:t>tdi</a:t>
            </a:r>
            <a:r>
              <a:rPr lang="en-US" sz="1400" dirty="0"/>
              <a:t> to </a:t>
            </a:r>
            <a:r>
              <a:rPr lang="en-US" sz="1400" dirty="0" err="1"/>
              <a:t>tdo</a:t>
            </a:r>
            <a:r>
              <a:rPr lang="en-US" sz="1400" dirty="0"/>
              <a:t> -&gt; </a:t>
            </a:r>
            <a:r>
              <a:rPr lang="en-US" sz="1400" dirty="0" err="1"/>
              <a:t>ir</a:t>
            </a:r>
            <a:r>
              <a:rPr lang="en-US" sz="1400" dirty="0"/>
              <a:t>[0]</a:t>
            </a:r>
          </a:p>
          <a:p>
            <a:pPr marL="342900" indent="-342900">
              <a:buAutoNum type="arabicParenBoth"/>
            </a:pPr>
            <a:r>
              <a:rPr lang="en-US" sz="1400" dirty="0"/>
              <a:t>Shift </a:t>
            </a:r>
            <a:r>
              <a:rPr lang="en-US" sz="1400" dirty="0" err="1"/>
              <a:t>tdi</a:t>
            </a:r>
            <a:r>
              <a:rPr lang="en-US" sz="1400" dirty="0"/>
              <a:t> to </a:t>
            </a:r>
            <a:r>
              <a:rPr lang="en-US" sz="1400" dirty="0" err="1"/>
              <a:t>tdo</a:t>
            </a:r>
            <a:r>
              <a:rPr lang="en-US" sz="1400" dirty="0"/>
              <a:t> -&gt; </a:t>
            </a:r>
            <a:r>
              <a:rPr lang="en-US" sz="1400" dirty="0" err="1"/>
              <a:t>ir</a:t>
            </a:r>
            <a:r>
              <a:rPr lang="en-US" sz="1400" dirty="0"/>
              <a:t>[1]</a:t>
            </a:r>
          </a:p>
          <a:p>
            <a:pPr marL="342900" indent="-342900">
              <a:buAutoNum type="arabicParenBoth"/>
            </a:pPr>
            <a:r>
              <a:rPr lang="en-US" sz="1400" dirty="0"/>
              <a:t>Shift </a:t>
            </a:r>
            <a:r>
              <a:rPr lang="en-US" sz="1400" dirty="0" err="1"/>
              <a:t>tdi</a:t>
            </a:r>
            <a:r>
              <a:rPr lang="en-US" sz="1400" dirty="0"/>
              <a:t> to </a:t>
            </a:r>
            <a:r>
              <a:rPr lang="en-US" sz="1400" dirty="0" err="1"/>
              <a:t>tdo</a:t>
            </a:r>
            <a:r>
              <a:rPr lang="en-US" sz="1400" dirty="0"/>
              <a:t> -&gt; </a:t>
            </a:r>
            <a:r>
              <a:rPr lang="en-US" sz="1400" dirty="0" err="1"/>
              <a:t>ir</a:t>
            </a:r>
            <a:r>
              <a:rPr lang="en-US" sz="1400" dirty="0"/>
              <a:t>[2]</a:t>
            </a:r>
          </a:p>
          <a:p>
            <a:pPr marL="342900" indent="-342900">
              <a:buAutoNum type="arabicParenBoth"/>
            </a:pPr>
            <a:r>
              <a:rPr lang="en-US" sz="1400" dirty="0"/>
              <a:t>Shift </a:t>
            </a:r>
            <a:r>
              <a:rPr lang="en-US" sz="1400" dirty="0" err="1"/>
              <a:t>tdi</a:t>
            </a:r>
            <a:r>
              <a:rPr lang="en-US" sz="1400" dirty="0"/>
              <a:t> to </a:t>
            </a:r>
            <a:r>
              <a:rPr lang="en-US" sz="1400" dirty="0" err="1"/>
              <a:t>tdo</a:t>
            </a:r>
            <a:r>
              <a:rPr lang="en-US" sz="1400" dirty="0"/>
              <a:t> -&gt; </a:t>
            </a:r>
            <a:r>
              <a:rPr lang="en-US" sz="1400" dirty="0" err="1"/>
              <a:t>ir</a:t>
            </a:r>
            <a:r>
              <a:rPr lang="en-US" sz="1400" dirty="0"/>
              <a:t>[3]</a:t>
            </a:r>
          </a:p>
          <a:p>
            <a:pPr marL="342900" indent="-342900">
              <a:buAutoNum type="arabicParenBoth"/>
            </a:pPr>
            <a:r>
              <a:rPr lang="en-US" sz="1400" dirty="0"/>
              <a:t>Shift </a:t>
            </a:r>
            <a:r>
              <a:rPr lang="en-US" sz="1400" dirty="0" err="1"/>
              <a:t>tdi</a:t>
            </a:r>
            <a:r>
              <a:rPr lang="en-US" sz="1400" dirty="0"/>
              <a:t> to </a:t>
            </a:r>
            <a:r>
              <a:rPr lang="en-US" sz="1400" dirty="0" err="1"/>
              <a:t>tdo</a:t>
            </a:r>
            <a:r>
              <a:rPr lang="en-US" sz="1400" dirty="0"/>
              <a:t> -&gt; </a:t>
            </a:r>
            <a:r>
              <a:rPr lang="en-US" sz="1400" dirty="0" err="1"/>
              <a:t>ir</a:t>
            </a:r>
            <a:r>
              <a:rPr lang="en-US" sz="1400" dirty="0"/>
              <a:t>[4]</a:t>
            </a:r>
          </a:p>
          <a:p>
            <a:pPr marL="342900" indent="-342900">
              <a:buAutoNum type="arabicParenBoth"/>
            </a:pPr>
            <a:r>
              <a:rPr lang="en-US" sz="1400" dirty="0"/>
              <a:t>Update shift register to update register.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9BE21-C2A4-68C5-D076-33CFB9D0AC44}"/>
              </a:ext>
            </a:extLst>
          </p:cNvPr>
          <p:cNvSpPr txBox="1"/>
          <p:nvPr/>
        </p:nvSpPr>
        <p:spPr>
          <a:xfrm>
            <a:off x="11622507" y="4324752"/>
            <a:ext cx="34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8DFEF6-E366-78BB-B0BC-E25D75E05147}"/>
              </a:ext>
            </a:extLst>
          </p:cNvPr>
          <p:cNvSpPr txBox="1"/>
          <p:nvPr/>
        </p:nvSpPr>
        <p:spPr>
          <a:xfrm>
            <a:off x="1151023" y="4447862"/>
            <a:ext cx="3134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cr_state</a:t>
            </a:r>
            <a:r>
              <a:rPr lang="en-US" sz="1400" dirty="0"/>
              <a:t> = 4’ha = STATE_CAPTURE_IR</a:t>
            </a:r>
          </a:p>
          <a:p>
            <a:r>
              <a:rPr lang="en-US" sz="1400" dirty="0" err="1"/>
              <a:t>cr_state</a:t>
            </a:r>
            <a:r>
              <a:rPr lang="en-US" sz="1400" dirty="0"/>
              <a:t> = 4’hb = STATE_SHIFT_IR</a:t>
            </a:r>
          </a:p>
          <a:p>
            <a:r>
              <a:rPr lang="en-US" sz="1400" dirty="0" err="1"/>
              <a:t>cr_state</a:t>
            </a:r>
            <a:r>
              <a:rPr lang="en-US" sz="1400" dirty="0"/>
              <a:t> = 4’hf = STATE_UPDATE_IR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421652-EAA3-7371-A29F-681158394D5C}"/>
              </a:ext>
            </a:extLst>
          </p:cNvPr>
          <p:cNvSpPr txBox="1"/>
          <p:nvPr/>
        </p:nvSpPr>
        <p:spPr>
          <a:xfrm>
            <a:off x="463216" y="5510887"/>
            <a:ext cx="608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Address of DMI register = 5’h11 -&gt; </a:t>
            </a:r>
            <a:r>
              <a:rPr lang="en-US" sz="1400" dirty="0" err="1">
                <a:solidFill>
                  <a:srgbClr val="00B050"/>
                </a:solidFill>
              </a:rPr>
              <a:t>update_out_ir</a:t>
            </a:r>
            <a:r>
              <a:rPr lang="en-US" sz="1400" dirty="0">
                <a:solidFill>
                  <a:srgbClr val="00B050"/>
                </a:solidFill>
              </a:rPr>
              <a:t> = 5’h11 @(7) is 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tdo</a:t>
            </a:r>
            <a:r>
              <a:rPr lang="en-US" sz="1400" dirty="0">
                <a:solidFill>
                  <a:srgbClr val="00B050"/>
                </a:solidFill>
              </a:rPr>
              <a:t> = 5’h01 (</a:t>
            </a:r>
            <a:r>
              <a:rPr lang="en-US" sz="1400" dirty="0" err="1">
                <a:solidFill>
                  <a:srgbClr val="00B050"/>
                </a:solidFill>
              </a:rPr>
              <a:t>lsb</a:t>
            </a:r>
            <a:r>
              <a:rPr lang="en-US" sz="1400" dirty="0">
                <a:solidFill>
                  <a:srgbClr val="00B050"/>
                </a:solidFill>
              </a:rPr>
              <a:t> first) = default value -&gt; correct</a:t>
            </a:r>
          </a:p>
        </p:txBody>
      </p:sp>
    </p:spTree>
    <p:extLst>
      <p:ext uri="{BB962C8B-B14F-4D97-AF65-F5344CB8AC3E}">
        <p14:creationId xmlns:p14="http://schemas.microsoft.com/office/powerpoint/2010/main" val="2317043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B4853C1-91FE-EBA3-F005-23AD0D031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096"/>
            <a:ext cx="12192000" cy="2350189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D2B72D39-4BA4-A07A-AA68-69B751BBBEB6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 dirty="0">
                <a:latin typeface="+mj-ea"/>
                <a:cs typeface="+mj-ea"/>
              </a:rPr>
              <a:t>Testbench – DR – DMI WRITE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EAD886-E69E-7D20-F165-C70AD4F50802}"/>
              </a:ext>
            </a:extLst>
          </p:cNvPr>
          <p:cNvCxnSpPr>
            <a:cxnSpLocks/>
          </p:cNvCxnSpPr>
          <p:nvPr/>
        </p:nvCxnSpPr>
        <p:spPr>
          <a:xfrm flipV="1">
            <a:off x="2326026" y="989596"/>
            <a:ext cx="0" cy="2481515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985D2-A1B1-BD9C-4259-B8B8399134E0}"/>
              </a:ext>
            </a:extLst>
          </p:cNvPr>
          <p:cNvCxnSpPr>
            <a:cxnSpLocks/>
          </p:cNvCxnSpPr>
          <p:nvPr/>
        </p:nvCxnSpPr>
        <p:spPr>
          <a:xfrm flipV="1">
            <a:off x="10763290" y="989596"/>
            <a:ext cx="0" cy="2481515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2F4544-41B9-F989-FA58-F455A4D07373}"/>
              </a:ext>
            </a:extLst>
          </p:cNvPr>
          <p:cNvCxnSpPr>
            <a:cxnSpLocks/>
          </p:cNvCxnSpPr>
          <p:nvPr/>
        </p:nvCxnSpPr>
        <p:spPr>
          <a:xfrm flipV="1">
            <a:off x="11908538" y="983580"/>
            <a:ext cx="0" cy="2481515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D6DFF6-F044-000F-17E2-1D724F4FEB87}"/>
              </a:ext>
            </a:extLst>
          </p:cNvPr>
          <p:cNvCxnSpPr>
            <a:cxnSpLocks/>
          </p:cNvCxnSpPr>
          <p:nvPr/>
        </p:nvCxnSpPr>
        <p:spPr>
          <a:xfrm flipV="1">
            <a:off x="12036714" y="985580"/>
            <a:ext cx="0" cy="2481515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FF724F-7AD9-1A91-574A-807EB43850C6}"/>
              </a:ext>
            </a:extLst>
          </p:cNvPr>
          <p:cNvSpPr txBox="1"/>
          <p:nvPr/>
        </p:nvSpPr>
        <p:spPr>
          <a:xfrm>
            <a:off x="2154496" y="3429000"/>
            <a:ext cx="330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658E8-C8CA-6712-538B-4BEA29F238CF}"/>
              </a:ext>
            </a:extLst>
          </p:cNvPr>
          <p:cNvSpPr txBox="1"/>
          <p:nvPr/>
        </p:nvSpPr>
        <p:spPr>
          <a:xfrm>
            <a:off x="10616144" y="3425136"/>
            <a:ext cx="330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13B51-3F10-8B80-8CB0-6D2E8CA71869}"/>
              </a:ext>
            </a:extLst>
          </p:cNvPr>
          <p:cNvSpPr txBox="1"/>
          <p:nvPr/>
        </p:nvSpPr>
        <p:spPr>
          <a:xfrm>
            <a:off x="11118542" y="3383025"/>
            <a:ext cx="330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751380-1BD8-3407-5224-801CA4D93CBD}"/>
              </a:ext>
            </a:extLst>
          </p:cNvPr>
          <p:cNvSpPr txBox="1"/>
          <p:nvPr/>
        </p:nvSpPr>
        <p:spPr>
          <a:xfrm>
            <a:off x="11708651" y="3419120"/>
            <a:ext cx="566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(4)  (5)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CDC36-089C-D1D4-E8C7-2FEF420FF7D9}"/>
              </a:ext>
            </a:extLst>
          </p:cNvPr>
          <p:cNvSpPr txBox="1"/>
          <p:nvPr/>
        </p:nvSpPr>
        <p:spPr>
          <a:xfrm>
            <a:off x="459047" y="3533500"/>
            <a:ext cx="70204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400" dirty="0"/>
              <a:t>Start to shift </a:t>
            </a:r>
            <a:r>
              <a:rPr lang="en-US" sz="1400" dirty="0" err="1"/>
              <a:t>tdi</a:t>
            </a:r>
            <a:endParaRPr lang="en-US" sz="1400" dirty="0"/>
          </a:p>
          <a:p>
            <a:pPr marL="342900" indent="-342900">
              <a:buAutoNum type="arabicParenBoth"/>
            </a:pPr>
            <a:r>
              <a:rPr lang="en-US" sz="1400" dirty="0"/>
              <a:t>Complete shift 66bit. </a:t>
            </a:r>
            <a:r>
              <a:rPr lang="en-US" sz="1400" dirty="0" err="1"/>
              <a:t>tdo</a:t>
            </a:r>
            <a:r>
              <a:rPr lang="en-US" sz="1400" dirty="0"/>
              <a:t> = previous command (reset state) = 66’h0</a:t>
            </a:r>
          </a:p>
          <a:p>
            <a:pPr marL="342900" indent="-342900">
              <a:buAutoNum type="arabicParenBoth"/>
            </a:pPr>
            <a:r>
              <a:rPr lang="en-US" sz="1400" dirty="0"/>
              <a:t>UPDATE_DR – update data from shift register to stored register and request write to DM.</a:t>
            </a:r>
          </a:p>
          <a:p>
            <a:pPr marL="342900" indent="-342900">
              <a:buAutoNum type="arabicParenBoth"/>
            </a:pPr>
            <a:r>
              <a:rPr lang="en-US" sz="1400" dirty="0"/>
              <a:t>DM response acknowledge, read data and valid read data.</a:t>
            </a:r>
          </a:p>
          <a:p>
            <a:pPr marL="342900" indent="-342900">
              <a:buAutoNum type="arabicParenBoth"/>
            </a:pPr>
            <a:r>
              <a:rPr lang="en-US" sz="1400" dirty="0"/>
              <a:t>JTAG de-asserts request.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EDAA73-92DB-4809-3FCE-2AD9423C748B}"/>
              </a:ext>
            </a:extLst>
          </p:cNvPr>
          <p:cNvSpPr txBox="1"/>
          <p:nvPr/>
        </p:nvSpPr>
        <p:spPr>
          <a:xfrm>
            <a:off x="1164815" y="4839153"/>
            <a:ext cx="2438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DMI WRITE command:</a:t>
            </a:r>
          </a:p>
          <a:p>
            <a:r>
              <a:rPr lang="en-US" sz="1400" dirty="0"/>
              <a:t>Address = 0xa</a:t>
            </a:r>
          </a:p>
          <a:p>
            <a:r>
              <a:rPr lang="en-US" sz="1400" dirty="0"/>
              <a:t>Write data = 0x8c</a:t>
            </a:r>
          </a:p>
          <a:p>
            <a:r>
              <a:rPr lang="en-US" sz="1400" dirty="0"/>
              <a:t>Write = 2’b10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1DD16A-3E77-7086-EC28-55FD85016BF5}"/>
              </a:ext>
            </a:extLst>
          </p:cNvPr>
          <p:cNvSpPr txBox="1"/>
          <p:nvPr/>
        </p:nvSpPr>
        <p:spPr>
          <a:xfrm>
            <a:off x="3603693" y="4873777"/>
            <a:ext cx="45298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0xa &lt;&lt; 2 = 1010 &lt;&lt; 2 = 10_1000 = 0x28</a:t>
            </a:r>
          </a:p>
          <a:p>
            <a:r>
              <a:rPr lang="en-US" sz="1100" i="1" dirty="0"/>
              <a:t>0x8c &lt;&lt; 2 = 1000_1100 &lt;&lt; 2 = 10_0011_0000 -&gt; 10_0011_00</a:t>
            </a:r>
            <a:r>
              <a:rPr lang="en-US" sz="1100" b="1" i="1" dirty="0"/>
              <a:t>10</a:t>
            </a:r>
            <a:r>
              <a:rPr lang="en-US" sz="1100" i="1" dirty="0"/>
              <a:t> = 0x232</a:t>
            </a:r>
          </a:p>
          <a:p>
            <a:r>
              <a:rPr lang="en-US" sz="1100" i="1" dirty="0"/>
              <a:t>=&gt; </a:t>
            </a:r>
            <a:r>
              <a:rPr lang="en-US" sz="1100" i="1" dirty="0" err="1"/>
              <a:t>tdo</a:t>
            </a:r>
            <a:r>
              <a:rPr lang="en-US" sz="1100" i="1" dirty="0"/>
              <a:t> = 0x0..0280..0232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3FC879-25C6-8178-19DA-4D97F24AC250}"/>
              </a:ext>
            </a:extLst>
          </p:cNvPr>
          <p:cNvSpPr txBox="1"/>
          <p:nvPr/>
        </p:nvSpPr>
        <p:spPr>
          <a:xfrm>
            <a:off x="3603693" y="5494822"/>
            <a:ext cx="45298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0xa &lt;&lt; 2 = 1010 &lt;&lt; 2 = 10_1000 = 0x28</a:t>
            </a:r>
          </a:p>
          <a:p>
            <a:r>
              <a:rPr lang="en-US" sz="1100" i="1" dirty="0"/>
              <a:t>0x8c &lt;&lt; 2 = 1000_1100 &lt;&lt; 2 = 10_0011_0000 -&gt; 10_0011_00</a:t>
            </a:r>
            <a:r>
              <a:rPr lang="en-US" sz="1100" b="1" i="1" dirty="0"/>
              <a:t>00</a:t>
            </a:r>
            <a:r>
              <a:rPr lang="en-US" sz="1100" i="1" dirty="0"/>
              <a:t> = 0x230</a:t>
            </a:r>
          </a:p>
          <a:p>
            <a:r>
              <a:rPr lang="en-US" sz="1100" i="1" dirty="0"/>
              <a:t>next </a:t>
            </a:r>
            <a:r>
              <a:rPr lang="en-US" sz="1100" i="1" dirty="0" err="1"/>
              <a:t>tdo</a:t>
            </a:r>
            <a:r>
              <a:rPr lang="en-US" sz="1100" i="1" dirty="0"/>
              <a:t> = 0x0..0280..0230</a:t>
            </a:r>
          </a:p>
        </p:txBody>
      </p:sp>
    </p:spTree>
    <p:extLst>
      <p:ext uri="{BB962C8B-B14F-4D97-AF65-F5344CB8AC3E}">
        <p14:creationId xmlns:p14="http://schemas.microsoft.com/office/powerpoint/2010/main" val="4037834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5015DA7-63A0-9492-7642-C57D6FDA9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027"/>
            <a:ext cx="12192000" cy="27994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D1EF1FF-A3B6-B539-55D9-A187386DFFC8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 dirty="0">
                <a:latin typeface="+mj-ea"/>
                <a:cs typeface="+mj-ea"/>
              </a:rPr>
              <a:t>Testbench – DR – DMI READ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2AC55F-F2DD-502A-EB66-5182F7AD7E38}"/>
              </a:ext>
            </a:extLst>
          </p:cNvPr>
          <p:cNvCxnSpPr>
            <a:cxnSpLocks/>
          </p:cNvCxnSpPr>
          <p:nvPr/>
        </p:nvCxnSpPr>
        <p:spPr>
          <a:xfrm flipV="1">
            <a:off x="3968456" y="981566"/>
            <a:ext cx="0" cy="2948340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E77889-6C73-F102-5CD0-C494C7118FDD}"/>
              </a:ext>
            </a:extLst>
          </p:cNvPr>
          <p:cNvCxnSpPr>
            <a:cxnSpLocks/>
          </p:cNvCxnSpPr>
          <p:nvPr/>
        </p:nvCxnSpPr>
        <p:spPr>
          <a:xfrm flipV="1">
            <a:off x="10167085" y="952868"/>
            <a:ext cx="0" cy="2983134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88D496-C4FF-AFF0-2834-9F244B749C80}"/>
              </a:ext>
            </a:extLst>
          </p:cNvPr>
          <p:cNvCxnSpPr>
            <a:cxnSpLocks/>
          </p:cNvCxnSpPr>
          <p:nvPr/>
        </p:nvCxnSpPr>
        <p:spPr>
          <a:xfrm flipV="1">
            <a:off x="11020926" y="959276"/>
            <a:ext cx="0" cy="3030112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923A71-880B-51A9-E471-A2DD95BE990D}"/>
              </a:ext>
            </a:extLst>
          </p:cNvPr>
          <p:cNvCxnSpPr>
            <a:cxnSpLocks/>
          </p:cNvCxnSpPr>
          <p:nvPr/>
        </p:nvCxnSpPr>
        <p:spPr>
          <a:xfrm flipV="1">
            <a:off x="11104988" y="916621"/>
            <a:ext cx="0" cy="3072767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49D26B-43B6-AC51-9DF4-01214AE5CEC4}"/>
              </a:ext>
            </a:extLst>
          </p:cNvPr>
          <p:cNvSpPr txBox="1"/>
          <p:nvPr/>
        </p:nvSpPr>
        <p:spPr>
          <a:xfrm>
            <a:off x="3803022" y="3877239"/>
            <a:ext cx="330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B52D7-A4E0-A653-1ECD-33A29CED7486}"/>
              </a:ext>
            </a:extLst>
          </p:cNvPr>
          <p:cNvSpPr txBox="1"/>
          <p:nvPr/>
        </p:nvSpPr>
        <p:spPr>
          <a:xfrm>
            <a:off x="10003500" y="3867572"/>
            <a:ext cx="330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8051D-28F9-D20F-E088-1762D5C6ED0B}"/>
              </a:ext>
            </a:extLst>
          </p:cNvPr>
          <p:cNvSpPr txBox="1"/>
          <p:nvPr/>
        </p:nvSpPr>
        <p:spPr>
          <a:xfrm>
            <a:off x="10387950" y="3785633"/>
            <a:ext cx="330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D7DC9-DADC-5909-F92A-401172A8232C}"/>
              </a:ext>
            </a:extLst>
          </p:cNvPr>
          <p:cNvSpPr txBox="1"/>
          <p:nvPr/>
        </p:nvSpPr>
        <p:spPr>
          <a:xfrm>
            <a:off x="10834678" y="3930145"/>
            <a:ext cx="504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(4) (5)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17C759-E4E5-38CB-6B3C-472C9D59F304}"/>
              </a:ext>
            </a:extLst>
          </p:cNvPr>
          <p:cNvSpPr txBox="1"/>
          <p:nvPr/>
        </p:nvSpPr>
        <p:spPr>
          <a:xfrm>
            <a:off x="156453" y="4073745"/>
            <a:ext cx="70204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400" dirty="0"/>
              <a:t>Start to shift </a:t>
            </a:r>
            <a:r>
              <a:rPr lang="en-US" sz="1400" dirty="0" err="1"/>
              <a:t>tdi</a:t>
            </a:r>
            <a:endParaRPr lang="en-US" sz="1400" dirty="0"/>
          </a:p>
          <a:p>
            <a:pPr marL="342900" indent="-342900">
              <a:buAutoNum type="arabicParenBoth"/>
            </a:pPr>
            <a:r>
              <a:rPr lang="en-US" sz="1400" dirty="0"/>
              <a:t>Complete shift 66bit. </a:t>
            </a:r>
            <a:r>
              <a:rPr lang="en-US" sz="1400" dirty="0" err="1"/>
              <a:t>tdo</a:t>
            </a:r>
            <a:r>
              <a:rPr lang="en-US" sz="1400" dirty="0"/>
              <a:t> = previous command (reset state) = 66’h00..0280…0230</a:t>
            </a:r>
          </a:p>
          <a:p>
            <a:pPr marL="342900" indent="-342900">
              <a:buAutoNum type="arabicParenBoth"/>
            </a:pPr>
            <a:r>
              <a:rPr lang="en-US" sz="1400" dirty="0"/>
              <a:t>UPDATE_DR – update data from shift register to stored register and request write to DM.</a:t>
            </a:r>
          </a:p>
          <a:p>
            <a:pPr marL="342900" indent="-342900">
              <a:buAutoNum type="arabicParenBoth"/>
            </a:pPr>
            <a:r>
              <a:rPr lang="en-US" sz="1400" dirty="0"/>
              <a:t>DM response acknowledge, read data and valid read data -&gt; capture read data</a:t>
            </a:r>
          </a:p>
          <a:p>
            <a:pPr marL="342900" indent="-342900">
              <a:buAutoNum type="arabicParenBoth"/>
            </a:pPr>
            <a:r>
              <a:rPr lang="en-US" sz="1400" dirty="0"/>
              <a:t>JTAG de-asserts request.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123D5D-7C3C-DE6B-0B5B-AA9D893222E9}"/>
              </a:ext>
            </a:extLst>
          </p:cNvPr>
          <p:cNvSpPr txBox="1"/>
          <p:nvPr/>
        </p:nvSpPr>
        <p:spPr>
          <a:xfrm>
            <a:off x="1919560" y="5335539"/>
            <a:ext cx="24388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DMI READ command:</a:t>
            </a:r>
          </a:p>
          <a:p>
            <a:r>
              <a:rPr lang="en-US" sz="1400" dirty="0"/>
              <a:t>Address = 0x12</a:t>
            </a:r>
          </a:p>
          <a:p>
            <a:r>
              <a:rPr lang="en-US" sz="1400" dirty="0"/>
              <a:t>Ignore data= 0x40</a:t>
            </a:r>
          </a:p>
          <a:p>
            <a:r>
              <a:rPr lang="en-US" sz="1400" dirty="0"/>
              <a:t>Read = 2’b01</a:t>
            </a:r>
          </a:p>
          <a:p>
            <a:r>
              <a:rPr lang="en-US" sz="1400" dirty="0"/>
              <a:t>Read data = 0x123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1351B7-62CA-00D8-64E5-71BBB0287CBC}"/>
              </a:ext>
            </a:extLst>
          </p:cNvPr>
          <p:cNvSpPr txBox="1"/>
          <p:nvPr/>
        </p:nvSpPr>
        <p:spPr>
          <a:xfrm>
            <a:off x="5198486" y="5120096"/>
            <a:ext cx="45298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0x12 &lt;&lt; 2 = 1_0010 &lt;&lt; 2 = 100_1000 = 0x48</a:t>
            </a:r>
          </a:p>
          <a:p>
            <a:r>
              <a:rPr lang="en-US" sz="1100" i="1" dirty="0"/>
              <a:t>0x40 &lt;&lt; 2 = 100_0000 &lt;&lt; 2 = 1_0000_0000 -&gt; 1_0000_00</a:t>
            </a:r>
            <a:r>
              <a:rPr lang="en-US" sz="1100" b="1" i="1" dirty="0"/>
              <a:t>01</a:t>
            </a:r>
            <a:r>
              <a:rPr lang="en-US" sz="1100" i="1" dirty="0"/>
              <a:t> = 0x101</a:t>
            </a:r>
          </a:p>
          <a:p>
            <a:r>
              <a:rPr lang="en-US" sz="1100" i="1" dirty="0"/>
              <a:t>=&gt; </a:t>
            </a:r>
            <a:r>
              <a:rPr lang="en-US" sz="1100" i="1" dirty="0" err="1"/>
              <a:t>tdo</a:t>
            </a:r>
            <a:r>
              <a:rPr lang="en-US" sz="1100" i="1" dirty="0"/>
              <a:t> = 0x0..0480..0101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C61771-3620-C2ED-6B0C-6021FCB22CE8}"/>
              </a:ext>
            </a:extLst>
          </p:cNvPr>
          <p:cNvSpPr txBox="1"/>
          <p:nvPr/>
        </p:nvSpPr>
        <p:spPr>
          <a:xfrm>
            <a:off x="5217974" y="5722853"/>
            <a:ext cx="47855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0x12 &lt;&lt; 2 = 1_0010 &lt;&lt; 2 = 100_1000 = 0x48</a:t>
            </a:r>
          </a:p>
          <a:p>
            <a:r>
              <a:rPr lang="en-US" sz="1100" i="1" dirty="0"/>
              <a:t>0x123 &lt;&lt; 2 = 1_0010_0011 &lt;&lt; 2 = 100_1000_1100 -&gt; 100_1000_11</a:t>
            </a:r>
            <a:r>
              <a:rPr lang="en-US" sz="1100" b="1" i="1" dirty="0"/>
              <a:t>00</a:t>
            </a:r>
            <a:r>
              <a:rPr lang="en-US" sz="1100" i="1" dirty="0"/>
              <a:t> = 0x48c</a:t>
            </a:r>
          </a:p>
          <a:p>
            <a:r>
              <a:rPr lang="en-US" sz="1100" i="1" dirty="0"/>
              <a:t>next </a:t>
            </a:r>
            <a:r>
              <a:rPr lang="en-US" sz="1100" i="1" dirty="0" err="1"/>
              <a:t>tdo</a:t>
            </a:r>
            <a:r>
              <a:rPr lang="en-US" sz="1100" i="1" dirty="0"/>
              <a:t> = 0x0..0480..048c</a:t>
            </a:r>
          </a:p>
        </p:txBody>
      </p:sp>
    </p:spTree>
    <p:extLst>
      <p:ext uri="{BB962C8B-B14F-4D97-AF65-F5344CB8AC3E}">
        <p14:creationId xmlns:p14="http://schemas.microsoft.com/office/powerpoint/2010/main" val="1735458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FBEE92-9F13-5B5A-9A06-DB7AA335E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5515"/>
            <a:ext cx="12192000" cy="2994106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464A602C-1198-802C-AE38-02F6DA2F3401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 dirty="0">
                <a:latin typeface="+mj-ea"/>
                <a:cs typeface="+mj-ea"/>
              </a:rPr>
              <a:t>Testbench – DR – DMI NOP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B76AE0-3FD7-0B2E-E59A-3E667CB1C0D7}"/>
              </a:ext>
            </a:extLst>
          </p:cNvPr>
          <p:cNvCxnSpPr>
            <a:cxnSpLocks/>
          </p:cNvCxnSpPr>
          <p:nvPr/>
        </p:nvCxnSpPr>
        <p:spPr>
          <a:xfrm flipV="1">
            <a:off x="4157952" y="921408"/>
            <a:ext cx="0" cy="3217455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8E52C4-69D6-74F5-9AEA-0D52F239E292}"/>
              </a:ext>
            </a:extLst>
          </p:cNvPr>
          <p:cNvSpPr txBox="1"/>
          <p:nvPr/>
        </p:nvSpPr>
        <p:spPr>
          <a:xfrm>
            <a:off x="3971465" y="4072690"/>
            <a:ext cx="330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(1)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095A58-9C7F-1995-87EC-680AB199D6C1}"/>
              </a:ext>
            </a:extLst>
          </p:cNvPr>
          <p:cNvCxnSpPr>
            <a:cxnSpLocks/>
          </p:cNvCxnSpPr>
          <p:nvPr/>
        </p:nvCxnSpPr>
        <p:spPr>
          <a:xfrm flipV="1">
            <a:off x="11268615" y="887824"/>
            <a:ext cx="0" cy="3217455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D3791-7947-C1E8-E13C-F8DDBF823E3E}"/>
              </a:ext>
            </a:extLst>
          </p:cNvPr>
          <p:cNvSpPr txBox="1"/>
          <p:nvPr/>
        </p:nvSpPr>
        <p:spPr>
          <a:xfrm>
            <a:off x="11100176" y="4036799"/>
            <a:ext cx="330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AEEE0D-947D-E0C4-8459-83731A5BFE42}"/>
              </a:ext>
            </a:extLst>
          </p:cNvPr>
          <p:cNvSpPr txBox="1"/>
          <p:nvPr/>
        </p:nvSpPr>
        <p:spPr>
          <a:xfrm>
            <a:off x="11519757" y="3947679"/>
            <a:ext cx="330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61F26-E993-EF09-E9A7-5DAB56B4A7AE}"/>
              </a:ext>
            </a:extLst>
          </p:cNvPr>
          <p:cNvSpPr txBox="1"/>
          <p:nvPr/>
        </p:nvSpPr>
        <p:spPr>
          <a:xfrm>
            <a:off x="174500" y="4256554"/>
            <a:ext cx="7020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400" dirty="0"/>
              <a:t>Start to shift </a:t>
            </a:r>
            <a:r>
              <a:rPr lang="en-US" sz="1400" dirty="0" err="1"/>
              <a:t>tdi</a:t>
            </a:r>
            <a:endParaRPr lang="en-US" sz="1400" dirty="0"/>
          </a:p>
          <a:p>
            <a:pPr marL="342900" indent="-342900">
              <a:buAutoNum type="arabicParenBoth"/>
            </a:pPr>
            <a:r>
              <a:rPr lang="en-US" sz="1400" dirty="0"/>
              <a:t>Complete shift 66bit. </a:t>
            </a:r>
            <a:r>
              <a:rPr lang="en-US" sz="1400" dirty="0" err="1"/>
              <a:t>tdo</a:t>
            </a:r>
            <a:r>
              <a:rPr lang="en-US" sz="1400" dirty="0"/>
              <a:t> = previous command (reset state) = 66’h00..0480…048c</a:t>
            </a:r>
          </a:p>
          <a:p>
            <a:pPr marL="342900" indent="-342900">
              <a:buAutoNum type="arabicParenBoth"/>
            </a:pPr>
            <a:r>
              <a:rPr lang="en-US" sz="1400" dirty="0"/>
              <a:t>UPDATE_DR – not any update to DMI register and not any request to DM.</a:t>
            </a:r>
          </a:p>
        </p:txBody>
      </p:sp>
    </p:spTree>
    <p:extLst>
      <p:ext uri="{BB962C8B-B14F-4D97-AF65-F5344CB8AC3E}">
        <p14:creationId xmlns:p14="http://schemas.microsoft.com/office/powerpoint/2010/main" val="2996766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84091411"/>
              </p:ext>
            </p:extLst>
          </p:nvPr>
        </p:nvGraphicFramePr>
        <p:xfrm>
          <a:off x="918845" y="1325880"/>
          <a:ext cx="1010412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8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altLang="en-US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altLang="en-US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altLang="en-US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study JTAG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RTL JTAG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22524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Verify RTL JTAG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Use </a:t>
                      </a:r>
                      <a:r>
                        <a:rPr lang="en-US" dirty="0" err="1"/>
                        <a:t>questasim</a:t>
                      </a:r>
                      <a:r>
                        <a:rPr lang="en-US" dirty="0"/>
                        <a:t>.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There is no license </a:t>
                      </a:r>
                      <a:r>
                        <a:rPr lang="en-US" dirty="0" err="1"/>
                        <a:t>xrun</a:t>
                      </a:r>
                      <a:r>
                        <a:rPr lang="en-US" dirty="0"/>
                        <a:t> in server from Mar 15, 2024.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08104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Not start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16540"/>
                  </a:ext>
                </a:extLst>
              </a:tr>
            </a:tbl>
          </a:graphicData>
        </a:graphic>
      </p:graphicFrame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altLang="en-US" b="1">
                <a:latin typeface="+mj-ea"/>
                <a:cs typeface="+mj-ea"/>
              </a:rPr>
              <a:t>Status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10" y="1181735"/>
            <a:ext cx="8684260" cy="5000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architecture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865745" y="1325880"/>
            <a:ext cx="36823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//register dtmcs:</a:t>
            </a:r>
          </a:p>
          <a:p>
            <a:r>
              <a:rPr lang="en-US"/>
              <a:t>input [3:0]dtmcs_version_i</a:t>
            </a:r>
          </a:p>
          <a:p>
            <a:r>
              <a:rPr lang="en-US"/>
              <a:t>input [5:0]dtmcs_abits_i</a:t>
            </a:r>
          </a:p>
          <a:p>
            <a:r>
              <a:rPr lang="en-US"/>
              <a:t>input [1:0]dtmcs_dmistat_i</a:t>
            </a:r>
          </a:p>
          <a:p>
            <a:r>
              <a:rPr lang="en-US"/>
              <a:t>input [2:0]dtmcs_idle_i</a:t>
            </a:r>
          </a:p>
          <a:p>
            <a:r>
              <a:rPr lang="en-US"/>
              <a:t>output dtmcs_dmireset_o</a:t>
            </a:r>
          </a:p>
          <a:p>
            <a:r>
              <a:rPr lang="en-US"/>
              <a:t>output dtmcs_dmihardreset_o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10845" y="1325880"/>
            <a:ext cx="345821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ym typeface="+mn-ea"/>
              </a:rPr>
              <a:t>//jtag interface:</a:t>
            </a:r>
            <a:endParaRPr lang="en-US"/>
          </a:p>
          <a:p>
            <a:r>
              <a:rPr lang="en-US">
                <a:sym typeface="+mn-ea"/>
              </a:rPr>
              <a:t>input jtag_trstn_i</a:t>
            </a:r>
            <a:endParaRPr lang="en-US"/>
          </a:p>
          <a:p>
            <a:r>
              <a:rPr lang="en-US">
                <a:sym typeface="+mn-ea"/>
              </a:rPr>
              <a:t>input jtag_tck_i</a:t>
            </a:r>
            <a:endParaRPr lang="en-US"/>
          </a:p>
          <a:p>
            <a:r>
              <a:rPr lang="en-US">
                <a:sym typeface="+mn-ea"/>
              </a:rPr>
              <a:t>input jtag_tms_i</a:t>
            </a:r>
            <a:endParaRPr lang="en-US"/>
          </a:p>
          <a:p>
            <a:r>
              <a:rPr lang="en-US">
                <a:sym typeface="+mn-ea"/>
              </a:rPr>
              <a:t>input jtag_tdi_i</a:t>
            </a:r>
            <a:endParaRPr lang="en-US"/>
          </a:p>
          <a:p>
            <a:r>
              <a:rPr lang="en-US">
                <a:sym typeface="+mn-ea"/>
              </a:rPr>
              <a:t>output jtag_tdo_o</a:t>
            </a:r>
            <a:endParaRPr lang="en-US"/>
          </a:p>
          <a:p>
            <a:r>
              <a:rPr lang="en-US">
                <a:sym typeface="+mn-ea"/>
              </a:rPr>
              <a:t>output jtag_tdo_enable_o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721100" y="1325880"/>
            <a:ext cx="339852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ym typeface="+mn-ea"/>
              </a:rPr>
              <a:t>//register dmi:</a:t>
            </a:r>
            <a:endParaRPr lang="en-US"/>
          </a:p>
          <a:p>
            <a:r>
              <a:rPr lang="en-US">
                <a:sym typeface="+mn-ea"/>
              </a:rPr>
              <a:t>input: [2:0]dmi_op_i</a:t>
            </a:r>
            <a:endParaRPr lang="en-US"/>
          </a:p>
          <a:p>
            <a:r>
              <a:rPr lang="en-US">
                <a:sym typeface="+mn-ea"/>
              </a:rPr>
              <a:t>input: [31:0]dmi_rdata_i</a:t>
            </a:r>
            <a:endParaRPr lang="en-US"/>
          </a:p>
          <a:p>
            <a:r>
              <a:rPr lang="en-US">
                <a:sym typeface="+mn-ea"/>
              </a:rPr>
              <a:t>input: dmi_rdata_valid_i</a:t>
            </a:r>
            <a:endParaRPr lang="en-US"/>
          </a:p>
          <a:p>
            <a:r>
              <a:rPr lang="en-US">
                <a:sym typeface="+mn-ea"/>
              </a:rPr>
              <a:t>input: dmi_ack_i</a:t>
            </a:r>
            <a:endParaRPr lang="en-US"/>
          </a:p>
          <a:p>
            <a:r>
              <a:rPr lang="en-US">
                <a:sym typeface="+mn-ea"/>
              </a:rPr>
              <a:t>output: dmi_we_o</a:t>
            </a:r>
            <a:endParaRPr lang="en-US"/>
          </a:p>
          <a:p>
            <a:r>
              <a:rPr lang="en-US">
                <a:sym typeface="+mn-ea"/>
              </a:rPr>
              <a:t>output: [31:0]dmi_addr_o</a:t>
            </a:r>
            <a:endParaRPr lang="en-US"/>
          </a:p>
          <a:p>
            <a:r>
              <a:rPr lang="en-US">
                <a:sym typeface="+mn-ea"/>
              </a:rPr>
              <a:t>output: [31:0]dmi_wdata_o</a:t>
            </a:r>
            <a:endParaRPr lang="en-US"/>
          </a:p>
          <a:p>
            <a:r>
              <a:rPr lang="en-US">
                <a:sym typeface="+mn-ea"/>
              </a:rPr>
              <a:t>output: dmi_req_o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FSM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" y="1063625"/>
            <a:ext cx="7936865" cy="5337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374650" y="1061085"/>
          <a:ext cx="11603355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1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452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select_ir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select_dr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captuer_ir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shift_ir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update_ir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capture_dr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shift_dr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update_dr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tdo_enable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TEST_LOGIC_RESET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RUN_TEST_IDLE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SELECT_DR_SCAN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SELECT_IR_SCAN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CAPTURE_IR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SHIFT_IR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EXIT1_IR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PAUSE_IR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EXIT2_IR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UPDATE_IR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CAPTURE_DR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SHIFT_DR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EXIT1_DR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PAUSE_DR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EXIT2_DR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UPDATE_DR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2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FSM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- 1bit shift register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1870"/>
            <a:ext cx="12069445" cy="3197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4189730"/>
            <a:ext cx="5526405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85" y="1051560"/>
            <a:ext cx="7218680" cy="2853055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- 1bit shift register w/o FFstore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140" y="3904615"/>
            <a:ext cx="551243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vi-VN" b="1">
                <a:latin typeface="+mj-ea"/>
                <a:cs typeface="+mj-ea"/>
              </a:rPr>
              <a:t>jtag - IR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65" y="1325880"/>
            <a:ext cx="10161270" cy="3612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1445</Words>
  <Application>Microsoft Office PowerPoint</Application>
  <PresentationFormat>Widescreen</PresentationFormat>
  <Paragraphs>340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Weekly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</dc:title>
  <dc:creator>phuvuong</dc:creator>
  <cp:lastModifiedBy>Phu Vuong</cp:lastModifiedBy>
  <cp:revision>101</cp:revision>
  <dcterms:created xsi:type="dcterms:W3CDTF">2024-03-14T10:11:54Z</dcterms:created>
  <dcterms:modified xsi:type="dcterms:W3CDTF">2024-03-16T15:56:22Z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