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79" r:id="rId5"/>
    <p:sldId id="295" r:id="rId6"/>
    <p:sldId id="278" r:id="rId7"/>
    <p:sldId id="291" r:id="rId8"/>
    <p:sldId id="280" r:id="rId9"/>
    <p:sldId id="290" r:id="rId10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2" r:id="rId21"/>
    <p:sldId id="293" r:id="rId22"/>
    <p:sldId id="294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vuong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Weekly report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vi-VN" altLang="en-US"/>
              <a:t>Mar</a:t>
            </a:r>
            <a:r>
              <a:rPr lang="en-US"/>
              <a:t> </a:t>
            </a:r>
            <a:r>
              <a:rPr lang="en-US" altLang="vi-VN"/>
              <a:t>14</a:t>
            </a:r>
            <a:r>
              <a:rPr lang="en-US"/>
              <a:t> 2024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012825"/>
            <a:ext cx="7510780" cy="42164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IR</a:t>
            </a:r>
            <a:endParaRPr lang="en-US" altLang="vi-VN" b="1">
              <a:latin typeface="+mj-ea"/>
              <a:cs typeface="+mj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163560" y="1325880"/>
            <a:ext cx="39128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1. capture default value (5'b0_0001)</a:t>
            </a:r>
            <a:endParaRPr lang="en-US" sz="1600"/>
          </a:p>
          <a:p>
            <a:r>
              <a:rPr lang="en-US" sz="1600"/>
              <a:t>2. shift 1st tdi</a:t>
            </a:r>
            <a:endParaRPr lang="en-US" sz="1600"/>
          </a:p>
          <a:p>
            <a:r>
              <a:rPr lang="en-US" sz="1600"/>
              <a:t>3. shift 2nd tdi</a:t>
            </a:r>
            <a:endParaRPr lang="en-US" sz="1600"/>
          </a:p>
          <a:p>
            <a:r>
              <a:rPr lang="en-US" sz="1600"/>
              <a:t>4. shift 3rd tdi</a:t>
            </a:r>
            <a:endParaRPr lang="en-US" sz="1600"/>
          </a:p>
          <a:p>
            <a:r>
              <a:rPr lang="en-US" sz="1600"/>
              <a:t>5. shift 4th tdi</a:t>
            </a:r>
            <a:endParaRPr lang="en-US" sz="1600"/>
          </a:p>
          <a:p>
            <a:r>
              <a:rPr lang="en-US" sz="1600"/>
              <a:t>6. shift 5th tdi</a:t>
            </a:r>
            <a:endParaRPr lang="en-US" sz="1600"/>
          </a:p>
          <a:p>
            <a:r>
              <a:rPr lang="en-US" sz="1600"/>
              <a:t>7. store shift data 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8964930" y="3444875"/>
            <a:ext cx="26765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ST0: TEST_LOGIC_RESET</a:t>
            </a:r>
            <a:endParaRPr lang="en-US" sz="1400"/>
          </a:p>
          <a:p>
            <a:r>
              <a:rPr lang="en-US" sz="1400"/>
              <a:t>ST1: RUN_TEST_IDLE</a:t>
            </a:r>
            <a:endParaRPr lang="en-US" sz="1400"/>
          </a:p>
          <a:p>
            <a:r>
              <a:rPr lang="en-US" sz="1400"/>
              <a:t>ST2: SELECT_DR_SCAN</a:t>
            </a:r>
            <a:endParaRPr lang="en-US" sz="1400"/>
          </a:p>
          <a:p>
            <a:r>
              <a:rPr lang="en-US" sz="1400"/>
              <a:t>ST3: SELECT_IR_SCAN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396875" y="5328920"/>
            <a:ext cx="5422900" cy="1322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IR - decoder:</a:t>
            </a:r>
            <a:endParaRPr lang="en-US" sz="1600"/>
          </a:p>
          <a:p>
            <a:r>
              <a:rPr lang="en-US" sz="1600"/>
              <a:t>BYPASS: 5'b1_1111 or 5'b0_0000 -&gt; select_bypass</a:t>
            </a:r>
            <a:endParaRPr lang="en-US" sz="1600"/>
          </a:p>
          <a:p>
            <a:r>
              <a:rPr lang="en-US" sz="1600"/>
              <a:t>IDCODE: 5'b0_0001 -&gt; select_idcode</a:t>
            </a:r>
            <a:endParaRPr lang="en-US" sz="1600"/>
          </a:p>
          <a:p>
            <a:r>
              <a:rPr lang="en-US" sz="1600"/>
              <a:t>DTMCS: 5'b1_0000 -&gt; select_dtmcs</a:t>
            </a:r>
            <a:endParaRPr lang="en-US" sz="1600"/>
          </a:p>
          <a:p>
            <a:r>
              <a:rPr lang="en-US" sz="1600"/>
              <a:t>DMI: 5'b1_0001 -&gt; select_dmi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790"/>
            <a:ext cx="12192000" cy="4376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BYPASS</a:t>
            </a:r>
            <a:endParaRPr lang="en-US" altLang="vi-VN" b="1">
              <a:latin typeface="+mj-ea"/>
              <a:cs typeface="+mj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56435" y="5069205"/>
            <a:ext cx="4912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capture_bypass = select_bypass &amp; capture_dr</a:t>
            </a:r>
            <a:endParaRPr lang="en-US"/>
          </a:p>
          <a:p>
            <a:r>
              <a:rPr lang="en-US"/>
              <a:t>shift_bypass = select_bypass &amp; shift_dr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182370"/>
            <a:ext cx="8405495" cy="3549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IDCODE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1021080"/>
            <a:ext cx="5229860" cy="1032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2056130"/>
            <a:ext cx="7195820" cy="2287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4425950"/>
            <a:ext cx="7952105" cy="22898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87160" y="5654675"/>
            <a:ext cx="5230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capture_idcode = select_idcode &amp; capture_dr</a:t>
            </a:r>
            <a:endParaRPr lang="en-US"/>
          </a:p>
          <a:p>
            <a:r>
              <a:rPr lang="en-US"/>
              <a:t>shift_idcode = select_idcode &amp; shift_dr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DTMCS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0285"/>
            <a:ext cx="8248650" cy="84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" y="1853565"/>
            <a:ext cx="6122035" cy="4744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95" y="1853565"/>
            <a:ext cx="5742940" cy="21761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DTMCS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3697605"/>
            <a:ext cx="5325110" cy="1898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1010920"/>
            <a:ext cx="8068310" cy="26409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95795" y="2153285"/>
            <a:ext cx="4759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capture_dtmcs = select_dtmcs &amp; capture_dr</a:t>
            </a:r>
            <a:endParaRPr lang="en-US"/>
          </a:p>
          <a:p>
            <a:r>
              <a:rPr lang="en-US"/>
              <a:t>shift_dtmcs = select_dtmcs &amp; shift_dr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64300" y="3288665"/>
            <a:ext cx="54775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dtmcs_reg_in[31:0] = {	14'h0, 					dtmcs_dmihardreset_o,</a:t>
            </a:r>
            <a:endParaRPr lang="en-US"/>
          </a:p>
          <a:p>
            <a:r>
              <a:rPr lang="en-US"/>
              <a:t>			dtmcs_dmireset_o,</a:t>
            </a:r>
            <a:endParaRPr lang="en-US"/>
          </a:p>
          <a:p>
            <a:r>
              <a:rPr lang="en-US"/>
              <a:t>			1'h0,</a:t>
            </a:r>
            <a:endParaRPr lang="en-US"/>
          </a:p>
          <a:p>
            <a:r>
              <a:rPr lang="en-US"/>
              <a:t>			dtmcs_idle_i,</a:t>
            </a:r>
            <a:endParaRPr lang="en-US"/>
          </a:p>
          <a:p>
            <a:r>
              <a:rPr lang="en-US"/>
              <a:t>			dtmcs_dmistat_i,</a:t>
            </a:r>
            <a:endParaRPr lang="en-US"/>
          </a:p>
          <a:p>
            <a:r>
              <a:rPr lang="en-US"/>
              <a:t>			dtmcs_abits_i,</a:t>
            </a:r>
            <a:endParaRPr lang="en-US"/>
          </a:p>
          <a:p>
            <a:r>
              <a:rPr lang="en-US"/>
              <a:t>			dtmcs_version_i}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DMI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121410"/>
            <a:ext cx="5854065" cy="861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605"/>
            <a:ext cx="6561455" cy="1487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45" y="408940"/>
            <a:ext cx="5504180" cy="62884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DMI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1045210"/>
            <a:ext cx="8499475" cy="274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65" y="2686685"/>
            <a:ext cx="5772785" cy="37312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94080" y="4041775"/>
            <a:ext cx="4301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capture_dmi = select_dmi &amp; capture_dr</a:t>
            </a:r>
            <a:endParaRPr lang="en-US"/>
          </a:p>
          <a:p>
            <a:r>
              <a:rPr lang="en-US"/>
              <a:t>shift_dmi = select_dmi &amp; shift_dr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0045" y="3723640"/>
            <a:ext cx="3991610" cy="252031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DMI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220"/>
            <a:ext cx="5222240" cy="2262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0305"/>
            <a:ext cx="7694930" cy="22479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85115" y="5997575"/>
            <a:ext cx="7694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get dmi_rdata_i @posedge dmi_rddata_valid_i if opcode =  2'b01 (read)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0965" y="3244850"/>
            <a:ext cx="6532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update dmi_wdata_o @UPDATE_DR if opcode =  2'b10 (write)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070" y="518795"/>
            <a:ext cx="6055995" cy="2644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3924935"/>
            <a:ext cx="5043805" cy="2568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842010"/>
            <a:ext cx="6529070" cy="256349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dmi handshake</a:t>
            </a:r>
            <a:endParaRPr lang="en-US" altLang="vi-VN" b="1">
              <a:latin typeface="+mj-ea"/>
              <a:cs typeface="+mj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84095" y="3405505"/>
            <a:ext cx="9547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req_set = update_dmi (1cycle) &amp; dmi_ack_i -&gt; request new read/write data if dmi bus is free</a:t>
            </a:r>
            <a:endParaRPr lang="en-US"/>
          </a:p>
          <a:p>
            <a:r>
              <a:rPr lang="en-US"/>
              <a:t>req_clr = @posedge dmi_ack_i -&gt; acknowledge receipt of the request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8140" y="5673725"/>
            <a:ext cx="4573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update dmi_we_o @UPDATE_DR if valid opcode (2'b01 -&gt; read ; 2'b10 -&gt; write)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10" y="4265295"/>
            <a:ext cx="658685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and debug interface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835" y="1325880"/>
            <a:ext cx="8735695" cy="1987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83030" y="3719830"/>
            <a:ext cx="8147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JTAG: jtag interface, tap controller, some dmi register</a:t>
            </a:r>
            <a:endParaRPr lang="en-US"/>
          </a:p>
          <a:p>
            <a:r>
              <a:rPr lang="en-US"/>
              <a:t>2. CDC: synchronized</a:t>
            </a:r>
            <a:r>
              <a:rPr lang="vi-VN" altLang="en-US"/>
              <a:t> jtag signal and DM </a:t>
            </a:r>
            <a:r>
              <a:rPr lang="vi-VN" altLang="en-US"/>
              <a:t>signal</a:t>
            </a:r>
            <a:endParaRPr lang="vi-VN" altLang="en-US"/>
          </a:p>
          <a:p>
            <a:r>
              <a:rPr lang="vi-VN" altLang="en-US"/>
              <a:t>3. Debug </a:t>
            </a:r>
            <a:r>
              <a:rPr lang="vi-VN" altLang="en-US"/>
              <a:t>module</a:t>
            </a:r>
            <a:endParaRPr lang="vi-V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464185"/>
            <a:ext cx="11563985" cy="592899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tdo</a:t>
            </a:r>
            <a:endParaRPr lang="en-US" altLang="vi-VN" b="1">
              <a:latin typeface="+mj-ea"/>
              <a:cs typeface="+mj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08875" y="4079240"/>
            <a:ext cx="3497580" cy="368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/>
              <a:t>tdo is driven by negedge of tck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918845" y="1325880"/>
          <a:ext cx="101041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875"/>
                <a:gridCol w="2148205"/>
                <a:gridCol w="33680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Task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Status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Note</a:t>
                      </a:r>
                      <a:endParaRPr lang="vi-V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model FEC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done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study JTAG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investigate debug module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en-US" b="1">
                <a:latin typeface="+mj-ea"/>
                <a:cs typeface="+mj-ea"/>
              </a:rPr>
              <a:t>Status</a:t>
            </a:r>
            <a:endParaRPr lang="vi-VN" altLang="en-US" b="1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architecture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1181735"/>
            <a:ext cx="868426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architecture</a:t>
            </a:r>
            <a:endParaRPr lang="en-US" altLang="vi-VN" b="1">
              <a:latin typeface="+mj-ea"/>
              <a:cs typeface="+mj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65745" y="1325880"/>
            <a:ext cx="36823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//register dtmcs:</a:t>
            </a:r>
            <a:endParaRPr lang="en-US"/>
          </a:p>
          <a:p>
            <a:r>
              <a:rPr lang="en-US"/>
              <a:t>input [3:0]dtmcs_version_i</a:t>
            </a:r>
            <a:endParaRPr lang="en-US"/>
          </a:p>
          <a:p>
            <a:r>
              <a:rPr lang="en-US"/>
              <a:t>input [5:0]dtmcs_abits_i</a:t>
            </a:r>
            <a:endParaRPr lang="en-US"/>
          </a:p>
          <a:p>
            <a:r>
              <a:rPr lang="en-US"/>
              <a:t>input [1:0]dtmcs_dmistat_i</a:t>
            </a:r>
            <a:endParaRPr lang="en-US"/>
          </a:p>
          <a:p>
            <a:r>
              <a:rPr lang="en-US"/>
              <a:t>input [2:0]dtmcs_idle_i</a:t>
            </a:r>
            <a:endParaRPr lang="en-US"/>
          </a:p>
          <a:p>
            <a:r>
              <a:rPr lang="en-US"/>
              <a:t>output dtmcs_dmireset_o</a:t>
            </a:r>
            <a:endParaRPr lang="en-US"/>
          </a:p>
          <a:p>
            <a:r>
              <a:rPr lang="en-US"/>
              <a:t>output dtmcs_dmihardreset_o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10845" y="1325880"/>
            <a:ext cx="34582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//jtag interface:</a:t>
            </a:r>
            <a:endParaRPr lang="en-US"/>
          </a:p>
          <a:p>
            <a:r>
              <a:rPr lang="en-US">
                <a:sym typeface="+mn-ea"/>
              </a:rPr>
              <a:t>input jtag_trstn_i</a:t>
            </a:r>
            <a:endParaRPr lang="en-US"/>
          </a:p>
          <a:p>
            <a:r>
              <a:rPr lang="en-US">
                <a:sym typeface="+mn-ea"/>
              </a:rPr>
              <a:t>input jtag_tck_i</a:t>
            </a:r>
            <a:endParaRPr lang="en-US"/>
          </a:p>
          <a:p>
            <a:r>
              <a:rPr lang="en-US">
                <a:sym typeface="+mn-ea"/>
              </a:rPr>
              <a:t>input jtag_tms_i</a:t>
            </a:r>
            <a:endParaRPr lang="en-US"/>
          </a:p>
          <a:p>
            <a:r>
              <a:rPr lang="en-US">
                <a:sym typeface="+mn-ea"/>
              </a:rPr>
              <a:t>input jtag_tdi_i</a:t>
            </a:r>
            <a:endParaRPr lang="en-US"/>
          </a:p>
          <a:p>
            <a:r>
              <a:rPr lang="en-US">
                <a:sym typeface="+mn-ea"/>
              </a:rPr>
              <a:t>output jtag_tdo_o</a:t>
            </a:r>
            <a:endParaRPr lang="en-US"/>
          </a:p>
          <a:p>
            <a:r>
              <a:rPr lang="en-US">
                <a:sym typeface="+mn-ea"/>
              </a:rPr>
              <a:t>output jtag_tdo_enable_o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721100" y="1325880"/>
            <a:ext cx="33985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//register dmi:</a:t>
            </a:r>
            <a:endParaRPr lang="en-US"/>
          </a:p>
          <a:p>
            <a:r>
              <a:rPr lang="en-US">
                <a:sym typeface="+mn-ea"/>
              </a:rPr>
              <a:t>input: [2:0]dmi_op_i</a:t>
            </a:r>
            <a:endParaRPr lang="en-US"/>
          </a:p>
          <a:p>
            <a:r>
              <a:rPr lang="en-US">
                <a:sym typeface="+mn-ea"/>
              </a:rPr>
              <a:t>input: [31:0]dmi_rdata_i</a:t>
            </a:r>
            <a:endParaRPr lang="en-US"/>
          </a:p>
          <a:p>
            <a:r>
              <a:rPr lang="en-US">
                <a:sym typeface="+mn-ea"/>
              </a:rPr>
              <a:t>input: dmi_rdata_valid_i</a:t>
            </a:r>
            <a:endParaRPr lang="en-US"/>
          </a:p>
          <a:p>
            <a:r>
              <a:rPr lang="en-US">
                <a:sym typeface="+mn-ea"/>
              </a:rPr>
              <a:t>input: dmi_ack_i</a:t>
            </a:r>
            <a:endParaRPr lang="en-US"/>
          </a:p>
          <a:p>
            <a:r>
              <a:rPr lang="en-US">
                <a:sym typeface="+mn-ea"/>
              </a:rPr>
              <a:t>output: dmi_we_o</a:t>
            </a:r>
            <a:endParaRPr lang="en-US"/>
          </a:p>
          <a:p>
            <a:r>
              <a:rPr lang="en-US">
                <a:sym typeface="+mn-ea"/>
              </a:rPr>
              <a:t>output: [31:0]dmi_addr_o</a:t>
            </a:r>
            <a:endParaRPr lang="en-US"/>
          </a:p>
          <a:p>
            <a:r>
              <a:rPr lang="en-US">
                <a:sym typeface="+mn-ea"/>
              </a:rPr>
              <a:t>output: [31:0]dmi_wdata_o</a:t>
            </a:r>
            <a:endParaRPr lang="en-US"/>
          </a:p>
          <a:p>
            <a:r>
              <a:rPr lang="en-US">
                <a:sym typeface="+mn-ea"/>
              </a:rPr>
              <a:t>output: dmi_req_o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FSM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1063625"/>
            <a:ext cx="7936865" cy="5337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74650" y="1061085"/>
          <a:ext cx="11603355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/>
                <a:gridCol w="1000125"/>
                <a:gridCol w="1000125"/>
                <a:gridCol w="1125220"/>
                <a:gridCol w="1056005"/>
                <a:gridCol w="1009650"/>
                <a:gridCol w="1107440"/>
                <a:gridCol w="885190"/>
                <a:gridCol w="1045210"/>
                <a:gridCol w="121920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State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select_ir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select_dr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captuer_ir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shift_ir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update_ir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capture_dr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shift_dr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update_dr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tdo_enable</a:t>
                      </a:r>
                      <a:endParaRPr lang="en-US" sz="1400"/>
                    </a:p>
                  </a:txBody>
                  <a:tcPr/>
                </a:tc>
              </a:tr>
              <a:tr h="180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TEST_LOGIC_RESET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RUN_TEST_IDLE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SELECT_DR_SCAN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SELECT_IR_SCAN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CAPTURE_IR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SHIFT_IR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EXIT1_IR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PAUSE_IR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EXIT2_IR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UPDATE_IR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CAPTURE_DR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SHIFT_DR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EXIT1_DR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PAUSE_DR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EXIT2_DR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UPDATE_DR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FSM</a:t>
            </a:r>
            <a:endParaRPr lang="en-US" altLang="vi-VN" b="1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- 1bit shift register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1870"/>
            <a:ext cx="12069445" cy="3197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189730"/>
            <a:ext cx="552640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051560"/>
            <a:ext cx="7218680" cy="285305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- 1bit shift register w/o FFstore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3904615"/>
            <a:ext cx="551243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IR</a:t>
            </a:r>
            <a:endParaRPr lang="en-US" altLang="vi-VN" b="1">
              <a:latin typeface="+mj-ea"/>
              <a:cs typeface="+mj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1325880"/>
            <a:ext cx="10161270" cy="3612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WPS Presentation</Application>
  <PresentationFormat>Widescreen</PresentationFormat>
  <Paragraphs>478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DejaVu Math TeX Gyre</vt:lpstr>
      <vt:lpstr>Calibri Light</vt:lpstr>
      <vt:lpstr>Helvetica Neue</vt:lpstr>
      <vt:lpstr>Calibri</vt:lpstr>
      <vt:lpstr>Microsoft YaHei</vt:lpstr>
      <vt:lpstr>汉仪旗黑</vt:lpstr>
      <vt:lpstr>Arial Unicode MS</vt:lpstr>
      <vt:lpstr>Times New Roman</vt:lpstr>
      <vt:lpstr>宋体-简</vt:lpstr>
      <vt:lpstr>Office Theme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phuvuong</dc:creator>
  <cp:lastModifiedBy>phuvuong</cp:lastModifiedBy>
  <cp:revision>83</cp:revision>
  <dcterms:created xsi:type="dcterms:W3CDTF">2024-03-14T10:11:54Z</dcterms:created>
  <dcterms:modified xsi:type="dcterms:W3CDTF">2024-03-14T10:11:54Z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