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Lst>
  <p:notesMasterIdLst>
    <p:notesMasterId r:id="rId39"/>
  </p:notesMasterIdLst>
  <p:handoutMasterIdLst>
    <p:handoutMasterId r:id="rId40"/>
  </p:handoutMasterIdLst>
  <p:sldIdLst>
    <p:sldId id="330" r:id="rId7"/>
    <p:sldId id="644" r:id="rId8"/>
    <p:sldId id="645" r:id="rId9"/>
    <p:sldId id="387" r:id="rId10"/>
    <p:sldId id="646" r:id="rId11"/>
    <p:sldId id="647" r:id="rId12"/>
    <p:sldId id="648" r:id="rId13"/>
    <p:sldId id="649" r:id="rId14"/>
    <p:sldId id="650" r:id="rId15"/>
    <p:sldId id="511" r:id="rId16"/>
    <p:sldId id="651" r:id="rId17"/>
    <p:sldId id="633" r:id="rId18"/>
    <p:sldId id="672" r:id="rId19"/>
    <p:sldId id="668" r:id="rId20"/>
    <p:sldId id="669" r:id="rId21"/>
    <p:sldId id="670" r:id="rId22"/>
    <p:sldId id="666" r:id="rId23"/>
    <p:sldId id="634" r:id="rId24"/>
    <p:sldId id="654" r:id="rId25"/>
    <p:sldId id="641" r:id="rId26"/>
    <p:sldId id="655" r:id="rId27"/>
    <p:sldId id="656" r:id="rId28"/>
    <p:sldId id="657" r:id="rId29"/>
    <p:sldId id="626" r:id="rId30"/>
    <p:sldId id="658" r:id="rId31"/>
    <p:sldId id="659" r:id="rId32"/>
    <p:sldId id="627" r:id="rId33"/>
    <p:sldId id="660" r:id="rId34"/>
    <p:sldId id="661" r:id="rId35"/>
    <p:sldId id="662" r:id="rId36"/>
    <p:sldId id="614" r:id="rId37"/>
    <p:sldId id="663" r:id="rId38"/>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44"/>
            <p14:sldId id="645"/>
            <p14:sldId id="387"/>
            <p14:sldId id="646"/>
            <p14:sldId id="647"/>
            <p14:sldId id="648"/>
            <p14:sldId id="649"/>
            <p14:sldId id="650"/>
            <p14:sldId id="511"/>
            <p14:sldId id="651"/>
            <p14:sldId id="633"/>
            <p14:sldId id="672"/>
            <p14:sldId id="668"/>
            <p14:sldId id="669"/>
            <p14:sldId id="670"/>
            <p14:sldId id="666"/>
            <p14:sldId id="634"/>
            <p14:sldId id="654"/>
            <p14:sldId id="641"/>
            <p14:sldId id="655"/>
            <p14:sldId id="656"/>
            <p14:sldId id="657"/>
            <p14:sldId id="626"/>
            <p14:sldId id="658"/>
            <p14:sldId id="659"/>
            <p14:sldId id="627"/>
            <p14:sldId id="660"/>
            <p14:sldId id="661"/>
            <p14:sldId id="662"/>
            <p14:sldId id="614"/>
            <p14:sldId id="663"/>
          </p14:sldIdLst>
        </p14:section>
      </p14:sectionLst>
    </p:ext>
    <p:ext uri="{EFAFB233-063F-42B5-8137-9DF3F51BA10A}">
      <p15:sldGuideLst xmlns=""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61662" autoAdjust="0"/>
  </p:normalViewPr>
  <p:slideViewPr>
    <p:cSldViewPr snapToGrid="0">
      <p:cViewPr varScale="1">
        <p:scale>
          <a:sx n="62" d="100"/>
          <a:sy n="62" d="100"/>
        </p:scale>
        <p:origin x="-1688" y="-104"/>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commentAuthors" Target="commentAuthor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3/8/14</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3/8/14</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a:t>
            </a:r>
            <a:r>
              <a:rPr lang="en-US" sz="1600" kern="1200" baseline="0" dirty="0" smtClean="0">
                <a:solidFill>
                  <a:schemeClr val="tx1"/>
                </a:solidFill>
                <a:effectLst/>
                <a:latin typeface="Segoe UI" pitchFamily="34" charset="0"/>
                <a:ea typeface="+mn-ea"/>
                <a:cs typeface="+mn-cs"/>
              </a:rPr>
              <a:t> where the first demo left off by adding data validation when saving a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a:t>
            </a:r>
            <a:r>
              <a:rPr lang="en-US" sz="1600" kern="1200" baseline="0" dirty="0" smtClean="0">
                <a:solidFill>
                  <a:schemeClr val="tx1"/>
                </a:solidFill>
                <a:effectLst/>
                <a:latin typeface="Segoe UI" pitchFamily="34" charset="0"/>
                <a:ea typeface="+mn-ea"/>
                <a:cs typeface="+mn-cs"/>
              </a:rPr>
              <a:t> add some server scripts to validate our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 before we send it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We’ll make it so the data will only be saved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at least 5 characters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Return to the portal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Open the </a:t>
            </a:r>
            <a:r>
              <a:rPr lang="en-US" sz="1600" kern="1200" dirty="0" err="1" smtClean="0">
                <a:solidFill>
                  <a:schemeClr val="tx1"/>
                </a:solidFill>
                <a:effectLst/>
                <a:latin typeface="Segoe UI" pitchFamily="34" charset="0"/>
                <a:ea typeface="+mn-ea"/>
                <a:cs typeface="+mn-cs"/>
              </a:rPr>
              <a:t>todo</a:t>
            </a:r>
            <a:r>
              <a:rPr lang="en-US" sz="1600" kern="1200" dirty="0" smtClean="0">
                <a:solidFill>
                  <a:schemeClr val="tx1"/>
                </a:solidFill>
                <a:effectLst/>
                <a:latin typeface="Segoe UI" pitchFamily="34" charset="0"/>
                <a:ea typeface="+mn-ea"/>
                <a:cs typeface="+mn-cs"/>
              </a:rPr>
              <a:t> item table and go to the scrip</a:t>
            </a:r>
            <a:r>
              <a:rPr lang="en-US" sz="1600" kern="1200" baseline="0" dirty="0" smtClean="0">
                <a:solidFill>
                  <a:schemeClr val="tx1"/>
                </a:solidFill>
                <a:effectLst/>
                <a:latin typeface="Segoe UI" pitchFamily="34" charset="0"/>
                <a:ea typeface="+mn-ea"/>
                <a:cs typeface="+mn-cs"/>
              </a:rPr>
              <a:t>t tab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that the default script is just calling </a:t>
            </a:r>
            <a:r>
              <a:rPr lang="en-US" sz="1600" kern="1200" baseline="0" dirty="0" err="1" smtClean="0">
                <a:solidFill>
                  <a:schemeClr val="tx1"/>
                </a:solidFill>
                <a:effectLst/>
                <a:latin typeface="Segoe UI" pitchFamily="34" charset="0"/>
                <a:ea typeface="+mn-ea"/>
                <a:cs typeface="+mn-cs"/>
              </a:rPr>
              <a:t>request.execute</a:t>
            </a:r>
            <a:r>
              <a:rPr lang="en-US" sz="1600" kern="1200" baseline="0" dirty="0" smtClean="0">
                <a:solidFill>
                  <a:schemeClr val="tx1"/>
                </a:solidFill>
                <a:effectLst/>
                <a:latin typeface="Segoe UI" pitchFamily="34" charset="0"/>
                <a:ea typeface="+mn-ea"/>
                <a:cs typeface="+mn-cs"/>
              </a:rPr>
              <a:t>() which sends the request to the SQL DB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Alter that to return a BAD_REQUEST and error message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less than 5 characters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Return to the client app and attempt to insert invalid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(if necessary) and show that saving data still works by saving invalid data</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how push notifications work</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let’s move</a:t>
            </a:r>
            <a:r>
              <a:rPr lang="en-US" sz="1600" kern="1200" baseline="0" dirty="0" smtClean="0">
                <a:solidFill>
                  <a:schemeClr val="tx1"/>
                </a:solidFill>
                <a:effectLst/>
                <a:latin typeface="Segoe UI" pitchFamily="34" charset="0"/>
                <a:ea typeface="+mn-ea"/>
                <a:cs typeface="+mn-cs"/>
              </a:rPr>
              <a:t> into setting up push notifications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a:t>
            </a:r>
            <a:r>
              <a:rPr lang="en-US" sz="1600" kern="1200" baseline="0" dirty="0" smtClean="0">
                <a:solidFill>
                  <a:schemeClr val="tx1"/>
                </a:solidFill>
                <a:effectLst/>
                <a:latin typeface="Segoe UI" pitchFamily="34" charset="0"/>
                <a:ea typeface="+mn-ea"/>
                <a:cs typeface="+mn-cs"/>
              </a:rPr>
              <a:t> matter which mobile platform you’re working with, Push Notifications are handled the same way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your app registers for push notifications with a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provider returns a piece of information identifying the device and app (registration ID, token, channel URI)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Your app can then send that up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Your mobile service can then use the PUSH module to request a push notification go to your app using that identifying info and a payload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provider will then deliver that push to your device (provided the identity info and payload were valid)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to</a:t>
            </a:r>
            <a:r>
              <a:rPr lang="en-US" sz="1600" kern="1200" baseline="0" dirty="0" smtClean="0">
                <a:solidFill>
                  <a:schemeClr val="tx1"/>
                </a:solidFill>
                <a:effectLst/>
                <a:latin typeface="Segoe UI" pitchFamily="34" charset="0"/>
                <a:ea typeface="+mn-ea"/>
                <a:cs typeface="+mn-cs"/>
              </a:rPr>
              <a:t> highlight the specific platform you’re presenting for but mention that they are all the same essentially</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1155855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setting up push notification</a:t>
            </a:r>
            <a:r>
              <a:rPr lang="en-US" sz="1600" kern="1200" baseline="0" dirty="0" smtClean="0">
                <a:solidFill>
                  <a:schemeClr val="tx1"/>
                </a:solidFill>
                <a:effectLst/>
                <a:latin typeface="Segoe UI" pitchFamily="34" charset="0"/>
                <a:ea typeface="+mn-ea"/>
                <a:cs typeface="+mn-cs"/>
              </a:rPr>
              <a:t>s and delivering a push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we’ll se</a:t>
            </a:r>
            <a:r>
              <a:rPr lang="en-US" sz="1600" kern="1200" baseline="0" dirty="0" smtClean="0">
                <a:solidFill>
                  <a:schemeClr val="tx1"/>
                </a:solidFill>
                <a:effectLst/>
                <a:latin typeface="Segoe UI" pitchFamily="34" charset="0"/>
                <a:ea typeface="+mn-ea"/>
                <a:cs typeface="+mn-cs"/>
              </a:rPr>
              <a:t>t up push notifications and get them working with our app</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you’ve practiced</a:t>
            </a:r>
            <a:r>
              <a:rPr lang="en-US" sz="1600" kern="1200" baseline="0" dirty="0" smtClean="0">
                <a:solidFill>
                  <a:schemeClr val="tx1"/>
                </a:solidFill>
                <a:effectLst/>
                <a:latin typeface="Segoe UI" pitchFamily="34" charset="0"/>
                <a:ea typeface="+mn-ea"/>
                <a:cs typeface="+mn-cs"/>
              </a:rPr>
              <a:t> and are familiar with all the steps necessary for implementing push notifications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Due the the complexity involved, the steps aren’t documented here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020962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Start talking about server side scripts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addition to creating a REST</a:t>
            </a:r>
            <a:r>
              <a:rPr lang="en-US" sz="1600" kern="1200" baseline="0" dirty="0" smtClean="0">
                <a:solidFill>
                  <a:schemeClr val="tx1"/>
                </a:solidFill>
                <a:effectLst/>
                <a:latin typeface="Segoe UI" pitchFamily="34" charset="0"/>
                <a:ea typeface="+mn-ea"/>
                <a:cs typeface="+mn-cs"/>
              </a:rPr>
              <a:t> API when you generate a table, Mobile Services also creates scripts which intercept CRUD requests against your table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As Mobile Services is built off of </a:t>
            </a:r>
            <a:r>
              <a:rPr lang="en-US" sz="1600" kern="1200" baseline="0" dirty="0" err="1" smtClean="0">
                <a:solidFill>
                  <a:schemeClr val="tx1"/>
                </a:solidFill>
                <a:effectLst/>
                <a:latin typeface="Segoe UI" pitchFamily="34" charset="0"/>
                <a:ea typeface="+mn-ea"/>
                <a:cs typeface="+mn-cs"/>
              </a:rPr>
              <a:t>Node.js</a:t>
            </a:r>
            <a:r>
              <a:rPr lang="en-US" sz="1600" kern="1200" baseline="0" dirty="0" smtClean="0">
                <a:solidFill>
                  <a:schemeClr val="tx1"/>
                </a:solidFill>
                <a:effectLst/>
                <a:latin typeface="Segoe UI" pitchFamily="34" charset="0"/>
                <a:ea typeface="+mn-ea"/>
                <a:cs typeface="+mn-cs"/>
              </a:rPr>
              <a:t>, these scripts are Node style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By default these scripts just pass through whatever you have sent over to SQL DB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However, you can customize your own logic in these scripts</a:t>
            </a:r>
            <a:r>
              <a:rPr lang="en-US" sz="1600" kern="1200" baseline="0" dirty="0" smtClean="0">
                <a:solidFill>
                  <a:schemeClr val="tx1"/>
                </a:solidFill>
                <a:effectLst/>
                <a:latin typeface="Segoe UI" pitchFamily="34" charset="0"/>
                <a:ea typeface="+mn-ea"/>
                <a:cs typeface="+mn-cs"/>
              </a:rPr>
              <a:t> to do whatever you want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207474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957143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1282127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what the User</a:t>
            </a:r>
            <a:r>
              <a:rPr lang="en-US" sz="1600" kern="1200" baseline="0" dirty="0" smtClean="0">
                <a:solidFill>
                  <a:schemeClr val="tx1"/>
                </a:solidFill>
                <a:effectLst/>
                <a:latin typeface="Segoe UI" pitchFamily="34" charset="0"/>
                <a:ea typeface="+mn-ea"/>
                <a:cs typeface="+mn-cs"/>
              </a:rPr>
              <a:t> object gets you access to inside your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have</a:t>
            </a:r>
            <a:r>
              <a:rPr lang="en-US" sz="1600" kern="1200" baseline="0" dirty="0" smtClean="0">
                <a:solidFill>
                  <a:schemeClr val="tx1"/>
                </a:solidFill>
                <a:effectLst/>
                <a:latin typeface="Segoe UI" pitchFamily="34" charset="0"/>
                <a:ea typeface="+mn-ea"/>
                <a:cs typeface="+mn-cs"/>
              </a:rPr>
              <a:t> noticed earlier that one of the parameters to my scripts is a user object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user object has a few important properties and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the level property tells us if the calling user is Anonymous, Authenticated, or an Admin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will give us their ID which is either undefined or </a:t>
            </a:r>
            <a:r>
              <a:rPr lang="en-US" sz="1600" kern="1200" baseline="0" dirty="0" err="1" smtClean="0">
                <a:solidFill>
                  <a:schemeClr val="tx1"/>
                </a:solidFill>
                <a:effectLst/>
                <a:latin typeface="Segoe UI" pitchFamily="34" charset="0"/>
                <a:ea typeface="+mn-ea"/>
                <a:cs typeface="+mn-cs"/>
              </a:rPr>
              <a:t>provider:id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Lastly, there is a method call </a:t>
            </a:r>
            <a:r>
              <a:rPr lang="en-US" sz="1600" kern="1200" baseline="0" dirty="0" err="1" smtClean="0">
                <a:solidFill>
                  <a:schemeClr val="tx1"/>
                </a:solidFill>
                <a:effectLst/>
                <a:latin typeface="Segoe UI" pitchFamily="34" charset="0"/>
                <a:ea typeface="+mn-ea"/>
                <a:cs typeface="+mn-cs"/>
              </a:rPr>
              <a:t>getIdentites</a:t>
            </a:r>
            <a:r>
              <a:rPr lang="en-US" sz="1600" kern="1200" baseline="0" dirty="0" smtClean="0">
                <a:solidFill>
                  <a:schemeClr val="tx1"/>
                </a:solidFill>
                <a:effectLst/>
                <a:latin typeface="Segoe UI" pitchFamily="34" charset="0"/>
                <a:ea typeface="+mn-ea"/>
                <a:cs typeface="+mn-cs"/>
              </a:rPr>
              <a:t>() which will give us both the User ID but also the provider access token / secret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So if you need to get the actual information back from the provider (i.e. Twitter) to do something (i.e. Tweet on behalf of the user) that method is how you would do it</a:t>
            </a:r>
          </a:p>
          <a:p>
            <a:pPr marL="609493" lvl="1"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2927816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up</a:t>
            </a:r>
            <a:r>
              <a:rPr lang="en-US" sz="1600" kern="1200" baseline="0" dirty="0" smtClean="0">
                <a:solidFill>
                  <a:schemeClr val="tx1"/>
                </a:solidFill>
                <a:effectLst/>
                <a:latin typeface="Segoe UI" pitchFamily="34" charset="0"/>
                <a:ea typeface="+mn-ea"/>
                <a:cs typeface="+mn-cs"/>
              </a:rPr>
              <a:t> authentication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add</a:t>
            </a:r>
            <a:r>
              <a:rPr lang="en-US" sz="1600" kern="1200" baseline="0" dirty="0" smtClean="0">
                <a:solidFill>
                  <a:schemeClr val="tx1"/>
                </a:solidFill>
                <a:effectLst/>
                <a:latin typeface="Segoe UI" pitchFamily="34" charset="0"/>
                <a:ea typeface="+mn-ea"/>
                <a:cs typeface="+mn-cs"/>
              </a:rPr>
              <a:t> in authentication to our app and then restrict data access so </a:t>
            </a:r>
            <a:r>
              <a:rPr lang="en-US" sz="1600" kern="1200" baseline="0" dirty="0" err="1" smtClean="0">
                <a:solidFill>
                  <a:schemeClr val="tx1"/>
                </a:solidFill>
                <a:effectLst/>
                <a:latin typeface="Segoe UI" pitchFamily="34" charset="0"/>
                <a:ea typeface="+mn-ea"/>
                <a:cs typeface="+mn-cs"/>
              </a:rPr>
              <a:t>everyones</a:t>
            </a:r>
            <a:r>
              <a:rPr lang="en-US" sz="1600" kern="1200" baseline="0" dirty="0" smtClean="0">
                <a:solidFill>
                  <a:schemeClr val="tx1"/>
                </a:solidFill>
                <a:effectLst/>
                <a:latin typeface="Segoe UI" pitchFamily="34" charset="0"/>
                <a:ea typeface="+mn-ea"/>
                <a:cs typeface="+mn-cs"/>
              </a:rPr>
              <a:t> data is private to themself</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Change table permission to be </a:t>
            </a:r>
            <a:r>
              <a:rPr lang="en-US" sz="1600" kern="1200" dirty="0" err="1" smtClean="0">
                <a:solidFill>
                  <a:schemeClr val="tx1"/>
                </a:solidFill>
                <a:effectLst/>
                <a:latin typeface="Segoe UI" pitchFamily="34" charset="0"/>
                <a:ea typeface="+mn-ea"/>
                <a:cs typeface="+mn-cs"/>
              </a:rPr>
              <a:t>Authe</a:t>
            </a:r>
            <a:r>
              <a:rPr lang="en-US" sz="1600" kern="1200" baseline="0" dirty="0" err="1" smtClean="0">
                <a:solidFill>
                  <a:schemeClr val="tx1"/>
                </a:solidFill>
                <a:effectLst/>
                <a:latin typeface="Segoe UI" pitchFamily="34" charset="0"/>
                <a:ea typeface="+mn-ea"/>
                <a:cs typeface="+mn-cs"/>
              </a:rPr>
              <a:t>d</a:t>
            </a:r>
            <a:r>
              <a:rPr lang="en-US" sz="1600" kern="1200" baseline="0" dirty="0" smtClean="0">
                <a:solidFill>
                  <a:schemeClr val="tx1"/>
                </a:solidFill>
                <a:effectLst/>
                <a:latin typeface="Segoe UI" pitchFamily="34" charset="0"/>
                <a:ea typeface="+mn-ea"/>
                <a:cs typeface="+mn-cs"/>
              </a:rPr>
              <a:t> users only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and show that you can no longer access data</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Set up authentication with a</a:t>
            </a:r>
            <a:r>
              <a:rPr lang="en-US" sz="1600" kern="1200" baseline="0" dirty="0" smtClean="0">
                <a:solidFill>
                  <a:schemeClr val="tx1"/>
                </a:solidFill>
                <a:effectLst/>
                <a:latin typeface="Segoe UI" pitchFamily="34" charset="0"/>
                <a:ea typeface="+mn-ea"/>
                <a:cs typeface="+mn-cs"/>
              </a:rPr>
              <a:t>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the provider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info into the Identity tab in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Add code on client to authenticate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authentication working and then getting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Change insert script to add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to each saved item</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Save an item and show new column in </a:t>
            </a:r>
            <a:r>
              <a:rPr lang="en-US" sz="1600" kern="1200" baseline="0" dirty="0" err="1" smtClean="0">
                <a:solidFill>
                  <a:schemeClr val="tx1"/>
                </a:solidFill>
                <a:effectLst/>
                <a:latin typeface="Segoe UI" pitchFamily="34" charset="0"/>
                <a:ea typeface="+mn-ea"/>
                <a:cs typeface="+mn-cs"/>
              </a:rPr>
              <a:t>db</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Read script to add a where clause on </a:t>
            </a:r>
            <a:r>
              <a:rPr lang="en-US" sz="1600" kern="1200" baseline="0" dirty="0" err="1" smtClean="0">
                <a:solidFill>
                  <a:schemeClr val="tx1"/>
                </a:solidFill>
                <a:effectLst/>
                <a:latin typeface="Segoe UI" pitchFamily="34" charset="0"/>
                <a:ea typeface="+mn-ea"/>
                <a:cs typeface="+mn-cs"/>
              </a:rPr>
              <a:t>userId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 refresh and show that only your data is available now</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74817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the capabilities of the Command Line Tools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Earlier</a:t>
            </a:r>
            <a:r>
              <a:rPr lang="en-US" sz="1600" kern="1200" baseline="0" dirty="0" smtClean="0">
                <a:solidFill>
                  <a:schemeClr val="tx1"/>
                </a:solidFill>
                <a:effectLst/>
                <a:latin typeface="Segoe UI" pitchFamily="34" charset="0"/>
                <a:ea typeface="+mn-ea"/>
                <a:cs typeface="+mn-cs"/>
              </a:rPr>
              <a:t> I mentioned the CLI, let’s talk more about that now</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 Azure CLI tools are</a:t>
            </a:r>
            <a:r>
              <a:rPr lang="en-US" sz="1600" kern="1200" baseline="0" dirty="0" smtClean="0">
                <a:solidFill>
                  <a:schemeClr val="tx1"/>
                </a:solidFill>
                <a:effectLst/>
                <a:latin typeface="Segoe UI" pitchFamily="34" charset="0"/>
                <a:ea typeface="+mn-ea"/>
                <a:cs typeface="+mn-cs"/>
              </a:rPr>
              <a:t> available for both PowerShell on Windows and Bash on OS X / Linux</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 of the capabilities of the CLI are:</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Create and delete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Inspect and delete table data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update, delete tables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upload, delete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Scale up / down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Much more (especially with other areas of Azure)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400371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CLI in action</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just see a couple things in action with the CLI</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Run a few different CLI commands such</a:t>
            </a:r>
            <a:r>
              <a:rPr lang="en-US" sz="1600" kern="1200" baseline="0" dirty="0" smtClean="0">
                <a:solidFill>
                  <a:schemeClr val="tx1"/>
                </a:solidFill>
                <a:effectLst/>
                <a:latin typeface="Segoe UI" pitchFamily="34" charset="0"/>
                <a:ea typeface="+mn-ea"/>
                <a:cs typeface="+mn-cs"/>
              </a:rPr>
              <a:t> as: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list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a:t>
            </a:r>
            <a:r>
              <a:rPr lang="en-US" kern="1200" baseline="0" dirty="0" err="1" smtClean="0">
                <a:solidFill>
                  <a:schemeClr val="tx1"/>
                </a:solidFill>
                <a:effectLst/>
                <a:latin typeface="Segoe UI" pitchFamily="34" charset="0"/>
                <a:ea typeface="+mn-ea"/>
                <a:cs typeface="+mn-cs"/>
              </a:rPr>
              <a:t>config</a:t>
            </a:r>
            <a:r>
              <a:rPr lang="en-US" kern="1200" baseline="0" dirty="0" smtClean="0">
                <a:solidFill>
                  <a:schemeClr val="tx1"/>
                </a:solidFill>
                <a:effectLst/>
                <a:latin typeface="Segoe UI" pitchFamily="34" charset="0"/>
                <a:ea typeface="+mn-ea"/>
                <a:cs typeface="+mn-cs"/>
              </a:rPr>
              <a:t> list &lt;</a:t>
            </a:r>
            <a:r>
              <a:rPr lang="en-US" kern="1200" baseline="0" dirty="0" err="1" smtClean="0">
                <a:solidFill>
                  <a:schemeClr val="tx1"/>
                </a:solidFill>
                <a:effectLst/>
                <a:latin typeface="Segoe UI" pitchFamily="34" charset="0"/>
                <a:ea typeface="+mn-ea"/>
                <a:cs typeface="+mn-cs"/>
              </a:rPr>
              <a:t>yourmobileservicename</a:t>
            </a:r>
            <a:r>
              <a:rPr lang="en-US" kern="1200" baseline="0" dirty="0" smtClean="0">
                <a:solidFill>
                  <a:schemeClr val="tx1"/>
                </a:solidFill>
                <a:effectLst/>
                <a:latin typeface="Segoe UI" pitchFamily="34" charset="0"/>
                <a:ea typeface="+mn-ea"/>
                <a:cs typeface="+mn-cs"/>
              </a:rPr>
              <a:t>&gt;</a:t>
            </a:r>
          </a:p>
          <a:p>
            <a:pPr marL="780943" lvl="1" indent="-171450">
              <a:buFont typeface="Arial" pitchFamily="34" charset="0"/>
              <a:buChar char="•"/>
            </a:pPr>
            <a:r>
              <a:rPr lang="en-US" kern="1200" baseline="0" dirty="0" err="1" smtClean="0">
                <a:solidFill>
                  <a:schemeClr val="tx1"/>
                </a:solidFill>
                <a:effectLst/>
                <a:latin typeface="Segoe UI" pitchFamily="34" charset="0"/>
                <a:ea typeface="+mn-ea"/>
                <a:cs typeface="+mn-cs"/>
              </a:rPr>
              <a:t>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879349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Overview of what the session will cover.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Today we’ll speak about the following things:</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Features of mobile services including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Security and authentication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At the end we should have time for questions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3304533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the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If you want to do backend processing you can do that with Mobile Services</a:t>
            </a:r>
            <a:r>
              <a:rPr lang="en-US" sz="1600" kern="1200" baseline="0" dirty="0" smtClean="0">
                <a:solidFill>
                  <a:schemeClr val="tx1"/>
                </a:solidFill>
                <a:effectLst/>
                <a:latin typeface="Segoe UI" pitchFamily="34" charset="0"/>
                <a:ea typeface="+mn-ea"/>
                <a:cs typeface="+mn-cs"/>
              </a:rPr>
              <a:t> as well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Scheduler</a:t>
            </a:r>
            <a:r>
              <a:rPr lang="en-US" sz="1600" kern="1200" baseline="0" dirty="0" smtClean="0">
                <a:solidFill>
                  <a:schemeClr val="tx1"/>
                </a:solidFill>
                <a:effectLst/>
                <a:latin typeface="Segoe UI" pitchFamily="34" charset="0"/>
                <a:ea typeface="+mn-ea"/>
                <a:cs typeface="+mn-cs"/>
              </a:rPr>
              <a:t> allows you to generate scripts which can run either on a scheduled basis or on demand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frequency and length of execution is based off of your service level</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ideal for doing any sort of backend data processing or recurring server side functionality you need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4024046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Custom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Sometimes you don</a:t>
            </a:r>
            <a:r>
              <a:rPr lang="fr-FR" sz="1600" kern="1200" dirty="0" smtClean="0">
                <a:solidFill>
                  <a:schemeClr val="tx1"/>
                </a:solidFill>
                <a:effectLst/>
                <a:latin typeface="Segoe UI" pitchFamily="34" charset="0"/>
                <a:ea typeface="+mn-ea"/>
                <a:cs typeface="+mn-cs"/>
              </a:rPr>
              <a:t>’</a:t>
            </a:r>
            <a:r>
              <a:rPr lang="en-US" sz="1600" kern="1200" dirty="0" smtClean="0">
                <a:solidFill>
                  <a:schemeClr val="tx1"/>
                </a:solidFill>
                <a:effectLst/>
                <a:latin typeface="Segoe UI" pitchFamily="34" charset="0"/>
                <a:ea typeface="+mn-ea"/>
                <a:cs typeface="+mn-cs"/>
              </a:rPr>
              <a:t>t</a:t>
            </a:r>
            <a:r>
              <a:rPr lang="en-US" sz="1600" kern="1200" baseline="0" dirty="0" smtClean="0">
                <a:solidFill>
                  <a:schemeClr val="tx1"/>
                </a:solidFill>
                <a:effectLst/>
                <a:latin typeface="Segoe UI" pitchFamily="34" charset="0"/>
                <a:ea typeface="+mn-ea"/>
                <a:cs typeface="+mn-cs"/>
              </a:rPr>
              <a:t> want to hit a table because you’re not necessarily doing anything with SQL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 easy to accomplish with Custom API</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 Custom API is a</a:t>
            </a:r>
            <a:r>
              <a:rPr lang="en-US" sz="1600" kern="1200" baseline="0" dirty="0" smtClean="0">
                <a:solidFill>
                  <a:schemeClr val="tx1"/>
                </a:solidFill>
                <a:effectLst/>
                <a:latin typeface="Segoe UI" pitchFamily="34" charset="0"/>
                <a:ea typeface="+mn-ea"/>
                <a:cs typeface="+mn-cs"/>
              </a:rPr>
              <a:t> non-table based script that is exposed by a REST API with the following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POST</a:t>
            </a:r>
            <a:br>
              <a:rPr lang="en-US" sz="1600" kern="1200" baseline="0" dirty="0" smtClean="0">
                <a:solidFill>
                  <a:schemeClr val="tx1"/>
                </a:solidFill>
                <a:effectLst/>
                <a:latin typeface="Segoe UI" pitchFamily="34" charset="0"/>
                <a:ea typeface="+mn-ea"/>
                <a:cs typeface="+mn-cs"/>
              </a:rPr>
            </a:br>
            <a:r>
              <a:rPr lang="en-US" sz="1600" kern="1200" baseline="0" dirty="0" smtClean="0">
                <a:solidFill>
                  <a:schemeClr val="tx1"/>
                </a:solidFill>
                <a:effectLst/>
                <a:latin typeface="Segoe UI" pitchFamily="34" charset="0"/>
                <a:ea typeface="+mn-ea"/>
                <a:cs typeface="+mn-cs"/>
              </a:rPr>
              <a:t>PUT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set permissions on these operations just like with table operations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3457936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Script Source Control, Shared Scripts, and NPM support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Mobile Services</a:t>
            </a:r>
            <a:r>
              <a:rPr lang="en-US" sz="1600" kern="1200" baseline="0" dirty="0" smtClean="0">
                <a:solidFill>
                  <a:schemeClr val="tx1"/>
                </a:solidFill>
                <a:effectLst/>
                <a:latin typeface="Segoe UI" pitchFamily="34" charset="0"/>
                <a:ea typeface="+mn-ea"/>
                <a:cs typeface="+mn-cs"/>
              </a:rPr>
              <a:t> was launched, you were limited to editing scripts in the portal and using only the modules we made available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Thankfully now, we’ve opened things up so you can do</a:t>
            </a:r>
            <a:r>
              <a:rPr lang="en-US" sz="1600" kern="1200" baseline="0" dirty="0" smtClean="0">
                <a:solidFill>
                  <a:schemeClr val="tx1"/>
                </a:solidFill>
                <a:effectLst/>
                <a:latin typeface="Segoe UI" pitchFamily="34" charset="0"/>
                <a:ea typeface="+mn-ea"/>
                <a:cs typeface="+mn-cs"/>
              </a:rPr>
              <a:t> so much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Script source control allows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a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where you can pull and push your table, scheduler, custom API scripts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Enables you to work on your scripts locally and push them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Shared Scripts enable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functionality you need in several places into a single script which you then mark as exported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then require these scripts from your table, scheduler, and custom API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Just like creating an NPM module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NPM support allows you to install from the vast array of NPM modules publicly available and then use from your other scripts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2140600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scheduler,</a:t>
            </a:r>
            <a:r>
              <a:rPr lang="en-US" sz="1600" kern="1200" baseline="0" dirty="0" smtClean="0">
                <a:solidFill>
                  <a:schemeClr val="tx1"/>
                </a:solidFill>
                <a:effectLst/>
                <a:latin typeface="Segoe UI" pitchFamily="34" charset="0"/>
                <a:ea typeface="+mn-ea"/>
                <a:cs typeface="+mn-cs"/>
              </a:rPr>
              <a:t> script source control, custom API, NPM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the features we just talked about</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Create a scheduled job, show the different options</a:t>
            </a:r>
            <a:r>
              <a:rPr lang="en-US" sz="1600" kern="1200" baseline="0" dirty="0" smtClean="0">
                <a:solidFill>
                  <a:schemeClr val="tx1"/>
                </a:solidFill>
                <a:effectLst/>
                <a:latin typeface="Segoe UI" pitchFamily="34" charset="0"/>
                <a:ea typeface="+mn-ea"/>
                <a:cs typeface="+mn-cs"/>
              </a:rPr>
              <a:t> for scheduling it.  Show it’s Run Now feature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activate Script Source control, clone the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and show the contents.  Time not permitting, just show where you turn it on at in the dashboard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Generate a Custom API and show how you export the functionality for each HTTP method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install an NPM module</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269312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diagnostics, logging, and scale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Out of the box, Mobile</a:t>
            </a:r>
            <a:r>
              <a:rPr lang="en-US" sz="1600" kern="1200" baseline="0" dirty="0" smtClean="0">
                <a:solidFill>
                  <a:schemeClr val="tx1"/>
                </a:solidFill>
                <a:effectLst/>
                <a:latin typeface="Segoe UI" pitchFamily="34" charset="0"/>
                <a:ea typeface="+mn-ea"/>
                <a:cs typeface="+mn-cs"/>
              </a:rPr>
              <a:t> Services gives you insight into the number of API calls, devices, and data out</a:t>
            </a:r>
            <a:endParaRPr lang="en-US" sz="1600" kern="1200" dirty="0" smtClean="0">
              <a:solidFill>
                <a:schemeClr val="tx1"/>
              </a:solidFill>
              <a:effectLst/>
              <a:latin typeface="Segoe UI" pitchFamily="34" charset="0"/>
              <a:ea typeface="+mn-ea"/>
              <a:cs typeface="+mn-cs"/>
            </a:endParaRPr>
          </a:p>
          <a:p>
            <a:pPr marL="171450" marR="0" lvl="0" indent="-1714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sz="1600" kern="1200" baseline="0" dirty="0" smtClean="0">
                <a:solidFill>
                  <a:schemeClr val="tx1"/>
                </a:solidFill>
                <a:effectLst/>
                <a:latin typeface="Segoe UI" pitchFamily="34" charset="0"/>
                <a:ea typeface="+mn-ea"/>
                <a:cs typeface="+mn-cs"/>
              </a:rPr>
              <a:t>Any uncaught errors will automatically be logged, you can also log information on your own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Scaling Mobile Services is based</a:t>
            </a:r>
            <a:r>
              <a:rPr lang="en-US" sz="1600" kern="1200" baseline="0" dirty="0" smtClean="0">
                <a:solidFill>
                  <a:schemeClr val="tx1"/>
                </a:solidFill>
                <a:effectLst/>
                <a:latin typeface="Segoe UI" pitchFamily="34" charset="0"/>
                <a:ea typeface="+mn-ea"/>
                <a:cs typeface="+mn-cs"/>
              </a:rPr>
              <a:t> off of the number of API calls you use in a month (more on this in a second)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also scale your SQL DB and server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2169941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scale levels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scale</a:t>
            </a:r>
            <a:r>
              <a:rPr lang="en-US" sz="1600" kern="1200" baseline="0" dirty="0" smtClean="0">
                <a:solidFill>
                  <a:schemeClr val="tx1"/>
                </a:solidFill>
                <a:effectLst/>
                <a:latin typeface="Segoe UI" pitchFamily="34" charset="0"/>
                <a:ea typeface="+mn-ea"/>
                <a:cs typeface="+mn-cs"/>
              </a:rPr>
              <a:t> options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First</a:t>
            </a:r>
            <a:r>
              <a:rPr lang="en-US" sz="1600" kern="1200" baseline="0" dirty="0" smtClean="0">
                <a:solidFill>
                  <a:schemeClr val="tx1"/>
                </a:solidFill>
                <a:effectLst/>
                <a:latin typeface="Segoe UI" pitchFamily="34" charset="0"/>
                <a:ea typeface="+mn-ea"/>
                <a:cs typeface="+mn-cs"/>
              </a:rPr>
              <a:t> there is a free level of Mobile Services which gives you 500k API calls for your whole subscription per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Standard is 1.5M API calls per unit in a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Premium is 15M API calls per unit in a month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9923309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diagnostics,</a:t>
            </a:r>
            <a:r>
              <a:rPr lang="en-US" sz="1600" kern="1200" baseline="0" dirty="0" smtClean="0">
                <a:solidFill>
                  <a:schemeClr val="tx1"/>
                </a:solidFill>
                <a:effectLst/>
                <a:latin typeface="Segoe UI" pitchFamily="34" charset="0"/>
                <a:ea typeface="+mn-ea"/>
                <a:cs typeface="+mn-cs"/>
              </a:rPr>
              <a:t> logging and scale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those three things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Go to the dashboard</a:t>
            </a:r>
            <a:r>
              <a:rPr lang="en-US" sz="1600" kern="1200" baseline="0" dirty="0" smtClean="0">
                <a:solidFill>
                  <a:schemeClr val="tx1"/>
                </a:solidFill>
                <a:effectLst/>
                <a:latin typeface="Segoe UI" pitchFamily="34" charset="0"/>
                <a:ea typeface="+mn-ea"/>
                <a:cs typeface="+mn-cs"/>
              </a:rPr>
              <a:t> and show the diagnostics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logging page and show any logs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scale tab:</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Switch between free, standard, premium</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a:t>
            </a:r>
            <a:r>
              <a:rPr lang="en-US" kern="1200" baseline="0" dirty="0" err="1" smtClean="0">
                <a:solidFill>
                  <a:schemeClr val="tx1"/>
                </a:solidFill>
                <a:effectLst/>
                <a:latin typeface="Segoe UI" pitchFamily="34" charset="0"/>
                <a:ea typeface="+mn-ea"/>
                <a:cs typeface="+mn-cs"/>
              </a:rPr>
              <a:t>Autoscale</a:t>
            </a:r>
            <a:r>
              <a:rPr lang="en-US" kern="1200" baseline="0" dirty="0" smtClean="0">
                <a:solidFill>
                  <a:schemeClr val="tx1"/>
                </a:solidFill>
                <a:effectLst/>
                <a:latin typeface="Segoe UI" pitchFamily="34" charset="0"/>
                <a:ea typeface="+mn-ea"/>
                <a:cs typeface="+mn-cs"/>
              </a:rPr>
              <a:t>, talk about how that works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unit count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the DB scale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310439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tiers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look at</a:t>
            </a:r>
            <a:r>
              <a:rPr lang="en-US" sz="1600" kern="1200" baseline="0" dirty="0" smtClean="0">
                <a:solidFill>
                  <a:schemeClr val="tx1"/>
                </a:solidFill>
                <a:effectLst/>
                <a:latin typeface="Segoe UI" pitchFamily="34" charset="0"/>
                <a:ea typeface="+mn-ea"/>
                <a:cs typeface="+mn-cs"/>
              </a:rPr>
              <a:t> the tiers in more detail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each tier and how it differs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For</a:t>
            </a:r>
            <a:r>
              <a:rPr lang="en-US" sz="1600" kern="1200" baseline="0" dirty="0" smtClean="0">
                <a:solidFill>
                  <a:schemeClr val="tx1"/>
                </a:solidFill>
                <a:effectLst/>
                <a:latin typeface="Segoe UI" pitchFamily="34" charset="0"/>
                <a:ea typeface="+mn-ea"/>
                <a:cs typeface="+mn-cs"/>
              </a:rPr>
              <a:t> SQL Database, explain there is a 20mb free DB you can use (one per sub) but SQL is charged SEPARATELY from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Pricing has been left off of</a:t>
            </a:r>
            <a:r>
              <a:rPr lang="en-US" sz="1600" kern="1200" baseline="0" dirty="0" smtClean="0">
                <a:solidFill>
                  <a:schemeClr val="tx1"/>
                </a:solidFill>
                <a:effectLst/>
                <a:latin typeface="Segoe UI" pitchFamily="34" charset="0"/>
                <a:ea typeface="+mn-ea"/>
                <a:cs typeface="+mn-cs"/>
              </a:rPr>
              <a:t> this slide in case of changes but you should have a good idea of what the pricing per unit should be going into this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2150257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Highlight the features Mobile Services offered</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Review</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3516061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what a Backend-as-a-service is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the features (at a high level) that Mobile</a:t>
            </a:r>
            <a:r>
              <a:rPr lang="en-US" sz="1600" kern="1200" baseline="0" dirty="0" smtClean="0">
                <a:solidFill>
                  <a:schemeClr val="tx1"/>
                </a:solidFill>
                <a:effectLst/>
                <a:latin typeface="Segoe UI" pitchFamily="34" charset="0"/>
                <a:ea typeface="+mn-ea"/>
                <a:cs typeface="+mn-cs"/>
              </a:rPr>
              <a:t> Services offers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answer</a:t>
            </a:r>
            <a:r>
              <a:rPr lang="en-US" sz="1600" kern="1200" baseline="0" dirty="0" smtClean="0">
                <a:solidFill>
                  <a:schemeClr val="tx1"/>
                </a:solidFill>
                <a:effectLst/>
                <a:latin typeface="Segoe UI" pitchFamily="34" charset="0"/>
                <a:ea typeface="+mn-ea"/>
                <a:cs typeface="+mn-cs"/>
              </a:rPr>
              <a:t> the question, what is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148218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a:t>
            </a:r>
            <a:r>
              <a:rPr lang="en-US" sz="1600" kern="1200" baseline="0" dirty="0" smtClean="0">
                <a:solidFill>
                  <a:schemeClr val="tx1"/>
                </a:solidFill>
                <a:effectLst/>
                <a:latin typeface="Segoe UI" pitchFamily="34" charset="0"/>
                <a:ea typeface="+mn-ea"/>
                <a:cs typeface="+mn-cs"/>
              </a:rPr>
              <a:t> an appendix slide to explain the </a:t>
            </a:r>
            <a:r>
              <a:rPr lang="en-US" sz="1600" kern="1200" baseline="0" dirty="0" err="1" smtClean="0">
                <a:solidFill>
                  <a:schemeClr val="tx1"/>
                </a:solidFill>
                <a:effectLst/>
                <a:latin typeface="Segoe UI" pitchFamily="34" charset="0"/>
                <a:ea typeface="+mn-ea"/>
                <a:cs typeface="+mn-cs"/>
              </a:rPr>
              <a:t>Oauth</a:t>
            </a:r>
            <a:r>
              <a:rPr lang="en-US" sz="1600" kern="1200" baseline="0" dirty="0" smtClean="0">
                <a:solidFill>
                  <a:schemeClr val="tx1"/>
                </a:solidFill>
                <a:effectLst/>
                <a:latin typeface="Segoe UI" pitchFamily="34" charset="0"/>
                <a:ea typeface="+mn-ea"/>
                <a:cs typeface="+mn-cs"/>
              </a:rPr>
              <a:t> </a:t>
            </a:r>
            <a:r>
              <a:rPr lang="en-US" sz="1600" kern="1200" baseline="0" smtClean="0">
                <a:solidFill>
                  <a:schemeClr val="tx1"/>
                </a:solidFill>
                <a:effectLst/>
                <a:latin typeface="Segoe UI" pitchFamily="34" charset="0"/>
                <a:ea typeface="+mn-ea"/>
                <a:cs typeface="+mn-cs"/>
              </a:rPr>
              <a:t>authentication flow</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142630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Break into the first demo showing creating a mobile service and running the client code.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 look at creating a new Mobile Service and then get</a:t>
            </a:r>
            <a:r>
              <a:rPr lang="en-US" sz="1600" kern="1200" baseline="0" dirty="0" smtClean="0">
                <a:solidFill>
                  <a:schemeClr val="tx1"/>
                </a:solidFill>
                <a:effectLst/>
                <a:latin typeface="Segoe UI" pitchFamily="34" charset="0"/>
                <a:ea typeface="+mn-ea"/>
                <a:cs typeface="+mn-cs"/>
              </a:rPr>
              <a:t> it running locally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Jump to the portal and spin</a:t>
            </a:r>
            <a:r>
              <a:rPr lang="en-US" sz="1600" kern="1200" baseline="0" dirty="0" smtClean="0">
                <a:solidFill>
                  <a:schemeClr val="tx1"/>
                </a:solidFill>
                <a:effectLst/>
                <a:latin typeface="Segoe UI" pitchFamily="34" charset="0"/>
                <a:ea typeface="+mn-ea"/>
                <a:cs typeface="+mn-cs"/>
              </a:rPr>
              <a:t> up a new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Make sure to comment on creating a table causing a REST API to be spun up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Follow the “create a new app” guide and download the client side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Run the client app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Walk through the client source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Mention Mobile Services using dynamic schematization to inspect your data and create new columns to store your data in</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 Services is backed</a:t>
            </a:r>
            <a:r>
              <a:rPr lang="en-US" sz="1600" kern="1200" baseline="0" dirty="0" smtClean="0">
                <a:solidFill>
                  <a:schemeClr val="tx1"/>
                </a:solidFill>
                <a:effectLst/>
                <a:latin typeface="Segoe UI" pitchFamily="34" charset="0"/>
                <a:ea typeface="+mn-ea"/>
                <a:cs typeface="+mn-cs"/>
              </a:rPr>
              <a:t> by SQL Database and how that data is accessible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 just saw a great example of how our apps can make use</a:t>
            </a:r>
            <a:r>
              <a:rPr lang="en-US" sz="1600" kern="1200" baseline="0" dirty="0" smtClean="0">
                <a:solidFill>
                  <a:schemeClr val="tx1"/>
                </a:solidFill>
                <a:effectLst/>
                <a:latin typeface="Segoe UI" pitchFamily="34" charset="0"/>
                <a:ea typeface="+mn-ea"/>
                <a:cs typeface="+mn-cs"/>
              </a:rPr>
              <a:t> of the data storage capabilities of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Without having to do more on the server side than say</a:t>
            </a:r>
            <a:r>
              <a:rPr lang="en-US" sz="1600" kern="1200" baseline="0" dirty="0" smtClean="0">
                <a:solidFill>
                  <a:schemeClr val="tx1"/>
                </a:solidFill>
                <a:effectLst/>
                <a:latin typeface="Segoe UI" pitchFamily="34" charset="0"/>
                <a:ea typeface="+mn-ea"/>
                <a:cs typeface="+mn-cs"/>
              </a:rPr>
              <a:t> we wanted a table named </a:t>
            </a:r>
            <a:r>
              <a:rPr lang="en-US" sz="1600" kern="1200" baseline="0" dirty="0" err="1" smtClean="0">
                <a:solidFill>
                  <a:schemeClr val="tx1"/>
                </a:solidFill>
                <a:effectLst/>
                <a:latin typeface="Segoe UI" pitchFamily="34" charset="0"/>
                <a:ea typeface="+mn-ea"/>
                <a:cs typeface="+mn-cs"/>
              </a:rPr>
              <a:t>TodoItem</a:t>
            </a:r>
            <a:r>
              <a:rPr lang="en-US" sz="1600" kern="1200" baseline="0" dirty="0" smtClean="0">
                <a:solidFill>
                  <a:schemeClr val="tx1"/>
                </a:solidFill>
                <a:effectLst/>
                <a:latin typeface="Segoe UI" pitchFamily="34" charset="0"/>
                <a:ea typeface="+mn-ea"/>
                <a:cs typeface="+mn-cs"/>
              </a:rPr>
              <a:t>, we were able to start storing data in our database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a:t>
            </a:r>
            <a:r>
              <a:rPr lang="en-US" sz="1600" kern="1200" baseline="0" dirty="0" smtClean="0">
                <a:solidFill>
                  <a:schemeClr val="tx1"/>
                </a:solidFill>
                <a:effectLst/>
                <a:latin typeface="Segoe UI" pitchFamily="34" charset="0"/>
                <a:ea typeface="+mn-ea"/>
                <a:cs typeface="+mn-cs"/>
              </a:rPr>
              <a:t> created a new DB for this Mobile Service, but, we can use the same database for multiple mobile services.  This is possible because each table created has it’s schema (sort of like a prepended name) set to the name of that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just saw in the portal that you can see your data.  You can also delete individual rows or clear out (truncate) whole tables.  Additionally you can access the data from:</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SQL Portal – a </a:t>
            </a:r>
            <a:r>
              <a:rPr lang="en-US" sz="1600" kern="1200" baseline="0" dirty="0" err="1" smtClean="0">
                <a:solidFill>
                  <a:schemeClr val="tx1"/>
                </a:solidFill>
                <a:effectLst/>
                <a:latin typeface="Segoe UI" pitchFamily="34" charset="0"/>
                <a:ea typeface="+mn-ea"/>
                <a:cs typeface="+mn-cs"/>
              </a:rPr>
              <a:t>silverlight</a:t>
            </a:r>
            <a:r>
              <a:rPr lang="en-US" sz="1600" kern="1200" baseline="0" dirty="0" smtClean="0">
                <a:solidFill>
                  <a:schemeClr val="tx1"/>
                </a:solidFill>
                <a:effectLst/>
                <a:latin typeface="Segoe UI" pitchFamily="34" charset="0"/>
                <a:ea typeface="+mn-ea"/>
                <a:cs typeface="+mn-cs"/>
              </a:rPr>
              <a:t> tool used to do DB administration </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SQL Management Studio – the windows based DB administration tool</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REST API – automatically used by the Mobile Services SDK, can also be accessed from anything capable of doing HTTP calls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Command Line Interface tools – we’ll look more at these later.</a:t>
            </a:r>
          </a:p>
          <a:p>
            <a:pPr marL="780943" lvl="1"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42476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a:t>
            </a:r>
            <a:r>
              <a:rPr lang="en-US" sz="1600" kern="1200" baseline="0" dirty="0" smtClean="0">
                <a:solidFill>
                  <a:schemeClr val="tx1"/>
                </a:solidFill>
                <a:effectLst/>
                <a:latin typeface="Segoe UI" pitchFamily="34" charset="0"/>
                <a:ea typeface="+mn-ea"/>
                <a:cs typeface="+mn-cs"/>
              </a:rPr>
              <a:t> the REST API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Continue to point out that the REST API allows anything capable of HTTP to talk to your Mobile Service even if there isn’t an SDK</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REST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Whenever you generate a table, the REST API is auto created</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Each of the operations</a:t>
            </a:r>
            <a:r>
              <a:rPr lang="en-US" sz="1600" kern="1200" baseline="0" dirty="0" smtClean="0">
                <a:solidFill>
                  <a:schemeClr val="tx1"/>
                </a:solidFill>
                <a:effectLst/>
                <a:latin typeface="Segoe UI" pitchFamily="34" charset="0"/>
                <a:ea typeface="+mn-ea"/>
                <a:cs typeface="+mn-cs"/>
              </a:rPr>
              <a:t> for your table are available from https://</a:t>
            </a:r>
            <a:r>
              <a:rPr lang="en-US" sz="1600" kern="1200" baseline="0" dirty="0" err="1" smtClean="0">
                <a:solidFill>
                  <a:schemeClr val="tx1"/>
                </a:solidFill>
                <a:effectLst/>
                <a:latin typeface="Segoe UI" pitchFamily="34" charset="0"/>
                <a:ea typeface="+mn-ea"/>
                <a:cs typeface="+mn-cs"/>
              </a:rPr>
              <a:t>yourmobileservice.azure-mobile.net</a:t>
            </a:r>
            <a:r>
              <a:rPr lang="en-US" sz="1600" kern="1200" baseline="0" dirty="0" smtClean="0">
                <a:solidFill>
                  <a:schemeClr val="tx1"/>
                </a:solidFill>
                <a:effectLst/>
                <a:latin typeface="Segoe UI" pitchFamily="34" charset="0"/>
                <a:ea typeface="+mn-ea"/>
                <a:cs typeface="+mn-cs"/>
              </a:rPr>
              <a:t>/tables/*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Operations match up like so: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 POST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Read – 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 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 – 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For reading items, you can use the SDK to generate a filter (as we did to filter out completed items) which will automatically be converted to an ODATA filter in the query string and then to a SQL query on the server side.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606518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a:t>
            </a:r>
            <a:r>
              <a:rPr lang="en-US" sz="1600" kern="1200" baseline="0" dirty="0" smtClean="0">
                <a:solidFill>
                  <a:schemeClr val="tx1"/>
                </a:solidFill>
                <a:effectLst/>
                <a:latin typeface="Segoe UI" pitchFamily="34" charset="0"/>
                <a:ea typeface="+mn-ea"/>
                <a:cs typeface="+mn-cs"/>
              </a:rPr>
              <a:t> Services maps data types sent over as JSON to SQL types when it uses dynamic schematization to create new columns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about how Mobile</a:t>
            </a:r>
            <a:r>
              <a:rPr lang="en-US" sz="1600" kern="1200" baseline="0" dirty="0" smtClean="0">
                <a:solidFill>
                  <a:schemeClr val="tx1"/>
                </a:solidFill>
                <a:effectLst/>
                <a:latin typeface="Segoe UI" pitchFamily="34" charset="0"/>
                <a:ea typeface="+mn-ea"/>
                <a:cs typeface="+mn-cs"/>
              </a:rPr>
              <a:t> Services creates new DB columns next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As we said before,</a:t>
            </a:r>
            <a:r>
              <a:rPr lang="en-US" sz="1600" kern="1200" baseline="0" dirty="0" smtClean="0">
                <a:solidFill>
                  <a:schemeClr val="tx1"/>
                </a:solidFill>
                <a:effectLst/>
                <a:latin typeface="Segoe UI" pitchFamily="34" charset="0"/>
                <a:ea typeface="+mn-ea"/>
                <a:cs typeface="+mn-cs"/>
              </a:rPr>
              <a:t> Mobile Services uses Dynamic Schematization to inspect the data you send over to create new columns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the mapping it uses: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Numbers are stored as float(53)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Booleans are stored as a bit</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DateTime</a:t>
            </a:r>
            <a:r>
              <a:rPr lang="en-US" sz="1600" kern="1200" baseline="0" dirty="0" smtClean="0">
                <a:solidFill>
                  <a:schemeClr val="tx1"/>
                </a:solidFill>
                <a:effectLst/>
                <a:latin typeface="Segoe UI" pitchFamily="34" charset="0"/>
                <a:ea typeface="+mn-ea"/>
                <a:cs typeface="+mn-cs"/>
              </a:rPr>
              <a:t> are stored as </a:t>
            </a:r>
            <a:r>
              <a:rPr lang="en-US" sz="1600" kern="1200" baseline="0" dirty="0" err="1" smtClean="0">
                <a:solidFill>
                  <a:schemeClr val="tx1"/>
                </a:solidFill>
                <a:effectLst/>
                <a:latin typeface="Segoe UI" pitchFamily="34" charset="0"/>
                <a:ea typeface="+mn-ea"/>
                <a:cs typeface="+mn-cs"/>
              </a:rPr>
              <a:t>DateTimeOffset</a:t>
            </a:r>
            <a:r>
              <a:rPr lang="en-US" sz="1600" kern="1200" baseline="0" dirty="0" smtClean="0">
                <a:solidFill>
                  <a:schemeClr val="tx1"/>
                </a:solidFill>
                <a:effectLst/>
                <a:latin typeface="Segoe UI" pitchFamily="34" charset="0"/>
                <a:ea typeface="+mn-ea"/>
                <a:cs typeface="+mn-cs"/>
              </a:rPr>
              <a:t>(3)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Strings are stored as </a:t>
            </a:r>
            <a:r>
              <a:rPr lang="en-US" sz="1600" kern="1200" baseline="0" dirty="0" err="1" smtClean="0">
                <a:solidFill>
                  <a:schemeClr val="tx1"/>
                </a:solidFill>
                <a:effectLst/>
                <a:latin typeface="Segoe UI" pitchFamily="34" charset="0"/>
                <a:ea typeface="+mn-ea"/>
                <a:cs typeface="+mn-cs"/>
              </a:rPr>
              <a:t>nvarchar</a:t>
            </a:r>
            <a:r>
              <a:rPr lang="en-US" sz="1600" kern="1200" baseline="0" dirty="0" smtClean="0">
                <a:solidFill>
                  <a:schemeClr val="tx1"/>
                </a:solidFill>
                <a:effectLst/>
                <a:latin typeface="Segoe UI" pitchFamily="34" charset="0"/>
                <a:ea typeface="+mn-ea"/>
                <a:cs typeface="+mn-cs"/>
              </a:rPr>
              <a:t>(max)</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point out that we’re looking to add other types (i.e. GEO)</a:t>
            </a:r>
            <a:r>
              <a:rPr lang="en-US" sz="1600" kern="1200" baseline="0" dirty="0" smtClean="0">
                <a:solidFill>
                  <a:schemeClr val="tx1"/>
                </a:solidFill>
                <a:effectLst/>
                <a:latin typeface="Segoe UI" pitchFamily="34" charset="0"/>
                <a:ea typeface="+mn-ea"/>
                <a:cs typeface="+mn-cs"/>
              </a:rPr>
              <a:t> in the future</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541363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Start talking about server side scripts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addition to creating a REST</a:t>
            </a:r>
            <a:r>
              <a:rPr lang="en-US" sz="1600" kern="1200" baseline="0" dirty="0" smtClean="0">
                <a:solidFill>
                  <a:schemeClr val="tx1"/>
                </a:solidFill>
                <a:effectLst/>
                <a:latin typeface="Segoe UI" pitchFamily="34" charset="0"/>
                <a:ea typeface="+mn-ea"/>
                <a:cs typeface="+mn-cs"/>
              </a:rPr>
              <a:t> API when you generate a table, Mobile Services also creates scripts which intercept CRUD requests against your table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As Mobile Services is built off of </a:t>
            </a:r>
            <a:r>
              <a:rPr lang="en-US" sz="1600" kern="1200" baseline="0" dirty="0" err="1" smtClean="0">
                <a:solidFill>
                  <a:schemeClr val="tx1"/>
                </a:solidFill>
                <a:effectLst/>
                <a:latin typeface="Segoe UI" pitchFamily="34" charset="0"/>
                <a:ea typeface="+mn-ea"/>
                <a:cs typeface="+mn-cs"/>
              </a:rPr>
              <a:t>Node.js</a:t>
            </a:r>
            <a:r>
              <a:rPr lang="en-US" sz="1600" kern="1200" baseline="0" dirty="0" smtClean="0">
                <a:solidFill>
                  <a:schemeClr val="tx1"/>
                </a:solidFill>
                <a:effectLst/>
                <a:latin typeface="Segoe UI" pitchFamily="34" charset="0"/>
                <a:ea typeface="+mn-ea"/>
                <a:cs typeface="+mn-cs"/>
              </a:rPr>
              <a:t>, these scripts are Node style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By default these scripts just pass through whatever you have sent over to SQL DB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However, you can customize your own logic in these scripts</a:t>
            </a:r>
            <a:r>
              <a:rPr lang="en-US" sz="1600" kern="1200" baseline="0" dirty="0" smtClean="0">
                <a:solidFill>
                  <a:schemeClr val="tx1"/>
                </a:solidFill>
                <a:effectLst/>
                <a:latin typeface="Segoe UI" pitchFamily="34" charset="0"/>
                <a:ea typeface="+mn-ea"/>
                <a:cs typeface="+mn-cs"/>
              </a:rPr>
              <a:t> to do whatever you want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07474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Mention</a:t>
            </a:r>
            <a:r>
              <a:rPr lang="en-US" sz="1600" kern="1200" baseline="0" dirty="0" smtClean="0">
                <a:solidFill>
                  <a:schemeClr val="tx1"/>
                </a:solidFill>
                <a:effectLst/>
                <a:latin typeface="Segoe UI" pitchFamily="34" charset="0"/>
                <a:ea typeface="+mn-ea"/>
                <a:cs typeface="+mn-cs"/>
              </a:rPr>
              <a:t> some of the modules available out of the box in the server side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There is a ton of stuff you can do in the scripts and we’ve exposed</a:t>
            </a:r>
            <a:r>
              <a:rPr lang="en-US" sz="1600" kern="1200" baseline="0" dirty="0" smtClean="0">
                <a:solidFill>
                  <a:schemeClr val="tx1"/>
                </a:solidFill>
                <a:effectLst/>
                <a:latin typeface="Segoe UI" pitchFamily="34" charset="0"/>
                <a:ea typeface="+mn-ea"/>
                <a:cs typeface="+mn-cs"/>
              </a:rPr>
              <a:t> several modules already to make doing things easy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a:t>
            </a:r>
            <a:r>
              <a:rPr lang="en-US" sz="1600" kern="1200" baseline="0" dirty="0" smtClean="0">
                <a:solidFill>
                  <a:schemeClr val="tx1"/>
                </a:solidFill>
                <a:effectLst/>
                <a:latin typeface="Segoe UI" pitchFamily="34" charset="0"/>
                <a:ea typeface="+mn-ea"/>
                <a:cs typeface="+mn-cs"/>
              </a:rPr>
              <a:t> of the modules available out of the box are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Request – for performing http requests to third party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 for doing push notifications with APNS, GCM, WNS, MPNS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Console – for logging information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MSSQL – for performing custom SQL queries and calling stored procedures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statusCodes</a:t>
            </a:r>
            <a:r>
              <a:rPr lang="en-US" sz="1600" kern="1200" baseline="0" dirty="0" smtClean="0">
                <a:solidFill>
                  <a:schemeClr val="tx1"/>
                </a:solidFill>
                <a:effectLst/>
                <a:latin typeface="Segoe UI" pitchFamily="34" charset="0"/>
                <a:ea typeface="+mn-ea"/>
                <a:cs typeface="+mn-cs"/>
              </a:rPr>
              <a:t> – for returning a status code other than what is expected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Azure – for getting access to Windows Azure Table and Blob storage, queues, service bus,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also have several partners in the Windows Azure store who offer you other abilities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Sendgrid</a:t>
            </a:r>
            <a:r>
              <a:rPr lang="en-US" sz="1600" kern="1200" baseline="0" dirty="0" smtClean="0">
                <a:solidFill>
                  <a:schemeClr val="tx1"/>
                </a:solidFill>
                <a:effectLst/>
                <a:latin typeface="Segoe UI" pitchFamily="34" charset="0"/>
                <a:ea typeface="+mn-ea"/>
                <a:cs typeface="+mn-cs"/>
              </a:rPr>
              <a:t> – allows sending emails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Pusher – facilitates web socket style real time communication down to mobile apps and websites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Twilio</a:t>
            </a:r>
            <a:r>
              <a:rPr lang="en-US" sz="1600" kern="1200" baseline="0" dirty="0" smtClean="0">
                <a:solidFill>
                  <a:schemeClr val="tx1"/>
                </a:solidFill>
                <a:effectLst/>
                <a:latin typeface="Segoe UI" pitchFamily="34" charset="0"/>
                <a:ea typeface="+mn-ea"/>
                <a:cs typeface="+mn-cs"/>
              </a:rPr>
              <a:t> – sends SMS messages and offers some other voice capabilities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611054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86210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1" r:id="rId1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hyperlink" Target="http://www.windowsazure.com/en-us/pricing/details/sql-database" TargetMode="External"/></Relationships>
</file>

<file path=ppt/slides/_rels/slide29.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tags" Target="../tags/tag13.xml"/><Relationship Id="rId7" Type="http://schemas.openxmlformats.org/officeDocument/2006/relationships/tags" Target="../tags/tag14.xml"/><Relationship Id="rId8" Type="http://schemas.openxmlformats.org/officeDocument/2006/relationships/slideLayout" Target="../slideLayouts/slideLayout6.xml"/><Relationship Id="rId9" Type="http://schemas.openxmlformats.org/officeDocument/2006/relationships/notesSlide" Target="../notesSlides/notesSlide28.xml"/><Relationship Id="rId10" Type="http://schemas.openxmlformats.org/officeDocument/2006/relationships/image" Target="../media/image11.png"/></Relationships>
</file>

<file path=ppt/slides/_rels/slide3.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slideLayout" Target="../slideLayouts/slideLayout6.xml"/><Relationship Id="rId9" Type="http://schemas.openxmlformats.org/officeDocument/2006/relationships/notesSlide" Target="../notesSlides/notesSlide3.xml"/><Relationship Id="rId10"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hyperlink" Target="http://www.windowsazure.com" TargetMode="External"/><Relationship Id="rId4" Type="http://schemas.openxmlformats.org/officeDocument/2006/relationships/hyperlink" Target="http://www.windowsazure.com/iOS" TargetMode="External"/><Relationship Id="rId5" Type="http://schemas.openxmlformats.org/officeDocument/2006/relationships/hyperlink" Target="https://github.com/WindowsAzure/azure-mobile-services" TargetMode="External"/><Relationship Id="rId6" Type="http://schemas.openxmlformats.org/officeDocument/2006/relationships/hyperlink" Target="mailto:phillip.vannortwick@microsoft.com" TargetMode="External"/><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sz="7200" dirty="0"/>
              <a:t>Building </a:t>
            </a:r>
            <a:r>
              <a:rPr lang="en-US" sz="7200" dirty="0" err="1"/>
              <a:t>iOS</a:t>
            </a:r>
            <a:r>
              <a:rPr lang="en-US" sz="7200" dirty="0"/>
              <a:t> Apps with Mobile Services</a:t>
            </a:r>
            <a:endParaRPr lang="en-US" sz="6000" dirty="0"/>
          </a:p>
        </p:txBody>
      </p:sp>
      <p:sp>
        <p:nvSpPr>
          <p:cNvPr id="2" name="Text Placeholder 1"/>
          <p:cNvSpPr>
            <a:spLocks noGrp="1"/>
          </p:cNvSpPr>
          <p:nvPr>
            <p:ph type="body" sz="quarter" idx="11"/>
          </p:nvPr>
        </p:nvSpPr>
        <p:spPr>
          <a:xfrm>
            <a:off x="745231" y="4583030"/>
            <a:ext cx="5454333" cy="2080570"/>
          </a:xfrm>
        </p:spPr>
        <p:txBody>
          <a:bodyPr/>
          <a:lstStyle/>
          <a:p>
            <a:r>
              <a:rPr lang="en-US" sz="2800" dirty="0" smtClean="0">
                <a:latin typeface="Segoe UI Semibold" panose="020B0702040204020203" pitchFamily="34" charset="0"/>
                <a:cs typeface="Segoe UI Semibold" panose="020B0702040204020203" pitchFamily="34" charset="0"/>
              </a:rPr>
              <a:t>Phillip Van Nortwick</a:t>
            </a:r>
            <a:endParaRPr lang="en-US" sz="2800" dirty="0">
              <a:latin typeface="Segoe UI Semibold" panose="020B0702040204020203" pitchFamily="34" charset="0"/>
              <a:cs typeface="Segoe UI Semibold" panose="020B0702040204020203" pitchFamily="34" charset="0"/>
            </a:endParaRPr>
          </a:p>
          <a:p>
            <a:r>
              <a:rPr lang="en-US" sz="2000" dirty="0" smtClean="0"/>
              <a:t>Developer</a:t>
            </a:r>
            <a:endParaRPr lang="en-US" sz="2000" dirty="0"/>
          </a:p>
          <a:p>
            <a:r>
              <a:rPr lang="en-US" sz="2000" dirty="0" smtClean="0"/>
              <a:t>Microsoft</a:t>
            </a:r>
          </a:p>
          <a:p>
            <a:endParaRPr lang="en-US" sz="2000" dirty="0"/>
          </a:p>
          <a:p>
            <a:r>
              <a:rPr lang="en-US" sz="2000" dirty="0"/>
              <a:t>p</a:t>
            </a:r>
            <a:r>
              <a:rPr lang="en-US" sz="2000" dirty="0" smtClean="0"/>
              <a:t>hillip.vannortwick@microsoft.com </a:t>
            </a:r>
          </a:p>
          <a:p>
            <a:endParaRPr lang="en-US" sz="2000" dirty="0"/>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2799"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Server Scripts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0217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Push Notifications</a:t>
            </a:r>
            <a:endParaRPr lang="en-US" dirty="0"/>
          </a:p>
        </p:txBody>
      </p:sp>
      <p:sp>
        <p:nvSpPr>
          <p:cNvPr id="4" name="TextBox 3"/>
          <p:cNvSpPr txBox="1"/>
          <p:nvPr/>
        </p:nvSpPr>
        <p:spPr>
          <a:xfrm>
            <a:off x="7079539" y="1436913"/>
            <a:ext cx="4588595" cy="3858996"/>
          </a:xfrm>
          <a:prstGeom prst="rect">
            <a:avLst/>
          </a:prstGeom>
          <a:noFill/>
        </p:spPr>
        <p:txBody>
          <a:bodyPr wrap="square" lIns="0" tIns="0" rIns="0" bIns="0" rtlCol="0">
            <a:noAutofit/>
          </a:bodyPr>
          <a:lstStyle/>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Register for push notifications with APNS</a:t>
            </a:r>
            <a:endParaRPr lang="en-US" sz="2800" dirty="0">
              <a:ln>
                <a:solidFill>
                  <a:srgbClr val="FFFFFF">
                    <a:alpha val="0"/>
                  </a:srgbClr>
                </a:solidFill>
              </a:ln>
              <a:solidFill>
                <a:srgbClr val="595959">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Send your identifier to Mobile Service</a:t>
            </a:r>
            <a:endParaRPr lang="en-US" sz="2800" dirty="0">
              <a:ln>
                <a:solidFill>
                  <a:srgbClr val="FFFFFF">
                    <a:alpha val="0"/>
                  </a:srgbClr>
                </a:solidFill>
              </a:ln>
              <a:solidFill>
                <a:srgbClr val="595959">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Send push from server scripts</a:t>
            </a: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APNS delivers notification to device</a:t>
            </a:r>
            <a:endParaRPr lang="en-US" sz="2800" dirty="0">
              <a:ln>
                <a:solidFill>
                  <a:srgbClr val="FFFFFF">
                    <a:alpha val="0"/>
                  </a:srgbClr>
                </a:solidFill>
              </a:ln>
              <a:solidFill>
                <a:srgbClr val="595959">
                  <a:alpha val="99000"/>
                </a:srgbClr>
              </a:solidFill>
            </a:endParaRPr>
          </a:p>
        </p:txBody>
      </p:sp>
      <p:sp>
        <p:nvSpPr>
          <p:cNvPr id="5" name="Rounded Rectangle 22"/>
          <p:cNvSpPr/>
          <p:nvPr/>
        </p:nvSpPr>
        <p:spPr bwMode="auto">
          <a:xfrm>
            <a:off x="517525" y="1349831"/>
            <a:ext cx="2298535" cy="25887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algn="ctr" defTabSz="913521" fontAlgn="base">
              <a:spcBef>
                <a:spcPts val="600"/>
              </a:spcBef>
              <a:spcAft>
                <a:spcPts val="600"/>
              </a:spcAft>
            </a:pPr>
            <a:r>
              <a:rPr lang="en-US" sz="2800" spc="-151" dirty="0" smtClean="0">
                <a:solidFill>
                  <a:srgbClr val="DDDDDD">
                    <a:lumMod val="50000"/>
                    <a:alpha val="99000"/>
                  </a:srgbClr>
                </a:solidFill>
                <a:latin typeface="Segoe UI Light" pitchFamily="34" charset="0"/>
              </a:rPr>
              <a:t>Client</a:t>
            </a:r>
            <a:endParaRPr lang="en-US" sz="2800" spc="-151" dirty="0">
              <a:solidFill>
                <a:srgbClr val="DDDDDD">
                  <a:lumMod val="50000"/>
                  <a:alpha val="99000"/>
                </a:srgbClr>
              </a:solidFill>
              <a:latin typeface="Segoe UI Light" pitchFamily="34" charset="0"/>
            </a:endParaRPr>
          </a:p>
        </p:txBody>
      </p:sp>
      <p:sp>
        <p:nvSpPr>
          <p:cNvPr id="6"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algn="ct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7" name="Rounded Rectangle 21"/>
          <p:cNvSpPr/>
          <p:nvPr/>
        </p:nvSpPr>
        <p:spPr bwMode="auto">
          <a:xfrm>
            <a:off x="4352928" y="1349829"/>
            <a:ext cx="2103120" cy="2103120"/>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8" name="Rounded Rectangle 18"/>
          <p:cNvSpPr/>
          <p:nvPr/>
        </p:nvSpPr>
        <p:spPr bwMode="auto">
          <a:xfrm>
            <a:off x="4352928"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smtClean="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APNS</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grpSp>
        <p:nvGrpSpPr>
          <p:cNvPr id="9" name="Group 8"/>
          <p:cNvGrpSpPr/>
          <p:nvPr/>
        </p:nvGrpSpPr>
        <p:grpSpPr>
          <a:xfrm rot="18714423">
            <a:off x="2060361" y="3716562"/>
            <a:ext cx="782123" cy="2629855"/>
            <a:chOff x="1471220" y="3430995"/>
            <a:chExt cx="782123" cy="1366013"/>
          </a:xfrm>
        </p:grpSpPr>
        <p:sp>
          <p:nvSpPr>
            <p:cNvPr id="10" name="Up-Down Arrow 9"/>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1" name="Rectangle 10"/>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(1)</a:t>
              </a:r>
            </a:p>
          </p:txBody>
        </p:sp>
      </p:grpSp>
      <p:grpSp>
        <p:nvGrpSpPr>
          <p:cNvPr id="12" name="Group 11"/>
          <p:cNvGrpSpPr/>
          <p:nvPr/>
        </p:nvGrpSpPr>
        <p:grpSpPr>
          <a:xfrm>
            <a:off x="2581193" y="2686781"/>
            <a:ext cx="1771733" cy="577291"/>
            <a:chOff x="2581191" y="2686782"/>
            <a:chExt cx="1771733" cy="577290"/>
          </a:xfrm>
        </p:grpSpPr>
        <p:sp>
          <p:nvSpPr>
            <p:cNvPr id="13" name="Up-Down Arrow 12"/>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4" name="Rectangle 13"/>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(2)</a:t>
              </a:r>
            </a:p>
          </p:txBody>
        </p:sp>
      </p:grpSp>
      <p:grpSp>
        <p:nvGrpSpPr>
          <p:cNvPr id="15" name="Group 14"/>
          <p:cNvGrpSpPr/>
          <p:nvPr/>
        </p:nvGrpSpPr>
        <p:grpSpPr>
          <a:xfrm>
            <a:off x="5181578" y="3452949"/>
            <a:ext cx="933675" cy="954443"/>
            <a:chOff x="5341644" y="3559768"/>
            <a:chExt cx="933676" cy="703848"/>
          </a:xfrm>
        </p:grpSpPr>
        <p:sp>
          <p:nvSpPr>
            <p:cNvPr id="16" name="Down Arrow 15"/>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7" name="Rectangle 16"/>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(3)</a:t>
              </a:r>
            </a:p>
          </p:txBody>
        </p:sp>
      </p:grpSp>
      <p:grpSp>
        <p:nvGrpSpPr>
          <p:cNvPr id="18" name="Group 17"/>
          <p:cNvGrpSpPr/>
          <p:nvPr/>
        </p:nvGrpSpPr>
        <p:grpSpPr>
          <a:xfrm rot="2586939">
            <a:off x="2570807" y="4131088"/>
            <a:ext cx="1771732" cy="625701"/>
            <a:chOff x="2479860" y="4937164"/>
            <a:chExt cx="1762119" cy="625701"/>
          </a:xfrm>
        </p:grpSpPr>
        <p:sp>
          <p:nvSpPr>
            <p:cNvPr id="19" name="Down Arrow 18"/>
            <p:cNvSpPr/>
            <p:nvPr/>
          </p:nvSpPr>
          <p:spPr bwMode="auto">
            <a:xfrm rot="5400000">
              <a:off x="3165663" y="4486549"/>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0" name="Rectangle 19"/>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smtClean="0">
                  <a:solidFill>
                    <a:srgbClr val="FF8A00">
                      <a:alpha val="99000"/>
                    </a:srgbClr>
                  </a:solidFill>
                </a:rPr>
                <a:t>(4)</a:t>
              </a:r>
              <a:endParaRPr lang="en-US" dirty="0">
                <a:solidFill>
                  <a:srgbClr val="FF8A00">
                    <a:alpha val="99000"/>
                  </a:srgbClr>
                </a:solidFill>
              </a:endParaRPr>
            </a:p>
          </p:txBody>
        </p:sp>
      </p:grpSp>
      <p:sp>
        <p:nvSpPr>
          <p:cNvPr id="21" name="Freeform 7"/>
          <p:cNvSpPr>
            <a:spLocks/>
          </p:cNvSpPr>
          <p:nvPr/>
        </p:nvSpPr>
        <p:spPr bwMode="auto">
          <a:xfrm>
            <a:off x="4693726"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defTabSz="914097"/>
            <a:endParaRPr lang="en-US">
              <a:solidFill>
                <a:srgbClr val="292929"/>
              </a:solidFill>
            </a:endParaRPr>
          </a:p>
        </p:txBody>
      </p:sp>
      <p:sp>
        <p:nvSpPr>
          <p:cNvPr id="22"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9" tIns="41139" rIns="82279" bIns="41139" numCol="1" anchor="t" anchorCtr="0" compatLnSpc="1">
            <a:prstTxWarp prst="textNoShape">
              <a:avLst/>
            </a:prstTxWarp>
          </a:bodyPr>
          <a:lstStyle/>
          <a:p>
            <a:pPr defTabSz="914097"/>
            <a:endParaRPr lang="en-US" sz="1600">
              <a:solidFill>
                <a:srgbClr val="292929"/>
              </a:solidFill>
            </a:endParaRPr>
          </a:p>
        </p:txBody>
      </p:sp>
      <p:grpSp>
        <p:nvGrpSpPr>
          <p:cNvPr id="23" name="Group 22"/>
          <p:cNvGrpSpPr/>
          <p:nvPr/>
        </p:nvGrpSpPr>
        <p:grpSpPr bwMode="black">
          <a:xfrm>
            <a:off x="1144704" y="2338437"/>
            <a:ext cx="1044176" cy="849483"/>
            <a:chOff x="5184775" y="225425"/>
            <a:chExt cx="1500188" cy="1220788"/>
          </a:xfrm>
          <a:solidFill>
            <a:srgbClr val="FFFFFF"/>
          </a:solidFill>
        </p:grpSpPr>
        <p:sp>
          <p:nvSpPr>
            <p:cNvPr id="2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5"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6"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grpSp>
    </p:spTree>
    <p:extLst>
      <p:ext uri="{BB962C8B-B14F-4D97-AF65-F5344CB8AC3E}">
        <p14:creationId xmlns:p14="http://schemas.microsoft.com/office/powerpoint/2010/main" val="271492156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75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75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959056"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Push Notifications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048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Notification Hubs (enhanced push)</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Highly scalable push notifications!</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Cross-Platform </a:t>
            </a: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Template based registrations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Tag based registrations</a:t>
            </a: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Scalable</a:t>
            </a:r>
          </a:p>
        </p:txBody>
      </p:sp>
      <p:sp>
        <p:nvSpPr>
          <p:cNvPr id="8" name="Rectangle 7"/>
          <p:cNvSpPr/>
          <p:nvPr/>
        </p:nvSpPr>
        <p:spPr bwMode="auto">
          <a:xfrm>
            <a:off x="630606" y="4967887"/>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.NET SDK, Node SDK, REST API, Java SDK (unofficial)</a:t>
            </a:r>
          </a:p>
        </p:txBody>
      </p:sp>
    </p:spTree>
    <p:extLst>
      <p:ext uri="{BB962C8B-B14F-4D97-AF65-F5344CB8AC3E}">
        <p14:creationId xmlns:p14="http://schemas.microsoft.com/office/powerpoint/2010/main" val="38754687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Authorization</a:t>
            </a:r>
            <a:endParaRPr lang="en-US" dirty="0"/>
          </a:p>
        </p:txBody>
      </p:sp>
      <p:sp>
        <p:nvSpPr>
          <p:cNvPr id="3" name="Text Placeholder 2"/>
          <p:cNvSpPr>
            <a:spLocks noGrp="1"/>
          </p:cNvSpPr>
          <p:nvPr>
            <p:ph type="body" sz="quarter" idx="10"/>
          </p:nvPr>
        </p:nvSpPr>
        <p:spPr>
          <a:xfrm>
            <a:off x="519112" y="1370525"/>
            <a:ext cx="11149013" cy="4642810"/>
          </a:xfrm>
        </p:spPr>
        <p:txBody>
          <a:bodyPr/>
          <a:lstStyle/>
          <a:p>
            <a:pPr marL="574675" indent="-571500">
              <a:buFont typeface="Arial"/>
              <a:buChar char="•"/>
            </a:pPr>
            <a:r>
              <a:rPr lang="en-US" sz="3600" dirty="0" smtClean="0"/>
              <a:t>Per HTTP method authorization options:</a:t>
            </a:r>
          </a:p>
          <a:p>
            <a:pPr marL="1830388" lvl="2" indent="-571500">
              <a:buFont typeface="Arial"/>
              <a:buChar char="•"/>
            </a:pPr>
            <a:r>
              <a:rPr lang="en-US" dirty="0"/>
              <a:t>App Key required</a:t>
            </a:r>
          </a:p>
          <a:p>
            <a:pPr marL="2513013" lvl="4" indent="-571500">
              <a:buFont typeface="Arial"/>
              <a:buChar char="•"/>
            </a:pPr>
            <a:r>
              <a:rPr lang="en-US" dirty="0"/>
              <a:t>Shouldn’t be used in production</a:t>
            </a:r>
            <a:endParaRPr lang="en-US" dirty="0" smtClean="0"/>
          </a:p>
          <a:p>
            <a:pPr marL="1830388" lvl="2" indent="-571500">
              <a:buFont typeface="Arial"/>
              <a:buChar char="•"/>
            </a:pPr>
            <a:r>
              <a:rPr lang="en-US" dirty="0" smtClean="0"/>
              <a:t>Everyone</a:t>
            </a:r>
          </a:p>
          <a:p>
            <a:pPr marL="1830388" lvl="2" indent="-571500">
              <a:buFont typeface="Arial"/>
              <a:buChar char="•"/>
            </a:pPr>
            <a:r>
              <a:rPr lang="en-US" dirty="0" smtClean="0"/>
              <a:t>Authenticated Users</a:t>
            </a:r>
          </a:p>
          <a:p>
            <a:pPr marL="1830388" lvl="2" indent="-571500">
              <a:buFont typeface="Arial"/>
              <a:buChar char="•"/>
            </a:pPr>
            <a:r>
              <a:rPr lang="en-US" dirty="0" smtClean="0"/>
              <a:t>Admins and other scripts</a:t>
            </a:r>
          </a:p>
          <a:p>
            <a:pPr marL="2513013" lvl="4" indent="-571500">
              <a:buFont typeface="Arial"/>
              <a:buChar char="•"/>
            </a:pPr>
            <a:r>
              <a:rPr lang="en-US" dirty="0" smtClean="0"/>
              <a:t>Requires the Master Key (from client)</a:t>
            </a:r>
          </a:p>
          <a:p>
            <a:pPr marL="574675" indent="-571500">
              <a:buFont typeface="Arial"/>
              <a:buChar char="•"/>
            </a:pPr>
            <a:r>
              <a:rPr lang="en-US" sz="3600" dirty="0" smtClean="0"/>
              <a:t>401 / Unauthorized response if a call doesn’t pass</a:t>
            </a:r>
            <a:endParaRPr lang="en-US" sz="3600" dirty="0"/>
          </a:p>
        </p:txBody>
      </p:sp>
    </p:spTree>
    <p:extLst>
      <p:ext uri="{BB962C8B-B14F-4D97-AF65-F5344CB8AC3E}">
        <p14:creationId xmlns:p14="http://schemas.microsoft.com/office/powerpoint/2010/main" val="151721403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(server)</a:t>
            </a:r>
            <a:endParaRPr lang="en-US" dirty="0"/>
          </a:p>
        </p:txBody>
      </p:sp>
      <p:sp>
        <p:nvSpPr>
          <p:cNvPr id="4" name="Rectangle 3"/>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5" name="Rectangle 4"/>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6" name="Rectangle 5"/>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7" name="Rectangle 6"/>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8" name="Rectangle 7"/>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accent1"/>
                </a:solidFill>
              </a:rPr>
              <a:t>  </a:t>
            </a:r>
            <a:r>
              <a:rPr lang="en-US" sz="3200" dirty="0" smtClean="0">
                <a:solidFill>
                  <a:schemeClr val="bg1"/>
                </a:solidFill>
              </a:rPr>
              <a:t>DEVICE</a:t>
            </a:r>
            <a:endParaRPr lang="en-US" sz="3200" dirty="0">
              <a:solidFill>
                <a:schemeClr val="bg1"/>
              </a:solidFill>
            </a:endParaRPr>
          </a:p>
        </p:txBody>
      </p:sp>
      <p:grpSp>
        <p:nvGrpSpPr>
          <p:cNvPr id="9" name="Group 8"/>
          <p:cNvGrpSpPr/>
          <p:nvPr/>
        </p:nvGrpSpPr>
        <p:grpSpPr>
          <a:xfrm>
            <a:off x="3512028" y="1025394"/>
            <a:ext cx="5144609" cy="1962152"/>
            <a:chOff x="3969228" y="1002663"/>
            <a:chExt cx="5144609" cy="1962152"/>
          </a:xfrm>
        </p:grpSpPr>
        <p:cxnSp>
          <p:nvCxnSpPr>
            <p:cNvPr id="10" name="Straight Arrow Connector 9"/>
            <p:cNvCxnSpPr>
              <a:stCxn id="8" idx="3"/>
            </p:cNvCxnSpPr>
            <p:nvPr/>
          </p:nvCxnSpPr>
          <p:spPr>
            <a:xfrm flipV="1">
              <a:off x="3969228" y="1002663"/>
              <a:ext cx="5144609" cy="196215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20330311">
              <a:off x="4399493" y="1290992"/>
              <a:ext cx="3280008"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CREDENTIALS </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(via </a:t>
              </a:r>
              <a:r>
                <a:rPr lang="en-US" sz="2400" dirty="0" err="1" smtClean="0">
                  <a:gradFill>
                    <a:gsLst>
                      <a:gs pos="2917">
                        <a:schemeClr val="tx1"/>
                      </a:gs>
                      <a:gs pos="30000">
                        <a:schemeClr val="tx1"/>
                      </a:gs>
                    </a:gsLst>
                    <a:lin ang="5400000" scaled="0"/>
                  </a:gradFill>
                </a:rPr>
                <a:t>oAuth</a:t>
              </a:r>
              <a:r>
                <a:rPr lang="en-US" sz="2400" dirty="0" smtClean="0">
                  <a:gradFill>
                    <a:gsLst>
                      <a:gs pos="2917">
                        <a:schemeClr val="tx1"/>
                      </a:gs>
                      <a:gs pos="30000">
                        <a:schemeClr val="tx1"/>
                      </a:gs>
                    </a:gsLst>
                    <a:lin ang="5400000" scaled="0"/>
                  </a:gradFill>
                </a:rPr>
                <a:t>/</a:t>
              </a:r>
              <a:r>
                <a:rPr lang="en-US" sz="2400" dirty="0" err="1" smtClean="0">
                  <a:gradFill>
                    <a:gsLst>
                      <a:gs pos="2917">
                        <a:schemeClr val="tx1"/>
                      </a:gs>
                      <a:gs pos="30000">
                        <a:schemeClr val="tx1"/>
                      </a:gs>
                    </a:gsLst>
                    <a:lin ang="5400000" scaled="0"/>
                  </a:gradFill>
                </a:rPr>
                <a:t>WebView</a:t>
              </a:r>
              <a:r>
                <a:rPr lang="en-US" sz="2400" dirty="0" smtClean="0">
                  <a:gradFill>
                    <a:gsLst>
                      <a:gs pos="2917">
                        <a:schemeClr val="tx1"/>
                      </a:gs>
                      <a:gs pos="30000">
                        <a:schemeClr val="tx1"/>
                      </a:gs>
                    </a:gsLst>
                    <a:lin ang="5400000" scaled="0"/>
                  </a:gradFill>
                </a:rPr>
                <a:t>) </a:t>
              </a:r>
            </a:p>
          </p:txBody>
        </p:sp>
      </p:grpSp>
      <p:sp>
        <p:nvSpPr>
          <p:cNvPr id="12" name="Rectangle 11"/>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13" name="Group 12"/>
          <p:cNvGrpSpPr/>
          <p:nvPr/>
        </p:nvGrpSpPr>
        <p:grpSpPr>
          <a:xfrm>
            <a:off x="2929595" y="2787344"/>
            <a:ext cx="2679042" cy="2969657"/>
            <a:chOff x="3386795" y="2764613"/>
            <a:chExt cx="2679042" cy="2969657"/>
          </a:xfrm>
        </p:grpSpPr>
        <p:grpSp>
          <p:nvGrpSpPr>
            <p:cNvPr id="14" name="Group 13"/>
            <p:cNvGrpSpPr/>
            <p:nvPr/>
          </p:nvGrpSpPr>
          <p:grpSpPr>
            <a:xfrm>
              <a:off x="3969228" y="2964815"/>
              <a:ext cx="2096609" cy="2769455"/>
              <a:chOff x="3969228" y="2964815"/>
              <a:chExt cx="2096609" cy="2769455"/>
            </a:xfrm>
          </p:grpSpPr>
          <p:cxnSp>
            <p:nvCxnSpPr>
              <p:cNvPr id="16" name="Straight Arrow Connector 15"/>
              <p:cNvCxnSpPr>
                <a:endCxn id="8" idx="3"/>
              </p:cNvCxnSpPr>
              <p:nvPr/>
            </p:nvCxnSpPr>
            <p:spPr>
              <a:xfrm flipH="1" flipV="1">
                <a:off x="3969228" y="2964815"/>
                <a:ext cx="2096609" cy="276945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3106418">
                <a:off x="4303895" y="3949896"/>
                <a:ext cx="1921950"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IDENTITY</a:t>
                </a:r>
              </a:p>
            </p:txBody>
          </p:sp>
        </p:grpSp>
        <p:sp>
          <p:nvSpPr>
            <p:cNvPr id="15" name="Smiley Face 14"/>
            <p:cNvSpPr/>
            <p:nvPr/>
          </p:nvSpPr>
          <p:spPr bwMode="auto">
            <a:xfrm>
              <a:off x="3386795" y="276461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18" name="Group 17"/>
          <p:cNvGrpSpPr/>
          <p:nvPr/>
        </p:nvGrpSpPr>
        <p:grpSpPr>
          <a:xfrm>
            <a:off x="5608637" y="1183008"/>
            <a:ext cx="2994819" cy="5274526"/>
            <a:chOff x="6065837" y="753016"/>
            <a:chExt cx="2994819" cy="5274526"/>
          </a:xfrm>
        </p:grpSpPr>
        <p:grpSp>
          <p:nvGrpSpPr>
            <p:cNvPr id="19" name="Group 18"/>
            <p:cNvGrpSpPr/>
            <p:nvPr/>
          </p:nvGrpSpPr>
          <p:grpSpPr>
            <a:xfrm>
              <a:off x="6065837" y="753016"/>
              <a:ext cx="2994819" cy="4618425"/>
              <a:chOff x="6065837" y="753016"/>
              <a:chExt cx="2994819" cy="4618425"/>
            </a:xfrm>
          </p:grpSpPr>
          <p:cxnSp>
            <p:nvCxnSpPr>
              <p:cNvPr id="21" name="Straight Arrow Connector 20"/>
              <p:cNvCxnSpPr/>
              <p:nvPr/>
            </p:nvCxnSpPr>
            <p:spPr>
              <a:xfrm flipH="1">
                <a:off x="6065837" y="753016"/>
                <a:ext cx="2994819" cy="461842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18354720">
                <a:off x="6006066" y="2358839"/>
                <a:ext cx="2860997"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TOKEN</a:t>
                </a:r>
              </a:p>
            </p:txBody>
          </p:sp>
        </p:grpSp>
        <p:sp>
          <p:nvSpPr>
            <p:cNvPr id="20" name="Smiley Face 19"/>
            <p:cNvSpPr/>
            <p:nvPr/>
          </p:nvSpPr>
          <p:spPr bwMode="auto">
            <a:xfrm>
              <a:off x="8600506" y="5622424"/>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23" name="Group 22"/>
          <p:cNvGrpSpPr/>
          <p:nvPr/>
        </p:nvGrpSpPr>
        <p:grpSpPr>
          <a:xfrm>
            <a:off x="6293916" y="1421088"/>
            <a:ext cx="2354124" cy="4380345"/>
            <a:chOff x="6293916" y="1040088"/>
            <a:chExt cx="2354124" cy="4380345"/>
          </a:xfrm>
        </p:grpSpPr>
        <p:cxnSp>
          <p:nvCxnSpPr>
            <p:cNvPr id="24" name="Straight Arrow Connector 23"/>
            <p:cNvCxnSpPr/>
            <p:nvPr/>
          </p:nvCxnSpPr>
          <p:spPr>
            <a:xfrm flipV="1">
              <a:off x="6293916" y="1471792"/>
              <a:ext cx="2354124" cy="3948641"/>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8152444">
              <a:off x="5213332" y="2892135"/>
              <a:ext cx="433195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 (LIMITED)</a:t>
              </a:r>
            </a:p>
          </p:txBody>
        </p:sp>
      </p:grpSp>
    </p:spTree>
    <p:extLst>
      <p:ext uri="{BB962C8B-B14F-4D97-AF65-F5344CB8AC3E}">
        <p14:creationId xmlns:p14="http://schemas.microsoft.com/office/powerpoint/2010/main" val="53352824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(client)</a:t>
            </a:r>
            <a:endParaRPr lang="en-US" dirty="0"/>
          </a:p>
        </p:txBody>
      </p:sp>
      <p:sp>
        <p:nvSpPr>
          <p:cNvPr id="28" name="Rectangle 27"/>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29" name="Rectangle 28"/>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30" name="Rectangle 29"/>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31" name="Rectangle 3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32" name="Rectangle 31"/>
          <p:cNvSpPr/>
          <p:nvPr/>
        </p:nvSpPr>
        <p:spPr bwMode="auto">
          <a:xfrm>
            <a:off x="1112837" y="2582862"/>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bg1"/>
                </a:solidFill>
              </a:rPr>
              <a:t>  DEVICE</a:t>
            </a:r>
            <a:endParaRPr lang="en-US" sz="3200" dirty="0">
              <a:solidFill>
                <a:schemeClr val="bg1"/>
              </a:solidFill>
            </a:endParaRPr>
          </a:p>
        </p:txBody>
      </p:sp>
      <p:sp>
        <p:nvSpPr>
          <p:cNvPr id="33" name="Rectangle 32"/>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34" name="Group 33"/>
          <p:cNvGrpSpPr/>
          <p:nvPr/>
        </p:nvGrpSpPr>
        <p:grpSpPr>
          <a:xfrm>
            <a:off x="3488641" y="3482429"/>
            <a:ext cx="5123907" cy="2976272"/>
            <a:chOff x="6136758" y="663029"/>
            <a:chExt cx="5123907" cy="2976272"/>
          </a:xfrm>
        </p:grpSpPr>
        <p:grpSp>
          <p:nvGrpSpPr>
            <p:cNvPr id="35" name="Group 34"/>
            <p:cNvGrpSpPr/>
            <p:nvPr/>
          </p:nvGrpSpPr>
          <p:grpSpPr>
            <a:xfrm>
              <a:off x="6136758" y="663029"/>
              <a:ext cx="3080915" cy="2312653"/>
              <a:chOff x="6136758" y="663029"/>
              <a:chExt cx="3080915" cy="2312653"/>
            </a:xfrm>
          </p:grpSpPr>
          <p:cxnSp>
            <p:nvCxnSpPr>
              <p:cNvPr id="37" name="Straight Arrow Connector 36"/>
              <p:cNvCxnSpPr/>
              <p:nvPr/>
            </p:nvCxnSpPr>
            <p:spPr>
              <a:xfrm>
                <a:off x="6136758" y="663029"/>
                <a:ext cx="3080915" cy="2312653"/>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2242608">
                <a:off x="6693729" y="1224063"/>
                <a:ext cx="221015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CODE</a:t>
                </a:r>
              </a:p>
            </p:txBody>
          </p:sp>
        </p:grpSp>
        <p:sp>
          <p:nvSpPr>
            <p:cNvPr id="36" name="Smiley Face 35"/>
            <p:cNvSpPr/>
            <p:nvPr/>
          </p:nvSpPr>
          <p:spPr bwMode="auto">
            <a:xfrm>
              <a:off x="10804907" y="323418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39" name="Group 38"/>
          <p:cNvGrpSpPr/>
          <p:nvPr/>
        </p:nvGrpSpPr>
        <p:grpSpPr>
          <a:xfrm>
            <a:off x="2918646" y="1439862"/>
            <a:ext cx="5737991" cy="1828800"/>
            <a:chOff x="3375846" y="1438123"/>
            <a:chExt cx="5737991" cy="1828800"/>
          </a:xfrm>
        </p:grpSpPr>
        <p:grpSp>
          <p:nvGrpSpPr>
            <p:cNvPr id="40" name="Group 39"/>
            <p:cNvGrpSpPr/>
            <p:nvPr/>
          </p:nvGrpSpPr>
          <p:grpSpPr>
            <a:xfrm>
              <a:off x="3969228" y="1438123"/>
              <a:ext cx="5144609" cy="1676002"/>
              <a:chOff x="3969228" y="1438123"/>
              <a:chExt cx="5144609" cy="1676002"/>
            </a:xfrm>
          </p:grpSpPr>
          <p:cxnSp>
            <p:nvCxnSpPr>
              <p:cNvPr id="42" name="Straight Arrow Connector 41"/>
              <p:cNvCxnSpPr/>
              <p:nvPr/>
            </p:nvCxnSpPr>
            <p:spPr>
              <a:xfrm flipH="1">
                <a:off x="3969228" y="1438123"/>
                <a:ext cx="5144609" cy="167600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20499625">
                <a:off x="4748288" y="1720033"/>
                <a:ext cx="383065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CODE + TOKEN</a:t>
                </a:r>
              </a:p>
            </p:txBody>
          </p:sp>
        </p:grpSp>
        <p:sp>
          <p:nvSpPr>
            <p:cNvPr id="41" name="Smiley Face 40"/>
            <p:cNvSpPr/>
            <p:nvPr/>
          </p:nvSpPr>
          <p:spPr bwMode="auto">
            <a:xfrm>
              <a:off x="3375846" y="2861805"/>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44" name="Group 43"/>
          <p:cNvGrpSpPr/>
          <p:nvPr/>
        </p:nvGrpSpPr>
        <p:grpSpPr>
          <a:xfrm>
            <a:off x="6686993" y="1770540"/>
            <a:ext cx="1815802" cy="3968696"/>
            <a:chOff x="6686993" y="1389540"/>
            <a:chExt cx="1815802" cy="3968696"/>
          </a:xfrm>
        </p:grpSpPr>
        <p:cxnSp>
          <p:nvCxnSpPr>
            <p:cNvPr id="45" name="Straight Arrow Connector 44"/>
            <p:cNvCxnSpPr/>
            <p:nvPr/>
          </p:nvCxnSpPr>
          <p:spPr>
            <a:xfrm flipV="1">
              <a:off x="6686993" y="1746647"/>
              <a:ext cx="1815802" cy="3611589"/>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7746886">
              <a:off x="5775246" y="2791520"/>
              <a:ext cx="3437979"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a:t>
              </a:r>
            </a:p>
          </p:txBody>
        </p:sp>
      </p:grpSp>
      <p:grpSp>
        <p:nvGrpSpPr>
          <p:cNvPr id="47" name="Group 46"/>
          <p:cNvGrpSpPr/>
          <p:nvPr/>
        </p:nvGrpSpPr>
        <p:grpSpPr>
          <a:xfrm>
            <a:off x="3334863" y="763745"/>
            <a:ext cx="5478174" cy="1895317"/>
            <a:chOff x="3334863" y="763745"/>
            <a:chExt cx="5478174" cy="1895317"/>
          </a:xfrm>
        </p:grpSpPr>
        <p:cxnSp>
          <p:nvCxnSpPr>
            <p:cNvPr id="48" name="Straight Arrow Connector 47"/>
            <p:cNvCxnSpPr/>
            <p:nvPr/>
          </p:nvCxnSpPr>
          <p:spPr>
            <a:xfrm flipV="1">
              <a:off x="3512028" y="983060"/>
              <a:ext cx="5144609" cy="167600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20557038">
              <a:off x="3936890" y="763745"/>
              <a:ext cx="487614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CREDENTIALS</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(via native SDKs)</a:t>
              </a:r>
            </a:p>
          </p:txBody>
        </p:sp>
        <p:pic>
          <p:nvPicPr>
            <p:cNvPr id="50" name="Picture 49"/>
            <p:cNvPicPr>
              <a:picLocks noChangeAspect="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24124" b="23060"/>
            <a:stretch/>
          </p:blipFill>
          <p:spPr>
            <a:xfrm rot="20503097">
              <a:off x="3334863" y="1569455"/>
              <a:ext cx="973382" cy="914400"/>
            </a:xfrm>
            <a:prstGeom prst="rect">
              <a:avLst/>
            </a:prstGeom>
          </p:spPr>
        </p:pic>
      </p:grpSp>
      <p:cxnSp>
        <p:nvCxnSpPr>
          <p:cNvPr id="51" name="Straight Arrow Connector 50"/>
          <p:cNvCxnSpPr/>
          <p:nvPr/>
        </p:nvCxnSpPr>
        <p:spPr>
          <a:xfrm rot="20679126" flipH="1" flipV="1">
            <a:off x="2884850" y="3269785"/>
            <a:ext cx="2096609" cy="276945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2185544">
            <a:off x="3219517" y="4254866"/>
            <a:ext cx="1921950"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IDENTITY</a:t>
            </a:r>
          </a:p>
        </p:txBody>
      </p:sp>
      <p:cxnSp>
        <p:nvCxnSpPr>
          <p:cNvPr id="54" name="Straight Arrow Connector 53"/>
          <p:cNvCxnSpPr/>
          <p:nvPr/>
        </p:nvCxnSpPr>
        <p:spPr>
          <a:xfrm rot="2693430" flipV="1">
            <a:off x="5067612" y="759095"/>
            <a:ext cx="1815802" cy="3611589"/>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rot="20440316">
            <a:off x="4563530" y="2478204"/>
            <a:ext cx="3437979"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a:t>
            </a:r>
          </a:p>
        </p:txBody>
      </p:sp>
    </p:spTree>
    <p:extLst>
      <p:ext uri="{BB962C8B-B14F-4D97-AF65-F5344CB8AC3E}">
        <p14:creationId xmlns:p14="http://schemas.microsoft.com/office/powerpoint/2010/main" val="216954299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object</a:t>
            </a:r>
            <a:endParaRPr lang="en-US" dirty="0"/>
          </a:p>
        </p:txBody>
      </p:sp>
      <p:sp>
        <p:nvSpPr>
          <p:cNvPr id="3" name="Text Placeholder 2"/>
          <p:cNvSpPr>
            <a:spLocks noGrp="1"/>
          </p:cNvSpPr>
          <p:nvPr>
            <p:ph type="body" sz="quarter" idx="10"/>
          </p:nvPr>
        </p:nvSpPr>
        <p:spPr>
          <a:xfrm>
            <a:off x="519112" y="1370525"/>
            <a:ext cx="11149013" cy="6013441"/>
          </a:xfrm>
        </p:spPr>
        <p:txBody>
          <a:bodyPr/>
          <a:lstStyle/>
          <a:p>
            <a:pPr marL="574675" indent="-571500">
              <a:buFont typeface="Arial"/>
              <a:buChar char="•"/>
            </a:pPr>
            <a:r>
              <a:rPr lang="en-US" dirty="0" err="1" smtClean="0"/>
              <a:t>User.level</a:t>
            </a:r>
            <a:endParaRPr lang="en-US" dirty="0" smtClean="0"/>
          </a:p>
          <a:p>
            <a:pPr marL="1830388" lvl="2" indent="-571500">
              <a:buFont typeface="Arial"/>
              <a:buChar char="•"/>
            </a:pPr>
            <a:r>
              <a:rPr lang="en-US" sz="2800" dirty="0" smtClean="0"/>
              <a:t>Admin</a:t>
            </a:r>
          </a:p>
          <a:p>
            <a:pPr marL="1830388" lvl="2" indent="-571500">
              <a:buFont typeface="Arial"/>
              <a:buChar char="•"/>
            </a:pPr>
            <a:r>
              <a:rPr lang="en-US" sz="2800" dirty="0" smtClean="0"/>
              <a:t>Authenticated</a:t>
            </a:r>
          </a:p>
          <a:p>
            <a:pPr marL="1830388" lvl="2" indent="-571500">
              <a:buFont typeface="Arial"/>
              <a:buChar char="•"/>
            </a:pPr>
            <a:r>
              <a:rPr lang="en-US" sz="2800" dirty="0" smtClean="0"/>
              <a:t>Anonymous</a:t>
            </a:r>
          </a:p>
          <a:p>
            <a:pPr marL="574675" indent="-571500">
              <a:buFont typeface="Arial"/>
              <a:buChar char="•"/>
            </a:pPr>
            <a:r>
              <a:rPr lang="en-US" dirty="0" err="1" smtClean="0"/>
              <a:t>User.userId</a:t>
            </a:r>
            <a:endParaRPr lang="en-US" dirty="0" smtClean="0"/>
          </a:p>
          <a:p>
            <a:pPr marL="1830388" lvl="2" indent="-571500">
              <a:buFont typeface="Arial"/>
              <a:buChar char="•"/>
            </a:pPr>
            <a:r>
              <a:rPr lang="en-US" sz="2800" dirty="0" err="1" smtClean="0"/>
              <a:t>Provider:id</a:t>
            </a:r>
            <a:r>
              <a:rPr lang="en-US" sz="2800" dirty="0" smtClean="0"/>
              <a:t> or undefined</a:t>
            </a:r>
          </a:p>
          <a:p>
            <a:pPr marL="574675" indent="-571500">
              <a:buFont typeface="Arial"/>
              <a:buChar char="•"/>
            </a:pPr>
            <a:r>
              <a:rPr lang="en-US" dirty="0" err="1" smtClean="0"/>
              <a:t>User.getIdentities</a:t>
            </a:r>
            <a:r>
              <a:rPr lang="en-US" dirty="0" smtClean="0"/>
              <a:t>()</a:t>
            </a:r>
          </a:p>
          <a:p>
            <a:pPr marL="1830388" lvl="2" indent="-571500">
              <a:buFont typeface="Arial"/>
              <a:buChar char="•"/>
            </a:pPr>
            <a:r>
              <a:rPr lang="en-US" sz="2800" dirty="0" err="1" smtClean="0"/>
              <a:t>UserId</a:t>
            </a:r>
            <a:endParaRPr lang="en-US" sz="2800" dirty="0" smtClean="0"/>
          </a:p>
          <a:p>
            <a:pPr marL="1830388" lvl="2" indent="-571500">
              <a:buFont typeface="Arial"/>
              <a:buChar char="•"/>
            </a:pPr>
            <a:r>
              <a:rPr lang="en-US" sz="2800" dirty="0" smtClean="0"/>
              <a:t>Provider Access Token / Secret</a:t>
            </a:r>
          </a:p>
          <a:p>
            <a:pPr marL="1830388" lvl="2" indent="-571500">
              <a:buFont typeface="Arial"/>
              <a:buChar char="•"/>
            </a:pPr>
            <a:r>
              <a:rPr lang="en-US" sz="2800" dirty="0" smtClean="0"/>
              <a:t>Name, locale, picture, </a:t>
            </a:r>
            <a:r>
              <a:rPr lang="en-US" sz="2800" dirty="0" err="1" smtClean="0"/>
              <a:t>etc</a:t>
            </a:r>
            <a:endParaRPr lang="en-US" sz="2800" dirty="0" smtClean="0"/>
          </a:p>
          <a:p>
            <a:pPr marL="574675" indent="-571500">
              <a:buFont typeface="Arial"/>
              <a:buChar char="•"/>
            </a:pPr>
            <a:endParaRPr lang="en-US" dirty="0"/>
          </a:p>
        </p:txBody>
      </p:sp>
    </p:spTree>
    <p:extLst>
      <p:ext uri="{BB962C8B-B14F-4D97-AF65-F5344CB8AC3E}">
        <p14:creationId xmlns:p14="http://schemas.microsoft.com/office/powerpoint/2010/main" val="34941989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569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Authentication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558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Command Line Tools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Scriptable control from PowerShell / Bash</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Delete Services</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Update / Delete Tables and Permissions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Inspect / Delete Table Data</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Upload / Delete Scripts</a:t>
            </a:r>
          </a:p>
        </p:txBody>
      </p:sp>
      <p:sp>
        <p:nvSpPr>
          <p:cNvPr id="8" name="Rectangle 7"/>
          <p:cNvSpPr/>
          <p:nvPr/>
        </p:nvSpPr>
        <p:spPr bwMode="auto">
          <a:xfrm>
            <a:off x="655637" y="4868862"/>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Up / Down Services</a:t>
            </a:r>
          </a:p>
        </p:txBody>
      </p:sp>
      <p:sp>
        <p:nvSpPr>
          <p:cNvPr id="9" name="Rectangle 8"/>
          <p:cNvSpPr/>
          <p:nvPr/>
        </p:nvSpPr>
        <p:spPr bwMode="auto">
          <a:xfrm>
            <a:off x="6319837" y="4868862"/>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Much More!</a:t>
            </a:r>
          </a:p>
        </p:txBody>
      </p:sp>
    </p:spTree>
    <p:extLst>
      <p:ext uri="{BB962C8B-B14F-4D97-AF65-F5344CB8AC3E}">
        <p14:creationId xmlns:p14="http://schemas.microsoft.com/office/powerpoint/2010/main" val="335893317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Agenda</a:t>
            </a:r>
            <a:endParaRPr lang="en-US" dirty="0"/>
          </a:p>
        </p:txBody>
      </p:sp>
      <p:sp>
        <p:nvSpPr>
          <p:cNvPr id="4" name="Rectangle 3"/>
          <p:cNvSpPr/>
          <p:nvPr/>
        </p:nvSpPr>
        <p:spPr bwMode="auto">
          <a:xfrm>
            <a:off x="4396900" y="1973262"/>
            <a:ext cx="352427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Mobile Services</a:t>
            </a:r>
          </a:p>
        </p:txBody>
      </p:sp>
      <p:sp>
        <p:nvSpPr>
          <p:cNvPr id="5" name="Rectangle 4"/>
          <p:cNvSpPr/>
          <p:nvPr/>
        </p:nvSpPr>
        <p:spPr bwMode="auto">
          <a:xfrm>
            <a:off x="4396900" y="3244740"/>
            <a:ext cx="352427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Advanced Features</a:t>
            </a:r>
          </a:p>
        </p:txBody>
      </p:sp>
      <p:sp>
        <p:nvSpPr>
          <p:cNvPr id="6" name="Rectangle 5"/>
          <p:cNvSpPr/>
          <p:nvPr/>
        </p:nvSpPr>
        <p:spPr bwMode="auto">
          <a:xfrm>
            <a:off x="8514514" y="1973262"/>
            <a:ext cx="352427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Features and Demos</a:t>
            </a:r>
          </a:p>
        </p:txBody>
      </p:sp>
      <p:sp>
        <p:nvSpPr>
          <p:cNvPr id="7" name="Rectangle 6"/>
          <p:cNvSpPr/>
          <p:nvPr/>
        </p:nvSpPr>
        <p:spPr bwMode="auto">
          <a:xfrm>
            <a:off x="8514514" y="3244740"/>
            <a:ext cx="352427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Scaling</a:t>
            </a:r>
          </a:p>
        </p:txBody>
      </p:sp>
      <p:sp>
        <p:nvSpPr>
          <p:cNvPr id="8" name="Rectangle 7"/>
          <p:cNvSpPr/>
          <p:nvPr/>
        </p:nvSpPr>
        <p:spPr bwMode="auto">
          <a:xfrm>
            <a:off x="4394086" y="4553018"/>
            <a:ext cx="3524270" cy="11557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Questions</a:t>
            </a:r>
          </a:p>
        </p:txBody>
      </p:sp>
      <p:sp>
        <p:nvSpPr>
          <p:cNvPr id="9" name="Rectangle 8"/>
          <p:cNvSpPr/>
          <p:nvPr/>
        </p:nvSpPr>
        <p:spPr bwMode="auto">
          <a:xfrm>
            <a:off x="8511700" y="4553018"/>
            <a:ext cx="352427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800" b="1"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10" name="Picture 9"/>
          <p:cNvPicPr>
            <a:picLocks noChangeAspect="1"/>
          </p:cNvPicPr>
          <p:nvPr/>
        </p:nvPicPr>
        <p:blipFill>
          <a:blip r:embed="rId3"/>
          <a:stretch>
            <a:fillRect/>
          </a:stretch>
        </p:blipFill>
        <p:spPr>
          <a:xfrm>
            <a:off x="434500" y="1820862"/>
            <a:ext cx="3499796" cy="3657600"/>
          </a:xfrm>
          <a:prstGeom prst="rect">
            <a:avLst/>
          </a:prstGeom>
        </p:spPr>
      </p:pic>
    </p:spTree>
    <p:extLst>
      <p:ext uri="{BB962C8B-B14F-4D97-AF65-F5344CB8AC3E}">
        <p14:creationId xmlns:p14="http://schemas.microsoft.com/office/powerpoint/2010/main" val="58239968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531257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Using the CLI</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1140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Using the Scheduler</a:t>
            </a:r>
            <a:endParaRPr lang="en-US" dirty="0"/>
          </a:p>
        </p:txBody>
      </p:sp>
      <p:sp>
        <p:nvSpPr>
          <p:cNvPr id="3" name="Text Placeholder 2"/>
          <p:cNvSpPr>
            <a:spLocks noGrp="1"/>
          </p:cNvSpPr>
          <p:nvPr>
            <p:ph type="body" sz="quarter" idx="10"/>
          </p:nvPr>
        </p:nvSpPr>
        <p:spPr>
          <a:xfrm>
            <a:off x="519112" y="1370525"/>
            <a:ext cx="11149013" cy="3126497"/>
          </a:xfrm>
        </p:spPr>
        <p:txBody>
          <a:bodyPr/>
          <a:lstStyle/>
          <a:p>
            <a:pPr marL="574675" indent="-571500">
              <a:buFont typeface="Arial"/>
              <a:buChar char="•"/>
            </a:pPr>
            <a:r>
              <a:rPr lang="en-US" dirty="0" smtClean="0"/>
              <a:t>Execute scripts on a schedule</a:t>
            </a:r>
          </a:p>
          <a:p>
            <a:pPr marL="574675" indent="-571500">
              <a:buFont typeface="Arial"/>
              <a:buChar char="•"/>
            </a:pPr>
            <a:r>
              <a:rPr lang="en-US" dirty="0" smtClean="0"/>
              <a:t>Execute scripts on demand</a:t>
            </a:r>
          </a:p>
          <a:p>
            <a:pPr marL="574675" indent="-571500">
              <a:buFont typeface="Arial"/>
              <a:buChar char="•"/>
            </a:pPr>
            <a:r>
              <a:rPr lang="en-US" dirty="0" smtClean="0"/>
              <a:t>Frequency and length of execution based off of service level</a:t>
            </a:r>
          </a:p>
          <a:p>
            <a:pPr marL="574675" indent="-571500">
              <a:buFont typeface="Arial"/>
              <a:buChar char="•"/>
            </a:pPr>
            <a:r>
              <a:rPr lang="en-US" dirty="0" smtClean="0"/>
              <a:t>Ideal for backend data processing</a:t>
            </a:r>
            <a:endParaRPr lang="en-US" dirty="0"/>
          </a:p>
        </p:txBody>
      </p:sp>
    </p:spTree>
    <p:extLst>
      <p:ext uri="{BB962C8B-B14F-4D97-AF65-F5344CB8AC3E}">
        <p14:creationId xmlns:p14="http://schemas.microsoft.com/office/powerpoint/2010/main" val="22718589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Custom API</a:t>
            </a:r>
            <a:endParaRPr lang="en-US" dirty="0"/>
          </a:p>
        </p:txBody>
      </p:sp>
      <p:sp>
        <p:nvSpPr>
          <p:cNvPr id="3" name="Text Placeholder 2"/>
          <p:cNvSpPr>
            <a:spLocks noGrp="1"/>
          </p:cNvSpPr>
          <p:nvPr>
            <p:ph type="body" sz="quarter" idx="10"/>
          </p:nvPr>
        </p:nvSpPr>
        <p:spPr>
          <a:xfrm>
            <a:off x="519112" y="1370525"/>
            <a:ext cx="11149013" cy="4950074"/>
          </a:xfrm>
        </p:spPr>
        <p:txBody>
          <a:bodyPr/>
          <a:lstStyle/>
          <a:p>
            <a:pPr marL="574675" indent="-571500">
              <a:buFont typeface="Arial"/>
              <a:buChar char="•"/>
            </a:pPr>
            <a:r>
              <a:rPr lang="en-US" dirty="0" smtClean="0"/>
              <a:t>Non-table based scripts</a:t>
            </a:r>
          </a:p>
          <a:p>
            <a:pPr marL="574675" indent="-571500">
              <a:buFont typeface="Arial"/>
              <a:buChar char="•"/>
            </a:pPr>
            <a:r>
              <a:rPr lang="en-US" dirty="0" smtClean="0"/>
              <a:t>Accessible from</a:t>
            </a:r>
          </a:p>
          <a:p>
            <a:pPr marL="1830388" lvl="2" indent="-571500">
              <a:buFont typeface="Arial"/>
              <a:buChar char="•"/>
            </a:pPr>
            <a:r>
              <a:rPr lang="en-US" dirty="0" smtClean="0">
                <a:solidFill>
                  <a:srgbClr val="292929"/>
                </a:solidFill>
              </a:rPr>
              <a:t>Get</a:t>
            </a:r>
          </a:p>
          <a:p>
            <a:pPr marL="1830388" lvl="2" indent="-571500">
              <a:buFont typeface="Arial"/>
              <a:buChar char="•"/>
            </a:pPr>
            <a:r>
              <a:rPr lang="en-US" dirty="0" smtClean="0">
                <a:solidFill>
                  <a:srgbClr val="292929"/>
                </a:solidFill>
              </a:rPr>
              <a:t>Post</a:t>
            </a:r>
          </a:p>
          <a:p>
            <a:pPr marL="1830388" lvl="2" indent="-571500">
              <a:buFont typeface="Arial"/>
              <a:buChar char="•"/>
            </a:pPr>
            <a:r>
              <a:rPr lang="en-US" dirty="0" smtClean="0">
                <a:solidFill>
                  <a:srgbClr val="292929"/>
                </a:solidFill>
              </a:rPr>
              <a:t>Put</a:t>
            </a:r>
          </a:p>
          <a:p>
            <a:pPr marL="1830388" lvl="2" indent="-571500">
              <a:buFont typeface="Arial"/>
              <a:buChar char="•"/>
            </a:pPr>
            <a:r>
              <a:rPr lang="en-US" dirty="0" smtClean="0">
                <a:solidFill>
                  <a:srgbClr val="292929"/>
                </a:solidFill>
              </a:rPr>
              <a:t>Patch</a:t>
            </a:r>
          </a:p>
          <a:p>
            <a:pPr marL="1830388" lvl="2" indent="-571500">
              <a:buFont typeface="Arial"/>
              <a:buChar char="•"/>
            </a:pPr>
            <a:r>
              <a:rPr lang="en-US" dirty="0" smtClean="0">
                <a:solidFill>
                  <a:srgbClr val="292929"/>
                </a:solidFill>
              </a:rPr>
              <a:t>Delete</a:t>
            </a:r>
          </a:p>
          <a:p>
            <a:pPr marL="574675" indent="-571500">
              <a:buFont typeface="Arial"/>
              <a:buChar char="•"/>
            </a:pPr>
            <a:r>
              <a:rPr lang="en-US" dirty="0" smtClean="0"/>
              <a:t>Same permissions as tables</a:t>
            </a:r>
            <a:endParaRPr lang="en-US" dirty="0"/>
          </a:p>
        </p:txBody>
      </p:sp>
    </p:spTree>
    <p:extLst>
      <p:ext uri="{BB962C8B-B14F-4D97-AF65-F5344CB8AC3E}">
        <p14:creationId xmlns:p14="http://schemas.microsoft.com/office/powerpoint/2010/main" val="7188283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20683"/>
          </a:xfrm>
        </p:spPr>
        <p:txBody>
          <a:bodyPr/>
          <a:lstStyle/>
          <a:p>
            <a:r>
              <a:rPr lang="en-US" sz="4400" dirty="0" smtClean="0"/>
              <a:t>Script Source Control</a:t>
            </a:r>
            <a:endParaRPr lang="en-US" sz="4400" dirty="0"/>
          </a:p>
        </p:txBody>
      </p:sp>
      <p:sp>
        <p:nvSpPr>
          <p:cNvPr id="3" name="Text Placeholder 2"/>
          <p:cNvSpPr>
            <a:spLocks noGrp="1"/>
          </p:cNvSpPr>
          <p:nvPr>
            <p:ph type="body" sz="quarter" idx="10"/>
          </p:nvPr>
        </p:nvSpPr>
        <p:spPr>
          <a:xfrm>
            <a:off x="519112" y="1151545"/>
            <a:ext cx="11149013" cy="5189113"/>
          </a:xfrm>
        </p:spPr>
        <p:txBody>
          <a:bodyPr/>
          <a:lstStyle/>
          <a:p>
            <a:pPr marL="574675" indent="-571500">
              <a:buFont typeface="Arial"/>
              <a:buChar char="•"/>
            </a:pPr>
            <a:r>
              <a:rPr lang="en-US" sz="3600" dirty="0" smtClean="0"/>
              <a:t>Handled through GIT repo</a:t>
            </a:r>
          </a:p>
          <a:p>
            <a:pPr marL="574675" indent="-571500">
              <a:buFont typeface="Arial"/>
              <a:buChar char="•"/>
            </a:pPr>
            <a:r>
              <a:rPr lang="en-US" sz="3600" dirty="0" smtClean="0"/>
              <a:t>Access to table, scheduler, custom API, shared scripts, and permissions</a:t>
            </a:r>
          </a:p>
          <a:p>
            <a:r>
              <a:rPr lang="en-US" sz="3600" dirty="0" smtClean="0"/>
              <a:t>Shared Scripts</a:t>
            </a:r>
          </a:p>
          <a:p>
            <a:pPr marL="574675" indent="-571500">
              <a:buFont typeface="Arial"/>
              <a:buChar char="•"/>
            </a:pPr>
            <a:r>
              <a:rPr lang="en-US" sz="3600" dirty="0" smtClean="0"/>
              <a:t>Make scripts accessible from other scripts</a:t>
            </a:r>
          </a:p>
          <a:p>
            <a:pPr marL="574675" indent="-571500">
              <a:buFont typeface="Arial"/>
              <a:buChar char="•"/>
            </a:pPr>
            <a:r>
              <a:rPr lang="en-US" sz="3600" dirty="0" smtClean="0"/>
              <a:t>Just like creating </a:t>
            </a:r>
            <a:r>
              <a:rPr lang="en-US" sz="3600" dirty="0" err="1" smtClean="0"/>
              <a:t>Node.js</a:t>
            </a:r>
            <a:r>
              <a:rPr lang="en-US" sz="3600" dirty="0" smtClean="0"/>
              <a:t> modules</a:t>
            </a:r>
          </a:p>
          <a:p>
            <a:r>
              <a:rPr lang="en-US" sz="3600" dirty="0" smtClean="0"/>
              <a:t>NPM</a:t>
            </a:r>
          </a:p>
          <a:p>
            <a:pPr marL="574675" indent="-571500">
              <a:buFont typeface="Arial"/>
              <a:buChar char="•"/>
            </a:pPr>
            <a:r>
              <a:rPr lang="en-US" sz="3600" dirty="0" smtClean="0"/>
              <a:t>Ability to use ‘</a:t>
            </a:r>
            <a:r>
              <a:rPr lang="en-US" sz="3600" dirty="0" err="1" smtClean="0"/>
              <a:t>npm</a:t>
            </a:r>
            <a:r>
              <a:rPr lang="en-US" sz="3600" dirty="0" smtClean="0"/>
              <a:t> install module’ to download NPM modules</a:t>
            </a:r>
            <a:endParaRPr lang="en-US" sz="3600" dirty="0"/>
          </a:p>
        </p:txBody>
      </p:sp>
    </p:spTree>
    <p:extLst>
      <p:ext uri="{BB962C8B-B14F-4D97-AF65-F5344CB8AC3E}">
        <p14:creationId xmlns:p14="http://schemas.microsoft.com/office/powerpoint/2010/main" val="3992684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9285715" cy="1569660"/>
          </a:xfrm>
          <a:prstGeom prst="rect">
            <a:avLst/>
          </a:prstGeom>
        </p:spPr>
        <p:txBody>
          <a:bodyPr wrap="none">
            <a:spAutoFit/>
          </a:bodyPr>
          <a:lstStyle/>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Scheduler, Script Source Control, </a:t>
            </a:r>
          </a:p>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Custom API, NPM</a:t>
            </a:r>
            <a:endParaRPr lang="en-US" sz="4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029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Diagnostics, Logging, Scale</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API Calls, Devices, Data Out</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 logging from Scripts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service based off of API Calls</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SQL DB / Server</a:t>
            </a:r>
          </a:p>
        </p:txBody>
      </p:sp>
    </p:spTree>
    <p:extLst>
      <p:ext uri="{BB962C8B-B14F-4D97-AF65-F5344CB8AC3E}">
        <p14:creationId xmlns:p14="http://schemas.microsoft.com/office/powerpoint/2010/main" val="17895034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Service Scale</a:t>
            </a:r>
            <a:endParaRPr lang="en-US" dirty="0"/>
          </a:p>
        </p:txBody>
      </p:sp>
      <p:sp>
        <p:nvSpPr>
          <p:cNvPr id="3" name="Text Placeholder 2"/>
          <p:cNvSpPr>
            <a:spLocks noGrp="1"/>
          </p:cNvSpPr>
          <p:nvPr>
            <p:ph type="body" sz="quarter" idx="10"/>
          </p:nvPr>
        </p:nvSpPr>
        <p:spPr>
          <a:xfrm>
            <a:off x="519112" y="1370525"/>
            <a:ext cx="11149013" cy="5184497"/>
          </a:xfrm>
        </p:spPr>
        <p:txBody>
          <a:bodyPr/>
          <a:lstStyle/>
          <a:p>
            <a:r>
              <a:rPr lang="en-US" dirty="0" smtClean="0"/>
              <a:t>Free</a:t>
            </a:r>
          </a:p>
          <a:p>
            <a:pPr lvl="2"/>
            <a:r>
              <a:rPr lang="en-US" dirty="0" smtClean="0">
                <a:solidFill>
                  <a:srgbClr val="292929"/>
                </a:solidFill>
              </a:rPr>
              <a:t>500K API calls per subscription per month</a:t>
            </a:r>
          </a:p>
          <a:p>
            <a:endParaRPr lang="en-US" dirty="0"/>
          </a:p>
          <a:p>
            <a:r>
              <a:rPr lang="en-US" dirty="0" smtClean="0"/>
              <a:t>Basic</a:t>
            </a:r>
          </a:p>
          <a:p>
            <a:pPr lvl="2"/>
            <a:r>
              <a:rPr lang="en-US" dirty="0" smtClean="0">
                <a:solidFill>
                  <a:srgbClr val="292929"/>
                </a:solidFill>
              </a:rPr>
              <a:t>1.5M API calls per unit per month</a:t>
            </a:r>
          </a:p>
          <a:p>
            <a:endParaRPr lang="en-US" dirty="0"/>
          </a:p>
          <a:p>
            <a:r>
              <a:rPr lang="en-US" dirty="0" smtClean="0"/>
              <a:t>Standard</a:t>
            </a:r>
          </a:p>
          <a:p>
            <a:pPr lvl="2"/>
            <a:r>
              <a:rPr lang="en-US" dirty="0" smtClean="0">
                <a:solidFill>
                  <a:srgbClr val="292929"/>
                </a:solidFill>
              </a:rPr>
              <a:t>15M API calls per unit per month</a:t>
            </a:r>
            <a:endParaRPr lang="en-US" dirty="0">
              <a:solidFill>
                <a:srgbClr val="292929"/>
              </a:solidFill>
            </a:endParaRPr>
          </a:p>
        </p:txBody>
      </p:sp>
    </p:spTree>
    <p:extLst>
      <p:ext uri="{BB962C8B-B14F-4D97-AF65-F5344CB8AC3E}">
        <p14:creationId xmlns:p14="http://schemas.microsoft.com/office/powerpoint/2010/main" val="28443387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730651" cy="923330"/>
          </a:xfrm>
          <a:prstGeom prst="rect">
            <a:avLst/>
          </a:prstGeom>
        </p:spPr>
        <p:txBody>
          <a:bodyPr wrap="none">
            <a:spAutoFit/>
          </a:bodyPr>
          <a:lstStyle/>
          <a:p>
            <a:pPr lvl="0" defTabSz="914099" fontAlgn="base">
              <a:spcBef>
                <a:spcPct val="0"/>
              </a:spcBef>
              <a:spcAft>
                <a:spcPct val="0"/>
              </a:spcAft>
            </a:pPr>
            <a:r>
              <a:rPr lang="en-US" sz="5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Diagnostics, Logging, Scale</a:t>
            </a:r>
            <a:endParaRPr lang="en-US" sz="5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36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Mobile Services Tiers</a:t>
            </a:r>
            <a:endParaRPr lang="en-US" dirty="0"/>
          </a:p>
        </p:txBody>
      </p:sp>
      <p:sp>
        <p:nvSpPr>
          <p:cNvPr id="8" name="Rectangle 7"/>
          <p:cNvSpPr/>
          <p:nvPr/>
        </p:nvSpPr>
        <p:spPr bwMode="auto">
          <a:xfrm>
            <a:off x="591496" y="1522174"/>
            <a:ext cx="672771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smtClean="0">
                <a:gradFill>
                  <a:gsLst>
                    <a:gs pos="85000">
                      <a:srgbClr val="FFFFFF"/>
                    </a:gs>
                    <a:gs pos="0">
                      <a:srgbClr val="FFFFFF"/>
                    </a:gs>
                  </a:gsLst>
                  <a:lin ang="5400000" scaled="0"/>
                </a:gradFill>
                <a:latin typeface="Segoe UI Light" pitchFamily="34" charset="0"/>
              </a:rPr>
              <a:t>usage &amp; </a:t>
            </a:r>
            <a:r>
              <a:rPr lang="en-US" sz="3000" kern="0" dirty="0">
                <a:gradFill>
                  <a:gsLst>
                    <a:gs pos="85000">
                      <a:srgbClr val="FFFFFF"/>
                    </a:gs>
                    <a:gs pos="0">
                      <a:srgbClr val="FFFFFF"/>
                    </a:gs>
                  </a:gsLst>
                  <a:lin ang="5400000" scaled="0"/>
                </a:gradFill>
                <a:latin typeface="Segoe UI Light" pitchFamily="34" charset="0"/>
              </a:rPr>
              <a:t/>
            </a:r>
            <a:br>
              <a:rPr lang="en-US" sz="3000" kern="0" dirty="0">
                <a:gradFill>
                  <a:gsLst>
                    <a:gs pos="85000">
                      <a:srgbClr val="FFFFFF"/>
                    </a:gs>
                    <a:gs pos="0">
                      <a:srgbClr val="FFFFFF"/>
                    </a:gs>
                  </a:gsLst>
                  <a:lin ang="5400000" scaled="0"/>
                </a:gradFill>
                <a:latin typeface="Segoe UI Light" pitchFamily="34" charset="0"/>
              </a:rPr>
            </a:br>
            <a:r>
              <a:rPr lang="en-US" sz="3000" kern="0" dirty="0">
                <a:gradFill>
                  <a:gsLst>
                    <a:gs pos="85000">
                      <a:srgbClr val="FFFFFF"/>
                    </a:gs>
                    <a:gs pos="0">
                      <a:srgbClr val="FFFFFF"/>
                    </a:gs>
                  </a:gsLst>
                  <a:lin ang="5400000" scaled="0"/>
                </a:gradFill>
                <a:latin typeface="Segoe UI Light" pitchFamily="34" charset="0"/>
              </a:rPr>
              <a:t>licensing</a:t>
            </a:r>
          </a:p>
        </p:txBody>
      </p:sp>
      <p:sp>
        <p:nvSpPr>
          <p:cNvPr id="9" name="TextBox 8"/>
          <p:cNvSpPr txBox="1"/>
          <p:nvPr/>
        </p:nvSpPr>
        <p:spPr>
          <a:xfrm>
            <a:off x="6244958" y="1597072"/>
            <a:ext cx="378734" cy="775853"/>
          </a:xfrm>
          <a:prstGeom prst="rect">
            <a:avLst/>
          </a:prstGeom>
          <a:noFill/>
        </p:spPr>
        <p:txBody>
          <a:bodyPr wrap="square" lIns="0" tIns="0" rIns="0" bIns="0" rtlCol="0">
            <a:spAutoFit/>
          </a:bodyPr>
          <a:lstStyle/>
          <a:p>
            <a:pPr algn="ctr">
              <a:lnSpc>
                <a:spcPct val="90000"/>
              </a:lnSpc>
              <a:spcBef>
                <a:spcPct val="20000"/>
              </a:spcBef>
              <a:buSzPct val="80000"/>
            </a:pPr>
            <a:r>
              <a:rPr lang="en-US" sz="5500" dirty="0">
                <a:solidFill>
                  <a:schemeClr val="bg1">
                    <a:alpha val="99000"/>
                  </a:schemeClr>
                </a:solidFill>
                <a:latin typeface="Segoe UI Semibold" pitchFamily="34" charset="0"/>
              </a:rPr>
              <a:t>$</a:t>
            </a:r>
          </a:p>
        </p:txBody>
      </p:sp>
      <p:sp>
        <p:nvSpPr>
          <p:cNvPr id="10" name="Rectangle 9"/>
          <p:cNvSpPr/>
          <p:nvPr/>
        </p:nvSpPr>
        <p:spPr bwMode="auto">
          <a:xfrm>
            <a:off x="7864140" y="1517503"/>
            <a:ext cx="411475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a:gradFill>
                  <a:gsLst>
                    <a:gs pos="85000">
                      <a:srgbClr val="FFFFFF"/>
                    </a:gs>
                    <a:gs pos="0">
                      <a:srgbClr val="FFFFFF"/>
                    </a:gs>
                  </a:gsLst>
                  <a:lin ang="5400000" scaled="0"/>
                </a:gradFill>
                <a:latin typeface="Segoe UI Light" pitchFamily="34" charset="0"/>
              </a:rPr>
              <a:t>service level agreements</a:t>
            </a:r>
          </a:p>
        </p:txBody>
      </p:sp>
      <p:grpSp>
        <p:nvGrpSpPr>
          <p:cNvPr id="11" name="Group 10"/>
          <p:cNvGrpSpPr/>
          <p:nvPr/>
        </p:nvGrpSpPr>
        <p:grpSpPr bwMode="black">
          <a:xfrm>
            <a:off x="10657203" y="1829528"/>
            <a:ext cx="660711" cy="402185"/>
            <a:chOff x="10387012" y="4179358"/>
            <a:chExt cx="974726" cy="593725"/>
          </a:xfrm>
          <a:solidFill>
            <a:srgbClr val="FFFFFF"/>
          </a:solidFill>
        </p:grpSpPr>
        <p:sp>
          <p:nvSpPr>
            <p:cNvPr id="12" name="Freeform 11"/>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12"/>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13"/>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14"/>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15"/>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
        <p:nvSpPr>
          <p:cNvPr id="17" name="Content Placeholder 4"/>
          <p:cNvSpPr txBox="1">
            <a:spLocks/>
          </p:cNvSpPr>
          <p:nvPr/>
        </p:nvSpPr>
        <p:spPr>
          <a:xfrm>
            <a:off x="7864139" y="2783133"/>
            <a:ext cx="4114755" cy="553998"/>
          </a:xfrm>
          <a:prstGeom prst="rect">
            <a:avLst/>
          </a:prstGeom>
        </p:spPr>
        <p:txBody>
          <a:bodyPr vert="horz" wrap="square" lIns="0" tIns="0" rIns="0" bIns="0" rtlCol="0">
            <a:spAutoFit/>
          </a:bodyPr>
          <a:lstStyle>
            <a:lvl1pPr indent="0">
              <a:lnSpc>
                <a:spcPct val="100000"/>
              </a:lnSpc>
              <a:spcBef>
                <a:spcPct val="20000"/>
              </a:spcBef>
              <a:spcAft>
                <a:spcPts val="1200"/>
              </a:spcAft>
              <a:buSzPct val="80000"/>
              <a:buFont typeface="Arial" pitchFamily="34" charset="0"/>
              <a:buNone/>
              <a:defRPr sz="2000">
                <a:solidFill>
                  <a:schemeClr val="tx2">
                    <a:alpha val="99000"/>
                  </a:schemeClr>
                </a:solidFill>
                <a:latin typeface="Segoe UI Light" pitchFamily="34" charset="0"/>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a:spcBef>
                <a:spcPts val="1836"/>
              </a:spcBef>
            </a:pPr>
            <a:r>
              <a:rPr lang="en-US" sz="1800" b="1" dirty="0" smtClean="0">
                <a:solidFill>
                  <a:srgbClr val="00BCF2"/>
                </a:solidFill>
                <a:latin typeface="+mn-lt"/>
              </a:rPr>
              <a:t>General </a:t>
            </a:r>
            <a:r>
              <a:rPr lang="en-US" sz="1800" b="1" dirty="0">
                <a:solidFill>
                  <a:srgbClr val="00BCF2"/>
                </a:solidFill>
                <a:latin typeface="+mn-lt"/>
              </a:rPr>
              <a:t>Availability</a:t>
            </a:r>
            <a:r>
              <a:rPr lang="en-US" sz="1800" dirty="0">
                <a:solidFill>
                  <a:srgbClr val="696969"/>
                </a:solidFill>
                <a:latin typeface="+mn-lt"/>
              </a:rPr>
              <a:t/>
            </a:r>
            <a:br>
              <a:rPr lang="en-US" sz="1800" dirty="0">
                <a:solidFill>
                  <a:srgbClr val="696969"/>
                </a:solidFill>
                <a:latin typeface="+mn-lt"/>
              </a:rPr>
            </a:br>
            <a:r>
              <a:rPr lang="en-US" sz="1800" dirty="0">
                <a:solidFill>
                  <a:srgbClr val="696969"/>
                </a:solidFill>
              </a:rPr>
              <a:t>99.9%</a:t>
            </a:r>
          </a:p>
        </p:txBody>
      </p:sp>
      <p:graphicFrame>
        <p:nvGraphicFramePr>
          <p:cNvPr id="18" name="Table 17"/>
          <p:cNvGraphicFramePr>
            <a:graphicFrameLocks noGrp="1"/>
          </p:cNvGraphicFramePr>
          <p:nvPr>
            <p:extLst>
              <p:ext uri="{D42A27DB-BD31-4B8C-83A1-F6EECF244321}">
                <p14:modId xmlns:p14="http://schemas.microsoft.com/office/powerpoint/2010/main" val="2390879008"/>
              </p:ext>
            </p:extLst>
          </p:nvPr>
        </p:nvGraphicFramePr>
        <p:xfrm>
          <a:off x="549019" y="2674311"/>
          <a:ext cx="6766485" cy="3428970"/>
        </p:xfrm>
        <a:graphic>
          <a:graphicData uri="http://schemas.openxmlformats.org/drawingml/2006/table">
            <a:tbl>
              <a:tblPr firstRow="1" bandRow="1">
                <a:tableStyleId>{5A111915-BE36-4E01-A7E5-04B1672EAD32}</a:tableStyleId>
              </a:tblPr>
              <a:tblGrid>
                <a:gridCol w="1188707"/>
                <a:gridCol w="2011658"/>
                <a:gridCol w="1737340"/>
                <a:gridCol w="1828780"/>
              </a:tblGrid>
              <a:tr h="563874">
                <a:tc>
                  <a:txBody>
                    <a:bodyPr/>
                    <a:lstStyle/>
                    <a:p>
                      <a:endParaRPr lang="en-US" sz="12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Free</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Basic</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Standard</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solidFill>
                      <a:schemeClr val="accent2"/>
                    </a:solidFill>
                  </a:tcPr>
                </a:tc>
              </a:tr>
              <a:tr h="533394">
                <a:tc>
                  <a:txBody>
                    <a:bodyPr/>
                    <a:lstStyle/>
                    <a:p>
                      <a:r>
                        <a:rPr lang="en-US" sz="1200" dirty="0" smtClean="0"/>
                        <a:t>Usage Restrictions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aseline="0" dirty="0" smtClean="0"/>
                        <a:t>Up to 10 services,</a:t>
                      </a:r>
                    </a:p>
                    <a:p>
                      <a:pPr algn="ctr"/>
                      <a:r>
                        <a:rPr lang="en-US" sz="1200" baseline="0" dirty="0" smtClean="0"/>
                        <a:t>Up to 500 Active Devices*</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API Calls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500K</a:t>
                      </a:r>
                      <a:r>
                        <a:rPr lang="en-US" sz="1200" b="1" baseline="0" dirty="0" smtClean="0"/>
                        <a:t> </a:t>
                      </a:r>
                    </a:p>
                    <a:p>
                      <a:pPr algn="ctr"/>
                      <a:r>
                        <a:rPr lang="en-US" sz="1200" baseline="0" dirty="0" smtClean="0"/>
                        <a:t>(per </a:t>
                      </a:r>
                      <a:r>
                        <a:rPr lang="en-US" sz="1200" dirty="0" smtClean="0"/>
                        <a:t>subscription)</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1.5M</a:t>
                      </a:r>
                    </a:p>
                    <a:p>
                      <a:pPr algn="ctr"/>
                      <a:r>
                        <a:rPr lang="en-US" sz="1200" dirty="0" smtClean="0"/>
                        <a:t>(per unit)</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15M</a:t>
                      </a:r>
                    </a:p>
                    <a:p>
                      <a:pPr algn="ctr"/>
                      <a:r>
                        <a:rPr lang="en-US" sz="1200" dirty="0" smtClean="0"/>
                        <a:t>(per</a:t>
                      </a:r>
                      <a:r>
                        <a:rPr lang="en-US" sz="1200" baseline="0" dirty="0" smtClean="0"/>
                        <a:t> unit)</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Scale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Up to 6 </a:t>
                      </a:r>
                    </a:p>
                    <a:p>
                      <a:pPr algn="ctr"/>
                      <a:r>
                        <a:rPr lang="en-US" sz="1200" b="1" dirty="0" smtClean="0"/>
                        <a:t>Standard</a:t>
                      </a:r>
                      <a:r>
                        <a:rPr lang="en-US" sz="1200" b="1" baseline="0" dirty="0" smtClean="0"/>
                        <a:t> units</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Up to 10 </a:t>
                      </a:r>
                    </a:p>
                    <a:p>
                      <a:pPr algn="ctr"/>
                      <a:r>
                        <a:rPr lang="en-US" sz="1200" b="1" dirty="0" smtClean="0"/>
                        <a:t>Enterprise</a:t>
                      </a:r>
                      <a:r>
                        <a:rPr lang="en-US" sz="1200" b="1" baseline="0" dirty="0" smtClean="0"/>
                        <a:t> units</a:t>
                      </a:r>
                      <a:endParaRPr lang="en-US" sz="1200" b="1"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Scheduled Jobs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Limited</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SQL Database</a:t>
                      </a:r>
                      <a:r>
                        <a:rPr lang="en-US" sz="1200" baseline="0" dirty="0" smtClean="0"/>
                        <a:t> </a:t>
                      </a:r>
                    </a:p>
                    <a:p>
                      <a:r>
                        <a:rPr lang="en-US" sz="1200" baseline="0" dirty="0" smtClean="0"/>
                        <a:t>(required)</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sp>
        <p:nvSpPr>
          <p:cNvPr id="19" name="TextBox 18"/>
          <p:cNvSpPr txBox="1"/>
          <p:nvPr/>
        </p:nvSpPr>
        <p:spPr>
          <a:xfrm>
            <a:off x="7864139" y="5169095"/>
            <a:ext cx="4114756" cy="755335"/>
          </a:xfrm>
          <a:prstGeom prst="rect">
            <a:avLst/>
          </a:prstGeom>
          <a:noFill/>
        </p:spPr>
        <p:txBody>
          <a:bodyPr wrap="square" lIns="182880" tIns="146304" rIns="182880" bIns="146304" rtlCol="0">
            <a:spAutoFit/>
          </a:bodyPr>
          <a:lstStyle/>
          <a:p>
            <a:pPr>
              <a:lnSpc>
                <a:spcPct val="90000"/>
              </a:lnSpc>
            </a:pPr>
            <a:r>
              <a:rPr lang="en-US" sz="1100" dirty="0" smtClean="0">
                <a:gradFill>
                  <a:gsLst>
                    <a:gs pos="2917">
                      <a:schemeClr val="tx1"/>
                    </a:gs>
                    <a:gs pos="30000">
                      <a:schemeClr val="tx1"/>
                    </a:gs>
                  </a:gsLst>
                  <a:lin ang="5400000" scaled="0"/>
                </a:gradFill>
              </a:rPr>
              <a:t>*Active </a:t>
            </a:r>
            <a:r>
              <a:rPr lang="en-US" sz="1100" dirty="0">
                <a:gradFill>
                  <a:gsLst>
                    <a:gs pos="2917">
                      <a:schemeClr val="tx1"/>
                    </a:gs>
                    <a:gs pos="30000">
                      <a:schemeClr val="tx1"/>
                    </a:gs>
                  </a:gsLst>
                  <a:lin ang="5400000" scaled="0"/>
                </a:gradFill>
              </a:rPr>
              <a:t>devices refers to the number of </a:t>
            </a:r>
            <a:r>
              <a:rPr lang="en-US" sz="1100" dirty="0" smtClean="0">
                <a:gradFill>
                  <a:gsLst>
                    <a:gs pos="2917">
                      <a:schemeClr val="tx1"/>
                    </a:gs>
                    <a:gs pos="30000">
                      <a:schemeClr val="tx1"/>
                    </a:gs>
                  </a:gsLst>
                  <a:lin ang="5400000" scaled="0"/>
                </a:gradFill>
              </a:rPr>
              <a:t>physical devices and emulators that make at least one call to or receive a push notification from your mobile service (reset daily).</a:t>
            </a:r>
            <a:endParaRPr lang="en-US" sz="11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705187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77108"/>
          </a:xfrm>
        </p:spPr>
        <p:txBody>
          <a:bodyPr/>
          <a:lstStyle/>
          <a:p>
            <a:r>
              <a:rPr lang="en-US" sz="4800" dirty="0" smtClean="0"/>
              <a:t>Windows Azure Mobile Services</a:t>
            </a:r>
            <a:endParaRPr lang="en-US" sz="4800"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Logic</a:t>
              </a: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41266690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What is Mobile Services?</a:t>
            </a:r>
            <a:endParaRPr lang="en-US"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Logic</a:t>
              </a: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311314300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Resources</a:t>
            </a:r>
            <a:endParaRPr lang="en-US" dirty="0"/>
          </a:p>
        </p:txBody>
      </p:sp>
      <p:sp>
        <p:nvSpPr>
          <p:cNvPr id="3" name="Text Placeholder 2"/>
          <p:cNvSpPr>
            <a:spLocks noGrp="1"/>
          </p:cNvSpPr>
          <p:nvPr>
            <p:ph type="body" sz="quarter" idx="10"/>
          </p:nvPr>
        </p:nvSpPr>
        <p:spPr>
          <a:xfrm>
            <a:off x="519112" y="1370525"/>
            <a:ext cx="11149013" cy="5264517"/>
          </a:xfrm>
        </p:spPr>
        <p:txBody>
          <a:bodyPr/>
          <a:lstStyle/>
          <a:p>
            <a:r>
              <a:rPr lang="en-US" sz="2400" dirty="0" smtClean="0"/>
              <a:t>Get a Windows Azure Free Trial Account</a:t>
            </a:r>
          </a:p>
          <a:p>
            <a:r>
              <a:rPr lang="en-US" sz="2400" dirty="0" smtClean="0">
                <a:hlinkClick r:id="rId3"/>
              </a:rPr>
              <a:t>http://www.windowsazure.com</a:t>
            </a:r>
            <a:endParaRPr lang="en-US" sz="2400" dirty="0" smtClean="0"/>
          </a:p>
          <a:p>
            <a:endParaRPr lang="en-US" sz="2400" dirty="0"/>
          </a:p>
          <a:p>
            <a:r>
              <a:rPr lang="en-US" sz="2400" dirty="0" smtClean="0"/>
              <a:t>Videos, Tutorials, and More</a:t>
            </a:r>
          </a:p>
          <a:p>
            <a:r>
              <a:rPr lang="en-US" sz="2400" dirty="0">
                <a:hlinkClick r:id="rId4"/>
              </a:rPr>
              <a:t>http://www.windowsazure.com/iOS</a:t>
            </a:r>
            <a:endParaRPr lang="en-US" sz="2400" dirty="0"/>
          </a:p>
          <a:p>
            <a:endParaRPr lang="en-US" sz="2400" dirty="0"/>
          </a:p>
          <a:p>
            <a:r>
              <a:rPr lang="en-US" sz="2400" dirty="0" smtClean="0"/>
              <a:t>Source code on </a:t>
            </a:r>
            <a:r>
              <a:rPr lang="en-US" sz="2400" dirty="0" err="1" smtClean="0"/>
              <a:t>GitHub</a:t>
            </a:r>
            <a:endParaRPr lang="en-US" sz="2400" dirty="0" smtClean="0"/>
          </a:p>
          <a:p>
            <a:r>
              <a:rPr lang="en-US" sz="2400" dirty="0" smtClean="0">
                <a:hlinkClick r:id="rId5"/>
              </a:rPr>
              <a:t>https://github.com/WindowsAzure/azure-mobile-services</a:t>
            </a:r>
            <a:endParaRPr lang="en-US" sz="2400" dirty="0" smtClean="0"/>
          </a:p>
          <a:p>
            <a:endParaRPr lang="en-US" sz="2400" dirty="0"/>
          </a:p>
          <a:p>
            <a:r>
              <a:rPr lang="en-US" sz="2400" dirty="0" smtClean="0"/>
              <a:t>Contact Details</a:t>
            </a:r>
          </a:p>
          <a:p>
            <a:r>
              <a:rPr lang="en-US" sz="2400" dirty="0">
                <a:hlinkClick r:id="rId6"/>
              </a:rPr>
              <a:t>p</a:t>
            </a:r>
            <a:r>
              <a:rPr lang="en-US" sz="2400" dirty="0" smtClean="0">
                <a:hlinkClick r:id="rId6"/>
              </a:rPr>
              <a:t>hillip.vannortwick@microsoft.com</a:t>
            </a:r>
            <a:endParaRPr lang="en-US" sz="2400" dirty="0" smtClean="0"/>
          </a:p>
          <a:p>
            <a:endParaRPr lang="en-US" sz="2400" dirty="0" smtClean="0"/>
          </a:p>
        </p:txBody>
      </p:sp>
    </p:spTree>
    <p:extLst>
      <p:ext uri="{BB962C8B-B14F-4D97-AF65-F5344CB8AC3E}">
        <p14:creationId xmlns:p14="http://schemas.microsoft.com/office/powerpoint/2010/main" val="30713908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Authentication Flow</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99" y="1629000"/>
            <a:ext cx="10850027" cy="4140000"/>
          </a:xfrm>
          <a:prstGeom prst="rect">
            <a:avLst/>
          </a:prstGeom>
        </p:spPr>
      </p:pic>
    </p:spTree>
    <p:extLst>
      <p:ext uri="{BB962C8B-B14F-4D97-AF65-F5344CB8AC3E}">
        <p14:creationId xmlns:p14="http://schemas.microsoft.com/office/powerpoint/2010/main" val="14502853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5877518"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Getting Started</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9628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Structured Storage</a:t>
            </a:r>
            <a:endParaRPr lang="en-US" dirty="0"/>
          </a:p>
        </p:txBody>
      </p:sp>
      <p:sp>
        <p:nvSpPr>
          <p:cNvPr id="3" name="Text Placeholder 2"/>
          <p:cNvSpPr>
            <a:spLocks noGrp="1"/>
          </p:cNvSpPr>
          <p:nvPr>
            <p:ph type="body" sz="quarter" idx="10"/>
          </p:nvPr>
        </p:nvSpPr>
        <p:spPr>
          <a:xfrm>
            <a:off x="519112" y="1370525"/>
            <a:ext cx="11149013" cy="5064464"/>
          </a:xfrm>
        </p:spPr>
        <p:txBody>
          <a:bodyPr/>
          <a:lstStyle/>
          <a:p>
            <a:pPr marL="574675" indent="-571500">
              <a:buFont typeface="Arial"/>
              <a:buChar char="•"/>
            </a:pPr>
            <a:r>
              <a:rPr lang="en-US" dirty="0" smtClean="0"/>
              <a:t>Powered by SQL Database</a:t>
            </a:r>
          </a:p>
          <a:p>
            <a:pPr marL="574675" indent="-571500">
              <a:buFont typeface="Arial"/>
              <a:buChar char="•"/>
            </a:pPr>
            <a:r>
              <a:rPr lang="en-US" dirty="0" smtClean="0"/>
              <a:t>Same DB – Multiple Mobile Services</a:t>
            </a:r>
          </a:p>
          <a:p>
            <a:pPr marL="574675" indent="-571500">
              <a:buFont typeface="Arial"/>
              <a:buChar char="•"/>
            </a:pPr>
            <a:r>
              <a:rPr lang="en-US" dirty="0" smtClean="0"/>
              <a:t>Data management in</a:t>
            </a:r>
          </a:p>
          <a:p>
            <a:pPr marL="1830388" lvl="2" indent="-571500">
              <a:buFont typeface="Arial"/>
              <a:buChar char="•"/>
            </a:pPr>
            <a:r>
              <a:rPr lang="en-US" dirty="0" smtClean="0">
                <a:solidFill>
                  <a:srgbClr val="292929"/>
                </a:solidFill>
              </a:rPr>
              <a:t>Windows Azure Portal</a:t>
            </a:r>
          </a:p>
          <a:p>
            <a:pPr marL="1830388" lvl="2" indent="-571500">
              <a:buFont typeface="Arial"/>
              <a:buChar char="•"/>
            </a:pPr>
            <a:r>
              <a:rPr lang="en-US" dirty="0" smtClean="0">
                <a:solidFill>
                  <a:srgbClr val="292929"/>
                </a:solidFill>
              </a:rPr>
              <a:t>SQL Portal</a:t>
            </a:r>
          </a:p>
          <a:p>
            <a:pPr marL="1830388" lvl="2" indent="-571500">
              <a:buFont typeface="Arial"/>
              <a:buChar char="•"/>
            </a:pPr>
            <a:r>
              <a:rPr lang="en-US" dirty="0" smtClean="0">
                <a:solidFill>
                  <a:srgbClr val="292929"/>
                </a:solidFill>
              </a:rPr>
              <a:t>SQL Management Studio</a:t>
            </a:r>
          </a:p>
          <a:p>
            <a:pPr marL="1830388" lvl="2" indent="-571500">
              <a:buFont typeface="Arial"/>
              <a:buChar char="•"/>
            </a:pPr>
            <a:r>
              <a:rPr lang="en-US" dirty="0" smtClean="0">
                <a:solidFill>
                  <a:srgbClr val="292929"/>
                </a:solidFill>
              </a:rPr>
              <a:t>REST API</a:t>
            </a:r>
          </a:p>
          <a:p>
            <a:pPr marL="1830388" lvl="2" indent="-571500">
              <a:buFont typeface="Arial"/>
              <a:buChar char="•"/>
            </a:pPr>
            <a:r>
              <a:rPr lang="en-US" dirty="0" smtClean="0">
                <a:solidFill>
                  <a:srgbClr val="292929"/>
                </a:solidFill>
              </a:rPr>
              <a:t>CLI Tools</a:t>
            </a:r>
            <a:endParaRPr lang="en-US" dirty="0">
              <a:solidFill>
                <a:srgbClr val="292929"/>
              </a:solidFill>
            </a:endParaRPr>
          </a:p>
        </p:txBody>
      </p:sp>
    </p:spTree>
    <p:extLst>
      <p:ext uri="{BB962C8B-B14F-4D97-AF65-F5344CB8AC3E}">
        <p14:creationId xmlns:p14="http://schemas.microsoft.com/office/powerpoint/2010/main" val="26553587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The REST API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4217951"/>
              </p:ext>
            </p:extLst>
          </p:nvPr>
        </p:nvGraphicFramePr>
        <p:xfrm>
          <a:off x="434741" y="3669306"/>
          <a:ext cx="11386581" cy="1854200"/>
        </p:xfrm>
        <a:graphic>
          <a:graphicData uri="http://schemas.openxmlformats.org/drawingml/2006/table">
            <a:tbl>
              <a:tblPr firstRow="1" bandRow="1">
                <a:tableStyleId>{5C22544A-7EE6-4342-B048-85BDC9FD1C3A}</a:tableStyleId>
              </a:tblPr>
              <a:tblGrid>
                <a:gridCol w="3795527"/>
                <a:gridCol w="3795527"/>
                <a:gridCol w="3795527"/>
              </a:tblGrid>
              <a:tr h="370840">
                <a:tc>
                  <a:txBody>
                    <a:bodyPr/>
                    <a:lstStyle/>
                    <a:p>
                      <a:r>
                        <a:rPr lang="en-US" dirty="0" smtClean="0"/>
                        <a:t>Action</a:t>
                      </a:r>
                      <a:endParaRPr lang="en-US" dirty="0"/>
                    </a:p>
                  </a:txBody>
                  <a:tcPr>
                    <a:solidFill>
                      <a:schemeClr val="accent2"/>
                    </a:solidFill>
                  </a:tcPr>
                </a:tc>
                <a:tc>
                  <a:txBody>
                    <a:bodyPr/>
                    <a:lstStyle/>
                    <a:p>
                      <a:r>
                        <a:rPr lang="en-US" dirty="0" smtClean="0"/>
                        <a:t>HTTP Verb</a:t>
                      </a:r>
                      <a:endParaRPr lang="en-US" dirty="0"/>
                    </a:p>
                  </a:txBody>
                  <a:tcPr>
                    <a:solidFill>
                      <a:schemeClr val="accent2"/>
                    </a:solidFill>
                  </a:tcPr>
                </a:tc>
                <a:tc>
                  <a:txBody>
                    <a:bodyPr/>
                    <a:lstStyle/>
                    <a:p>
                      <a:r>
                        <a:rPr lang="en-US" dirty="0" smtClean="0"/>
                        <a:t>URL Suffix</a:t>
                      </a:r>
                      <a:endParaRPr lang="en-US" dirty="0"/>
                    </a:p>
                  </a:txBody>
                  <a:tcPr>
                    <a:solidFill>
                      <a:schemeClr val="accent2"/>
                    </a:solidFill>
                  </a:tcPr>
                </a:tc>
              </a:tr>
              <a:tr h="370840">
                <a:tc>
                  <a:txBody>
                    <a:bodyPr/>
                    <a:lstStyle/>
                    <a:p>
                      <a:r>
                        <a:rPr lang="en-US" dirty="0" smtClean="0"/>
                        <a:t>Create</a:t>
                      </a:r>
                      <a:endParaRPr lang="en-US" dirty="0"/>
                    </a:p>
                  </a:txBody>
                  <a:tcPr>
                    <a:solidFill>
                      <a:schemeClr val="accent2">
                        <a:lumMod val="40000"/>
                        <a:lumOff val="60000"/>
                      </a:schemeClr>
                    </a:solidFill>
                  </a:tcPr>
                </a:tc>
                <a:tc>
                  <a:txBody>
                    <a:bodyPr/>
                    <a:lstStyle/>
                    <a:p>
                      <a:r>
                        <a:rPr lang="en-US" dirty="0" smtClean="0"/>
                        <a:t>POST</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endParaRPr lang="en-US" dirty="0"/>
                    </a:p>
                  </a:txBody>
                  <a:tcPr>
                    <a:solidFill>
                      <a:schemeClr val="accent2">
                        <a:lumMod val="40000"/>
                        <a:lumOff val="60000"/>
                      </a:schemeClr>
                    </a:solidFill>
                  </a:tcPr>
                </a:tc>
              </a:tr>
              <a:tr h="370840">
                <a:tc>
                  <a:txBody>
                    <a:bodyPr/>
                    <a:lstStyle/>
                    <a:p>
                      <a:r>
                        <a:rPr lang="en-US" dirty="0" smtClean="0"/>
                        <a:t>Read</a:t>
                      </a:r>
                      <a:endParaRPr lang="en-US" dirty="0"/>
                    </a:p>
                  </a:txBody>
                  <a:tcPr>
                    <a:solidFill>
                      <a:schemeClr val="accent2">
                        <a:lumMod val="20000"/>
                        <a:lumOff val="80000"/>
                      </a:schemeClr>
                    </a:solidFill>
                  </a:tcPr>
                </a:tc>
                <a:tc>
                  <a:txBody>
                    <a:bodyPr/>
                    <a:lstStyle/>
                    <a:p>
                      <a:r>
                        <a:rPr lang="en-US" dirty="0" smtClean="0"/>
                        <a:t>GET</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?$filter=id%3D42</a:t>
                      </a:r>
                      <a:endParaRPr lang="en-US" dirty="0"/>
                    </a:p>
                  </a:txBody>
                  <a:tcPr>
                    <a:solidFill>
                      <a:schemeClr val="accent2">
                        <a:lumMod val="20000"/>
                        <a:lumOff val="80000"/>
                      </a:schemeClr>
                    </a:solidFill>
                  </a:tcPr>
                </a:tc>
              </a:tr>
              <a:tr h="370840">
                <a:tc>
                  <a:txBody>
                    <a:bodyPr/>
                    <a:lstStyle/>
                    <a:p>
                      <a:r>
                        <a:rPr lang="en-US" dirty="0" smtClean="0"/>
                        <a:t>Update</a:t>
                      </a:r>
                      <a:endParaRPr lang="en-US" dirty="0"/>
                    </a:p>
                  </a:txBody>
                  <a:tcPr>
                    <a:solidFill>
                      <a:schemeClr val="accent2">
                        <a:lumMod val="40000"/>
                        <a:lumOff val="60000"/>
                      </a:schemeClr>
                    </a:solidFill>
                  </a:tcPr>
                </a:tc>
                <a:tc>
                  <a:txBody>
                    <a:bodyPr/>
                    <a:lstStyle/>
                    <a:p>
                      <a:r>
                        <a:rPr lang="en-US" dirty="0" smtClean="0"/>
                        <a:t>PATCH</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40000"/>
                        <a:lumOff val="60000"/>
                      </a:schemeClr>
                    </a:solidFill>
                  </a:tcPr>
                </a:tc>
              </a:tr>
              <a:tr h="370840">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20000"/>
                        <a:lumOff val="80000"/>
                      </a:schemeClr>
                    </a:solidFill>
                  </a:tcPr>
                </a:tc>
              </a:tr>
            </a:tbl>
          </a:graphicData>
        </a:graphic>
      </p:graphicFrame>
      <p:sp>
        <p:nvSpPr>
          <p:cNvPr id="5" name="TextBox 4"/>
          <p:cNvSpPr txBox="1"/>
          <p:nvPr/>
        </p:nvSpPr>
        <p:spPr>
          <a:xfrm>
            <a:off x="434741" y="2919663"/>
            <a:ext cx="7829708"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Data Operations and their REST Equivalents</a:t>
            </a:r>
          </a:p>
        </p:txBody>
      </p:sp>
      <p:sp>
        <p:nvSpPr>
          <p:cNvPr id="6" name="TextBox 5"/>
          <p:cNvSpPr txBox="1"/>
          <p:nvPr/>
        </p:nvSpPr>
        <p:spPr>
          <a:xfrm>
            <a:off x="434741" y="1336424"/>
            <a:ext cx="5252079"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Base REST API Endpoint URL</a:t>
            </a:r>
          </a:p>
        </p:txBody>
      </p:sp>
      <p:sp>
        <p:nvSpPr>
          <p:cNvPr id="7" name="Rectangle 6"/>
          <p:cNvSpPr/>
          <p:nvPr/>
        </p:nvSpPr>
        <p:spPr bwMode="auto">
          <a:xfrm>
            <a:off x="434741" y="2075087"/>
            <a:ext cx="11470105" cy="8445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dirty="0" smtClean="0">
                <a:latin typeface="+mj-lt"/>
              </a:rPr>
              <a:t>https://&lt;</a:t>
            </a:r>
            <a:r>
              <a:rPr lang="en-US" sz="3200" dirty="0" err="1" smtClean="0">
                <a:latin typeface="+mj-lt"/>
              </a:rPr>
              <a:t>mobileservice</a:t>
            </a:r>
            <a:r>
              <a:rPr lang="en-US" sz="3200" dirty="0" smtClean="0">
                <a:latin typeface="+mj-lt"/>
              </a:rPr>
              <a:t>&gt;.azure-mobile.net/tables</a:t>
            </a:r>
            <a:r>
              <a:rPr lang="en-US" sz="3200" dirty="0">
                <a:latin typeface="+mj-lt"/>
              </a:rPr>
              <a:t>/*</a:t>
            </a:r>
          </a:p>
        </p:txBody>
      </p:sp>
    </p:spTree>
    <p:extLst>
      <p:ext uri="{BB962C8B-B14F-4D97-AF65-F5344CB8AC3E}">
        <p14:creationId xmlns:p14="http://schemas.microsoft.com/office/powerpoint/2010/main" val="517153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JSON to SQL Type Mappings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8900263"/>
              </p:ext>
            </p:extLst>
          </p:nvPr>
        </p:nvGraphicFramePr>
        <p:xfrm>
          <a:off x="960121" y="1584963"/>
          <a:ext cx="10393679" cy="3339588"/>
        </p:xfrm>
        <a:graphic>
          <a:graphicData uri="http://schemas.openxmlformats.org/drawingml/2006/table">
            <a:tbl>
              <a:tblPr firstRow="1" firstCol="1" bandRow="1">
                <a:tableStyleId>{68D230F3-CF80-4859-8CE7-A43EE81993B5}</a:tableStyleId>
              </a:tblPr>
              <a:tblGrid>
                <a:gridCol w="4602480"/>
                <a:gridCol w="5791199"/>
              </a:tblGrid>
              <a:tr h="528320">
                <a:tc>
                  <a:txBody>
                    <a:bodyPr/>
                    <a:lstStyle/>
                    <a:p>
                      <a:pPr marL="0" marR="0">
                        <a:spcBef>
                          <a:spcPts val="0"/>
                        </a:spcBef>
                        <a:spcAft>
                          <a:spcPts val="0"/>
                        </a:spcAft>
                      </a:pPr>
                      <a:r>
                        <a:rPr lang="en-US" sz="2800" b="1" dirty="0">
                          <a:effectLst/>
                        </a:rPr>
                        <a:t>JSON Value</a:t>
                      </a:r>
                      <a:endParaRPr lang="en-US" sz="2800" b="1"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T-SQL Type</a:t>
                      </a:r>
                      <a:endParaRPr lang="en-US" sz="2800">
                        <a:effectLst/>
                        <a:latin typeface="Calibri"/>
                        <a:ea typeface="Calibri"/>
                        <a:cs typeface="Times New Roman"/>
                      </a:endParaRPr>
                    </a:p>
                  </a:txBody>
                  <a:tcPr marL="50800" marR="50800" marT="50800" marB="50800"/>
                </a:tc>
              </a:tr>
              <a:tr h="955040">
                <a:tc>
                  <a:txBody>
                    <a:bodyPr/>
                    <a:lstStyle/>
                    <a:p>
                      <a:pPr marL="0" marR="0">
                        <a:spcBef>
                          <a:spcPts val="0"/>
                        </a:spcBef>
                        <a:spcAft>
                          <a:spcPts val="0"/>
                        </a:spcAft>
                      </a:pPr>
                      <a:r>
                        <a:rPr lang="en-US" sz="2800" b="0" dirty="0">
                          <a:effectLst/>
                        </a:rPr>
                        <a:t>Numeric values (integer, decimal, floating point)</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kern="1200" dirty="0" smtClean="0">
                          <a:solidFill>
                            <a:schemeClr val="tx1"/>
                          </a:solidFill>
                          <a:effectLst/>
                          <a:latin typeface="+mn-lt"/>
                          <a:ea typeface="+mn-ea"/>
                          <a:cs typeface="+mn-cs"/>
                        </a:rPr>
                        <a:t>Float(53)</a:t>
                      </a:r>
                      <a:endParaRPr lang="en-US" sz="2800" kern="1200" dirty="0">
                        <a:solidFill>
                          <a:schemeClr val="tx1"/>
                        </a:solidFill>
                        <a:effectLst/>
                        <a:latin typeface="+mn-lt"/>
                        <a:ea typeface="+mn-ea"/>
                        <a:cs typeface="+mn-cs"/>
                      </a:endParaRPr>
                    </a:p>
                  </a:txBody>
                  <a:tcPr marL="50800" marR="50800" marT="50800" marB="50800">
                    <a:solidFill>
                      <a:schemeClr val="accent2">
                        <a:lumMod val="60000"/>
                        <a:lumOff val="40000"/>
                        <a:alpha val="20000"/>
                      </a:schemeClr>
                    </a:solidFill>
                  </a:tcPr>
                </a:tc>
              </a:tr>
              <a:tr h="528320">
                <a:tc>
                  <a:txBody>
                    <a:bodyPr/>
                    <a:lstStyle/>
                    <a:p>
                      <a:pPr marL="0" marR="0">
                        <a:spcBef>
                          <a:spcPts val="0"/>
                        </a:spcBef>
                        <a:spcAft>
                          <a:spcPts val="0"/>
                        </a:spcAft>
                      </a:pPr>
                      <a:r>
                        <a:rPr lang="en-US" sz="2800" b="0" dirty="0">
                          <a:effectLst/>
                        </a:rPr>
                        <a:t>Boolean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a:effectLst/>
                        </a:rPr>
                        <a:t>Bit</a:t>
                      </a:r>
                      <a:endParaRPr lang="en-US" sz="2800" dirty="0">
                        <a:solidFill>
                          <a:srgbClr val="FF0000"/>
                        </a:solidFill>
                        <a:effectLst/>
                        <a:latin typeface="Calibri"/>
                        <a:ea typeface="Calibri"/>
                        <a:cs typeface="Times New Roman"/>
                      </a:endParaRPr>
                    </a:p>
                  </a:txBody>
                  <a:tcPr marL="50800" marR="50800" marT="50800" marB="50800"/>
                </a:tc>
              </a:tr>
              <a:tr h="528320">
                <a:tc>
                  <a:txBody>
                    <a:bodyPr/>
                    <a:lstStyle/>
                    <a:p>
                      <a:pPr marL="0" marR="0">
                        <a:spcBef>
                          <a:spcPts val="0"/>
                        </a:spcBef>
                        <a:spcAft>
                          <a:spcPts val="0"/>
                        </a:spcAft>
                      </a:pPr>
                      <a:r>
                        <a:rPr lang="en-US" sz="2800" b="0" dirty="0" err="1">
                          <a:effectLst/>
                        </a:rPr>
                        <a:t>DateTime</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dirty="0" err="1">
                          <a:effectLst/>
                        </a:rPr>
                        <a:t>DateTimeOffset</a:t>
                      </a:r>
                      <a:r>
                        <a:rPr lang="en-US" sz="2800" dirty="0">
                          <a:effectLst/>
                        </a:rPr>
                        <a:t>(3)</a:t>
                      </a:r>
                      <a:endParaRPr lang="en-US" sz="2800" dirty="0">
                        <a:solidFill>
                          <a:srgbClr val="FF0000"/>
                        </a:solidFill>
                        <a:effectLst/>
                        <a:latin typeface="Calibri"/>
                        <a:ea typeface="Calibri"/>
                        <a:cs typeface="Times New Roman"/>
                      </a:endParaRPr>
                    </a:p>
                  </a:txBody>
                  <a:tcPr marL="50800" marR="50800" marT="50800" marB="50800">
                    <a:solidFill>
                      <a:schemeClr val="accent2">
                        <a:lumMod val="60000"/>
                        <a:lumOff val="40000"/>
                        <a:alpha val="20000"/>
                      </a:schemeClr>
                    </a:solidFill>
                  </a:tcPr>
                </a:tc>
              </a:tr>
              <a:tr h="799588">
                <a:tc>
                  <a:txBody>
                    <a:bodyPr/>
                    <a:lstStyle/>
                    <a:p>
                      <a:pPr marL="0" marR="0">
                        <a:spcBef>
                          <a:spcPts val="0"/>
                        </a:spcBef>
                        <a:spcAft>
                          <a:spcPts val="0"/>
                        </a:spcAft>
                      </a:pPr>
                      <a:r>
                        <a:rPr lang="en-US" sz="2800" b="0" dirty="0">
                          <a:effectLst/>
                        </a:rPr>
                        <a:t>String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smtClean="0">
                          <a:effectLst/>
                        </a:rPr>
                        <a:t>Nvarchar</a:t>
                      </a:r>
                      <a:r>
                        <a:rPr lang="en-US" sz="2800" dirty="0" smtClean="0">
                          <a:effectLst/>
                        </a:rPr>
                        <a:t>(max)</a:t>
                      </a:r>
                      <a:endParaRPr lang="en-US" sz="2800" dirty="0">
                        <a:solidFill>
                          <a:srgbClr val="FF0000"/>
                        </a:solidFill>
                        <a:effectLst/>
                        <a:latin typeface="Calibri"/>
                        <a:ea typeface="Calibri"/>
                        <a:cs typeface="Times New Roman"/>
                      </a:endParaRPr>
                    </a:p>
                  </a:txBody>
                  <a:tcPr marL="50800" marR="50800" marT="50800" marB="50800"/>
                </a:tc>
              </a:tr>
            </a:tbl>
          </a:graphicData>
        </a:graphic>
      </p:graphicFrame>
    </p:spTree>
    <p:extLst>
      <p:ext uri="{BB962C8B-B14F-4D97-AF65-F5344CB8AC3E}">
        <p14:creationId xmlns:p14="http://schemas.microsoft.com/office/powerpoint/2010/main" val="27178515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Server Side Scripts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Customizing logic on the server</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Node.js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scripts </a:t>
            </a: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Passes through to SQL by default</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Intercept CRUD requests to tables</a:t>
            </a: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Fully customizable logic flow</a:t>
            </a:r>
          </a:p>
        </p:txBody>
      </p:sp>
      <p:sp>
        <p:nvSpPr>
          <p:cNvPr id="8" name="Rectangle 7"/>
          <p:cNvSpPr/>
          <p:nvPr/>
        </p:nvSpPr>
        <p:spPr bwMode="auto">
          <a:xfrm>
            <a:off x="630606" y="4967887"/>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.NET backend Available (preview)</a:t>
            </a:r>
          </a:p>
        </p:txBody>
      </p:sp>
    </p:spTree>
    <p:extLst>
      <p:ext uri="{BB962C8B-B14F-4D97-AF65-F5344CB8AC3E}">
        <p14:creationId xmlns:p14="http://schemas.microsoft.com/office/powerpoint/2010/main" val="15901047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Node Modules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Extensibility through numerous included modules</a:t>
            </a:r>
            <a:endParaRPr lang="en-US" dirty="0"/>
          </a:p>
        </p:txBody>
      </p:sp>
      <p:sp>
        <p:nvSpPr>
          <p:cNvPr id="4" name="Rectangle 3"/>
          <p:cNvSpPr/>
          <p:nvPr/>
        </p:nvSpPr>
        <p:spPr bwMode="auto">
          <a:xfrm>
            <a:off x="1337426" y="228961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request</a:t>
            </a:r>
          </a:p>
        </p:txBody>
      </p:sp>
      <p:sp>
        <p:nvSpPr>
          <p:cNvPr id="5" name="Rectangle 4"/>
          <p:cNvSpPr/>
          <p:nvPr/>
        </p:nvSpPr>
        <p:spPr bwMode="auto">
          <a:xfrm>
            <a:off x="1337426" y="356109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a:t>
            </a:r>
          </a:p>
        </p:txBody>
      </p:sp>
      <p:sp>
        <p:nvSpPr>
          <p:cNvPr id="6" name="Rectangle 5"/>
          <p:cNvSpPr/>
          <p:nvPr/>
        </p:nvSpPr>
        <p:spPr bwMode="auto">
          <a:xfrm>
            <a:off x="4627395" y="2289617"/>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a:t>
            </a:r>
          </a:p>
        </p:txBody>
      </p:sp>
      <p:sp>
        <p:nvSpPr>
          <p:cNvPr id="7" name="Rectangle 6"/>
          <p:cNvSpPr/>
          <p:nvPr/>
        </p:nvSpPr>
        <p:spPr bwMode="auto">
          <a:xfrm>
            <a:off x="4627395" y="3561095"/>
            <a:ext cx="3165642"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mssql</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8" name="Rectangle 7"/>
          <p:cNvSpPr/>
          <p:nvPr/>
        </p:nvSpPr>
        <p:spPr bwMode="auto">
          <a:xfrm>
            <a:off x="1337426" y="4832573"/>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statusCodes</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4627395" y="4832573"/>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azure</a:t>
            </a:r>
          </a:p>
        </p:txBody>
      </p:sp>
      <p:sp>
        <p:nvSpPr>
          <p:cNvPr id="10" name="Rectangle 9"/>
          <p:cNvSpPr/>
          <p:nvPr/>
        </p:nvSpPr>
        <p:spPr bwMode="auto">
          <a:xfrm>
            <a:off x="7933406" y="2305659"/>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sendgrid</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1" name="Rectangle 10"/>
          <p:cNvSpPr/>
          <p:nvPr/>
        </p:nvSpPr>
        <p:spPr bwMode="auto">
          <a:xfrm>
            <a:off x="7933406" y="357713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pusher</a:t>
            </a:r>
          </a:p>
        </p:txBody>
      </p:sp>
      <p:sp>
        <p:nvSpPr>
          <p:cNvPr id="12" name="Rectangle 11"/>
          <p:cNvSpPr/>
          <p:nvPr/>
        </p:nvSpPr>
        <p:spPr bwMode="auto">
          <a:xfrm>
            <a:off x="7933406" y="484861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twilio</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23768156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B55AA0DA9F7246A3E3A4592ED13A8A" ma:contentTypeVersion="0" ma:contentTypeDescription="Create a new document." ma:contentTypeScope="" ma:versionID="90a2aafeac5fff22f0b26f64399238ba">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8DD694-0B1A-4D5D-AFFB-0714550A43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2006/documentManagement/types"/>
    <ds:schemaRef ds:uri="http://www.w3.org/XML/1998/namespace"/>
    <ds:schemaRef ds:uri="http://purl.org/dc/dcmitype/"/>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32807</TotalTime>
  <Words>4366</Words>
  <Application>Microsoft Macintosh PowerPoint</Application>
  <PresentationFormat>Custom</PresentationFormat>
  <Paragraphs>742</Paragraphs>
  <Slides>32</Slides>
  <Notes>31</Notes>
  <HiddenSlides>0</HiddenSlides>
  <MMClips>0</MMClips>
  <ScaleCrop>false</ScaleCrop>
  <HeadingPairs>
    <vt:vector size="4" baseType="variant">
      <vt:variant>
        <vt:lpstr>Theme</vt:lpstr>
      </vt:variant>
      <vt:variant>
        <vt:i4>3</vt:i4>
      </vt:variant>
      <vt:variant>
        <vt:lpstr>Slide Titles</vt:lpstr>
      </vt:variant>
      <vt:variant>
        <vt:i4>32</vt:i4>
      </vt:variant>
    </vt:vector>
  </HeadingPairs>
  <TitlesOfParts>
    <vt:vector size="35" baseType="lpstr">
      <vt:lpstr>MS1444_Windows Azure Template 16x9_r08a</vt:lpstr>
      <vt:lpstr>White with Consolas font for code slides</vt:lpstr>
      <vt:lpstr>1_White with Consolas font for code slides</vt:lpstr>
      <vt:lpstr>Building iOS Apps with Mobile Services</vt:lpstr>
      <vt:lpstr>Agenda</vt:lpstr>
      <vt:lpstr>What is Mobile Services?</vt:lpstr>
      <vt:lpstr>PowerPoint Presentation</vt:lpstr>
      <vt:lpstr>Structured Storage</vt:lpstr>
      <vt:lpstr>The REST API</vt:lpstr>
      <vt:lpstr>JSON to SQL Type Mappings</vt:lpstr>
      <vt:lpstr>Server Side Scripts</vt:lpstr>
      <vt:lpstr>Node Modules</vt:lpstr>
      <vt:lpstr>PowerPoint Presentation</vt:lpstr>
      <vt:lpstr>Push Notifications</vt:lpstr>
      <vt:lpstr>PowerPoint Presentation</vt:lpstr>
      <vt:lpstr>Notification Hubs (enhanced push)</vt:lpstr>
      <vt:lpstr>Data Authorization</vt:lpstr>
      <vt:lpstr>User Auth Flow (server)</vt:lpstr>
      <vt:lpstr>User Auth Flow (client)</vt:lpstr>
      <vt:lpstr>The User object</vt:lpstr>
      <vt:lpstr>PowerPoint Presentation</vt:lpstr>
      <vt:lpstr>Command Line Tools</vt:lpstr>
      <vt:lpstr>PowerPoint Presentation</vt:lpstr>
      <vt:lpstr>Using the Scheduler</vt:lpstr>
      <vt:lpstr>Custom API</vt:lpstr>
      <vt:lpstr>Script Source Control</vt:lpstr>
      <vt:lpstr>PowerPoint Presentation</vt:lpstr>
      <vt:lpstr>Diagnostics, Logging, Scale</vt:lpstr>
      <vt:lpstr>Service Scale</vt:lpstr>
      <vt:lpstr>PowerPoint Presentation</vt:lpstr>
      <vt:lpstr>Mobile Services Tiers</vt:lpstr>
      <vt:lpstr>Windows Azure Mobile Services</vt:lpstr>
      <vt:lpstr>Resources</vt:lpstr>
      <vt:lpstr>PowerPoint Presentation</vt:lpstr>
      <vt:lpstr>OAuth Authentication Flow</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Phillip Van Nortwick</cp:lastModifiedBy>
  <cp:revision>664</cp:revision>
  <cp:lastPrinted>2011-12-06T05:57:58Z</cp:lastPrinted>
  <dcterms:created xsi:type="dcterms:W3CDTF">2011-03-29T16:07:22Z</dcterms:created>
  <dcterms:modified xsi:type="dcterms:W3CDTF">2014-03-08T16:21:46Z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0x0101002BB55AA0DA9F7246A3E3A4592ED13A8A</vt:lpwstr>
  </property>
</Properties>
</file>