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sldIdLst>
    <p:sldId id="256" r:id="rId2"/>
    <p:sldId id="260" r:id="rId3"/>
    <p:sldId id="309" r:id="rId4"/>
    <p:sldId id="310" r:id="rId5"/>
    <p:sldId id="311" r:id="rId6"/>
    <p:sldId id="308" r:id="rId7"/>
    <p:sldId id="312" r:id="rId8"/>
    <p:sldId id="313" r:id="rId9"/>
    <p:sldId id="259" r:id="rId10"/>
    <p:sldId id="258" r:id="rId11"/>
    <p:sldId id="288" r:id="rId12"/>
    <p:sldId id="315" r:id="rId13"/>
    <p:sldId id="261" r:id="rId14"/>
    <p:sldId id="291" r:id="rId15"/>
    <p:sldId id="292" r:id="rId16"/>
    <p:sldId id="293" r:id="rId17"/>
    <p:sldId id="294" r:id="rId18"/>
    <p:sldId id="296" r:id="rId19"/>
    <p:sldId id="297" r:id="rId20"/>
    <p:sldId id="263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53E16-05FA-4BFC-AE6F-0CF600320CB2}">
          <p14:sldIdLst>
            <p14:sldId id="256"/>
            <p14:sldId id="260"/>
            <p14:sldId id="309"/>
            <p14:sldId id="310"/>
            <p14:sldId id="311"/>
            <p14:sldId id="308"/>
            <p14:sldId id="312"/>
            <p14:sldId id="313"/>
            <p14:sldId id="259"/>
            <p14:sldId id="258"/>
            <p14:sldId id="288"/>
            <p14:sldId id="315"/>
            <p14:sldId id="261"/>
            <p14:sldId id="291"/>
            <p14:sldId id="292"/>
            <p14:sldId id="293"/>
            <p14:sldId id="294"/>
            <p14:sldId id="296"/>
            <p14:sldId id="297"/>
            <p14:sldId id="263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 showGuides="1">
      <p:cViewPr varScale="1">
        <p:scale>
          <a:sx n="107" d="100"/>
          <a:sy n="107" d="100"/>
        </p:scale>
        <p:origin x="-165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C872-01C6-442E-BD56-990192213DF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BA8C1-9C9D-4028-B1C1-1AFFBDD0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0EE-DE21-4C03-AB70-882520788178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99CF-8A14-47B5-B880-6A6F78F44683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1C5-15F3-4EEF-ADEF-C2D9D772A7A6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6CD1-4D2E-4DBC-9381-FEA14BD8C518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6C58-764C-4993-AFFA-CF529897ADE1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A05-2AB2-4B5C-B715-50C3CF70CCD7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8006-7AD3-4D4F-A07C-0F2BB45B65B1}" type="datetime1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5387-79FC-44A6-8B92-4C72D1597292}" type="datetime1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3DC-2E89-4A1F-872D-6E530D0E721E}" type="datetime1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0BC-8581-42AB-BF95-989B7515FAB7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55C-074A-4CC2-8E1E-8EE901BC97C8}" type="datetime1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E374-CF7D-4900-8FCD-6146378F0570}" type="datetime1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rottentomatoe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15400" cy="236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/>
              <a:t>Thumbs up? Sentiment Classification using Machine </a:t>
            </a:r>
            <a:r>
              <a:rPr lang="en-US" sz="2000" b="1" dirty="0" smtClean="0"/>
              <a:t>Learning Techniques</a:t>
            </a:r>
          </a:p>
          <a:p>
            <a:pPr algn="l"/>
            <a:r>
              <a:rPr lang="fi-FI" sz="2000" dirty="0"/>
              <a:t>Pang, B., Lee, L., &amp; Vaithyanathan</a:t>
            </a:r>
            <a:r>
              <a:rPr lang="de-DE" sz="2000" dirty="0" smtClean="0"/>
              <a:t>. </a:t>
            </a:r>
            <a:r>
              <a:rPr lang="de-DE" sz="2000" dirty="0"/>
              <a:t>(</a:t>
            </a:r>
            <a:r>
              <a:rPr lang="de-DE" sz="2000" dirty="0" smtClean="0"/>
              <a:t>2002)</a:t>
            </a:r>
            <a:endParaRPr lang="de-DE" sz="2000" dirty="0" smtClean="0"/>
          </a:p>
          <a:p>
            <a:pPr algn="l"/>
            <a:r>
              <a:rPr lang="en-US" sz="2000" i="1" dirty="0"/>
              <a:t>Proceedings </a:t>
            </a:r>
            <a:r>
              <a:rPr lang="en-US" sz="2000" i="1" dirty="0" smtClean="0"/>
              <a:t>of ACL-02 </a:t>
            </a:r>
            <a:r>
              <a:rPr lang="en-US" sz="2000" i="1" dirty="0"/>
              <a:t>conference on empirical methods in natural language </a:t>
            </a:r>
            <a:r>
              <a:rPr lang="en-US" sz="2000" i="1" dirty="0" smtClean="0"/>
              <a:t>processing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A Sentimental Education: Sentiment Analysis Using </a:t>
            </a:r>
            <a:r>
              <a:rPr lang="en-US" sz="2000" b="1" dirty="0" smtClean="0"/>
              <a:t>Subjectivity Summarization </a:t>
            </a:r>
            <a:r>
              <a:rPr lang="en-US" sz="2000" b="1" dirty="0"/>
              <a:t>Based on Minimum </a:t>
            </a:r>
            <a:r>
              <a:rPr lang="en-US" sz="2000" b="1" dirty="0" smtClean="0"/>
              <a:t>Cuts</a:t>
            </a:r>
          </a:p>
          <a:p>
            <a:pPr algn="l"/>
            <a:r>
              <a:rPr lang="en-US" sz="2000" dirty="0" smtClean="0"/>
              <a:t>Pang</a:t>
            </a:r>
            <a:r>
              <a:rPr lang="en-US" sz="2000" dirty="0"/>
              <a:t>, B., &amp; Lee, L</a:t>
            </a:r>
            <a:r>
              <a:rPr lang="de-DE" sz="2000" dirty="0" smtClean="0"/>
              <a:t>. </a:t>
            </a:r>
            <a:r>
              <a:rPr lang="de-DE" sz="2000" dirty="0"/>
              <a:t>(</a:t>
            </a:r>
            <a:r>
              <a:rPr lang="de-DE" sz="2000" dirty="0" smtClean="0"/>
              <a:t>2004)</a:t>
            </a:r>
            <a:endParaRPr lang="en-US" sz="2000" b="1" dirty="0" smtClean="0"/>
          </a:p>
          <a:p>
            <a:pPr algn="l"/>
            <a:r>
              <a:rPr lang="en-US" sz="2000" i="1" dirty="0"/>
              <a:t>Proceedings of the 42nd annual meeting on </a:t>
            </a:r>
            <a:r>
              <a:rPr lang="en-US" sz="2000" i="1" dirty="0" smtClean="0"/>
              <a:t>Association </a:t>
            </a:r>
            <a:r>
              <a:rPr lang="en-US" sz="2000" i="1" dirty="0"/>
              <a:t>for Computational Linguistics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41248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2" y="2844225"/>
            <a:ext cx="841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en-US" sz="3200" dirty="0" smtClean="0"/>
              <a:t>Presentation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2" y="3581400"/>
            <a:ext cx="84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Plinio H. Vargas</a:t>
            </a:r>
          </a:p>
          <a:p>
            <a:pPr algn="ctr"/>
            <a:r>
              <a:rPr lang="en-US" dirty="0" smtClean="0"/>
              <a:t>December 1, </a:t>
            </a:r>
            <a:r>
              <a:rPr lang="en-US" dirty="0" smtClean="0"/>
              <a:t>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1" y="4572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Intro to Information Retrieval</a:t>
            </a:r>
          </a:p>
          <a:p>
            <a:pPr algn="ctr"/>
            <a:r>
              <a:rPr lang="en-US" dirty="0" smtClean="0"/>
              <a:t>CS734/834</a:t>
            </a:r>
          </a:p>
        </p:txBody>
      </p:sp>
    </p:spTree>
    <p:extLst>
      <p:ext uri="{BB962C8B-B14F-4D97-AF65-F5344CB8AC3E}">
        <p14:creationId xmlns:p14="http://schemas.microsoft.com/office/powerpoint/2010/main" val="29624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09" y="1219200"/>
            <a:ext cx="451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Assign to a given document </a:t>
            </a:r>
            <a:r>
              <a:rPr lang="en-US" sz="2000" i="1" dirty="0" smtClean="0"/>
              <a:t>d</a:t>
            </a:r>
            <a:r>
              <a:rPr lang="en-US" sz="2000" dirty="0" smtClean="0"/>
              <a:t> in the class: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Naïve Bayes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5" y="1788481"/>
            <a:ext cx="2775155" cy="37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7981" y="2647890"/>
            <a:ext cx="196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Naïve Bayes rule: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5" y="3276600"/>
            <a:ext cx="24479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4476690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P(d) </a:t>
            </a:r>
            <a:r>
              <a:rPr lang="en-US" sz="2000" dirty="0" smtClean="0"/>
              <a:t>plays no role in selecting </a:t>
            </a:r>
            <a:r>
              <a:rPr lang="en-US" sz="2000" i="1" dirty="0" smtClean="0"/>
              <a:t>c</a:t>
            </a:r>
            <a:r>
              <a:rPr lang="en-US" sz="2000" dirty="0" smtClean="0"/>
              <a:t>*</a:t>
            </a:r>
            <a:endParaRPr 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26" y="5181600"/>
            <a:ext cx="3895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46" y="990600"/>
            <a:ext cx="8769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alternative technique proven effective in natural</a:t>
            </a:r>
          </a:p>
          <a:p>
            <a:r>
              <a:rPr lang="en-US" sz="3200" dirty="0" smtClean="0"/>
              <a:t>Language processing applications.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Maximum Entropy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43243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1592" y="3266074"/>
            <a:ext cx="3099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Z(d) </a:t>
            </a:r>
            <a:r>
              <a:rPr lang="en-US" dirty="0"/>
              <a:t>is a normalization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1592" y="3810000"/>
                <a:ext cx="4572000" cy="3908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i="1" dirty="0" smtClean="0"/>
                  <a:t>feature/class </a:t>
                </a:r>
                <a:r>
                  <a:rPr lang="en-US" i="1" dirty="0"/>
                  <a:t>function </a:t>
                </a:r>
                <a:r>
                  <a:rPr lang="en-US" dirty="0"/>
                  <a:t>for feature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2" y="3810000"/>
                <a:ext cx="4572000" cy="390813"/>
              </a:xfrm>
              <a:prstGeom prst="rect">
                <a:avLst/>
              </a:prstGeom>
              <a:blipFill rotWithShape="1"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3971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46" y="990600"/>
            <a:ext cx="8443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They are a large-margin classifier in contrast with </a:t>
            </a:r>
          </a:p>
          <a:p>
            <a:r>
              <a:rPr lang="en-US" sz="3200" dirty="0" smtClean="0"/>
              <a:t>Naïve Bayer and </a:t>
            </a:r>
            <a:r>
              <a:rPr lang="en-US" sz="3200" dirty="0" err="1" smtClean="0"/>
              <a:t>MaxEnt</a:t>
            </a:r>
            <a:r>
              <a:rPr lang="en-US" sz="3200" dirty="0" smtClean="0"/>
              <a:t> which are probabilistic.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Support Vector Machine (SVM)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62000" y="2590800"/>
                <a:ext cx="6934200" cy="742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search corresponds to a constrained optimization </a:t>
                </a:r>
                <a:r>
                  <a:rPr lang="en-US" sz="2000" dirty="0"/>
                  <a:t>problem</a:t>
                </a:r>
                <a:r>
                  <a:rPr lang="en-US" sz="2000" dirty="0" smtClean="0"/>
                  <a:t>;</a:t>
                </a:r>
                <a:r>
                  <a:rPr lang="en-US" sz="2000" dirty="0"/>
                  <a:t> letting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/>
                      <m:t>ϵ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{1,−1}</a:t>
                </a:r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6934200" cy="742896"/>
              </a:xfrm>
              <a:prstGeom prst="rect">
                <a:avLst/>
              </a:prstGeom>
              <a:blipFill rotWithShape="1">
                <a:blip r:embed="rId2"/>
                <a:stretch>
                  <a:fillRect l="-879" t="-409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847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15354" y="3124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267200" y="3236913"/>
            <a:ext cx="4152900" cy="3163887"/>
            <a:chOff x="457200" y="533400"/>
            <a:chExt cx="8305800" cy="6325744"/>
          </a:xfrm>
        </p:grpSpPr>
        <p:sp>
          <p:nvSpPr>
            <p:cNvPr id="13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5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6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7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8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9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0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2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5400000" flipH="1" flipV="1">
            <a:off x="4725880" y="3500176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Evaluation and Results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537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863652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selected 700 positive-sentiment and </a:t>
            </a:r>
            <a:r>
              <a:rPr lang="en-US" dirty="0" smtClean="0"/>
              <a:t>700 negative-sentiment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stemming or </a:t>
            </a:r>
            <a:r>
              <a:rPr lang="en-US" dirty="0" err="1"/>
              <a:t>stoplists</a:t>
            </a:r>
            <a:r>
              <a:rPr lang="en-US" dirty="0"/>
              <a:t> were used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</a:t>
            </a:r>
            <a:r>
              <a:rPr lang="en-US" dirty="0" smtClean="0"/>
              <a:t>tag we </a:t>
            </a:r>
            <a:r>
              <a:rPr lang="en-US" dirty="0"/>
              <a:t>added the </a:t>
            </a:r>
            <a:r>
              <a:rPr lang="en-US" dirty="0" smtClean="0"/>
              <a:t>tag NOT_ </a:t>
            </a:r>
            <a:r>
              <a:rPr lang="en-US" dirty="0"/>
              <a:t>to every word between a negation word (“not</a:t>
            </a:r>
            <a:r>
              <a:rPr lang="en-US" dirty="0" smtClean="0"/>
              <a:t>”, “</a:t>
            </a:r>
            <a:r>
              <a:rPr lang="en-US" dirty="0"/>
              <a:t>isn’t”, “didn’t”, etc.)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62600"/>
            <a:ext cx="820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Unigram presence turned out to be most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appears that presence information vs. feature frequency indicates the difference</a:t>
            </a:r>
          </a:p>
          <a:p>
            <a:r>
              <a:rPr lang="en-US" dirty="0" smtClean="0"/>
              <a:t>     between sentiment and topic categorization.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71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 Sentimental Education: Sentiment Analysis Using </a:t>
            </a:r>
            <a:r>
              <a:rPr lang="en-US" sz="2800" b="1" dirty="0" smtClean="0"/>
              <a:t>Subjectivity Summarization </a:t>
            </a:r>
            <a:r>
              <a:rPr lang="en-US" sz="2800" b="1" dirty="0"/>
              <a:t>Based on Minimum Cuts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Motivation and Innovation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Novel machine learning method with the purpose of increasing sentiment-classification accuracy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31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Architecture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736" y="48768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Polarity classification is text categorization with sentiment vs topic-based category. </a:t>
            </a:r>
          </a:p>
          <a:p>
            <a:endParaRPr lang="en-US" sz="2400" dirty="0" smtClean="0"/>
          </a:p>
          <a:p>
            <a:r>
              <a:rPr lang="en-US" sz="2400" dirty="0" smtClean="0"/>
              <a:t>Discarding objective sentence creates an </a:t>
            </a:r>
            <a:r>
              <a:rPr lang="en-US" sz="2400" b="1" i="1" dirty="0" smtClean="0"/>
              <a:t>extract</a:t>
            </a:r>
            <a:r>
              <a:rPr lang="en-US" sz="2400" dirty="0" smtClean="0"/>
              <a:t> that better represent review’s subjective content.</a:t>
            </a: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5239"/>
            <a:ext cx="5476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599" y="1981706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“The protagonist tries </a:t>
            </a:r>
            <a:r>
              <a:rPr lang="en-US" sz="1600" dirty="0"/>
              <a:t>to protect her good </a:t>
            </a:r>
            <a:r>
              <a:rPr lang="en-US" sz="1600" dirty="0" smtClean="0"/>
              <a:t>name”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1690" y="1524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“That was a good movie”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Obtaining Subjectivity Detection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6" y="1219200"/>
            <a:ext cx="8040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Works of Wiebe (1994) states that “modeling proximity relationship between sentences would enable to leverage </a:t>
            </a:r>
            <a:r>
              <a:rPr lang="en-US" sz="2400" b="1" i="1" dirty="0" smtClean="0"/>
              <a:t>coherence</a:t>
            </a:r>
            <a:r>
              <a:rPr lang="en-US" sz="2400" dirty="0" smtClean="0"/>
              <a:t>. </a:t>
            </a:r>
            <a:r>
              <a:rPr lang="en-US" sz="2400" dirty="0"/>
              <a:t>text </a:t>
            </a:r>
            <a:r>
              <a:rPr lang="en-US" sz="2400" dirty="0" smtClean="0"/>
              <a:t>spans occurring </a:t>
            </a:r>
            <a:r>
              <a:rPr lang="en-US" sz="2400" dirty="0"/>
              <a:t>near each other </a:t>
            </a:r>
            <a:r>
              <a:rPr lang="en-US" sz="2400" dirty="0" smtClean="0"/>
              <a:t>may </a:t>
            </a:r>
            <a:r>
              <a:rPr lang="en-US" sz="2400" dirty="0"/>
              <a:t>share the same subjectivity status, </a:t>
            </a:r>
            <a:r>
              <a:rPr lang="en-US" sz="2400" dirty="0" smtClean="0"/>
              <a:t>other things </a:t>
            </a:r>
            <a:r>
              <a:rPr lang="en-US" sz="2400" dirty="0"/>
              <a:t>being </a:t>
            </a:r>
            <a:r>
              <a:rPr lang="en-US" sz="2400" dirty="0" smtClean="0"/>
              <a:t>equal”.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456" y="3352800"/>
            <a:ext cx="8040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classification algorithm apply on each sentence in </a:t>
            </a:r>
            <a:r>
              <a:rPr lang="en-US" sz="2400" dirty="0" smtClean="0"/>
              <a:t>isolation.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Cut-based classification </a:t>
            </a:r>
            <a:r>
              <a:rPr lang="en-US" sz="2400" dirty="0" smtClean="0"/>
              <a:t>(proposed algorithm) is concerned with physical proximity between the items to be classified.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Cut-based 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526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1" y="4343400"/>
                <a:ext cx="4495799" cy="143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1" dirty="0" smtClean="0"/>
                  <a:t>Individual </a:t>
                </a:r>
                <a:r>
                  <a:rPr lang="en-US" sz="1400" dirty="0"/>
                  <a:t>scores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𝑖𝑛𝑑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): </a:t>
                </a:r>
                <a:r>
                  <a:rPr lang="en-US" sz="1400" dirty="0"/>
                  <a:t>non-negative </a:t>
                </a:r>
                <a:r>
                  <a:rPr lang="en-US" sz="1400" dirty="0" smtClean="0"/>
                  <a:t>estimates of </a:t>
                </a:r>
                <a:r>
                  <a:rPr lang="en-US" sz="1400" dirty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’s preference for being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based on </a:t>
                </a:r>
                <a:r>
                  <a:rPr lang="en-US" sz="1400" dirty="0"/>
                  <a:t>just the features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 alone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1" dirty="0"/>
                  <a:t>Association </a:t>
                </a:r>
                <a:r>
                  <a:rPr lang="en-US" sz="1400" dirty="0" smtClean="0"/>
                  <a:t>scores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𝑎𝑠𝑠𝑜𝑐</m:t>
                        </m:r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): non-negative estimates </a:t>
                </a:r>
                <a:r>
                  <a:rPr lang="en-US" sz="1400" dirty="0"/>
                  <a:t>of how important it is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 be </a:t>
                </a:r>
                <a:r>
                  <a:rPr lang="en-US" sz="1400" dirty="0" smtClean="0"/>
                  <a:t>in the </a:t>
                </a:r>
                <a:r>
                  <a:rPr lang="en-US" sz="1400" dirty="0"/>
                  <a:t>same class.</a:t>
                </a:r>
                <a:endParaRPr 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4343400"/>
                <a:ext cx="4495799" cy="1434688"/>
              </a:xfrm>
              <a:prstGeom prst="rect">
                <a:avLst/>
              </a:prstGeom>
              <a:blipFill rotWithShape="1">
                <a:blip r:embed="rId3"/>
                <a:stretch>
                  <a:fillRect l="-271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63122"/>
            <a:ext cx="4158955" cy="82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Can use maximum-flow algorithms with polynomial asymptotic running times </a:t>
            </a:r>
          </a:p>
        </p:txBody>
      </p:sp>
    </p:spTree>
    <p:extLst>
      <p:ext uri="{BB962C8B-B14F-4D97-AF65-F5344CB8AC3E}">
        <p14:creationId xmlns:p14="http://schemas.microsoft.com/office/powerpoint/2010/main" val="2757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Subjectivity Detectors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1" y="137160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5000 movie-review </a:t>
            </a:r>
            <a:r>
              <a:rPr lang="en-US" sz="2000" i="1" dirty="0" smtClean="0"/>
              <a:t>snippets</a:t>
            </a:r>
            <a:r>
              <a:rPr lang="en-US" sz="2000" dirty="0" smtClean="0"/>
              <a:t> from </a:t>
            </a:r>
            <a:r>
              <a:rPr lang="en-US" sz="2000" dirty="0" smtClean="0">
                <a:hlinkClick r:id="rId2"/>
              </a:rPr>
              <a:t>www.rottentomatoes.com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5000 sentences from the Internet Movie Database (www.imdb.com)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Sentences or snippets were at least ten words long and drawn from reviews release post-2001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65" y="2789068"/>
            <a:ext cx="6560672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55626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</a:t>
            </a:r>
            <a:r>
              <a:rPr lang="en-US" b="1" i="1" dirty="0"/>
              <a:t>s</a:t>
            </a:r>
            <a:r>
              <a:rPr lang="en-US" dirty="0"/>
              <a:t> , sink </a:t>
            </a:r>
            <a:r>
              <a:rPr lang="en-US" b="1" i="1" dirty="0"/>
              <a:t>t</a:t>
            </a:r>
            <a:r>
              <a:rPr lang="en-US" dirty="0"/>
              <a:t> = class of subjective and </a:t>
            </a:r>
            <a:r>
              <a:rPr lang="en-US" dirty="0" smtClean="0"/>
              <a:t>objective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            denotes </a:t>
            </a:r>
            <a:r>
              <a:rPr lang="en-US" dirty="0"/>
              <a:t>Naive Bayes’ estimate of the probability that sentence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is subjective.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5867400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890391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Thumbs up? Sentiment Classification using Machine </a:t>
            </a:r>
            <a:r>
              <a:rPr lang="en-US" sz="2800" b="1" dirty="0" smtClean="0"/>
              <a:t>Learning Techniques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4" y="663867"/>
            <a:ext cx="7315200" cy="604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Results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1" y="1371600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Pang, B., Lee, L., &amp; </a:t>
            </a:r>
            <a:r>
              <a:rPr lang="en-US" dirty="0" err="1"/>
              <a:t>Vaithyanathan</a:t>
            </a:r>
            <a:r>
              <a:rPr lang="en-US" dirty="0"/>
              <a:t>, S. (2002). Thumbs up?: sentiment </a:t>
            </a:r>
            <a:r>
              <a:rPr lang="en-US" dirty="0" smtClean="0"/>
              <a:t>classification using </a:t>
            </a:r>
            <a:r>
              <a:rPr lang="en-US" dirty="0"/>
              <a:t>machine learning techniques. </a:t>
            </a:r>
            <a:r>
              <a:rPr lang="en-US" i="1" dirty="0"/>
              <a:t>In EMNLP ’02: Proceedings </a:t>
            </a:r>
            <a:r>
              <a:rPr lang="en-US" i="1" dirty="0" smtClean="0"/>
              <a:t>of the </a:t>
            </a:r>
            <a:r>
              <a:rPr lang="en-US" i="1" dirty="0"/>
              <a:t>ACL-02 conference on empirical methods in natural language </a:t>
            </a:r>
            <a:r>
              <a:rPr lang="en-US" i="1" dirty="0" smtClean="0"/>
              <a:t>processing </a:t>
            </a:r>
            <a:r>
              <a:rPr lang="en-US" dirty="0" smtClean="0"/>
              <a:t>(</a:t>
            </a:r>
            <a:r>
              <a:rPr lang="en-US" dirty="0"/>
              <a:t>pp. 79–86). Association for Computational Linguistics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734270"/>
            <a:ext cx="800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Pang</a:t>
            </a:r>
            <a:r>
              <a:rPr lang="en-US" dirty="0"/>
              <a:t>, B., &amp; Lee, L. (2004, July). A sentimental education: Sentiment analysis using </a:t>
            </a:r>
            <a:r>
              <a:rPr lang="en-US" dirty="0" smtClean="0"/>
              <a:t>subjectivity summarization </a:t>
            </a:r>
            <a:r>
              <a:rPr lang="en-US" dirty="0"/>
              <a:t>based on minimum cuts. In </a:t>
            </a:r>
            <a:r>
              <a:rPr lang="en-US" i="1" dirty="0"/>
              <a:t>Proceedings of the 42nd annual meeting on </a:t>
            </a:r>
            <a:r>
              <a:rPr lang="en-US" i="1" dirty="0" smtClean="0"/>
              <a:t>Association </a:t>
            </a:r>
            <a:r>
              <a:rPr lang="en-US" i="1" dirty="0"/>
              <a:t>for Computational Linguistics</a:t>
            </a:r>
            <a:r>
              <a:rPr lang="en-US" dirty="0"/>
              <a:t> (p. 271). Association for Computational Linguistics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Sentiment</a:t>
            </a:r>
            <a:r>
              <a:rPr lang="en-US" sz="3200" dirty="0" smtClean="0">
                <a:solidFill>
                  <a:schemeClr val="tx1"/>
                </a:solidFill>
              </a:rPr>
              <a:t>-Classification Definition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2998"/>
            <a:ext cx="5370699" cy="507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354" y="2495261"/>
            <a:ext cx="31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raw text over some  topic</a:t>
            </a:r>
          </a:p>
          <a:p>
            <a:endParaRPr lang="en-US" sz="2400" dirty="0"/>
          </a:p>
          <a:p>
            <a:r>
              <a:rPr lang="en-US" dirty="0" smtClean="0"/>
              <a:t>Output: opinion (+, -,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33" y="3019425"/>
            <a:ext cx="36938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Sentiment-Categorization Application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033" y="1676400"/>
            <a:ext cx="312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Watch a movie base of consensus opinion: good vs bad.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Purchasing a product using consumer’s review: useful vs useless.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opinion people have about a candidate policy: favorable vs unfavorable.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Predicting outcome of election based on people sentiment.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33" y="1917553"/>
            <a:ext cx="35834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37" y="1646958"/>
            <a:ext cx="2178604" cy="95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9" y="2824162"/>
            <a:ext cx="37685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Image result for hillary vs trump pictur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14906"/>
            <a:ext cx="2377928" cy="13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9" y="5688504"/>
            <a:ext cx="35834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721842"/>
            <a:ext cx="36938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Light Rail Trai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9" y="3938557"/>
            <a:ext cx="1433365" cy="10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41" y="4282592"/>
            <a:ext cx="36938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4191000"/>
            <a:ext cx="1759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Expanding rail system</a:t>
            </a:r>
          </a:p>
          <a:p>
            <a:r>
              <a:rPr lang="en-US" sz="1400" dirty="0" smtClean="0"/>
              <a:t>in Virginia Beach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1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Motivation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How effective may be the application of machine learning techniques to the </a:t>
            </a:r>
            <a:r>
              <a:rPr lang="en-US" sz="2000" b="1" i="1" dirty="0" smtClean="0"/>
              <a:t>Sentiment-Categorization</a:t>
            </a:r>
            <a:r>
              <a:rPr lang="en-US" sz="2000" i="1" dirty="0" smtClean="0"/>
              <a:t> </a:t>
            </a:r>
            <a:r>
              <a:rPr lang="en-US" sz="2000" dirty="0" smtClean="0"/>
              <a:t>problem in comparison </a:t>
            </a:r>
            <a:r>
              <a:rPr lang="en-US" sz="2000" dirty="0"/>
              <a:t>to </a:t>
            </a:r>
            <a:r>
              <a:rPr lang="en-US" sz="2000" b="1" i="1" dirty="0"/>
              <a:t>Topical-Categorization</a:t>
            </a:r>
            <a:r>
              <a:rPr lang="en-US" sz="2000" i="1" dirty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46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Hypothesis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" y="2096817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identification of certain words people use to express their sentiment should be enough for a sentiment-base classification.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14300" y="2949714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Positive = {good, awesome, great, outstanding, …}</a:t>
            </a:r>
          </a:p>
          <a:p>
            <a:pPr algn="ctr"/>
            <a:r>
              <a:rPr lang="en-US" sz="2000" dirty="0" smtClean="0"/>
              <a:t>Negative = {bad, low, useless, cheap, ….}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083" y="2438400"/>
            <a:ext cx="39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Movie Database (IMDb) archive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139" y="3352799"/>
            <a:ext cx="364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Corpus of 700 –</a:t>
            </a:r>
            <a:r>
              <a:rPr lang="en-US" dirty="0" err="1" smtClean="0"/>
              <a:t>ve</a:t>
            </a:r>
            <a:r>
              <a:rPr lang="en-US" dirty="0" smtClean="0"/>
              <a:t>, 700 +</a:t>
            </a:r>
            <a:r>
              <a:rPr lang="en-US" dirty="0" err="1" smtClean="0"/>
              <a:t>ve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total 144 reviewers represented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27" y="1928368"/>
            <a:ext cx="4869354" cy="306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6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Experiment Base-Line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7" y="990600"/>
            <a:ext cx="8711666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876800"/>
            <a:ext cx="831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are identifiable by keywords.  Sentiments can be expressed in a more subtle way:</a:t>
            </a:r>
          </a:p>
          <a:p>
            <a:r>
              <a:rPr lang="en-US" dirty="0" smtClean="0"/>
              <a:t>“What was the director thinking?” or “Still, though, it was worth seeing”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40924" y="2057400"/>
                <a:ext cx="74076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400" dirty="0" smtClean="0"/>
                  <a:t>,…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  <m:sup/>
                    </m:sSubSup>
                  </m:oMath>
                </a14:m>
                <a:r>
                  <a:rPr lang="en-US" sz="2400" dirty="0" smtClean="0"/>
                  <a:t>} be predefined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features that can appear in a document: “still” or bigram “really stinks”</a:t>
                </a:r>
                <a:endParaRPr lang="en-US" sz="2400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4" y="2057400"/>
                <a:ext cx="740767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34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Machine Learning Methods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7200" y="3435882"/>
                <a:ext cx="7620000" cy="46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be the number of times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 smtClean="0"/>
                  <a:t> occurs in document </a:t>
                </a:r>
                <a:r>
                  <a:rPr lang="en-US" sz="2400" i="1" dirty="0" smtClean="0"/>
                  <a:t>d</a:t>
                </a:r>
                <a:endParaRPr lang="en-US" sz="2400" b="0" i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35882"/>
                <a:ext cx="7620000" cy="461986"/>
              </a:xfrm>
              <a:prstGeom prst="rect">
                <a:avLst/>
              </a:prstGeom>
              <a:blipFill rotWithShape="1">
                <a:blip r:embed="rId3"/>
                <a:stretch>
                  <a:fillRect l="-12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7200" y="4350282"/>
                <a:ext cx="8229600" cy="56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Document </a:t>
                </a:r>
                <a:r>
                  <a:rPr lang="en-US" sz="2400" i="1" dirty="0" smtClean="0"/>
                  <a:t>d </a:t>
                </a:r>
                <a:r>
                  <a:rPr lang="en-US" sz="2400" dirty="0" smtClean="0"/>
                  <a:t>is represented as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sz="24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</m:groupChr>
                    <m:r>
                      <a:rPr lang="en-US" sz="2400" b="0" i="1" smtClean="0">
                        <a:latin typeface="Cambria Math"/>
                      </a:rPr>
                      <m:t> ≔(</m:t>
                    </m:r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i="1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,…,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  <m:sup/>
                    </m:sSub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 b="0" i="0" smtClean="0">
                        <a:latin typeface="Cambria Math"/>
                      </a:rPr>
                      <m:t>))</m:t>
                    </m:r>
                  </m:oMath>
                </a14:m>
                <a:endParaRPr lang="en-US" sz="2400" b="0" i="1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50282"/>
                <a:ext cx="8229600" cy="564129"/>
              </a:xfrm>
              <a:prstGeom prst="rect">
                <a:avLst/>
              </a:prstGeom>
              <a:blipFill rotWithShape="1">
                <a:blip r:embed="rId4"/>
                <a:stretch>
                  <a:fillRect l="-1111" t="-17391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949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Hamar</dc:creator>
  <cp:lastModifiedBy>Hamar</cp:lastModifiedBy>
  <cp:revision>145</cp:revision>
  <dcterms:created xsi:type="dcterms:W3CDTF">2016-10-04T14:21:25Z</dcterms:created>
  <dcterms:modified xsi:type="dcterms:W3CDTF">2016-12-01T04:07:33Z</dcterms:modified>
</cp:coreProperties>
</file>