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1"/>
  </p:notesMasterIdLst>
  <p:sldIdLst>
    <p:sldId id="256" r:id="rId2"/>
    <p:sldId id="260" r:id="rId3"/>
    <p:sldId id="259" r:id="rId4"/>
    <p:sldId id="258" r:id="rId5"/>
    <p:sldId id="288" r:id="rId6"/>
    <p:sldId id="261" r:id="rId7"/>
    <p:sldId id="289" r:id="rId8"/>
    <p:sldId id="26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3" r:id="rId19"/>
    <p:sldId id="299" r:id="rId20"/>
    <p:sldId id="300" r:id="rId21"/>
    <p:sldId id="265" r:id="rId22"/>
    <p:sldId id="301" r:id="rId23"/>
    <p:sldId id="266" r:id="rId24"/>
    <p:sldId id="304" r:id="rId25"/>
    <p:sldId id="302" r:id="rId26"/>
    <p:sldId id="303" r:id="rId27"/>
    <p:sldId id="305" r:id="rId28"/>
    <p:sldId id="306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3E16-05FA-4BFC-AE6F-0CF600320CB2}">
          <p14:sldIdLst>
            <p14:sldId id="256"/>
            <p14:sldId id="260"/>
            <p14:sldId id="259"/>
            <p14:sldId id="258"/>
            <p14:sldId id="288"/>
            <p14:sldId id="261"/>
            <p14:sldId id="289"/>
            <p14:sldId id="262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99"/>
            <p14:sldId id="300"/>
            <p14:sldId id="265"/>
            <p14:sldId id="301"/>
            <p14:sldId id="266"/>
            <p14:sldId id="304"/>
            <p14:sldId id="302"/>
            <p14:sldId id="303"/>
            <p14:sldId id="305"/>
            <p14:sldId id="306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howGuides="1">
      <p:cViewPr varScale="1">
        <p:scale>
          <a:sx n="107" d="100"/>
          <a:sy n="107" d="100"/>
        </p:scale>
        <p:origin x="-9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Hybrid index </a:t>
            </a:r>
            <a:r>
              <a:rPr lang="en-US" sz="2000" b="1" dirty="0" smtClean="0"/>
              <a:t>structures for </a:t>
            </a:r>
            <a:r>
              <a:rPr lang="en-US" sz="2000" b="1" dirty="0"/>
              <a:t>location-based web </a:t>
            </a:r>
            <a:r>
              <a:rPr lang="en-US" sz="2000" b="1" dirty="0" smtClean="0"/>
              <a:t>search</a:t>
            </a:r>
          </a:p>
          <a:p>
            <a:pPr algn="l"/>
            <a:r>
              <a:rPr lang="de-DE" sz="2000" dirty="0"/>
              <a:t>Zhou, Y., Xie, X., Wang, C., Gong, Y., &amp; Ma, W.-Y. (2005</a:t>
            </a:r>
            <a:r>
              <a:rPr lang="de-DE" sz="2000" dirty="0" smtClean="0"/>
              <a:t>)</a:t>
            </a:r>
          </a:p>
          <a:p>
            <a:pPr algn="l"/>
            <a:r>
              <a:rPr lang="en-US" sz="2000" i="1" dirty="0"/>
              <a:t>Proceedings of the </a:t>
            </a:r>
            <a:r>
              <a:rPr lang="en-US" sz="2000" i="1" dirty="0" smtClean="0"/>
              <a:t>14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ACM </a:t>
            </a:r>
            <a:r>
              <a:rPr lang="en-US" sz="2000" i="1" dirty="0"/>
              <a:t>international conference on </a:t>
            </a:r>
            <a:r>
              <a:rPr lang="en-US" sz="2000" i="1" dirty="0" smtClean="0"/>
              <a:t>information </a:t>
            </a:r>
            <a:r>
              <a:rPr lang="en-US" sz="2000" i="1" dirty="0"/>
              <a:t>and knowledge management</a:t>
            </a:r>
            <a:endParaRPr lang="de-DE" sz="2000" i="1" dirty="0" smtClean="0"/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Efficient query processing in</a:t>
            </a:r>
            <a:r>
              <a:rPr lang="en-US" sz="2000" b="1" dirty="0" smtClean="0"/>
              <a:t> </a:t>
            </a:r>
            <a:r>
              <a:rPr lang="en-US" sz="2000" b="1" dirty="0"/>
              <a:t>geographic web search </a:t>
            </a:r>
            <a:r>
              <a:rPr lang="en-US" sz="2000" b="1" dirty="0" smtClean="0"/>
              <a:t>engines</a:t>
            </a:r>
          </a:p>
          <a:p>
            <a:pPr algn="l"/>
            <a:r>
              <a:rPr lang="de-DE" sz="2000" dirty="0"/>
              <a:t>Chen, Y. Y., Suel, T., &amp; Markowetz, A. (</a:t>
            </a:r>
            <a:r>
              <a:rPr lang="de-DE" sz="2000" dirty="0" smtClean="0"/>
              <a:t>2006)</a:t>
            </a:r>
            <a:endParaRPr lang="en-US" sz="2000" b="1" dirty="0" smtClean="0"/>
          </a:p>
          <a:p>
            <a:pPr algn="l"/>
            <a:r>
              <a:rPr lang="en-US" sz="2000" i="1" dirty="0"/>
              <a:t>Proceedings of the 2006 ACM SIGMOD international conference on Management of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November 3,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Indexer Hybrid Method Study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Inverted File and R*-Tree Double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pages are indexed separately twice, once by R*-Tree and once by inverted files.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77128"/>
            <a:ext cx="4948911" cy="33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First Inverted File Then R*-Tree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Keyword points to an </a:t>
            </a:r>
          </a:p>
          <a:p>
            <a:r>
              <a:rPr lang="en-US" sz="2400" dirty="0" smtClean="0"/>
              <a:t>R*-Tree. If a page includes a keyword and its scope includes the MBR the pair is defined as a geo-keyword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26086"/>
            <a:ext cx="4948911" cy="30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First </a:t>
            </a:r>
            <a:r>
              <a:rPr lang="en-US" sz="3200" dirty="0">
                <a:solidFill>
                  <a:schemeClr val="tx1"/>
                </a:solidFill>
              </a:rPr>
              <a:t>R*-Tree </a:t>
            </a:r>
            <a:r>
              <a:rPr lang="en-US" sz="3200" dirty="0" smtClean="0">
                <a:solidFill>
                  <a:schemeClr val="tx1"/>
                </a:solidFill>
              </a:rPr>
              <a:t>Then </a:t>
            </a:r>
            <a:r>
              <a:rPr lang="en-US" sz="3200" dirty="0">
                <a:solidFill>
                  <a:schemeClr val="tx1"/>
                </a:solidFill>
              </a:rPr>
              <a:t>Inverted </a:t>
            </a:r>
            <a:r>
              <a:rPr lang="en-US" sz="3200" dirty="0" smtClean="0">
                <a:solidFill>
                  <a:schemeClr val="tx1"/>
                </a:solidFill>
              </a:rPr>
              <a:t>File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R*-Tree is built on all MBRs included in the scope of the web pages, then all pages for each MBR are indexed by keywords.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66095"/>
            <a:ext cx="4948911" cy="27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Dataset Performance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5224046"/>
            <a:ext cx="3857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.GOV data was used as a dataset benchmark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219200"/>
            <a:ext cx="67437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Hybrid Index Structures Comparison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90600"/>
            <a:ext cx="5181600" cy="27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58046"/>
            <a:ext cx="5410200" cy="27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71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Efficient Query Processing in </a:t>
            </a:r>
            <a:r>
              <a:rPr lang="en-US" sz="2800" b="1" dirty="0" smtClean="0"/>
              <a:t>Geographic</a:t>
            </a:r>
          </a:p>
          <a:p>
            <a:pPr algn="ctr"/>
            <a:r>
              <a:rPr lang="en-US" sz="2800" b="1" dirty="0" smtClean="0"/>
              <a:t> Web </a:t>
            </a:r>
            <a:r>
              <a:rPr lang="en-US" sz="2800" b="1" dirty="0"/>
              <a:t>Search Engines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Stated Problem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948934"/>
            <a:ext cx="840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“Query </a:t>
            </a:r>
            <a:r>
              <a:rPr lang="en-US" sz="2400" dirty="0"/>
              <a:t>processing is </a:t>
            </a:r>
            <a:r>
              <a:rPr lang="en-US" sz="2400" dirty="0" smtClean="0"/>
              <a:t>the major </a:t>
            </a:r>
            <a:r>
              <a:rPr lang="en-US" sz="2400" dirty="0"/>
              <a:t>performance bottleneck in </a:t>
            </a:r>
            <a:r>
              <a:rPr lang="en-US" sz="2400" dirty="0" smtClean="0"/>
              <a:t>current</a:t>
            </a:r>
          </a:p>
          <a:p>
            <a:r>
              <a:rPr lang="en-US" sz="2400" dirty="0" smtClean="0"/>
              <a:t>standard web </a:t>
            </a:r>
            <a:r>
              <a:rPr lang="en-US" sz="2400" dirty="0"/>
              <a:t>search </a:t>
            </a:r>
            <a:r>
              <a:rPr lang="en-US" sz="2400" dirty="0" smtClean="0"/>
              <a:t>engines”.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Geo Coding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Consist of three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97" y="1966095"/>
            <a:ext cx="4409517" cy="27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Hybrid index structures for location-based web search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Contribution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“Study the problem of efficient query processing in geographic search engines”.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4927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Experiment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105834"/>
            <a:ext cx="657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Documents</a:t>
            </a:r>
            <a:r>
              <a:rPr lang="en-US" dirty="0" smtClean="0"/>
              <a:t>: 31 million distinct pages from .de domain in April 2004.</a:t>
            </a:r>
          </a:p>
          <a:p>
            <a:r>
              <a:rPr lang="en-US" b="1" dirty="0" smtClean="0"/>
              <a:t>Index Construction</a:t>
            </a:r>
            <a:r>
              <a:rPr lang="en-US" dirty="0" smtClean="0"/>
              <a:t>: 3.9 million pages per machine. Index size 10 GB.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Query Processing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Naive Algorithms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787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Text-First Baseline: </a:t>
            </a:r>
            <a:r>
              <a:rPr lang="en-US" dirty="0" smtClean="0"/>
              <a:t>similar to </a:t>
            </a:r>
            <a:r>
              <a:rPr lang="en-US" dirty="0"/>
              <a:t>i</a:t>
            </a:r>
            <a:r>
              <a:rPr lang="en-US" dirty="0" smtClean="0"/>
              <a:t>nverted file </a:t>
            </a:r>
            <a:r>
              <a:rPr lang="en-US" dirty="0"/>
              <a:t>and R*-Tree Double </a:t>
            </a:r>
            <a:r>
              <a:rPr lang="en-US" dirty="0" smtClean="0"/>
              <a:t>Index. </a:t>
            </a:r>
          </a:p>
          <a:p>
            <a:r>
              <a:rPr lang="en-US" dirty="0" smtClean="0"/>
              <a:t>The inverted file is accessed first retrieving a list of </a:t>
            </a:r>
            <a:r>
              <a:rPr lang="en-US" dirty="0" err="1" smtClean="0"/>
              <a:t>docIDs</a:t>
            </a:r>
            <a:r>
              <a:rPr lang="en-US" dirty="0" smtClean="0"/>
              <a:t> containing query terms.</a:t>
            </a:r>
          </a:p>
          <a:p>
            <a:r>
              <a:rPr lang="en-US" dirty="0" smtClean="0"/>
              <a:t>Next, it retrieves footprints (geo-ranking) of these documents.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362200"/>
            <a:ext cx="797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Geo-First Baseline</a:t>
            </a:r>
            <a:r>
              <a:rPr lang="en-US" b="1" dirty="0" smtClean="0"/>
              <a:t>: </a:t>
            </a:r>
            <a:r>
              <a:rPr lang="en-US" dirty="0" smtClean="0"/>
              <a:t>similar to </a:t>
            </a:r>
            <a:r>
              <a:rPr lang="en-US" dirty="0"/>
              <a:t>First R*-Tree Then Inverted </a:t>
            </a:r>
            <a:r>
              <a:rPr lang="en-US" dirty="0" smtClean="0"/>
              <a:t>File. </a:t>
            </a:r>
          </a:p>
          <a:p>
            <a:r>
              <a:rPr lang="en-US" dirty="0" smtClean="0"/>
              <a:t>The algorithm first access the R*-tree to obtain  the </a:t>
            </a:r>
            <a:r>
              <a:rPr lang="en-US" dirty="0" err="1" smtClean="0"/>
              <a:t>docIDs</a:t>
            </a:r>
            <a:r>
              <a:rPr lang="en-US" dirty="0" smtClean="0"/>
              <a:t> containing query terms </a:t>
            </a:r>
          </a:p>
          <a:p>
            <a:r>
              <a:rPr lang="en-US" dirty="0"/>
              <a:t>of </a:t>
            </a:r>
            <a:r>
              <a:rPr lang="en-US" dirty="0" smtClean="0"/>
              <a:t>all documents </a:t>
            </a:r>
            <a:r>
              <a:rPr lang="en-US" dirty="0"/>
              <a:t>whose footprint is likely to intersect the query footprint.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Improved Algorithms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K-Sweep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1" y="1143000"/>
            <a:ext cx="4343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dirty="0"/>
              <a:t>(1) Retrieve the </a:t>
            </a:r>
            <a:r>
              <a:rPr lang="en-US" dirty="0" err="1"/>
              <a:t>toeprint</a:t>
            </a:r>
            <a:r>
              <a:rPr lang="en-US" dirty="0"/>
              <a:t> ID intervals of all tiles intersecting </a:t>
            </a:r>
            <a:r>
              <a:rPr lang="en-US" dirty="0" smtClean="0"/>
              <a:t>the query </a:t>
            </a:r>
            <a:r>
              <a:rPr lang="en-US" dirty="0"/>
              <a:t>footprint.</a:t>
            </a:r>
          </a:p>
          <a:p>
            <a:r>
              <a:rPr lang="en-US" dirty="0"/>
              <a:t>(2) Perform up to </a:t>
            </a:r>
            <a:r>
              <a:rPr lang="en-US" i="1" dirty="0"/>
              <a:t>k </a:t>
            </a:r>
            <a:r>
              <a:rPr lang="en-US" dirty="0"/>
              <a:t>sweeps on disk, to fetch all </a:t>
            </a:r>
            <a:r>
              <a:rPr lang="en-US" dirty="0" err="1"/>
              <a:t>toeprints</a:t>
            </a:r>
            <a:r>
              <a:rPr lang="en-US" dirty="0"/>
              <a:t> in </a:t>
            </a:r>
            <a:r>
              <a:rPr lang="en-US" dirty="0" smtClean="0"/>
              <a:t>the union </a:t>
            </a:r>
            <a:r>
              <a:rPr lang="en-US" dirty="0"/>
              <a:t>of intervals from Step (1).</a:t>
            </a:r>
          </a:p>
          <a:p>
            <a:r>
              <a:rPr lang="en-US" dirty="0"/>
              <a:t>(3) Sort the </a:t>
            </a:r>
            <a:r>
              <a:rPr lang="en-US" dirty="0" err="1"/>
              <a:t>docIDs</a:t>
            </a:r>
            <a:r>
              <a:rPr lang="en-US" dirty="0"/>
              <a:t> of the </a:t>
            </a:r>
            <a:r>
              <a:rPr lang="en-US" dirty="0" err="1"/>
              <a:t>toeprints</a:t>
            </a:r>
            <a:r>
              <a:rPr lang="en-US" dirty="0"/>
              <a:t> retrieved in Step (2) and </a:t>
            </a:r>
            <a:r>
              <a:rPr lang="en-US" dirty="0" smtClean="0"/>
              <a:t>access the </a:t>
            </a:r>
            <a:r>
              <a:rPr lang="en-US" dirty="0"/>
              <a:t>inverted index to filter these </a:t>
            </a:r>
            <a:r>
              <a:rPr lang="en-US" dirty="0" err="1"/>
              <a:t>docIDs</a:t>
            </a:r>
            <a:r>
              <a:rPr lang="en-US" dirty="0"/>
              <a:t>.</a:t>
            </a:r>
          </a:p>
          <a:p>
            <a:r>
              <a:rPr lang="en-US" dirty="0"/>
              <a:t>(4) Compute the geo scores for the remaining </a:t>
            </a:r>
            <a:r>
              <a:rPr lang="en-US" dirty="0" err="1"/>
              <a:t>docIDs</a:t>
            </a:r>
            <a:r>
              <a:rPr lang="en-US" dirty="0"/>
              <a:t> using </a:t>
            </a:r>
            <a:r>
              <a:rPr lang="en-US" dirty="0" smtClean="0"/>
              <a:t>the </a:t>
            </a:r>
            <a:r>
              <a:rPr lang="en-US" dirty="0" err="1" smtClean="0"/>
              <a:t>toeprints</a:t>
            </a:r>
            <a:r>
              <a:rPr lang="en-US" dirty="0" smtClean="0"/>
              <a:t> </a:t>
            </a:r>
            <a:r>
              <a:rPr lang="en-US" dirty="0"/>
              <a:t>retrieved in Step (2).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22" y="1098466"/>
            <a:ext cx="4377178" cy="23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Tile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Retrieve and sort the </a:t>
            </a:r>
            <a:r>
              <a:rPr lang="en-US" dirty="0" err="1"/>
              <a:t>docIDs</a:t>
            </a:r>
            <a:r>
              <a:rPr lang="en-US" dirty="0"/>
              <a:t> of all </a:t>
            </a:r>
            <a:r>
              <a:rPr lang="en-US" dirty="0" err="1"/>
              <a:t>toeprints</a:t>
            </a:r>
            <a:r>
              <a:rPr lang="en-US" dirty="0"/>
              <a:t> that are listed in</a:t>
            </a:r>
          </a:p>
          <a:p>
            <a:r>
              <a:rPr lang="en-US" dirty="0"/>
              <a:t>any of the tiles intersecting the query footprint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(2) Access the inverted index to filter the </a:t>
            </a:r>
            <a:r>
              <a:rPr lang="en-US" dirty="0" err="1"/>
              <a:t>docIDs</a:t>
            </a:r>
            <a:r>
              <a:rPr lang="en-US" dirty="0"/>
              <a:t> and corresponding</a:t>
            </a:r>
          </a:p>
          <a:p>
            <a:r>
              <a:rPr lang="en-US" dirty="0" err="1"/>
              <a:t>toeprint</a:t>
            </a:r>
            <a:r>
              <a:rPr lang="en-US" dirty="0"/>
              <a:t> IDs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(3) Retrieve the </a:t>
            </a:r>
            <a:r>
              <a:rPr lang="en-US" dirty="0" err="1"/>
              <a:t>toeprints</a:t>
            </a:r>
            <a:r>
              <a:rPr lang="en-US" dirty="0"/>
              <a:t> of all remaining </a:t>
            </a:r>
            <a:r>
              <a:rPr lang="en-US" dirty="0" err="1"/>
              <a:t>toeprint</a:t>
            </a:r>
            <a:r>
              <a:rPr lang="en-US" dirty="0"/>
              <a:t> IDs in an efficient</a:t>
            </a:r>
          </a:p>
          <a:p>
            <a:r>
              <a:rPr lang="en-US" dirty="0"/>
              <a:t>sweep over the </a:t>
            </a:r>
            <a:r>
              <a:rPr lang="en-US" dirty="0" err="1"/>
              <a:t>toeprint</a:t>
            </a:r>
            <a:r>
              <a:rPr lang="en-US" dirty="0"/>
              <a:t> data, using both scans and</a:t>
            </a:r>
          </a:p>
          <a:p>
            <a:r>
              <a:rPr lang="en-US" dirty="0"/>
              <a:t>forward seeks, and compute geographic scores as </a:t>
            </a:r>
            <a:r>
              <a:rPr lang="en-US" dirty="0" err="1"/>
              <a:t>toeprints</a:t>
            </a:r>
            <a:endParaRPr lang="en-US" dirty="0"/>
          </a:p>
          <a:p>
            <a:r>
              <a:rPr lang="en-US" dirty="0"/>
              <a:t>are retrieved.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Space-Filling Inverted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may combine previous two approaches.  It has a </a:t>
            </a:r>
            <a:r>
              <a:rPr lang="en-US" dirty="0"/>
              <a:t>table that maps </a:t>
            </a:r>
            <a:r>
              <a:rPr lang="en-US" dirty="0" err="1"/>
              <a:t>toeprint</a:t>
            </a:r>
            <a:r>
              <a:rPr lang="en-US" dirty="0"/>
              <a:t> IDs </a:t>
            </a:r>
            <a:r>
              <a:rPr lang="en-US" dirty="0" smtClean="0"/>
              <a:t>to </a:t>
            </a:r>
            <a:r>
              <a:rPr lang="en-US" dirty="0" err="1" smtClean="0"/>
              <a:t>docIDs</a:t>
            </a:r>
            <a:r>
              <a:rPr lang="en-US" dirty="0" smtClean="0"/>
              <a:t>, allowing to </a:t>
            </a:r>
            <a:r>
              <a:rPr lang="en-US" dirty="0"/>
              <a:t>eliminate duplicates and to combine the</a:t>
            </a:r>
          </a:p>
          <a:p>
            <a:r>
              <a:rPr lang="en-US" dirty="0"/>
              <a:t>geographic scores of </a:t>
            </a:r>
            <a:r>
              <a:rPr lang="en-US" dirty="0" err="1"/>
              <a:t>toeprints</a:t>
            </a:r>
            <a:r>
              <a:rPr lang="en-US" dirty="0"/>
              <a:t> belonging to the same </a:t>
            </a:r>
            <a:r>
              <a:rPr lang="en-US" dirty="0" smtClean="0"/>
              <a:t>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Evaluation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1485629"/>
            <a:ext cx="627785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55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Zhou, Y., </a:t>
            </a:r>
            <a:r>
              <a:rPr lang="en-US" dirty="0" err="1"/>
              <a:t>Xie</a:t>
            </a:r>
            <a:r>
              <a:rPr lang="en-US" dirty="0"/>
              <a:t>, X., Wang, C., Gong, Y., &amp; Ma, W.-Y. (2005). Hybrid index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for </a:t>
            </a:r>
            <a:r>
              <a:rPr lang="en-US" dirty="0"/>
              <a:t>location-based web search. In CIKM ’05: Proceedings of the </a:t>
            </a: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ACM </a:t>
            </a:r>
          </a:p>
          <a:p>
            <a:r>
              <a:rPr lang="en-US" dirty="0" smtClean="0"/>
              <a:t>international </a:t>
            </a:r>
            <a:r>
              <a:rPr lang="en-US" dirty="0"/>
              <a:t>conference on information and knowledge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(</a:t>
            </a:r>
            <a:r>
              <a:rPr lang="en-US" dirty="0"/>
              <a:t>pp. 155–162). ACM.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734270"/>
            <a:ext cx="750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Chen, Y. Y., </a:t>
            </a:r>
            <a:r>
              <a:rPr lang="en-US" dirty="0" err="1"/>
              <a:t>Suel</a:t>
            </a:r>
            <a:r>
              <a:rPr lang="en-US" dirty="0"/>
              <a:t>, T., &amp; </a:t>
            </a:r>
            <a:r>
              <a:rPr lang="en-US" dirty="0" err="1"/>
              <a:t>Markowetz</a:t>
            </a:r>
            <a:r>
              <a:rPr lang="en-US" dirty="0"/>
              <a:t>, A. (2006, June). Efficient query processing </a:t>
            </a:r>
            <a:r>
              <a:rPr lang="en-US" dirty="0" smtClean="0"/>
              <a:t>in</a:t>
            </a:r>
          </a:p>
          <a:p>
            <a:r>
              <a:rPr lang="en-US" dirty="0"/>
              <a:t>geographic web search engines. In </a:t>
            </a:r>
            <a:r>
              <a:rPr lang="en-US" i="1" dirty="0"/>
              <a:t>Proceedings of the 2006 ACM SIGMOD </a:t>
            </a:r>
            <a:endParaRPr lang="en-US" i="1" dirty="0" smtClean="0"/>
          </a:p>
          <a:p>
            <a:r>
              <a:rPr lang="en-US" i="1" dirty="0"/>
              <a:t>international conference on Management of data</a:t>
            </a:r>
            <a:r>
              <a:rPr lang="en-US" dirty="0"/>
              <a:t> (pp. 277-288). ACM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06" y="990600"/>
            <a:ext cx="646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web content topic related to location/region.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Location-Based Web Search Inherent </a:t>
            </a:r>
            <a:r>
              <a:rPr lang="en-US" sz="3200" dirty="0" smtClean="0">
                <a:solidFill>
                  <a:schemeClr val="tx1"/>
                </a:solidFill>
              </a:rPr>
              <a:t>Problem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6" y="1864973"/>
            <a:ext cx="4338993" cy="329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34" y="1828800"/>
            <a:ext cx="4288526" cy="334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554748"/>
            <a:ext cx="380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 tethering laptop with mobile device</a:t>
            </a:r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 smtClean="0"/>
              <a:t>border of Virginia Beach/Chesapeake</a:t>
            </a:r>
          </a:p>
          <a:p>
            <a:r>
              <a:rPr lang="en-US" sz="1600" dirty="0" smtClean="0"/>
              <a:t>on Virginia Beach side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5567653"/>
            <a:ext cx="380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 tethering laptop with mobile device</a:t>
            </a:r>
            <a:endParaRPr lang="en-US" sz="1600" dirty="0"/>
          </a:p>
          <a:p>
            <a:r>
              <a:rPr lang="en-US" sz="1600" dirty="0"/>
              <a:t>in border of Virginia Beach/Chesapeake</a:t>
            </a:r>
          </a:p>
          <a:p>
            <a:r>
              <a:rPr lang="en-US" sz="1600" dirty="0"/>
              <a:t>on </a:t>
            </a:r>
            <a:r>
              <a:rPr lang="en-US" sz="1600" dirty="0" smtClean="0"/>
              <a:t>Chesapeake 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09" y="1219200"/>
            <a:ext cx="6047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Simple keyword matching neglects spatial relationships.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Challenges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018" y="2286000"/>
            <a:ext cx="1859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	1:1   2:1</a:t>
            </a:r>
          </a:p>
          <a:p>
            <a:r>
              <a:rPr lang="en-US" dirty="0" smtClean="0"/>
              <a:t>best	1:1   2:1</a:t>
            </a:r>
          </a:p>
          <a:p>
            <a:r>
              <a:rPr lang="en-US" dirty="0" smtClean="0"/>
              <a:t>sushi	1:1   2:1</a:t>
            </a:r>
          </a:p>
          <a:p>
            <a:r>
              <a:rPr lang="en-US" dirty="0" smtClean="0"/>
              <a:t>in	1:1   2:1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irginia</a:t>
            </a:r>
            <a:r>
              <a:rPr lang="en-US" dirty="0" smtClean="0"/>
              <a:t>	1:1   </a:t>
            </a:r>
          </a:p>
          <a:p>
            <a:r>
              <a:rPr lang="en-US" dirty="0" smtClean="0"/>
              <a:t>beach	1:1</a:t>
            </a:r>
          </a:p>
          <a:p>
            <a:r>
              <a:rPr lang="en-US" dirty="0" err="1" smtClean="0"/>
              <a:t>norfolk</a:t>
            </a:r>
            <a:r>
              <a:rPr lang="en-US" dirty="0" smtClean="0"/>
              <a:t> 	1:1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743200"/>
            <a:ext cx="228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Inverted Index</a:t>
            </a:r>
          </a:p>
          <a:p>
            <a:pPr algn="ctr"/>
            <a:r>
              <a:rPr lang="en-US" sz="2400" dirty="0" smtClean="0"/>
              <a:t>with counts</a:t>
            </a:r>
          </a:p>
          <a:p>
            <a:pPr algn="ctr"/>
            <a:r>
              <a:rPr lang="en-US" sz="2400" dirty="0" smtClean="0"/>
              <a:t>simple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061" y="4953000"/>
            <a:ext cx="815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location-base query for “sushi </a:t>
            </a:r>
            <a:r>
              <a:rPr lang="en-US" dirty="0" err="1" smtClean="0"/>
              <a:t>virginia</a:t>
            </a:r>
            <a:r>
              <a:rPr lang="en-US" dirty="0" smtClean="0"/>
              <a:t> beach” should include documents 1 and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8280"/>
            <a:ext cx="7844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Design index structure considering spatial and</a:t>
            </a:r>
          </a:p>
          <a:p>
            <a:r>
              <a:rPr lang="en-US" sz="3200" dirty="0" smtClean="0"/>
              <a:t>Inverted file features.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524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4418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Inverted file and R*-trees.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inverted file then R*-trees.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R*-tree then inverted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Location-Based WSE Framework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33500"/>
            <a:ext cx="5468554" cy="4191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315200" y="2819400"/>
            <a:ext cx="1770446" cy="990600"/>
          </a:xfrm>
          <a:prstGeom prst="wedgeRectCallout">
            <a:avLst>
              <a:gd name="adj1" fmla="val -81507"/>
              <a:gd name="adj2" fmla="val 43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Extracts geographical </a:t>
            </a:r>
            <a:r>
              <a:rPr lang="en-US" dirty="0" smtClean="0"/>
              <a:t>scope of pages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590800" y="4185126"/>
            <a:ext cx="1981200" cy="750252"/>
          </a:xfrm>
          <a:prstGeom prst="wedgeRectCallout">
            <a:avLst>
              <a:gd name="adj1" fmla="val 41942"/>
              <a:gd name="adj2" fmla="val -7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location names to MBR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553200" y="1371600"/>
            <a:ext cx="1770446" cy="756126"/>
          </a:xfrm>
          <a:prstGeom prst="wedgeRectCallout">
            <a:avLst>
              <a:gd name="adj1" fmla="val -70976"/>
              <a:gd name="adj2" fmla="val 125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hybrid index structure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228600" y="3335784"/>
            <a:ext cx="1770446" cy="1312416"/>
          </a:xfrm>
          <a:prstGeom prst="wedgeRectCallout">
            <a:avLst>
              <a:gd name="adj1" fmla="val 86474"/>
              <a:gd name="adj2" fmla="val -6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pages relevant to keyword and query region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340726" y="628331"/>
            <a:ext cx="1770446" cy="750252"/>
          </a:xfrm>
          <a:prstGeom prst="wedgeRectCallout">
            <a:avLst>
              <a:gd name="adj1" fmla="val 78952"/>
              <a:gd name="adj2" fmla="val 50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has option for maps or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Important Definitions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254" y="6264694"/>
            <a:ext cx="295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1 obtained from seminal paper.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Minimum Bounding Rectangle (MBR)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18804"/>
            <a:ext cx="5344271" cy="2715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129901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2-D object used to indicate general</a:t>
            </a:r>
          </a:p>
          <a:p>
            <a:r>
              <a:rPr lang="en-US" sz="2400" dirty="0" smtClean="0"/>
              <a:t>geographic area or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7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254" y="6264694"/>
            <a:ext cx="441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obtained from https://en.wikipedia.org/wiki/R-tree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R-Tree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MBR dataset structure where the parent node contains all sub-MBR regions.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4948911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929</Words>
  <Application>Microsoft Office PowerPoint</Application>
  <PresentationFormat>On-screen Show (4:3)</PresentationFormat>
  <Paragraphs>149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107</cp:revision>
  <dcterms:created xsi:type="dcterms:W3CDTF">2016-10-04T14:21:25Z</dcterms:created>
  <dcterms:modified xsi:type="dcterms:W3CDTF">2016-11-03T02:31:14Z</dcterms:modified>
</cp:coreProperties>
</file>