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72" r:id="rId5"/>
    <p:sldId id="274" r:id="rId6"/>
    <p:sldId id="276" r:id="rId7"/>
    <p:sldId id="278" r:id="rId8"/>
    <p:sldId id="27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287" r:id="rId26"/>
    <p:sldId id="304" r:id="rId27"/>
    <p:sldId id="305" r:id="rId28"/>
    <p:sldId id="306" r:id="rId29"/>
    <p:sldId id="307" r:id="rId30"/>
    <p:sldId id="348" r:id="rId31"/>
    <p:sldId id="309" r:id="rId32"/>
    <p:sldId id="310" r:id="rId33"/>
    <p:sldId id="314" r:id="rId34"/>
    <p:sldId id="311" r:id="rId35"/>
    <p:sldId id="312" r:id="rId36"/>
    <p:sldId id="313" r:id="rId37"/>
    <p:sldId id="315" r:id="rId38"/>
    <p:sldId id="316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49" r:id="rId49"/>
    <p:sldId id="350" r:id="rId50"/>
    <p:sldId id="335" r:id="rId51"/>
    <p:sldId id="351" r:id="rId52"/>
    <p:sldId id="337" r:id="rId53"/>
    <p:sldId id="352" r:id="rId54"/>
    <p:sldId id="353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53" autoAdjust="0"/>
  </p:normalViewPr>
  <p:slideViewPr>
    <p:cSldViewPr snapToGrid="0">
      <p:cViewPr varScale="1">
        <p:scale>
          <a:sx n="107" d="100"/>
          <a:sy n="107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4F3A-5216-4BF4-B9A8-2F14AF8F302F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9F65-752F-4330-9280-030A74677F32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425B-9A27-453F-8D0D-C005F086FA41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F71-DABC-46D5-97AC-2F6E23F6A93B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A5D3-CBC4-4FDC-9EB5-E1590C31A353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A59FA-7B96-4864-A057-308FD8989D0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7844-8D25-454A-99C2-1AC39ADAD6EE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955D-387E-4AAF-B557-D9A6EEEAADEC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CAC3-C4CC-45F8-ACB9-0D5191AF5129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CF56-36EE-4F0F-92C0-D612613D09F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0700-C775-414F-9B95-6C4ABB0A06B7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55173F-F83F-45A2-8BB4-157B473530E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cordance_(publishing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kcd.com/1334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838200"/>
            <a:ext cx="6748462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positions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supports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proximity matches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Proximity Matches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Matching phrases or words within a window</a:t>
            </a:r>
          </a:p>
          <a:p>
            <a:pPr lvl="1" eaLnBrk="1" hangingPunct="1"/>
            <a:r>
              <a:rPr lang="en-US" smtClean="0"/>
              <a:t>e.g., "</a:t>
            </a:r>
            <a:r>
              <a:rPr lang="en-US" smtClean="0">
                <a:latin typeface="Consolas" pitchFamily="-72" charset="0"/>
              </a:rPr>
              <a:t>tropical fish</a:t>
            </a:r>
            <a:r>
              <a:rPr lang="en-US" smtClean="0"/>
              <a:t>", or “find tropical within 5 words of fish”</a:t>
            </a:r>
          </a:p>
          <a:p>
            <a:pPr eaLnBrk="1" hangingPunct="1"/>
            <a:r>
              <a:rPr lang="en-US" smtClean="0"/>
              <a:t>Word positions in inverted lists make these types of query features efficient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3555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40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3663" y="6035675"/>
            <a:ext cx="8403261" cy="58477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/>
              <a:t>a better example would include where both </a:t>
            </a:r>
            <a:r>
              <a:rPr lang="en-US" sz="1600" dirty="0" smtClean="0"/>
              <a:t>"</a:t>
            </a:r>
            <a:r>
              <a:rPr lang="en-US" sz="1600" dirty="0"/>
              <a:t>tropical" and "fish" occur, but are not </a:t>
            </a:r>
            <a:r>
              <a:rPr lang="en-US" sz="1600" dirty="0" smtClean="0"/>
              <a:t>adjacent: </a:t>
            </a:r>
          </a:p>
          <a:p>
            <a:pPr algn="ctr" eaLnBrk="0" hangingPunct="0"/>
            <a:r>
              <a:rPr lang="en-US" sz="1600" dirty="0" smtClean="0"/>
              <a:t>“Tropical Storm Bert damaged Bob’s Fish House restaurant”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 and Extents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Document structure is useful in search</a:t>
            </a:r>
          </a:p>
          <a:p>
            <a:pPr lvl="1" eaLnBrk="1" hangingPunct="1"/>
            <a:r>
              <a:rPr lang="en-US" i="1" smtClean="0"/>
              <a:t>field</a:t>
            </a:r>
            <a:r>
              <a:rPr lang="en-US" smtClean="0"/>
              <a:t> restrictions</a:t>
            </a:r>
          </a:p>
          <a:p>
            <a:pPr lvl="2" eaLnBrk="1" hangingPunct="1"/>
            <a:r>
              <a:rPr lang="en-US" smtClean="0"/>
              <a:t>e.g., date, from:, etc.</a:t>
            </a:r>
          </a:p>
          <a:p>
            <a:pPr lvl="1" eaLnBrk="1" hangingPunct="1"/>
            <a:r>
              <a:rPr lang="en-US" smtClean="0"/>
              <a:t>some fields more important</a:t>
            </a:r>
          </a:p>
          <a:p>
            <a:pPr lvl="2" eaLnBrk="1" hangingPunct="1"/>
            <a:r>
              <a:rPr lang="en-US" smtClean="0"/>
              <a:t>e.g., title</a:t>
            </a:r>
          </a:p>
          <a:p>
            <a:pPr eaLnBrk="1" hangingPunct="1"/>
            <a:r>
              <a:rPr lang="en-US" smtClean="0"/>
              <a:t>Options:</a:t>
            </a:r>
          </a:p>
          <a:p>
            <a:pPr lvl="1" eaLnBrk="1" hangingPunct="1"/>
            <a:r>
              <a:rPr lang="en-US" smtClean="0"/>
              <a:t>separate inverted lists for each field type</a:t>
            </a:r>
          </a:p>
          <a:p>
            <a:pPr lvl="1" eaLnBrk="1" hangingPunct="1"/>
            <a:r>
              <a:rPr lang="en-US" smtClean="0"/>
              <a:t>add information about fields to postings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/>
              <a:t>extent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Extent Lists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extent </a:t>
            </a:r>
            <a:r>
              <a:rPr lang="en-US" smtClean="0"/>
              <a:t>is a contiguous region of a document</a:t>
            </a:r>
          </a:p>
          <a:p>
            <a:pPr lvl="1" eaLnBrk="1" hangingPunct="1"/>
            <a:r>
              <a:rPr lang="en-US" smtClean="0"/>
              <a:t>represent extents using word positions</a:t>
            </a:r>
          </a:p>
          <a:p>
            <a:pPr lvl="1" eaLnBrk="1" hangingPunct="1"/>
            <a:r>
              <a:rPr lang="en-US" smtClean="0"/>
              <a:t>inverted list records all extents for a given field type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5603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33400" y="6096000"/>
            <a:ext cx="110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extent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Issues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Precomputed scores in inverted list</a:t>
            </a:r>
          </a:p>
          <a:p>
            <a:pPr lvl="1" eaLnBrk="1" hangingPunct="1"/>
            <a:r>
              <a:rPr lang="en-US" smtClean="0"/>
              <a:t>e.g., list for “fish” [(1:3.6), (3:2.2)], where 3.6 is total feature value for document 1</a:t>
            </a:r>
          </a:p>
          <a:p>
            <a:pPr lvl="1" eaLnBrk="1" hangingPunct="1"/>
            <a:r>
              <a:rPr lang="en-US" smtClean="0"/>
              <a:t>improves speed but reduces flexibility</a:t>
            </a:r>
          </a:p>
          <a:p>
            <a:pPr eaLnBrk="1" hangingPunct="1"/>
            <a:r>
              <a:rPr lang="en-US" smtClean="0"/>
              <a:t>Score-ordered lists</a:t>
            </a:r>
          </a:p>
          <a:p>
            <a:pPr lvl="1" eaLnBrk="1" hangingPunct="1"/>
            <a:r>
              <a:rPr lang="en-US" smtClean="0"/>
              <a:t>query processing engine can focus only on the top part of each inverted list, where the highest-scoring documents are recorded</a:t>
            </a:r>
          </a:p>
          <a:p>
            <a:pPr lvl="1" eaLnBrk="1" hangingPunct="1"/>
            <a:r>
              <a:rPr lang="en-US" smtClean="0"/>
              <a:t>very efficient for single-word queries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57825" y="6002338"/>
            <a:ext cx="3513138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note: proximity information is lost</a:t>
            </a:r>
          </a:p>
          <a:p>
            <a:pPr eaLnBrk="0" hangingPunct="0"/>
            <a:r>
              <a:rPr lang="en-US" sz="1800"/>
              <a:t>in a score-ordered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are very large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25-50% of collection for TREC collections using Indri search engine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higher if n-grams are indexed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saves disk and/or memory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Typically have to decompress lists to use them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Best compression techniques have good </a:t>
            </a:r>
            <a:r>
              <a:rPr lang="en-US" i="1" dirty="0" smtClean="0">
                <a:ea typeface="+mn-ea"/>
              </a:rPr>
              <a:t>compression ratios</a:t>
            </a:r>
            <a:r>
              <a:rPr lang="en-US" dirty="0" smtClean="0">
                <a:ea typeface="+mn-ea"/>
              </a:rPr>
              <a:t> and are easy to decompress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Lossless </a:t>
            </a:r>
            <a:r>
              <a:rPr lang="en-US" dirty="0" smtClean="0">
                <a:ea typeface="+mn-ea"/>
                <a:cs typeface="+mn-cs"/>
              </a:rPr>
              <a:t>compression – no information lost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2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Basic idea</a:t>
            </a:r>
            <a:r>
              <a:rPr lang="en-US" dirty="0" smtClean="0">
                <a:ea typeface="+mn-ea"/>
                <a:cs typeface="+mn-cs"/>
              </a:rPr>
              <a:t>: Common data elements use short codes while uncommon data elements use longer codes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coding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3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number sequence: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possible encoding: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encode 0 using a single 0: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only 10 bits, but...</a:t>
            </a:r>
            <a:endParaRPr lang="en-US" dirty="0">
              <a:ea typeface="+mn-ea"/>
            </a:endParaRPr>
          </a:p>
        </p:txBody>
      </p:sp>
      <p:pic>
        <p:nvPicPr>
          <p:cNvPr id="28675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94363" y="4083050"/>
            <a:ext cx="21971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748213" y="4894263"/>
            <a:ext cx="32115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27663" y="5691188"/>
            <a:ext cx="25114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6327775" y="4302125"/>
            <a:ext cx="1149350" cy="5810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851650" y="4376738"/>
            <a:ext cx="404813" cy="5048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8116888" y="4832350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14 bits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Ambiguous</a:t>
            </a:r>
            <a:r>
              <a:rPr lang="en-US" smtClean="0"/>
              <a:t> encoding – not clear how to decode</a:t>
            </a:r>
          </a:p>
          <a:p>
            <a:pPr lvl="2" eaLnBrk="1" hangingPunct="1"/>
            <a:r>
              <a:rPr lang="en-US" smtClean="0"/>
              <a:t>another decoding: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represents: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use unambiguous code: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gives: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pic>
        <p:nvPicPr>
          <p:cNvPr id="2969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254500" y="3175000"/>
            <a:ext cx="24987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72000" y="4044950"/>
            <a:ext cx="21875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945313" y="4278313"/>
            <a:ext cx="16541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713163" y="5726113"/>
            <a:ext cx="30972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7219950" y="5686425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13 bits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Word count data is good candidate for compression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many small numbers and few larger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 small numbers with small codes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 numbers are less predictable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differences between numbers in an ordered list are smaller and more predictable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Delta encoding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encoding differences between document numbers (</a:t>
            </a:r>
            <a:r>
              <a:rPr lang="en-US" i="1" dirty="0" smtClean="0">
                <a:ea typeface="+mn-ea"/>
              </a:rPr>
              <a:t>d-gaps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Inverted list (without counts)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between adjacent numbers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high-frequency word  are easier to compress, e.g.,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low-frequency word are large, e.g.,</a:t>
            </a:r>
          </a:p>
          <a:p>
            <a:pPr eaLnBrk="1" hangingPunct="1">
              <a:buFont typeface="Arial" pitchFamily="-72" charset="0"/>
              <a:buNone/>
            </a:pPr>
            <a:endParaRPr lang="en-US" smtClean="0"/>
          </a:p>
          <a:p>
            <a:pPr eaLnBrk="1" hangingPunct="1"/>
            <a:endParaRPr lang="en-US"/>
          </a:p>
        </p:txBody>
      </p:sp>
      <p:pic>
        <p:nvPicPr>
          <p:cNvPr id="3174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214563"/>
            <a:ext cx="36718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55838" y="3206750"/>
            <a:ext cx="29289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17750" y="4662488"/>
            <a:ext cx="31781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86000" y="5802313"/>
            <a:ext cx="3313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775325" y="3168650"/>
            <a:ext cx="8826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d-gaps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265738" y="3338513"/>
            <a:ext cx="590550" cy="15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pPr eaLnBrk="1" hangingPunct="1"/>
            <a:r>
              <a:rPr lang="en-US" dirty="0" smtClean="0"/>
              <a:t>Text search has unique requirements, which leads to unique data structures</a:t>
            </a:r>
          </a:p>
          <a:p>
            <a:pPr eaLnBrk="1" hangingPunct="1"/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 eaLnBrk="1" hangingPunct="1"/>
            <a:r>
              <a:rPr lang="en-US" dirty="0" smtClean="0"/>
              <a:t>general name for a class of structures</a:t>
            </a:r>
          </a:p>
          <a:p>
            <a:pPr lvl="1" eaLnBrk="1" hangingPunct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 eaLnBrk="1" hangingPunct="1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22945" y="6301509"/>
            <a:ext cx="451580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hlinkClick r:id="rId2"/>
              </a:rPr>
              <a:t>https://en.wikipedia.org/wiki/Concordance_(publishing)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Bit-Aligned Codes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5138" y="15065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Breaks between encoded numbers can occur after any bit position</a:t>
            </a:r>
          </a:p>
          <a:p>
            <a:pPr eaLnBrk="1" hangingPunct="1"/>
            <a:r>
              <a:rPr lang="en-US" i="1" smtClean="0"/>
              <a:t>Unary</a:t>
            </a:r>
            <a:r>
              <a:rPr lang="en-US" smtClean="0"/>
              <a:t> code</a:t>
            </a:r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smtClean="0"/>
              <a:t> by </a:t>
            </a:r>
            <a:r>
              <a:rPr lang="en-US" i="1" smtClean="0"/>
              <a:t>k</a:t>
            </a:r>
            <a:r>
              <a:rPr lang="en-US" smtClean="0"/>
              <a:t> 1s followed by 0</a:t>
            </a:r>
          </a:p>
          <a:p>
            <a:pPr lvl="1" eaLnBrk="1" hangingPunct="1"/>
            <a:r>
              <a:rPr lang="en-US" smtClean="0"/>
              <a:t>0 at end makes code unambiguous</a:t>
            </a:r>
          </a:p>
        </p:txBody>
      </p:sp>
      <p:pic>
        <p:nvPicPr>
          <p:cNvPr id="3277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74938" y="4376738"/>
            <a:ext cx="2286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Unary and Binary Codes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74663" y="17859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Unary is very efficient for small numbers such as 0 and 1, but quickly becomes very expensive</a:t>
            </a:r>
          </a:p>
          <a:p>
            <a:pPr lvl="1" eaLnBrk="1" hangingPunct="1"/>
            <a:r>
              <a:rPr lang="en-US" dirty="0" smtClean="0"/>
              <a:t>1023 can be represented in 10 binary </a:t>
            </a:r>
            <a:r>
              <a:rPr lang="en-US" dirty="0" smtClean="0"/>
              <a:t>bits, </a:t>
            </a:r>
            <a:r>
              <a:rPr lang="en-US" dirty="0" smtClean="0"/>
              <a:t>but requires 1024 bits in unary</a:t>
            </a:r>
          </a:p>
          <a:p>
            <a:pPr eaLnBrk="1" hangingPunct="1"/>
            <a:r>
              <a:rPr lang="en-US" dirty="0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γ</a:t>
            </a:r>
            <a:r>
              <a:rPr lang="en-US" smtClean="0"/>
              <a:t> Code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00063" y="1498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To encode a number </a:t>
            </a:r>
            <a:r>
              <a:rPr lang="en-US" i="1" smtClean="0"/>
              <a:t>k</a:t>
            </a:r>
            <a:r>
              <a:rPr lang="en-US" smtClean="0"/>
              <a:t>, compute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/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is number of binary digits, encoded in unary</a:t>
            </a:r>
          </a:p>
        </p:txBody>
      </p:sp>
      <p:pic>
        <p:nvPicPr>
          <p:cNvPr id="3481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9513" y="2192338"/>
            <a:ext cx="26400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0863" y="3878263"/>
            <a:ext cx="5443537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09713" y="3641725"/>
            <a:ext cx="58578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&lt;# of binary digits needed (in unary)&gt; 0 &lt;binary w/ leftmost 1 truncated&gt;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1023 takes 19 bits instead of 1024 bits using unary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general, takes 2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⌊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k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⌋</a:t>
            </a:r>
            <a:r>
              <a:rPr lang="en-US" dirty="0" smtClean="0"/>
              <a:t>+1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</a:t>
            </a:r>
            <a:r>
              <a:rPr lang="en-US" dirty="0" err="1" smtClean="0"/>
              <a:t>γ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82600" y="14557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Split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into: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i="1" baseline="-25000" smtClean="0"/>
              <a:t>dd</a:t>
            </a:r>
            <a:r>
              <a:rPr lang="en-US" i="1" smtClean="0"/>
              <a:t> </a:t>
            </a:r>
            <a:r>
              <a:rPr lang="en-US" smtClean="0"/>
              <a:t>in unary, </a:t>
            </a:r>
            <a:r>
              <a:rPr lang="en-US" i="1" smtClean="0"/>
              <a:t>k</a:t>
            </a:r>
            <a:r>
              <a:rPr lang="en-US" i="1" baseline="-25000" smtClean="0"/>
              <a:t>dr</a:t>
            </a:r>
            <a:r>
              <a:rPr lang="en-US" i="1" smtClean="0"/>
              <a:t> </a:t>
            </a:r>
            <a:r>
              <a:rPr lang="en-US" smtClean="0"/>
              <a:t>in binary, and 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smtClean="0"/>
              <a:t> </a:t>
            </a:r>
            <a:r>
              <a:rPr lang="en-US" smtClean="0"/>
              <a:t>in binary</a:t>
            </a:r>
          </a:p>
        </p:txBody>
      </p:sp>
      <p:pic>
        <p:nvPicPr>
          <p:cNvPr id="36867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22525" y="2141538"/>
            <a:ext cx="3200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848100"/>
            <a:ext cx="60372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302000" y="2730500"/>
            <a:ext cx="6350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(k</a:t>
            </a:r>
            <a:r>
              <a:rPr lang="en-US" sz="1200" baseline="-25000"/>
              <a:t>d</a:t>
            </a:r>
            <a:r>
              <a:rPr lang="en-US" sz="1200"/>
              <a:t> +1)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646613" y="4394200"/>
            <a:ext cx="37528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10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1bit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</a:t>
            </a:r>
            <a:r>
              <a:rPr lang="en-US" sz="1200" baseline="-25000" dirty="0"/>
              <a:t>2</a:t>
            </a:r>
            <a:r>
              <a:rPr lang="en-US" sz="1200" dirty="0"/>
              <a:t> = 2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4733925" y="4951413"/>
            <a:ext cx="37528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2bits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110</a:t>
            </a:r>
            <a:r>
              <a:rPr lang="en-US" sz="1200" baseline="-25000" dirty="0"/>
              <a:t>2</a:t>
            </a:r>
            <a:r>
              <a:rPr lang="en-US" sz="1200" dirty="0"/>
              <a:t> = 6</a:t>
            </a:r>
          </a:p>
        </p:txBody>
      </p:sp>
      <p:sp>
        <p:nvSpPr>
          <p:cNvPr id="36872" name="Text Box 4"/>
          <p:cNvSpPr txBox="1">
            <a:spLocks noChangeArrowheads="1"/>
          </p:cNvSpPr>
          <p:nvPr/>
        </p:nvSpPr>
        <p:spPr bwMode="auto">
          <a:xfrm>
            <a:off x="5138738" y="5475288"/>
            <a:ext cx="4005262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= </a:t>
            </a:r>
            <a:r>
              <a:rPr lang="en-US" sz="1200" smtClean="0"/>
              <a:t>11</a:t>
            </a:r>
            <a:r>
              <a:rPr lang="en-US" sz="1200" baseline="-25000" smtClean="0"/>
              <a:t>1</a:t>
            </a:r>
            <a:r>
              <a:rPr lang="en-US" sz="1200" smtClean="0"/>
              <a:t> </a:t>
            </a:r>
            <a:r>
              <a:rPr lang="en-US" sz="1200" dirty="0" smtClean="0"/>
              <a:t>bits 0</a:t>
            </a:r>
            <a:r>
              <a:rPr lang="en-US" sz="1200" dirty="0"/>
              <a:t>-sep 101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4bits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10000</a:t>
            </a:r>
            <a:r>
              <a:rPr lang="en-US" sz="1200" baseline="-25000" dirty="0"/>
              <a:t>2</a:t>
            </a:r>
            <a:r>
              <a:rPr lang="en-US" sz="1200" dirty="0"/>
              <a:t> = 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1625" y="228600"/>
            <a:ext cx="7464425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Byte-Aligned Codes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Variable-length bit encodings can be a problem on processors that process bytes</a:t>
            </a:r>
          </a:p>
          <a:p>
            <a:pPr eaLnBrk="1" hangingPunct="1"/>
            <a:r>
              <a:rPr lang="en-US" i="1" smtClean="0"/>
              <a:t>v-byte</a:t>
            </a:r>
            <a:r>
              <a:rPr lang="en-US" smtClean="0"/>
              <a:t> is a popular byte-aligned code</a:t>
            </a:r>
          </a:p>
          <a:p>
            <a:pPr lvl="1" eaLnBrk="1" hangingPunct="1"/>
            <a:r>
              <a:rPr lang="en-US" smtClean="0"/>
              <a:t>Similar to Unicode UTF-8</a:t>
            </a:r>
          </a:p>
          <a:p>
            <a:pPr eaLnBrk="1" hangingPunct="1"/>
            <a:r>
              <a:rPr lang="en-US" smtClean="0"/>
              <a:t>Shortest v-byte code is 1 byte</a:t>
            </a:r>
          </a:p>
          <a:p>
            <a:pPr eaLnBrk="1" hangingPunct="1"/>
            <a:r>
              <a:rPr lang="en-US" smtClean="0"/>
              <a:t>Numbers are 1 to 4 bytes, with high bit 1 in the last byte, 0 otherwise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Encoding</a:t>
            </a:r>
          </a:p>
        </p:txBody>
      </p:sp>
      <p:pic>
        <p:nvPicPr>
          <p:cNvPr id="39938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592263"/>
            <a:ext cx="39878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82663" y="3792538"/>
            <a:ext cx="64516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8738" y="6216650"/>
            <a:ext cx="467360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"1" in high-bit = "here comes the last byte"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Encoder </a:t>
            </a:r>
          </a:p>
        </p:txBody>
      </p:sp>
      <p:pic>
        <p:nvPicPr>
          <p:cNvPr id="40962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7738" y="2227263"/>
            <a:ext cx="7366000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Decoder</a:t>
            </a:r>
          </a:p>
        </p:txBody>
      </p:sp>
      <p:pic>
        <p:nvPicPr>
          <p:cNvPr id="4198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625600"/>
            <a:ext cx="71628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 and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Indexes are designed to support </a:t>
            </a:r>
            <a:r>
              <a:rPr lang="en-US" i="1" dirty="0" smtClean="0">
                <a:ea typeface="+mn-ea"/>
                <a:cs typeface="+mn-cs"/>
              </a:rPr>
              <a:t>search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faster response time, supports updates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search engines use a particular form of search: </a:t>
            </a:r>
            <a:r>
              <a:rPr lang="en-US" i="1" dirty="0" smtClean="0">
                <a:ea typeface="+mn-ea"/>
                <a:cs typeface="+mn-cs"/>
              </a:rPr>
              <a:t>ranking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documents are retrieved in sorted order according to a score computing using the document representation, the query, and a </a:t>
            </a:r>
            <a:r>
              <a:rPr lang="en-US" i="1" dirty="0" smtClean="0">
                <a:ea typeface="+mn-ea"/>
              </a:rPr>
              <a:t>ranking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 reasonable abstract model for ranking?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enables discussion of indexes without details of retrieval model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</a:t>
            </a:r>
            <a:r>
              <a:rPr lang="en-US" dirty="0" smtClean="0"/>
              <a:t>invert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 smtClean="0"/>
              <a:t>list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counts &amp;</a:t>
            </a:r>
            <a:r>
              <a:rPr lang="en-US" dirty="0" smtClean="0"/>
              <a:t> positions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Delta encode document numbers and </a:t>
            </a:r>
            <a:r>
              <a:rPr lang="en-US" dirty="0" smtClean="0"/>
              <a:t>positions </a:t>
            </a:r>
            <a:r>
              <a:rPr lang="en-US" dirty="0" smtClean="0">
                <a:solidFill>
                  <a:srgbClr val="FF0000"/>
                </a:solidFill>
              </a:rPr>
              <a:t>(but not counts)</a:t>
            </a:r>
            <a:r>
              <a:rPr lang="en-US" dirty="0" smtClean="0"/>
              <a:t>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using v-byte: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3011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4038" y="2346325"/>
            <a:ext cx="45958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846263" y="3903663"/>
            <a:ext cx="4705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619250" y="5235575"/>
            <a:ext cx="61801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814388" y="2368550"/>
            <a:ext cx="9286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tropical = 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239838" y="5883275"/>
            <a:ext cx="193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total space = 13 bytes</a:t>
            </a:r>
          </a:p>
          <a:p>
            <a:pPr eaLnBrk="0" hangingPunct="0"/>
            <a:r>
              <a:rPr lang="en-US" sz="1200"/>
              <a:t>ASCII = 24 bytes</a:t>
            </a:r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6376988" y="1471613"/>
            <a:ext cx="2767012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(document,count,[positions])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5524500" y="5480050"/>
            <a:ext cx="809625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 bytes </a:t>
            </a:r>
          </a:p>
          <a:p>
            <a:pPr eaLnBrk="0" hangingPunct="0"/>
            <a:r>
              <a:rPr lang="en-US" sz="1200"/>
              <a:t>needed</a:t>
            </a:r>
          </a:p>
          <a:p>
            <a:pPr eaLnBrk="0" hangingPunct="0"/>
            <a:r>
              <a:rPr lang="en-US" sz="1200"/>
              <a:t>for 180</a:t>
            </a:r>
          </a:p>
        </p:txBody>
      </p:sp>
      <p:sp>
        <p:nvSpPr>
          <p:cNvPr id="43018" name="Text Box 4"/>
          <p:cNvSpPr txBox="1">
            <a:spLocks noChangeArrowheads="1"/>
          </p:cNvSpPr>
          <p:nvPr/>
        </p:nvSpPr>
        <p:spPr bwMode="auto">
          <a:xfrm>
            <a:off x="4022725" y="5194300"/>
            <a:ext cx="414338" cy="3365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83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Skipping 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Search involves comparison of inverted lists of different lengths</a:t>
            </a:r>
          </a:p>
          <a:p>
            <a:pPr lvl="1" eaLnBrk="1" hangingPunct="1"/>
            <a:r>
              <a:rPr lang="en-US" smtClean="0"/>
              <a:t>Can be very inefficient</a:t>
            </a:r>
          </a:p>
          <a:p>
            <a:pPr lvl="1" eaLnBrk="1" hangingPunct="1"/>
            <a:r>
              <a:rPr lang="en-US" smtClean="0"/>
              <a:t>“Skipping” ahead to check document numbers is much better</a:t>
            </a:r>
          </a:p>
          <a:p>
            <a:pPr lvl="1" eaLnBrk="1" hangingPunct="1"/>
            <a:r>
              <a:rPr lang="en-US" smtClean="0"/>
              <a:t>Compression makes this difficult</a:t>
            </a:r>
          </a:p>
          <a:p>
            <a:pPr lvl="2" eaLnBrk="1" hangingPunct="1"/>
            <a:r>
              <a:rPr lang="en-US" smtClean="0"/>
              <a:t>Variable size, only d-gaps stored</a:t>
            </a:r>
          </a:p>
          <a:p>
            <a:pPr eaLnBrk="1" hangingPunct="1"/>
            <a:r>
              <a:rPr lang="en-US" smtClean="0"/>
              <a:t>Skip pointers are additional data structure to support skipping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skip pointer (</a:t>
            </a:r>
            <a:r>
              <a:rPr lang="en-US" i="1" smtClean="0"/>
              <a:t>d, p) </a:t>
            </a:r>
            <a:r>
              <a:rPr lang="en-US" smtClean="0"/>
              <a:t>contains a document number </a:t>
            </a:r>
            <a:r>
              <a:rPr lang="en-US" i="1" smtClean="0"/>
              <a:t>d</a:t>
            </a:r>
            <a:r>
              <a:rPr lang="en-US" smtClean="0"/>
              <a:t> and a byte (or bit) position </a:t>
            </a:r>
            <a:r>
              <a:rPr lang="en-US" i="1" smtClean="0"/>
              <a:t>p</a:t>
            </a:r>
          </a:p>
          <a:p>
            <a:pPr lvl="1" eaLnBrk="1" hangingPunct="1"/>
            <a:r>
              <a:rPr lang="en-US" smtClean="0"/>
              <a:t>Means there is an inverted list posting that starts at position </a:t>
            </a:r>
            <a:r>
              <a:rPr lang="en-US" i="1" smtClean="0"/>
              <a:t>p</a:t>
            </a:r>
            <a:r>
              <a:rPr lang="en-US" smtClean="0"/>
              <a:t>, and the posting before it was for document </a:t>
            </a:r>
            <a:r>
              <a:rPr lang="en-US" i="1" smtClean="0"/>
              <a:t>d</a:t>
            </a:r>
          </a:p>
        </p:txBody>
      </p:sp>
      <p:pic>
        <p:nvPicPr>
          <p:cNvPr id="45059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4470400"/>
            <a:ext cx="73977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13"/>
          <p:cNvSpPr txBox="1">
            <a:spLocks noChangeArrowheads="1"/>
          </p:cNvSpPr>
          <p:nvPr/>
        </p:nvSpPr>
        <p:spPr bwMode="auto">
          <a:xfrm>
            <a:off x="1016000" y="589280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skip pointers</a:t>
            </a:r>
          </a:p>
        </p:txBody>
      </p:sp>
      <p:cxnSp>
        <p:nvCxnSpPr>
          <p:cNvPr id="16" name="Straight Arrow Connector 15"/>
          <p:cNvCxnSpPr>
            <a:stCxn id="45060" idx="0"/>
          </p:cNvCxnSpPr>
          <p:nvPr/>
        </p:nvCxnSpPr>
        <p:spPr>
          <a:xfrm rot="16200000" flipV="1">
            <a:off x="1494632" y="5684043"/>
            <a:ext cx="355600" cy="61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18"/>
          <p:cNvSpPr txBox="1">
            <a:spLocks noChangeArrowheads="1"/>
          </p:cNvSpPr>
          <p:nvPr/>
        </p:nvSpPr>
        <p:spPr bwMode="auto">
          <a:xfrm>
            <a:off x="4216400" y="568960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Inverted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Inverted list</a:t>
            </a:r>
          </a:p>
          <a:p>
            <a:pPr lvl="1" eaLnBrk="1" hangingPunct="1">
              <a:buFont typeface="Arial" pitchFamily="-72" charset="0"/>
              <a:buNone/>
            </a:pPr>
            <a:endParaRPr lang="en-US" sz="4000" smtClean="0"/>
          </a:p>
          <a:p>
            <a:pPr lvl="1" eaLnBrk="1" hangingPunct="1"/>
            <a:r>
              <a:rPr lang="en-US" smtClean="0"/>
              <a:t>D-gaps</a:t>
            </a:r>
          </a:p>
          <a:p>
            <a:pPr lvl="1" eaLnBrk="1" hangingPunct="1"/>
            <a:endParaRPr lang="en-US" sz="4000" smtClean="0"/>
          </a:p>
          <a:p>
            <a:pPr lvl="1" eaLnBrk="1" hangingPunct="1"/>
            <a:r>
              <a:rPr lang="en-US" smtClean="0"/>
              <a:t>Skip pointers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46083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0375" y="2862263"/>
            <a:ext cx="84470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36675" y="4140200"/>
            <a:ext cx="56562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62063" y="5461000"/>
            <a:ext cx="566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762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768350" y="258603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11636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1612900" y="259715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1798638" y="38560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17</a:t>
            </a: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2563813" y="3832225"/>
            <a:ext cx="403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34</a:t>
            </a:r>
          </a:p>
        </p:txBody>
      </p:sp>
      <p:sp>
        <p:nvSpPr>
          <p:cNvPr id="46092" name="Text Box 4"/>
          <p:cNvSpPr txBox="1">
            <a:spLocks noChangeArrowheads="1"/>
          </p:cNvSpPr>
          <p:nvPr/>
        </p:nvSpPr>
        <p:spPr bwMode="auto">
          <a:xfrm>
            <a:off x="3397250" y="3833813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45</a:t>
            </a:r>
          </a:p>
        </p:txBody>
      </p:sp>
      <p:sp>
        <p:nvSpPr>
          <p:cNvPr id="46093" name="Text Box 4"/>
          <p:cNvSpPr txBox="1">
            <a:spLocks noChangeArrowheads="1"/>
          </p:cNvSpPr>
          <p:nvPr/>
        </p:nvSpPr>
        <p:spPr bwMode="auto">
          <a:xfrm>
            <a:off x="4206875" y="38433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52</a:t>
            </a:r>
          </a:p>
        </p:txBody>
      </p:sp>
      <p:sp>
        <p:nvSpPr>
          <p:cNvPr id="46094" name="Text Box 4"/>
          <p:cNvSpPr txBox="1">
            <a:spLocks noChangeArrowheads="1"/>
          </p:cNvSpPr>
          <p:nvPr/>
        </p:nvSpPr>
        <p:spPr bwMode="auto">
          <a:xfrm>
            <a:off x="4951413" y="38322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77800" y="5891213"/>
            <a:ext cx="2943225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(34,6) = "goto pos 6 d-gap (0 indexed, </a:t>
            </a:r>
          </a:p>
          <a:p>
            <a:pPr eaLnBrk="0" hangingPunct="0"/>
            <a:r>
              <a:rPr lang="en-US" sz="1200"/>
              <a:t>so 7th d-gap) and add that d-gap to 34 for the next doc"</a:t>
            </a:r>
          </a:p>
          <a:p>
            <a:pPr eaLnBrk="0" hangingPunct="0"/>
            <a:r>
              <a:rPr lang="en-US" sz="1200"/>
              <a:t>2+34 = doc 36</a:t>
            </a:r>
          </a:p>
        </p:txBody>
      </p:sp>
      <p:sp>
        <p:nvSpPr>
          <p:cNvPr id="46096" name="Text Box 4"/>
          <p:cNvSpPr txBox="1">
            <a:spLocks noChangeArrowheads="1"/>
          </p:cNvSpPr>
          <p:nvPr/>
        </p:nvSpPr>
        <p:spPr bwMode="auto">
          <a:xfrm>
            <a:off x="3341688" y="5902325"/>
            <a:ext cx="2395537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80: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57+23=80 (hit)</a:t>
            </a:r>
          </a:p>
        </p:txBody>
      </p:sp>
      <p:sp>
        <p:nvSpPr>
          <p:cNvPr id="46097" name="Text Box 4"/>
          <p:cNvSpPr txBox="1">
            <a:spLocks noChangeArrowheads="1"/>
          </p:cNvSpPr>
          <p:nvPr/>
        </p:nvSpPr>
        <p:spPr bwMode="auto">
          <a:xfrm>
            <a:off x="5949950" y="5853113"/>
            <a:ext cx="3194050" cy="1004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85: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52+23=80 (miss)</a:t>
            </a:r>
          </a:p>
          <a:p>
            <a:pPr eaLnBrk="0" hangingPunct="0"/>
            <a:r>
              <a:rPr lang="en-US" sz="1200"/>
              <a:t>80+9 =89 (miss); 89 &gt; 85 = doc 85 isn't here</a:t>
            </a:r>
          </a:p>
        </p:txBody>
      </p: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1250950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99" name="Text Box 4"/>
          <p:cNvSpPr txBox="1">
            <a:spLocks noChangeArrowheads="1"/>
          </p:cNvSpPr>
          <p:nvPr/>
        </p:nvSpPr>
        <p:spPr bwMode="auto">
          <a:xfrm>
            <a:off x="1543050" y="438150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100" name="Text Box 4"/>
          <p:cNvSpPr txBox="1">
            <a:spLocks noChangeArrowheads="1"/>
          </p:cNvSpPr>
          <p:nvPr/>
        </p:nvSpPr>
        <p:spPr bwMode="auto">
          <a:xfrm>
            <a:off x="1849438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101" name="Text Box 4"/>
          <p:cNvSpPr txBox="1">
            <a:spLocks noChangeArrowheads="1"/>
          </p:cNvSpPr>
          <p:nvPr/>
        </p:nvSpPr>
        <p:spPr bwMode="auto">
          <a:xfrm>
            <a:off x="2154238" y="4392613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4551363" y="4403725"/>
            <a:ext cx="3698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12</a:t>
            </a:r>
          </a:p>
        </p:txBody>
      </p:sp>
      <p:sp>
        <p:nvSpPr>
          <p:cNvPr id="46103" name="Text Box 4"/>
          <p:cNvSpPr txBox="1">
            <a:spLocks noChangeArrowheads="1"/>
          </p:cNvSpPr>
          <p:nvPr/>
        </p:nvSpPr>
        <p:spPr bwMode="auto">
          <a:xfrm>
            <a:off x="3316288" y="4810125"/>
            <a:ext cx="2767012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 #, d-gap offset)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usually stored together in a single file for 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Inverted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Vocabulary </a:t>
            </a:r>
            <a:r>
              <a:rPr lang="en-US" dirty="0" smtClean="0">
                <a:ea typeface="+mn-ea"/>
                <a:cs typeface="+mn-cs"/>
              </a:rPr>
              <a:t>or</a:t>
            </a:r>
            <a:r>
              <a:rPr lang="en-US" i="1" dirty="0" smtClean="0">
                <a:ea typeface="+mn-ea"/>
                <a:cs typeface="+mn-cs"/>
              </a:rPr>
              <a:t> lexicon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a lookup table from index terms to the byte offset of the inverted list in the inverted file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Either hash table in memory or B-tree for larger vocabularies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statistics stored at start of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statistics stored in separate file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6056313" y="3022600"/>
            <a:ext cx="2898775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in-memory index to the index; </a:t>
            </a:r>
          </a:p>
          <a:p>
            <a:pPr eaLnBrk="0" hangingPunct="0"/>
            <a:r>
              <a:rPr lang="en-US" sz="1200"/>
              <a:t>where does "cat" end and "dog" start?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 Construction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in-memory indexer</a:t>
            </a:r>
          </a:p>
        </p:txBody>
      </p:sp>
      <p:pic>
        <p:nvPicPr>
          <p:cNvPr id="4813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362200"/>
            <a:ext cx="69850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90538" y="1549400"/>
            <a:ext cx="8229600" cy="5173663"/>
          </a:xfrm>
        </p:spPr>
        <p:txBody>
          <a:bodyPr/>
          <a:lstStyle/>
          <a:p>
            <a:pPr eaLnBrk="1" hangingPunct="1"/>
            <a:r>
              <a:rPr lang="en-US" smtClean="0"/>
              <a:t>Merging addresses limited memory problem</a:t>
            </a:r>
          </a:p>
          <a:p>
            <a:pPr lvl="1" eaLnBrk="1" hangingPunct="1"/>
            <a:r>
              <a:rPr lang="en-US" smtClean="0"/>
              <a:t>Build the inverted list structure</a:t>
            </a:r>
            <a:r>
              <a:rPr lang="en-US" i="1" smtClean="0"/>
              <a:t> </a:t>
            </a:r>
            <a:r>
              <a:rPr lang="en-US" smtClean="0"/>
              <a:t>until memory runs out</a:t>
            </a:r>
          </a:p>
          <a:p>
            <a:pPr lvl="1" eaLnBrk="1" hangingPunct="1"/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write the partial index</a:t>
            </a:r>
            <a:r>
              <a:rPr lang="en-US" i="1" smtClean="0"/>
              <a:t> </a:t>
            </a:r>
            <a:r>
              <a:rPr lang="en-US" smtClean="0"/>
              <a:t>to disk, start making a new one</a:t>
            </a:r>
          </a:p>
          <a:p>
            <a:pPr lvl="1" eaLnBrk="1" hangingPunct="1"/>
            <a:r>
              <a:rPr lang="en-US" smtClean="0"/>
              <a:t>At the end of this process, the disk is filled with many partial indexes, which are merged</a:t>
            </a:r>
          </a:p>
          <a:p>
            <a:pPr eaLnBrk="1" hangingPunct="1"/>
            <a:r>
              <a:rPr lang="en-US" smtClean="0"/>
              <a:t>Partial lists must be designed so they can be merged in small pieces</a:t>
            </a:r>
          </a:p>
          <a:p>
            <a:pPr lvl="1" eaLnBrk="1" hangingPunct="1"/>
            <a:r>
              <a:rPr lang="en-US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pic>
        <p:nvPicPr>
          <p:cNvPr id="50178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2141538"/>
            <a:ext cx="804386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771775" y="5387975"/>
            <a:ext cx="2395538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merging will make sure Index B doc numbers don't collide with those from Index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Indexing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processing driven by need to index and analyze huge amounts of data (i.e., the Web)</a:t>
            </a:r>
          </a:p>
          <a:p>
            <a:pPr eaLnBrk="1" hangingPunct="1"/>
            <a:r>
              <a:rPr lang="en-US" smtClean="0"/>
              <a:t>Large numbers of inexpensive servers used rather than larger, more expensive machines</a:t>
            </a:r>
          </a:p>
          <a:p>
            <a:pPr eaLnBrk="1" hangingPunct="1"/>
            <a:r>
              <a:rPr lang="en-US" i="1" smtClean="0"/>
              <a:t>MapReduce</a:t>
            </a:r>
            <a:r>
              <a:rPr lang="en-US" smtClean="0"/>
              <a:t> is a distributed programming tool designed for indexing and analysis tasks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76375"/>
            <a:ext cx="8229600" cy="4846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Given a large text file that contains data about credit card transactions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line of the file contains a credit card number and an amount of money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Determine the number of unique credit card numbers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Could use hash table – memory problems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counting is simple with sorted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 with distributed approach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sorting and placement are crucial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Model of Ranking</a:t>
            </a:r>
          </a:p>
        </p:txBody>
      </p:sp>
      <p:pic>
        <p:nvPicPr>
          <p:cNvPr id="16386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4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0188"/>
            <a:ext cx="8229600" cy="50244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programming framework that focuses on data placement and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Mapper</a:t>
            </a:r>
            <a:endParaRPr lang="en-US" i="1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Generally, transforms a list of items into another list of items of the same length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Reducer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Transforms a list of items into a single item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Definitions not so strict in terms of number of outputs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tasks on a cluster of machines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1282700"/>
            <a:ext cx="8229600" cy="5110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Map</a:t>
            </a:r>
            <a:r>
              <a:rPr lang="en-US" dirty="0" smtClean="0">
                <a:ea typeface="+mn-ea"/>
              </a:rPr>
              <a:t> stage which transforms data records into pairs, each with a key and a value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Shuffle</a:t>
            </a:r>
            <a:r>
              <a:rPr lang="en-US" dirty="0" smtClean="0">
                <a:ea typeface="+mn-ea"/>
              </a:rPr>
              <a:t> uses a hash function so that all pairs with the same key end up next to each other and on the same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Reduce</a:t>
            </a:r>
            <a:r>
              <a:rPr lang="en-US" dirty="0" smtClean="0">
                <a:ea typeface="+mn-ea"/>
              </a:rPr>
              <a:t> stage processes records in batches, where all pairs with the same key are processed at the same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Idempotence</a:t>
            </a:r>
            <a:r>
              <a:rPr lang="en-US" dirty="0" smtClean="0">
                <a:ea typeface="+mn-ea"/>
                <a:cs typeface="+mn-cs"/>
              </a:rPr>
              <a:t> of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provides fault tolerance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multiple operations on same input gives same output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pic>
        <p:nvPicPr>
          <p:cNvPr id="55298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950" y="1566863"/>
            <a:ext cx="5427663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062038" y="1931988"/>
            <a:ext cx="63341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0-9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2038" y="264160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10-19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050925" y="34178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20-29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062038" y="41846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30-39</a:t>
            </a:r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071563" y="49164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40-49</a:t>
            </a:r>
          </a:p>
        </p:txBody>
      </p:sp>
      <p:sp>
        <p:nvSpPr>
          <p:cNvPr id="55304" name="Text Box 4"/>
          <p:cNvSpPr txBox="1">
            <a:spLocks noChangeArrowheads="1"/>
          </p:cNvSpPr>
          <p:nvPr/>
        </p:nvSpPr>
        <p:spPr bwMode="auto">
          <a:xfrm>
            <a:off x="1060450" y="5681663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50-59</a:t>
            </a: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7102475" y="2714625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a-d</a:t>
            </a:r>
          </a:p>
        </p:txBody>
      </p:sp>
      <p:sp>
        <p:nvSpPr>
          <p:cNvPr id="55306" name="Text Box 4"/>
          <p:cNvSpPr txBox="1">
            <a:spLocks noChangeArrowheads="1"/>
          </p:cNvSpPr>
          <p:nvPr/>
        </p:nvSpPr>
        <p:spPr bwMode="auto">
          <a:xfrm>
            <a:off x="7123113" y="34480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e-l</a:t>
            </a:r>
          </a:p>
        </p:txBody>
      </p:sp>
      <p:sp>
        <p:nvSpPr>
          <p:cNvPr id="55307" name="Text Box 4"/>
          <p:cNvSpPr txBox="1">
            <a:spLocks noChangeArrowheads="1"/>
          </p:cNvSpPr>
          <p:nvPr/>
        </p:nvSpPr>
        <p:spPr bwMode="auto">
          <a:xfrm>
            <a:off x="7124700" y="41925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m-s</a:t>
            </a:r>
          </a:p>
        </p:txBody>
      </p:sp>
      <p:sp>
        <p:nvSpPr>
          <p:cNvPr id="55308" name="Text Box 4"/>
          <p:cNvSpPr txBox="1">
            <a:spLocks noChangeArrowheads="1"/>
          </p:cNvSpPr>
          <p:nvPr/>
        </p:nvSpPr>
        <p:spPr bwMode="auto">
          <a:xfrm>
            <a:off x="7100888" y="494823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t-z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56322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36863" y="1766888"/>
            <a:ext cx="34909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798763" y="3949700"/>
            <a:ext cx="405288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Example</a:t>
            </a:r>
          </a:p>
        </p:txBody>
      </p:sp>
      <p:pic>
        <p:nvPicPr>
          <p:cNvPr id="5734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5213" y="1538288"/>
            <a:ext cx="4352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667250"/>
            <a:ext cx="45894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 merging is a good strategy for handling updates when they come in large batches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small updates this is very inefficient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instead, create separate index for new documents, merge </a:t>
            </a:r>
            <a:r>
              <a:rPr lang="en-US" i="1" dirty="0" smtClean="0">
                <a:ea typeface="+mn-ea"/>
              </a:rPr>
              <a:t>results</a:t>
            </a:r>
            <a:r>
              <a:rPr lang="en-US" dirty="0" smtClean="0">
                <a:ea typeface="+mn-ea"/>
              </a:rPr>
              <a:t> from both searches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could be in-memory, fast to update and search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Deletions handled using </a:t>
            </a:r>
            <a:r>
              <a:rPr lang="en-US" i="1" dirty="0" smtClean="0">
                <a:ea typeface="+mn-ea"/>
                <a:cs typeface="+mn-cs"/>
              </a:rPr>
              <a:t>delete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Modifications done by putting old version on delete list, adding new version to new documents index</a:t>
            </a:r>
            <a:endParaRPr lang="en-US" dirty="0">
              <a:ea typeface="+mn-ea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903538" y="5902325"/>
            <a:ext cx="34575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cf. URI redaction in the IA's Wayback Machine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Calculates complete scores for documents by processing all term lists, one document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Accumulates scores for documents by processing term lists one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Both approaches have optimization techniques that significantly reduce time required to generate scores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0418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2224088"/>
            <a:ext cx="501808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111500" y="1435100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Function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getCurrentDocument()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Returns </a:t>
            </a:r>
            <a:r>
              <a:rPr lang="en-US" dirty="0">
                <a:ea typeface="Calibri"/>
                <a:cs typeface="Times New Roman"/>
              </a:rPr>
              <a:t>the document number of the current posting of the inverted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skipForwardToDocument(d)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getCurrentDocument() &lt;= </a:t>
            </a:r>
            <a:r>
              <a:rPr lang="en-US" dirty="0" smtClean="0">
                <a:ea typeface="Calibri"/>
                <a:cs typeface="Times New Roman"/>
              </a:rPr>
              <a:t>d. This </a:t>
            </a:r>
            <a:r>
              <a:rPr lang="en-US" dirty="0">
                <a:ea typeface="Calibri"/>
                <a:cs typeface="Times New Roman"/>
              </a:rPr>
              <a:t>function may read to the end of the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movePastDocument(d)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</a:t>
            </a:r>
            <a:r>
              <a:rPr lang="en-US" dirty="0" smtClean="0">
                <a:ea typeface="Calibri"/>
                <a:cs typeface="Times New Roman"/>
              </a:rPr>
              <a:t>getCurrentDocument</a:t>
            </a:r>
            <a:r>
              <a:rPr lang="en-US" dirty="0">
                <a:ea typeface="Calibri"/>
                <a:cs typeface="Times New Roman"/>
              </a:rPr>
              <a:t>() &lt; d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moveToNextDocument()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to the next document in the list.  Equivalent </a:t>
            </a:r>
            <a:r>
              <a:rPr lang="en-US" dirty="0" smtClean="0">
                <a:ea typeface="Calibri"/>
                <a:cs typeface="Times New Roman"/>
              </a:rPr>
              <a:t>to movePastDocument(getCurrentDocument()).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getNextAccumulator(d)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 returns the first document number d' &gt;= d that has already has an </a:t>
            </a:r>
            <a:r>
              <a:rPr lang="en-US" dirty="0" smtClean="0">
                <a:ea typeface="+mn-ea"/>
              </a:rPr>
              <a:t>accumulator.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removeAccumulatorsBetween(a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b)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Removes </a:t>
            </a:r>
            <a:r>
              <a:rPr lang="en-US" dirty="0">
                <a:ea typeface="Calibri"/>
                <a:cs typeface="Times New Roman"/>
              </a:rPr>
              <a:t>all accumulators for documents numbers between a and </a:t>
            </a:r>
            <a:r>
              <a:rPr lang="en-US" dirty="0" smtClean="0">
                <a:ea typeface="Calibri"/>
                <a:cs typeface="Times New Roman"/>
              </a:rPr>
              <a:t>b. A</a:t>
            </a:r>
            <a:r>
              <a:rPr lang="en-US" baseline="-25000" dirty="0" smtClean="0">
                <a:ea typeface="Calibri"/>
                <a:cs typeface="Times New Roman"/>
              </a:rPr>
              <a:t>d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will be removed iff a &lt; d &lt; b.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246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8413" y="1693863"/>
            <a:ext cx="6956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Concrete Model</a:t>
            </a:r>
          </a:p>
        </p:txBody>
      </p:sp>
      <p:pic>
        <p:nvPicPr>
          <p:cNvPr id="17410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76400"/>
            <a:ext cx="34020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1676400"/>
            <a:ext cx="3517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3490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1676400"/>
            <a:ext cx="46085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2150" y="1184275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453063" y="5540375"/>
            <a:ext cx="4587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3:1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846388" y="6186488"/>
            <a:ext cx="3830637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advantage = efficient disk access to inverted lists</a:t>
            </a:r>
          </a:p>
          <a:p>
            <a:pPr eaLnBrk="0" hangingPunct="0"/>
            <a:r>
              <a:rPr lang="en-US" sz="1200"/>
              <a:t>disadvantage = keeping track of partial scores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451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1398588"/>
            <a:ext cx="65881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 uses more memory for accumulators, but accesses disk more efficiently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classes of optimization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 less data from inverted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skip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simple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 scores for fewer documents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conjunctive processing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complex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5365750" y="5321300"/>
            <a:ext cx="18700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i.e., Boolean "AND"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60338"/>
            <a:ext cx="539273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5735638" y="1014413"/>
            <a:ext cx="2444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Term-at-a-Time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6034088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5653088" y="1062038"/>
            <a:ext cx="3197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Document-at-a-Time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Threshold methods use number of top-ranked documents needed (</a:t>
            </a:r>
            <a:r>
              <a:rPr lang="en-US" sz="3000" i="1" smtClean="0"/>
              <a:t>k</a:t>
            </a:r>
            <a:r>
              <a:rPr lang="en-US" sz="3000" smtClean="0"/>
              <a:t>) to optimize query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for most applications, </a:t>
            </a:r>
            <a:r>
              <a:rPr lang="en-US" sz="2600" i="1" smtClean="0"/>
              <a:t>k</a:t>
            </a:r>
            <a:r>
              <a:rPr lang="en-US" sz="2600" smtClean="0"/>
              <a:t> is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For any query, there is a </a:t>
            </a:r>
            <a:r>
              <a:rPr lang="en-US" sz="3000" i="1" smtClean="0"/>
              <a:t>minimum score </a:t>
            </a:r>
            <a:r>
              <a:rPr lang="en-US" sz="3000" smtClean="0"/>
              <a:t>that each document needs to reach before it can be shown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score of the </a:t>
            </a:r>
            <a:r>
              <a:rPr lang="en-US" sz="2600" i="1" smtClean="0"/>
              <a:t>k</a:t>
            </a:r>
            <a:r>
              <a:rPr lang="en-US" sz="2600" smtClean="0"/>
              <a:t>th-highest scoring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gives </a:t>
            </a:r>
            <a:r>
              <a:rPr lang="en-US" sz="2600" i="1" smtClean="0"/>
              <a:t>threshold</a:t>
            </a:r>
            <a:r>
              <a:rPr lang="en-US" sz="2600" smtClean="0"/>
              <a:t> </a:t>
            </a:r>
            <a:r>
              <a:rPr lang="el-GR" sz="2600" i="1" smtClean="0"/>
              <a:t>τ</a:t>
            </a:r>
            <a:endParaRPr lang="en-US" sz="26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optimization methods estimate </a:t>
            </a:r>
            <a:r>
              <a:rPr lang="el-GR" sz="2600" i="1" smtClean="0"/>
              <a:t>τ′</a:t>
            </a:r>
            <a:r>
              <a:rPr lang="en-US" sz="2600" i="1" smtClean="0"/>
              <a:t> </a:t>
            </a:r>
            <a:r>
              <a:rPr lang="en-US" sz="2600" smtClean="0"/>
              <a:t>to ignore documents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913438" y="2770188"/>
            <a:ext cx="1989137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e.g., k=10 for SERPs</a:t>
            </a:r>
          </a:p>
          <a:p>
            <a:pPr eaLnBrk="0" hangingPunct="0"/>
            <a:r>
              <a:rPr lang="en-US" sz="1400" dirty="0">
                <a:hlinkClick r:id="rId2"/>
              </a:rPr>
              <a:t>http://xkcd.com/1334/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document-at-a-time processing, use score of lowest-ranked document so far for </a:t>
            </a:r>
            <a:r>
              <a:rPr lang="el-GR" i="1" smtClean="0"/>
              <a:t>τ′</a:t>
            </a:r>
            <a:r>
              <a:rPr lang="en-US" i="1" smtClean="0"/>
              <a:t> </a:t>
            </a:r>
          </a:p>
          <a:p>
            <a:pPr lvl="1" eaLnBrk="1" hangingPunct="1"/>
            <a:r>
              <a:rPr lang="en-US" smtClean="0"/>
              <a:t>for term-at-a-time, have to use </a:t>
            </a:r>
            <a:r>
              <a:rPr lang="en-US" i="1" smtClean="0"/>
              <a:t>k</a:t>
            </a:r>
            <a:r>
              <a:rPr lang="en-US" sz="1200" i="1" smtClean="0"/>
              <a:t>th</a:t>
            </a:r>
            <a:r>
              <a:rPr lang="en-US" smtClean="0"/>
              <a:t>-largest score in the accumulator table</a:t>
            </a:r>
          </a:p>
          <a:p>
            <a:pPr eaLnBrk="1" hangingPunct="1"/>
            <a:r>
              <a:rPr lang="en-US" i="1" smtClean="0"/>
              <a:t>MaxScore</a:t>
            </a:r>
            <a:r>
              <a:rPr lang="en-US" smtClean="0"/>
              <a:t> method compares the maximum score that remaining documents could have to </a:t>
            </a:r>
            <a:r>
              <a:rPr lang="el-GR" i="1" smtClean="0"/>
              <a:t>τ′</a:t>
            </a:r>
            <a:endParaRPr lang="en-US" i="1" smtClean="0"/>
          </a:p>
          <a:p>
            <a:pPr lvl="1" eaLnBrk="1" hangingPunct="1"/>
            <a:r>
              <a:rPr lang="en-US" i="1" smtClean="0"/>
              <a:t>safe </a:t>
            </a:r>
            <a:r>
              <a:rPr lang="en-US" smtClean="0"/>
              <a:t>optimization in that ranking will be the same without optimization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MaxScore 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565150" y="3014663"/>
            <a:ext cx="8229600" cy="3843337"/>
          </a:xfrm>
        </p:spPr>
        <p:txBody>
          <a:bodyPr/>
          <a:lstStyle/>
          <a:p>
            <a:pPr eaLnBrk="1" hangingPunct="1"/>
            <a:r>
              <a:rPr lang="en-US" sz="3000" smtClean="0"/>
              <a:t>Indexer computes </a:t>
            </a:r>
            <a:r>
              <a:rPr lang="en-US" sz="3000" i="1" smtClean="0"/>
              <a:t>μ</a:t>
            </a:r>
            <a:r>
              <a:rPr lang="en-US" sz="3000" i="1" baseline="-25000" smtClean="0"/>
              <a:t>tree </a:t>
            </a:r>
          </a:p>
          <a:p>
            <a:pPr lvl="1" eaLnBrk="1" hangingPunct="1"/>
            <a:r>
              <a:rPr lang="en-US" sz="2400" smtClean="0"/>
              <a:t>maximum score for any document containing just “tree”</a:t>
            </a:r>
          </a:p>
          <a:p>
            <a:pPr eaLnBrk="1" hangingPunct="1"/>
            <a:r>
              <a:rPr lang="en-US" sz="2800" smtClean="0"/>
              <a:t>Assume </a:t>
            </a:r>
            <a:r>
              <a:rPr lang="en-US" sz="2800" i="1" smtClean="0"/>
              <a:t>k</a:t>
            </a:r>
            <a:r>
              <a:rPr lang="en-US" sz="2800" smtClean="0"/>
              <a:t> =3, </a:t>
            </a:r>
            <a:r>
              <a:rPr lang="el-GR" sz="2800" i="1" smtClean="0"/>
              <a:t>τ′</a:t>
            </a:r>
            <a:r>
              <a:rPr lang="en-US" sz="2800" i="1" smtClean="0"/>
              <a:t> </a:t>
            </a:r>
            <a:r>
              <a:rPr lang="en-US" sz="2800" smtClean="0"/>
              <a:t>is lowest score after first three docs</a:t>
            </a:r>
          </a:p>
          <a:p>
            <a:pPr eaLnBrk="1" hangingPunct="1"/>
            <a:r>
              <a:rPr lang="en-US" sz="2800" smtClean="0"/>
              <a:t>Likely that </a:t>
            </a:r>
            <a:r>
              <a:rPr lang="en-US" sz="2800" i="1" smtClean="0"/>
              <a:t>τ ′ &gt; μ</a:t>
            </a:r>
            <a:r>
              <a:rPr lang="en-US" sz="2800" i="1" baseline="-25000" smtClean="0"/>
              <a:t>tree</a:t>
            </a:r>
            <a:endParaRPr lang="en-US" sz="2800" i="1" smtClean="0"/>
          </a:p>
          <a:p>
            <a:pPr lvl="1" eaLnBrk="1" hangingPunct="1"/>
            <a:r>
              <a:rPr lang="en-US" sz="2400" i="1" smtClean="0"/>
              <a:t>τ ′ </a:t>
            </a:r>
            <a:r>
              <a:rPr lang="en-US" sz="2400" smtClean="0"/>
              <a:t>is the score of a document that contains both query terms</a:t>
            </a:r>
          </a:p>
          <a:p>
            <a:pPr eaLnBrk="1" hangingPunct="1"/>
            <a:r>
              <a:rPr lang="en-US" sz="2800" smtClean="0"/>
              <a:t>Can safely skip over all gray postings</a:t>
            </a:r>
          </a:p>
        </p:txBody>
      </p:sp>
      <p:pic>
        <p:nvPicPr>
          <p:cNvPr id="70659" name="Picture 2" descr="C:\Users\croft\Desktop\ch5-max-scor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1820863"/>
            <a:ext cx="778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97625" y="5518150"/>
            <a:ext cx="2746375" cy="115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/>
              <a:t>Imagine all boxes are initially white.</a:t>
            </a:r>
          </a:p>
          <a:p>
            <a:pPr eaLnBrk="0" hangingPunct="0"/>
            <a:r>
              <a:rPr lang="en-US" sz="1000"/>
              <a:t>We start processing left to right.</a:t>
            </a:r>
          </a:p>
          <a:p>
            <a:pPr eaLnBrk="0" hangingPunct="0"/>
            <a:r>
              <a:rPr lang="en-US" sz="1000"/>
              <a:t>After 4th doc, we have 3 "good candidates",</a:t>
            </a:r>
          </a:p>
          <a:p>
            <a:pPr eaLnBrk="0" hangingPunct="0"/>
            <a:r>
              <a:rPr lang="en-US" sz="1000"/>
              <a:t>so any docs with just "tree" probably won't</a:t>
            </a:r>
          </a:p>
          <a:p>
            <a:pPr eaLnBrk="0" hangingPunct="0"/>
            <a:r>
              <a:rPr lang="en-US" sz="1000"/>
              <a:t>make the cut.</a:t>
            </a:r>
          </a:p>
          <a:p>
            <a:pPr eaLnBrk="0" hangingPunct="0"/>
            <a:r>
              <a:rPr lang="en-US" sz="1000"/>
              <a:t>Gray those docs out and process only the</a:t>
            </a:r>
          </a:p>
          <a:p>
            <a:pPr eaLnBrk="0" hangingPunct="0"/>
            <a:r>
              <a:rPr lang="en-US" sz="1000"/>
              <a:t>remaining white docs to look for best 3 docs.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Approaches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750"/>
          </a:xfrm>
        </p:spPr>
        <p:txBody>
          <a:bodyPr/>
          <a:lstStyle/>
          <a:p>
            <a:pPr eaLnBrk="1" hangingPunct="1"/>
            <a:r>
              <a:rPr lang="en-US" smtClean="0"/>
              <a:t>Early termination of query processing</a:t>
            </a:r>
          </a:p>
          <a:p>
            <a:pPr lvl="1" eaLnBrk="1" hangingPunct="1"/>
            <a:r>
              <a:rPr lang="en-US" smtClean="0"/>
              <a:t>ignore high-frequency word lists in term-at-a-time</a:t>
            </a:r>
          </a:p>
          <a:p>
            <a:pPr lvl="1" eaLnBrk="1" hangingPunct="1"/>
            <a:r>
              <a:rPr lang="en-US" smtClean="0"/>
              <a:t>ignore documents at end of lists in doc-at-a-time</a:t>
            </a:r>
          </a:p>
          <a:p>
            <a:pPr lvl="1" eaLnBrk="1" hangingPunct="1"/>
            <a:r>
              <a:rPr lang="en-US" i="1" smtClean="0"/>
              <a:t>unsafe</a:t>
            </a:r>
            <a:r>
              <a:rPr lang="en-US" smtClean="0"/>
              <a:t> optimization</a:t>
            </a:r>
          </a:p>
          <a:p>
            <a:pPr eaLnBrk="1" hangingPunct="1"/>
            <a:r>
              <a:rPr lang="en-US" smtClean="0"/>
              <a:t>List ordering</a:t>
            </a:r>
          </a:p>
          <a:p>
            <a:pPr lvl="1" eaLnBrk="1" hangingPunct="1"/>
            <a:r>
              <a:rPr lang="en-US" smtClean="0"/>
              <a:t>order inverted lists by quality metric (e.g., PageRank) or by partial score</a:t>
            </a:r>
          </a:p>
          <a:p>
            <a:pPr lvl="1" eaLnBrk="1" hangingPunct="1"/>
            <a:r>
              <a:rPr lang="en-US" smtClean="0"/>
              <a:t>makes unsafe (and fast) optimizations more likely to produce good documents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978525" y="3208338"/>
            <a:ext cx="2371725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also, consider only the first k query terms for large queries (e.g. 100+ terms)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88523" y="1744451"/>
            <a:ext cx="1156051" cy="55399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/>
              <a:t>e.g.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</a:p>
          <a:p>
            <a:pPr eaLnBrk="0" hangingPunct="0"/>
            <a:r>
              <a:rPr lang="en-US" sz="1000" dirty="0" err="1" smtClean="0"/>
              <a:t>freq</a:t>
            </a:r>
            <a:r>
              <a:rPr lang="en-US" sz="1000" dirty="0" smtClean="0"/>
              <a:t>(tree) &gt;&gt; </a:t>
            </a:r>
            <a:r>
              <a:rPr lang="en-US" sz="1000" dirty="0" err="1" smtClean="0"/>
              <a:t>freq</a:t>
            </a:r>
            <a:r>
              <a:rPr lang="en-US" sz="1000" dirty="0" smtClean="0"/>
              <a:t>(eucalyptus)</a:t>
            </a:r>
            <a:endParaRPr lang="en-US" sz="1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74679" y="4823094"/>
            <a:ext cx="2371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/>
              <a:t>recall “fake” DJ Shadow</a:t>
            </a:r>
          </a:p>
          <a:p>
            <a:pPr eaLnBrk="0" hangingPunct="0"/>
            <a:r>
              <a:rPr lang="en-US" sz="1400" dirty="0" smtClean="0"/>
              <a:t>page from last lecture…</a:t>
            </a:r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Queries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Query language </a:t>
            </a:r>
            <a:r>
              <a:rPr lang="en-US" smtClean="0"/>
              <a:t>can support specification of complex features</a:t>
            </a:r>
          </a:p>
          <a:p>
            <a:pPr lvl="1" eaLnBrk="1" hangingPunct="1"/>
            <a:r>
              <a:rPr lang="en-US" smtClean="0"/>
              <a:t>similar to SQL for database systems</a:t>
            </a:r>
          </a:p>
          <a:p>
            <a:pPr lvl="1" eaLnBrk="1" hangingPunct="1"/>
            <a:r>
              <a:rPr lang="en-US" i="1" smtClean="0"/>
              <a:t>query translator </a:t>
            </a:r>
            <a:r>
              <a:rPr lang="en-US" smtClean="0"/>
              <a:t>converts the user’s input into the structured query representation</a:t>
            </a:r>
          </a:p>
          <a:p>
            <a:pPr lvl="1" eaLnBrk="1" hangingPunct="1"/>
            <a:r>
              <a:rPr lang="en-US" smtClean="0"/>
              <a:t>Galago query language is the example used here</a:t>
            </a:r>
          </a:p>
          <a:p>
            <a:pPr lvl="1" eaLnBrk="1" hangingPunct="1"/>
            <a:r>
              <a:rPr lang="en-US" smtClean="0"/>
              <a:t>e.g., Galago query:</a:t>
            </a:r>
          </a:p>
          <a:p>
            <a:pPr eaLnBrk="1" hangingPunct="1"/>
            <a:endParaRPr lang="en-US" smtClean="0"/>
          </a:p>
        </p:txBody>
      </p:sp>
      <p:pic>
        <p:nvPicPr>
          <p:cNvPr id="72707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05425"/>
            <a:ext cx="72802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728913" y="5942013"/>
            <a:ext cx="4530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#od:1 = proximity of 1</a:t>
            </a:r>
          </a:p>
          <a:p>
            <a:pPr eaLnBrk="0" hangingPunct="0"/>
            <a:r>
              <a:rPr lang="en-US" sz="1400" dirty="0" smtClean="0"/>
              <a:t>("</a:t>
            </a:r>
            <a:r>
              <a:rPr lang="en-US" sz="1400" dirty="0"/>
              <a:t>tropical fish" OR "aquarium </a:t>
            </a:r>
            <a:r>
              <a:rPr lang="en-US" sz="1400" dirty="0" smtClean="0"/>
              <a:t>fish”) OR "fish”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index term is associated with an </a:t>
            </a:r>
            <a:r>
              <a:rPr lang="en-US" i="1" dirty="0" smtClean="0">
                <a:ea typeface="+mn-ea"/>
                <a:cs typeface="+mn-cs"/>
              </a:rPr>
              <a:t>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lists of documents, or lists of word occurrences in documents, and other information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entry is called a </a:t>
            </a:r>
            <a:r>
              <a:rPr lang="en-US" i="1" dirty="0" smtClean="0">
                <a:ea typeface="+mn-ea"/>
              </a:rPr>
              <a:t>posting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part of the posting that refers to a specific document or location is called a </a:t>
            </a:r>
            <a:r>
              <a:rPr lang="en-US" i="1" dirty="0" smtClean="0">
                <a:ea typeface="+mn-ea"/>
              </a:rPr>
              <a:t>pointer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document in the collection is given a unique number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Lists are usually </a:t>
            </a:r>
            <a:r>
              <a:rPr lang="en-US" i="1" dirty="0" smtClean="0">
                <a:ea typeface="+mn-ea"/>
              </a:rPr>
              <a:t>document-ordered</a:t>
            </a:r>
            <a:r>
              <a:rPr lang="en-US" dirty="0" smtClean="0">
                <a:ea typeface="+mn-ea"/>
              </a:rPr>
              <a:t> (sorted by document number)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Evaluation Tree for Structured Query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3730" name="Picture 2" descr="C:\Users\croft\Desktop\ch5-structured-query-tre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332038"/>
            <a:ext cx="733425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queries sent to a </a:t>
            </a:r>
            <a:r>
              <a:rPr lang="en-US" i="1" dirty="0" smtClean="0">
                <a:ea typeface="+mn-ea"/>
              </a:rPr>
              <a:t>director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then sends messages to many </a:t>
            </a:r>
            <a:r>
              <a:rPr lang="en-US" i="1" dirty="0" smtClean="0">
                <a:ea typeface="+mn-ea"/>
              </a:rPr>
              <a:t>index servers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index server does some portion of the query processing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organizes the results and returns them to the user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main approaches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 distribution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by far the most popular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063"/>
          </a:xfrm>
        </p:spPr>
        <p:txBody>
          <a:bodyPr/>
          <a:lstStyle/>
          <a:p>
            <a:pPr eaLnBrk="1" hangingPunct="1"/>
            <a:r>
              <a:rPr lang="en-US" smtClean="0"/>
              <a:t>Document distribution</a:t>
            </a:r>
          </a:p>
          <a:p>
            <a:pPr lvl="1" eaLnBrk="1" hangingPunct="1"/>
            <a:r>
              <a:rPr lang="en-US" smtClean="0"/>
              <a:t>each index server acts as a search engine for a small fraction of the total collection</a:t>
            </a:r>
          </a:p>
          <a:p>
            <a:pPr lvl="1" eaLnBrk="1" hangingPunct="1"/>
            <a:r>
              <a:rPr lang="en-US" smtClean="0"/>
              <a:t>director sends a copy of the query to each of the index servers, each of which returns the top-</a:t>
            </a:r>
            <a:r>
              <a:rPr lang="en-US" i="1" smtClean="0"/>
              <a:t>k </a:t>
            </a:r>
            <a:r>
              <a:rPr lang="en-US" smtClean="0"/>
              <a:t>results</a:t>
            </a:r>
          </a:p>
          <a:p>
            <a:pPr lvl="1" eaLnBrk="1" hangingPunct="1"/>
            <a:r>
              <a:rPr lang="en-US" smtClean="0"/>
              <a:t>results are merged into a single ranked list by the director</a:t>
            </a:r>
          </a:p>
          <a:p>
            <a:pPr eaLnBrk="1" hangingPunct="1"/>
            <a:r>
              <a:rPr lang="en-US" smtClean="0"/>
              <a:t>Collection statistics should be shared for effective ranking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4064000" y="6065838"/>
            <a:ext cx="34258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IS1's best result might be not as good as IS2's worst result…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63"/>
            <a:ext cx="8229600" cy="51387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distribution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Single index is built for the whole cluster of machines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inverted list in that index is then assigned to one index </a:t>
            </a:r>
            <a:r>
              <a:rPr lang="en-US" dirty="0" smtClean="0">
                <a:ea typeface="+mn-ea"/>
              </a:rPr>
              <a:t>server 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(e.g., IS1={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alpha,bravo,charlie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 IS2={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delta,echo,foxtrot,golf,hotel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},…)</a:t>
            </a:r>
            <a:endParaRPr lang="en-US" sz="1300" dirty="0" smtClean="0">
              <a:solidFill>
                <a:srgbClr val="FF0000"/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most cases the data to process a query is not stored on a single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of the index servers is chosen to process the query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usually the one holding the longest 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Other index servers send information to that server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results sent to director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Query distributions similar to </a:t>
            </a:r>
            <a:r>
              <a:rPr lang="en-US" dirty="0" err="1" smtClean="0">
                <a:ea typeface="+mn-ea"/>
                <a:cs typeface="+mn-cs"/>
              </a:rPr>
              <a:t>Zipf</a:t>
            </a:r>
            <a:endParaRPr lang="en-US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About ½ each day are unique, but some are very popular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Caching can significantly improve effectiveness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popular query results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common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 caching can help with unique queries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Cache must be refreshed to prevent stale data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“Collection”</a:t>
            </a:r>
          </a:p>
        </p:txBody>
      </p:sp>
      <p:pic>
        <p:nvPicPr>
          <p:cNvPr id="19458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33600"/>
            <a:ext cx="6877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791200"/>
            <a:ext cx="6324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3"/>
          </a:xfrm>
        </p:spPr>
        <p:txBody>
          <a:bodyPr/>
          <a:lstStyle/>
          <a:p>
            <a:pPr eaLnBrk="1" hangingPunct="1"/>
            <a:r>
              <a:rPr lang="en-US" sz="2800" smtClean="0"/>
              <a:t>Simple Inverted </a:t>
            </a:r>
            <a:br>
              <a:rPr lang="en-US" sz="2800" smtClean="0"/>
            </a:br>
            <a:r>
              <a:rPr lang="en-US" sz="2800" smtClean="0"/>
              <a:t>Index</a:t>
            </a:r>
          </a:p>
        </p:txBody>
      </p:sp>
      <p:pic>
        <p:nvPicPr>
          <p:cNvPr id="20482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5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counts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 #&#10; # Generating Elias-gamma and Elias-delta codes in Python&#10; #&#10;&#10; import math &#10; &#10; def unary_encode(n):&#10;  return &quot;1&quot; * n + &quot;0&quot;&#10; &#10; def binary_encode(n, width):&#10;     r = &quot;&quot;&#10;     for i in range(0,width):&#10;      if ((1&lt;&lt;i) &amp; n) &gt; 0:&#10;       r = &quot;1&quot; + r&#10;      else:&#10;       r = &quot;0&quot; + r&#10;     return r           &#10;&#10; def gamma_encode(n): &#10;     logn = int(math.log(n,2))&#10;     return unary_encode( logn ) + &quot; &quot; + binary_encode(n, logn)&#10; &#10; def delta_encode(n):&#10;  logn = int(math.log(n,2))&#10; if n == 1:&#10;   return &quot;0&quot;&#10;  else:&#10;   loglog = int(math.log(logn+1,2)) &#10;   residual = logn+1 - int(math.pow(2, loglog))&#10;         return unary_encode( loglog ) + &quot; &quot; + binary_encode( residual, loglog ) + &quot; &quot; + binary_encode(n, logn)&#10; &#10; if __name__ == &quot;__main__&quot;:&#10;     for n in [1,2,3, 6, 15,16,255,1023]: &#10;         logn = int(math.log(n,2))&#10;         loglogn = int(math.log(logn+1,2))&#10;         print n, &quot;d_r&quot;, logn&#10;         print n, &quot;d_dd&quot;, loglogn&#10;         print n, &quot;d_dr&quot;, logn + 1 - int(math.pow(2,loglogn)) &#10;         print n, &quot;delta&quot;, delta_encode(n)&#10;         #print n, &quot;gamma&quot;, gamma_encode(n) &#10;         #print n, &quot;binary&quot;, binary_encode(n)&#10; \end{verbatim}                   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9"/>
  <p:tag name="PICTUREFILESIZE" val="18720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encode( int[] input, ByteBuffer output ) { &#10;     for( int i : input ) {&#10;         while( i &gt;= 128 ) {           &#10;             output.put( i &amp; 0x7F );&#10;             i &gt;&gt;&gt;= 7;&#10;         }              &#10;         output.put( i | 0x80 );&#10;     }                                      &#10; }  &#10; \end{verbatim}&#10;  &#10;                          &#10; 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29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decode( byte[] input, IntBuffer output ) {&#10;     for( int i=0; i &lt; input.length; i++ ) {&#10;         int position = 0;&#10;         int result = ((int)input[i] &amp; 0x7F);&#10;         &#10;         while( (input[i] &amp; 0x80) == 0 ) {&#10;             i += 1;&#10;             position += 1;&#10;             int unsignedByte = ((int)input[i] &amp; 0x7F);&#10;             result |= (unsignedByte &lt;&lt; (7*position)); &#10;         }                 &#10;                       &#10;         output.put(result);&#10;     }&#10; }&#10; \end{verbatim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570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5, 11, 17, 21, 26, 34, 36, 37, 45, 48, 51, 52, 57, 80, 89, 91, 94, 101, 104, 119$  template TPT1  env TPENV1  fore 0  back 16777215  eqnno 1"/>
  <p:tag name="FILENAME" val="TP_tmp"/>
  <p:tag name="ORIGWIDTH" val="294"/>
  <p:tag name="PICTUREFILESIZE" val="10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, 6, 6, 4, 5, 9, 2, 1, 8, 3, 3, 1, 5, 23, 9, 2, 3, 7, 3, 15  template TPT1  env TPENV1  fore 0  back 16777215  eqnno 2"/>
  <p:tag name="FILENAME" val="TP_tmp"/>
  <p:tag name="ORIGWIDTH" val="194"/>
  <p:tag name="PICTUREFILESIZE" val="73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17, 3), (34, 6), (45, 9), (52, 12), (89, 15), (101, 18)  template TPT1  env TPENV1  fore 0  back 16777215  eqnno 3"/>
  <p:tag name="FILENAME" val="TP_tmp"/>
  <p:tag name="ORIGWIDTH" val="204"/>
  <p:tag name="PICTUREFILESIZE" val="98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\State $s_d \leftarrow 0$&#10;     \ForAll{inverted lists $l_i$ in $L$}&#10;        \If{$l_i$.getCurrentDocument() = $d$}&#10;             \State $s_d \leftarrow s_d + g_i(Q) f_i( l_i )$ \Comment{Update the document score}    &#10;         \EndIf&#10;         \State $l_i$.movePastDocument( $d$ )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0440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1553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TermAtATimeRetrieval}{$Q$, $I$, $f$, $g$, $k$} &#10;    \State $A \leftarrow $ Map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State $d_0 \leftarrow -1$&#10;   \While{$l_i$ is not finished} &#10;       \If{$i = 0$}&#10;           \State $d \leftarrow l_i$.getCurrentDocument()&#10;                \State $A_d \leftarrow A_d + g_i(Q) f( l_i )$&#10;               \State $l_i$.moveToNextDocument()&#10;       \Else\label{taat:conjunctive:doc}&#10;           \State $d \leftarrow l_i$.getCurrentDocument()&#10;             \State $d' \leftarrow A$.getNextAccumulator($d$)&#10;                 \State $A$.removeAccumulatorsBetween($d_0,d'$)&#10;                    \If{$d$ = $d'$}&#10;                    \State $A_d \leftarrow A_d + g_i(Q) f( l_i )$&#10;                   \State $l_i$.moveToNextDocument()&#10;          \Else&#10;              \State $l_i$.skipForwardToDocument($d'$)&#10;          \EndIf&#10;          \State $d_0 \leftarrow d'$&#10;       \EndIf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99048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State $d \leftarrow -1$ &#10; \While{all lists in $L$ are not finished}&#10;    \State $s_d \leftarrow 0$&#10;     \ForAll{inverted lists $l_i$ in $L$}&#10;         \If{$l_i$.getCurrentDocument() $&gt;$ $d$}&#10;             \State $d \leftarrow l_i$.getCurrentDocument()\label{fig:daat:conjunctive:maxdoc}&#10;         \EndIf&#10;     \EndFor&#10;     \ForAll{inverted lists $l_i$ in $L$}\label{fig:daat:conjunctive:scoreloop}&#10;       \State  $l_i$.skipForwardToDocument($d$)&#10;        \If{$l_i$.getCurrentDocument() = $d$}&#10;             \State $s_d \leftarrow s_d + g_i(Q) f_i( l_i )$ \Comment{Update the document score}    &#10;             \State $l_i$.movePastDocument( $d$ )&#10;           \Else&#10;                \State $d \leftarrow-1$&#10;                \State \textbf{break}&#10;           \EndIf&#10;     \EndFor                                    &#10;      \If{$d &gt; -1$}  $R$.add( $s_d, d$ ) \EndIf&#10;    \EndWhile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70408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\#combine(\#od:1(tropical fish) \#od:1(aquarium fish) fish)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8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3012</Words>
  <Application>Microsoft Macintosh PowerPoint</Application>
  <PresentationFormat>On-screen Show (4:3)</PresentationFormat>
  <Paragraphs>424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Search Engines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PowerPoint Presentation</vt:lpstr>
      <vt:lpstr>Byte-Aligned Codes</vt:lpstr>
      <vt:lpstr>V-Byte Encoding</vt:lpstr>
      <vt:lpstr>V-Byte Encoder </vt:lpstr>
      <vt:lpstr>V-Byte Decoder</vt:lpstr>
      <vt:lpstr>Compression Example</vt:lpstr>
      <vt:lpstr>Skipping </vt:lpstr>
      <vt:lpstr>Skip Pointers</vt:lpstr>
      <vt:lpstr>Skip Pointers</vt:lpstr>
      <vt:lpstr>Auxiliary Structures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  <vt:lpstr>Query Processing</vt:lpstr>
      <vt:lpstr>Document-At-A-Time</vt:lpstr>
      <vt:lpstr>Pseudocode Function Descriptions</vt:lpstr>
      <vt:lpstr>Document-At-A-Time</vt:lpstr>
      <vt:lpstr>Term-At-A-Time</vt:lpstr>
      <vt:lpstr>Term-At-A-Time</vt:lpstr>
      <vt:lpstr>Optimization Techniques</vt:lpstr>
      <vt:lpstr>PowerPoint Presentation</vt:lpstr>
      <vt:lpstr>PowerPoint Presentation</vt:lpstr>
      <vt:lpstr>Threshold Methods</vt:lpstr>
      <vt:lpstr>Threshold Methods</vt:lpstr>
      <vt:lpstr>MaxScore Example</vt:lpstr>
      <vt:lpstr>Other Approaches</vt:lpstr>
      <vt:lpstr>Structured Queries</vt:lpstr>
      <vt:lpstr>Evaluation Tree for Structured Query</vt:lpstr>
      <vt:lpstr>Distributed Evaluation</vt:lpstr>
      <vt:lpstr>Distributed Evaluation</vt:lpstr>
      <vt:lpstr>Distributed Evaluation</vt:lpstr>
      <vt:lpstr>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111</cp:revision>
  <cp:lastPrinted>2015-10-01T17:24:30Z</cp:lastPrinted>
  <dcterms:created xsi:type="dcterms:W3CDTF">2008-09-24T13:08:11Z</dcterms:created>
  <dcterms:modified xsi:type="dcterms:W3CDTF">2016-09-30T03:14:07Z</dcterms:modified>
</cp:coreProperties>
</file>