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7" r:id="rId2"/>
    <p:sldId id="258" r:id="rId3"/>
    <p:sldId id="277" r:id="rId4"/>
    <p:sldId id="308" r:id="rId5"/>
    <p:sldId id="309" r:id="rId6"/>
    <p:sldId id="278" r:id="rId7"/>
    <p:sldId id="305" r:id="rId8"/>
    <p:sldId id="304" r:id="rId9"/>
    <p:sldId id="306" r:id="rId10"/>
    <p:sldId id="307" r:id="rId11"/>
    <p:sldId id="279" r:id="rId12"/>
    <p:sldId id="298" r:id="rId13"/>
    <p:sldId id="310" r:id="rId14"/>
    <p:sldId id="280" r:id="rId15"/>
    <p:sldId id="299" r:id="rId16"/>
    <p:sldId id="311" r:id="rId17"/>
    <p:sldId id="281" r:id="rId18"/>
    <p:sldId id="312" r:id="rId19"/>
    <p:sldId id="262" r:id="rId20"/>
    <p:sldId id="315" r:id="rId21"/>
    <p:sldId id="260" r:id="rId22"/>
    <p:sldId id="313" r:id="rId23"/>
    <p:sldId id="314" r:id="rId24"/>
    <p:sldId id="282" r:id="rId25"/>
    <p:sldId id="328" r:id="rId26"/>
    <p:sldId id="329" r:id="rId27"/>
    <p:sldId id="330" r:id="rId28"/>
    <p:sldId id="301" r:id="rId29"/>
    <p:sldId id="300" r:id="rId30"/>
    <p:sldId id="283" r:id="rId31"/>
    <p:sldId id="318" r:id="rId32"/>
    <p:sldId id="284" r:id="rId33"/>
    <p:sldId id="285" r:id="rId34"/>
    <p:sldId id="317" r:id="rId35"/>
    <p:sldId id="263" r:id="rId36"/>
    <p:sldId id="264" r:id="rId37"/>
    <p:sldId id="286" r:id="rId38"/>
    <p:sldId id="316" r:id="rId39"/>
    <p:sldId id="326" r:id="rId40"/>
    <p:sldId id="289" r:id="rId41"/>
    <p:sldId id="287" r:id="rId42"/>
    <p:sldId id="266" r:id="rId43"/>
    <p:sldId id="320" r:id="rId44"/>
    <p:sldId id="265" r:id="rId45"/>
    <p:sldId id="288" r:id="rId46"/>
    <p:sldId id="319" r:id="rId47"/>
    <p:sldId id="267" r:id="rId48"/>
    <p:sldId id="290" r:id="rId49"/>
    <p:sldId id="321" r:id="rId50"/>
    <p:sldId id="268" r:id="rId51"/>
    <p:sldId id="291" r:id="rId52"/>
    <p:sldId id="327" r:id="rId53"/>
    <p:sldId id="322" r:id="rId54"/>
    <p:sldId id="292" r:id="rId55"/>
    <p:sldId id="272" r:id="rId56"/>
    <p:sldId id="323" r:id="rId57"/>
    <p:sldId id="275" r:id="rId58"/>
    <p:sldId id="276" r:id="rId59"/>
    <p:sldId id="324" r:id="rId60"/>
    <p:sldId id="271" r:id="rId61"/>
    <p:sldId id="302" r:id="rId62"/>
    <p:sldId id="293" r:id="rId63"/>
    <p:sldId id="303" r:id="rId64"/>
    <p:sldId id="331" r:id="rId65"/>
    <p:sldId id="332" r:id="rId66"/>
    <p:sldId id="333" r:id="rId67"/>
    <p:sldId id="294" r:id="rId68"/>
    <p:sldId id="273" r:id="rId69"/>
    <p:sldId id="295" r:id="rId70"/>
    <p:sldId id="296" r:id="rId71"/>
    <p:sldId id="274" r:id="rId72"/>
    <p:sldId id="297" r:id="rId73"/>
    <p:sldId id="325" r:id="rId7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62" autoAdjust="0"/>
  </p:normalViewPr>
  <p:slideViewPr>
    <p:cSldViewPr>
      <p:cViewPr>
        <p:scale>
          <a:sx n="100" d="100"/>
          <a:sy n="100" d="100"/>
        </p:scale>
        <p:origin x="-904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notesMaster" Target="notesMasters/notesMaster1.xml"/><Relationship Id="rId76" Type="http://schemas.openxmlformats.org/officeDocument/2006/relationships/printerSettings" Target="printerSettings/printerSettings1.bin"/><Relationship Id="rId77" Type="http://schemas.openxmlformats.org/officeDocument/2006/relationships/presProps" Target="presProps.xml"/><Relationship Id="rId78" Type="http://schemas.openxmlformats.org/officeDocument/2006/relationships/viewProps" Target="viewProps.xml"/><Relationship Id="rId79" Type="http://schemas.openxmlformats.org/officeDocument/2006/relationships/theme" Target="theme/theme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EB745-6873-044C-8504-187EF3BE4E01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6FAFC-672C-B84B-9A51-1FE9DB6A6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25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0E4FB5-2F32-4246-A997-98104FF58D11}" type="slidenum">
              <a:rPr lang="en-US"/>
              <a:pPr/>
              <a:t>25</a:t>
            </a:fld>
            <a:endParaRPr lang="en-US"/>
          </a:p>
        </p:txBody>
      </p:sp>
      <p:sp>
        <p:nvSpPr>
          <p:cNvPr id="111618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0F5CB3-0BEB-3640-B613-835270D5D59B}" type="slidenum">
              <a:rPr lang="en-US"/>
              <a:pPr/>
              <a:t>26</a:t>
            </a:fld>
            <a:endParaRPr lang="en-US"/>
          </a:p>
        </p:txBody>
      </p:sp>
      <p:sp>
        <p:nvSpPr>
          <p:cNvPr id="112642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CC1432-0E66-4742-B674-FEB7C2C8C4DC}" type="slidenum">
              <a:rPr lang="en-US"/>
              <a:pPr/>
              <a:t>27</a:t>
            </a:fld>
            <a:endParaRPr lang="en-US"/>
          </a:p>
        </p:txBody>
      </p:sp>
      <p:sp>
        <p:nvSpPr>
          <p:cNvPr id="114690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BAF8CC-EAE1-494C-ACB2-5409740A39AB}" type="slidenum">
              <a:rPr lang="en-US"/>
              <a:pPr/>
              <a:t>64</a:t>
            </a:fld>
            <a:endParaRPr lang="en-US"/>
          </a:p>
        </p:txBody>
      </p:sp>
      <p:sp>
        <p:nvSpPr>
          <p:cNvPr id="26626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F3B0F0-E823-9B44-B61B-00675FC2E455}" type="slidenum">
              <a:rPr lang="en-US"/>
              <a:pPr/>
              <a:t>65</a:t>
            </a:fld>
            <a:endParaRPr lang="en-US"/>
          </a:p>
        </p:txBody>
      </p:sp>
      <p:sp>
        <p:nvSpPr>
          <p:cNvPr id="27650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6B2B3F-630D-D84D-91E9-FDF8F16953ED}" type="slidenum">
              <a:rPr lang="en-US"/>
              <a:pPr/>
              <a:t>66</a:t>
            </a:fld>
            <a:endParaRPr lang="en-US"/>
          </a:p>
        </p:txBody>
      </p:sp>
      <p:sp>
        <p:nvSpPr>
          <p:cNvPr id="28674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14BD9-06CE-4B35-871E-AF8F19D9367A}" type="datetimeFigureOut">
              <a:rPr lang="en-US"/>
              <a:pPr>
                <a:defRPr/>
              </a:pPr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26DB2-D6BC-4844-B496-623A0A16D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1961B-6E82-4B25-89A5-8AF9D559CEE8}" type="datetimeFigureOut">
              <a:rPr lang="en-US"/>
              <a:pPr>
                <a:defRPr/>
              </a:pPr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199CB-4BAD-4904-87B6-F30B329AB4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B730F-67B1-4464-A600-44D7658CA73A}" type="datetimeFigureOut">
              <a:rPr lang="en-US"/>
              <a:pPr>
                <a:defRPr/>
              </a:pPr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AA7E4-47B3-4771-8C34-3C05EBDD7E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CE682-1435-434F-B6FB-3CEC28932513}" type="datetimeFigureOut">
              <a:rPr lang="en-US"/>
              <a:pPr>
                <a:defRPr/>
              </a:pPr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ABBB7-722B-46BD-8612-3EF5E22EE6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B6043-A472-4473-BE38-52EC6A53AA0B}" type="datetimeFigureOut">
              <a:rPr lang="en-US"/>
              <a:pPr>
                <a:defRPr/>
              </a:pPr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30C35-1F61-4A00-AC20-875338CD5F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0E87D-265C-4F82-A5C6-52CC0FE1EC50}" type="datetimeFigureOut">
              <a:rPr lang="en-US"/>
              <a:pPr>
                <a:defRPr/>
              </a:pPr>
              <a:t>11/16/16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5DDCE-FE40-4D77-99B8-FC0A047C48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D544D-0CCC-4F3E-9460-04B9E61C63EB}" type="datetimeFigureOut">
              <a:rPr lang="en-US"/>
              <a:pPr>
                <a:defRPr/>
              </a:pPr>
              <a:t>11/16/16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C4809-64FD-47B5-A020-B951330D8A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F926A-E3E5-49E2-83FE-D15283D95656}" type="datetimeFigureOut">
              <a:rPr lang="en-US"/>
              <a:pPr>
                <a:defRPr/>
              </a:pPr>
              <a:t>11/16/16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208AF-D2AE-46F4-A862-9BF8DC0C84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2C081-FFB9-4919-88DC-C281B36F8E03}" type="datetimeFigureOut">
              <a:rPr lang="en-US"/>
              <a:pPr>
                <a:defRPr/>
              </a:pPr>
              <a:t>11/16/16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0CDA5-6E68-4AF1-9DA6-1E57F4B696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0A591-77FE-4B66-843C-39CCC511AF61}" type="datetimeFigureOut">
              <a:rPr lang="en-US"/>
              <a:pPr>
                <a:defRPr/>
              </a:pPr>
              <a:t>11/16/16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F2EED-96D6-47BB-9033-65E4441573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05BA3-7189-4A51-82F2-EAAB00347E46}" type="datetimeFigureOut">
              <a:rPr lang="en-US"/>
              <a:pPr>
                <a:defRPr/>
              </a:pPr>
              <a:t>11/16/16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0E52E-46ED-4134-99EB-2F6648069B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32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6D32EA5-467F-45F7-A1EB-1DEECEF409E0}" type="datetimeFigureOut">
              <a:rPr lang="en-US"/>
              <a:pPr>
                <a:defRPr/>
              </a:pPr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7EF7687-1F96-4372-8F00-573CB918E1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72" charset="-128"/>
          <a:cs typeface="ＭＳ Ｐゴシック" pitchFamily="-72" charset="-128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-72" charset="0"/>
        <a:buChar char="•"/>
        <a:defRPr sz="3200" kern="1200">
          <a:solidFill>
            <a:schemeClr val="tx1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-72" charset="0"/>
        <a:buChar char="–"/>
        <a:defRPr sz="28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-72" charset="0"/>
        <a:buChar char="•"/>
        <a:defRPr sz="24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-72" charset="0"/>
        <a:buChar char="–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-72" charset="0"/>
        <a:buChar char="»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tags" Target="../tags/tag16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13.emf"/><Relationship Id="rId8" Type="http://schemas.openxmlformats.org/officeDocument/2006/relationships/image" Target="../media/image14.emf"/><Relationship Id="rId9" Type="http://schemas.openxmlformats.org/officeDocument/2006/relationships/image" Target="../media/image15.emf"/><Relationship Id="rId10" Type="http://schemas.openxmlformats.org/officeDocument/2006/relationships/image" Target="../media/image16.emf"/><Relationship Id="rId11" Type="http://schemas.openxmlformats.org/officeDocument/2006/relationships/image" Target="../media/image17.emf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4" Type="http://schemas.openxmlformats.org/officeDocument/2006/relationships/tags" Target="../tags/tag20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12.png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Kernel_trick" TargetMode="External"/><Relationship Id="rId4" Type="http://schemas.openxmlformats.org/officeDocument/2006/relationships/hyperlink" Target="http://en.wikipedia.org/wiki/Radial_basis_func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1" Type="http://schemas.openxmlformats.org/officeDocument/2006/relationships/tags" Target="../tags/tag23.xml"/><Relationship Id="rId2" Type="http://schemas.openxmlformats.org/officeDocument/2006/relationships/tags" Target="../tags/tag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4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5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" Type="http://schemas.openxmlformats.org/officeDocument/2006/relationships/tags" Target="../tags/tag29.xml"/><Relationship Id="rId2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gi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gi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1" Type="http://schemas.openxmlformats.org/officeDocument/2006/relationships/tags" Target="../tags/tag36.xml"/><Relationship Id="rId2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Search Engines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Information Retrieval in Practice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581400" y="6096000"/>
            <a:ext cx="1908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 pitchFamily="-72" charset="0"/>
              </a:rPr>
              <a:t>All slides ©Addison Wesley, 2008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819400" y="5181600"/>
            <a:ext cx="3576638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Annotations by Michael L. Nelson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Estimating P(</a:t>
            </a:r>
            <a:r>
              <a:rPr lang="en-US" i="1" smtClean="0"/>
              <a:t>d</a:t>
            </a:r>
            <a:r>
              <a:rPr lang="en-US" smtClean="0"/>
              <a:t> | </a:t>
            </a:r>
            <a:r>
              <a:rPr lang="en-US" i="1" smtClean="0"/>
              <a:t>c</a:t>
            </a:r>
            <a:r>
              <a:rPr lang="en-US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P(</a:t>
            </a:r>
            <a:r>
              <a:rPr lang="en-US" i="1" dirty="0" smtClean="0">
                <a:ea typeface="+mn-ea"/>
                <a:cs typeface="+mn-cs"/>
              </a:rPr>
              <a:t>d</a:t>
            </a:r>
            <a:r>
              <a:rPr lang="en-US" dirty="0" smtClean="0">
                <a:ea typeface="+mn-ea"/>
                <a:cs typeface="+mn-cs"/>
              </a:rPr>
              <a:t> | </a:t>
            </a:r>
            <a:r>
              <a:rPr lang="en-US" i="1" dirty="0" smtClean="0">
                <a:ea typeface="+mn-ea"/>
                <a:cs typeface="+mn-cs"/>
              </a:rPr>
              <a:t>c</a:t>
            </a:r>
            <a:r>
              <a:rPr lang="en-US" dirty="0" smtClean="0">
                <a:ea typeface="+mn-ea"/>
                <a:cs typeface="+mn-cs"/>
              </a:rPr>
              <a:t>) is the probability that document </a:t>
            </a:r>
            <a:r>
              <a:rPr lang="en-US" i="1" dirty="0" smtClean="0">
                <a:ea typeface="+mn-ea"/>
                <a:cs typeface="+mn-cs"/>
              </a:rPr>
              <a:t>d</a:t>
            </a:r>
            <a:r>
              <a:rPr lang="en-US" dirty="0" smtClean="0">
                <a:ea typeface="+mn-ea"/>
                <a:cs typeface="+mn-cs"/>
              </a:rPr>
              <a:t> is observed given the class is known to be </a:t>
            </a:r>
            <a:r>
              <a:rPr lang="en-US" i="1" dirty="0" smtClean="0">
                <a:ea typeface="+mn-ea"/>
                <a:cs typeface="+mn-cs"/>
              </a:rPr>
              <a:t>c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Estimate depends on the </a:t>
            </a:r>
            <a:r>
              <a:rPr lang="en-US" i="1" dirty="0" smtClean="0">
                <a:ea typeface="+mn-ea"/>
                <a:cs typeface="+mn-cs"/>
              </a:rPr>
              <a:t>event space</a:t>
            </a:r>
            <a:r>
              <a:rPr lang="en-US" dirty="0" smtClean="0">
                <a:ea typeface="+mn-ea"/>
                <a:cs typeface="+mn-cs"/>
              </a:rPr>
              <a:t> used to represent the documents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What is an event space?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The set of all possible outcomes for a given random variable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For a coin toss random variable the event space is </a:t>
            </a:r>
            <a:r>
              <a:rPr lang="en-US" i="1" dirty="0" smtClean="0">
                <a:ea typeface="+mn-ea"/>
              </a:rPr>
              <a:t>S</a:t>
            </a:r>
            <a:r>
              <a:rPr lang="en-US" dirty="0" smtClean="0">
                <a:ea typeface="+mn-ea"/>
              </a:rPr>
              <a:t> = {heads, tails}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Bernoulli Event Space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Documents are represented as binary vectors</a:t>
            </a:r>
          </a:p>
          <a:p>
            <a:pPr lvl="1"/>
            <a:r>
              <a:rPr lang="en-US" smtClean="0"/>
              <a:t>One entry for every word in the vocabulary</a:t>
            </a:r>
          </a:p>
          <a:p>
            <a:pPr lvl="1"/>
            <a:r>
              <a:rPr lang="en-US" smtClean="0"/>
              <a:t>Entry </a:t>
            </a:r>
            <a:r>
              <a:rPr lang="en-US" i="1" smtClean="0"/>
              <a:t>i</a:t>
            </a:r>
            <a:r>
              <a:rPr lang="en-US" smtClean="0"/>
              <a:t> = 1 if word </a:t>
            </a:r>
            <a:r>
              <a:rPr lang="en-US" i="1" smtClean="0"/>
              <a:t>i</a:t>
            </a:r>
            <a:r>
              <a:rPr lang="en-US" smtClean="0"/>
              <a:t> occurs in the document and is 0 otherwise</a:t>
            </a:r>
          </a:p>
          <a:p>
            <a:r>
              <a:rPr lang="en-US" smtClean="0"/>
              <a:t>Multiple Bernoulli distribution is a natural way to model distributions over binary vectors</a:t>
            </a:r>
          </a:p>
          <a:p>
            <a:r>
              <a:rPr lang="en-US" smtClean="0"/>
              <a:t>Same event space as used in the classical probabilistic retrieval model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Multiple Bernoulli Document Representation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24578" name="Picture 1" descr="C:\Users\croft\Desktop\tab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133600"/>
            <a:ext cx="7558088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914400" y="5867400"/>
            <a:ext cx="6759575" cy="6413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some values: P(spam)=3/10, P(not spam)=7/10, P(the|spam)=1, </a:t>
            </a:r>
          </a:p>
          <a:p>
            <a:r>
              <a:rPr lang="en-US"/>
              <a:t>P(the|not spam)=1,P(dinner|spam)=0, P(dinner|not spam)=1/7,…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810000" y="1752600"/>
            <a:ext cx="1671638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training data…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Multiple-Bernoulli: Estimating P(</a:t>
            </a:r>
            <a:r>
              <a:rPr lang="en-US" i="1" dirty="0" smtClean="0">
                <a:ea typeface="+mj-ea"/>
                <a:cs typeface="+mj-cs"/>
              </a:rPr>
              <a:t>d</a:t>
            </a:r>
            <a:r>
              <a:rPr lang="en-US" dirty="0" smtClean="0">
                <a:ea typeface="+mj-ea"/>
                <a:cs typeface="+mj-cs"/>
              </a:rPr>
              <a:t> | </a:t>
            </a:r>
            <a:r>
              <a:rPr lang="en-US" i="1" dirty="0" smtClean="0">
                <a:ea typeface="+mj-ea"/>
                <a:cs typeface="+mj-cs"/>
              </a:rPr>
              <a:t>c</a:t>
            </a:r>
            <a:r>
              <a:rPr lang="en-US" dirty="0" smtClean="0">
                <a:ea typeface="+mj-ea"/>
                <a:cs typeface="+mj-cs"/>
              </a:rPr>
              <a:t>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5602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P(</a:t>
            </a:r>
            <a:r>
              <a:rPr lang="en-US" i="1" smtClean="0"/>
              <a:t>d</a:t>
            </a:r>
            <a:r>
              <a:rPr lang="en-US" smtClean="0"/>
              <a:t> | </a:t>
            </a:r>
            <a:r>
              <a:rPr lang="en-US" i="1" smtClean="0"/>
              <a:t>c</a:t>
            </a:r>
            <a:r>
              <a:rPr lang="en-US" smtClean="0"/>
              <a:t>) is computed as: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Laplacian smoothed estimate: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Collection smoothed estimate:</a:t>
            </a:r>
          </a:p>
        </p:txBody>
      </p:sp>
      <p:pic>
        <p:nvPicPr>
          <p:cNvPr id="25603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06600" y="2514600"/>
            <a:ext cx="513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11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17900" y="4191000"/>
            <a:ext cx="2108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12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27400" y="5816600"/>
            <a:ext cx="2489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7620000" y="2514600"/>
            <a:ext cx="1363663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sym typeface="Symbol" pitchFamily="-72" charset="2"/>
              </a:rPr>
              <a:t></a:t>
            </a:r>
            <a:r>
              <a:rPr lang="en-US" sz="1200"/>
              <a:t>(w,d)=1 iff w </a:t>
            </a:r>
            <a:r>
              <a:rPr lang="en-US" sz="1200">
                <a:sym typeface="Symbol" pitchFamily="-72" charset="2"/>
              </a:rPr>
              <a:t></a:t>
            </a:r>
            <a:r>
              <a:rPr lang="en-US" sz="1200"/>
              <a:t> d</a:t>
            </a:r>
          </a:p>
        </p:txBody>
      </p:sp>
      <p:sp>
        <p:nvSpPr>
          <p:cNvPr id="25607" name="Text Box 4"/>
          <p:cNvSpPr txBox="1">
            <a:spLocks noChangeArrowheads="1"/>
          </p:cNvSpPr>
          <p:nvPr/>
        </p:nvSpPr>
        <p:spPr bwMode="auto">
          <a:xfrm>
            <a:off x="6183313" y="4038600"/>
            <a:ext cx="2960687" cy="100488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problem: if a new spam document </a:t>
            </a:r>
          </a:p>
          <a:p>
            <a:r>
              <a:rPr lang="en-US" sz="1200" dirty="0"/>
              <a:t>contains "dinner", based on training data </a:t>
            </a:r>
          </a:p>
          <a:p>
            <a:r>
              <a:rPr lang="en-US" sz="1200" dirty="0"/>
              <a:t>P(</a:t>
            </a:r>
            <a:r>
              <a:rPr lang="en-US" sz="1200" dirty="0" err="1"/>
              <a:t>dinner|spam</a:t>
            </a:r>
            <a:r>
              <a:rPr lang="en-US" sz="1200" dirty="0"/>
              <a:t>)=0, so we'll never mark it </a:t>
            </a:r>
          </a:p>
          <a:p>
            <a:r>
              <a:rPr lang="en-US" sz="1200" dirty="0"/>
              <a:t>as spam……remember smoothing from </a:t>
            </a:r>
          </a:p>
          <a:p>
            <a:r>
              <a:rPr lang="en-US" sz="1200" dirty="0"/>
              <a:t>Chapter 7?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83313" y="5661248"/>
            <a:ext cx="2779953" cy="46166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dirty="0" err="1" smtClean="0"/>
              <a:t>N</a:t>
            </a:r>
            <a:r>
              <a:rPr lang="en-US" sz="1200" baseline="-25000" dirty="0" err="1" smtClean="0"/>
              <a:t>w</a:t>
            </a:r>
            <a:r>
              <a:rPr lang="en-US" sz="1200" dirty="0" smtClean="0"/>
              <a:t> is # of training docs in which w </a:t>
            </a:r>
          </a:p>
          <a:p>
            <a:r>
              <a:rPr lang="en-US" sz="1200" dirty="0" smtClean="0"/>
              <a:t>appears and μ is a tunable parameter.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Multinomial Event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Documents are represented as vectors of term frequencies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One entry for every word in the vocabulary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Entry </a:t>
            </a:r>
            <a:r>
              <a:rPr lang="en-US" i="1" dirty="0" smtClean="0">
                <a:ea typeface="+mn-ea"/>
              </a:rPr>
              <a:t>i</a:t>
            </a:r>
            <a:r>
              <a:rPr lang="en-US" dirty="0" smtClean="0">
                <a:ea typeface="+mn-ea"/>
              </a:rPr>
              <a:t> = number of times that term </a:t>
            </a:r>
            <a:r>
              <a:rPr lang="en-US" i="1" dirty="0" smtClean="0">
                <a:ea typeface="+mn-ea"/>
              </a:rPr>
              <a:t>i </a:t>
            </a:r>
            <a:r>
              <a:rPr lang="en-US" dirty="0" smtClean="0">
                <a:ea typeface="+mn-ea"/>
              </a:rPr>
              <a:t>occurs in the document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Multinomial distribution is a natural way to model distributions over frequency vectors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Same event space as used in the language modeling retrieval model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Multinomial Document Representation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27650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0100" y="2006600"/>
            <a:ext cx="7543800" cy="340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1676400" y="1371600"/>
            <a:ext cx="5597525" cy="6413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training data…larger documents have repeated terms</a:t>
            </a:r>
          </a:p>
          <a:p>
            <a:r>
              <a:rPr lang="en-US"/>
              <a:t>Q: are tweets suitable for Multiple-Bernoulli?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143000" y="5638800"/>
            <a:ext cx="7205663" cy="91598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some values: P(spam)=3/10, P(not spam)=7/10, P(the|spam)=4/20, </a:t>
            </a:r>
          </a:p>
          <a:p>
            <a:r>
              <a:rPr lang="en-US"/>
              <a:t>P(the|not spam)=9/15,P(dinner|spam)=0, P(dinner|not spam)=1/15,…</a:t>
            </a:r>
          </a:p>
          <a:p>
            <a:r>
              <a:rPr lang="en-US"/>
              <a:t>note: spam class has 20 terms, not spam class has 15 terms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Multinomial: Estimating P(</a:t>
            </a:r>
            <a:r>
              <a:rPr lang="en-US" i="1" smtClean="0"/>
              <a:t>d</a:t>
            </a:r>
            <a:r>
              <a:rPr lang="en-US" smtClean="0"/>
              <a:t> | </a:t>
            </a:r>
            <a:r>
              <a:rPr lang="en-US" i="1" smtClean="0"/>
              <a:t>c</a:t>
            </a:r>
            <a:r>
              <a:rPr lang="en-US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P(</a:t>
            </a:r>
            <a:r>
              <a:rPr lang="en-US" i="1" dirty="0" smtClean="0">
                <a:ea typeface="+mn-ea"/>
                <a:cs typeface="+mn-cs"/>
              </a:rPr>
              <a:t>d</a:t>
            </a:r>
            <a:r>
              <a:rPr lang="en-US" dirty="0" smtClean="0">
                <a:ea typeface="+mn-ea"/>
                <a:cs typeface="+mn-cs"/>
              </a:rPr>
              <a:t> | </a:t>
            </a:r>
            <a:r>
              <a:rPr lang="en-US" i="1" dirty="0" smtClean="0">
                <a:ea typeface="+mn-ea"/>
                <a:cs typeface="+mn-cs"/>
              </a:rPr>
              <a:t>c</a:t>
            </a:r>
            <a:r>
              <a:rPr lang="en-US" dirty="0" smtClean="0">
                <a:ea typeface="+mn-ea"/>
                <a:cs typeface="+mn-cs"/>
              </a:rPr>
              <a:t>) is computed as: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>
                <a:ea typeface="+mn-ea"/>
                <a:cs typeface="+mn-cs"/>
              </a:rPr>
              <a:t>Laplacian</a:t>
            </a:r>
            <a:r>
              <a:rPr lang="en-US" dirty="0" smtClean="0">
                <a:ea typeface="+mn-ea"/>
                <a:cs typeface="+mn-cs"/>
              </a:rPr>
              <a:t> smoothed estimate: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Collection smoothed estimate:</a:t>
            </a:r>
          </a:p>
        </p:txBody>
      </p:sp>
      <p:pic>
        <p:nvPicPr>
          <p:cNvPr id="2867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1100" y="2235200"/>
            <a:ext cx="6781800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17900" y="4419600"/>
            <a:ext cx="210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9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02000" y="5892800"/>
            <a:ext cx="25400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Line 6"/>
          <p:cNvSpPr>
            <a:spLocks noChangeShapeType="1"/>
          </p:cNvSpPr>
          <p:nvPr/>
        </p:nvSpPr>
        <p:spPr bwMode="auto">
          <a:xfrm flipV="1">
            <a:off x="2971800" y="2057400"/>
            <a:ext cx="2971800" cy="68580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 flipH="1" flipV="1">
            <a:off x="2743200" y="2286000"/>
            <a:ext cx="2819400" cy="60960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0" name="Text Box 4"/>
          <p:cNvSpPr txBox="1">
            <a:spLocks noChangeArrowheads="1"/>
          </p:cNvSpPr>
          <p:nvPr/>
        </p:nvSpPr>
        <p:spPr bwMode="auto">
          <a:xfrm>
            <a:off x="7207696" y="2971800"/>
            <a:ext cx="182880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sym typeface="Symbol" pitchFamily="-72" charset="2"/>
              </a:rPr>
              <a:t>tf</a:t>
            </a:r>
            <a:r>
              <a:rPr lang="en-US" sz="1200" baseline="-25000" dirty="0" err="1"/>
              <a:t>w,d</a:t>
            </a:r>
            <a:r>
              <a:rPr lang="en-US" sz="1200" dirty="0">
                <a:sym typeface="Symbol" pitchFamily="-72" charset="2"/>
              </a:rPr>
              <a:t> = # of times w</a:t>
            </a:r>
            <a:r>
              <a:rPr lang="en-US" sz="1200" dirty="0"/>
              <a:t> </a:t>
            </a:r>
            <a:r>
              <a:rPr lang="en-US" sz="1200" dirty="0">
                <a:sym typeface="Symbol" pitchFamily="-72" charset="2"/>
              </a:rPr>
              <a:t> d</a:t>
            </a:r>
          </a:p>
        </p:txBody>
      </p:sp>
      <p:sp>
        <p:nvSpPr>
          <p:cNvPr id="28681" name="Text Box 4"/>
          <p:cNvSpPr txBox="1">
            <a:spLocks noChangeArrowheads="1"/>
          </p:cNvSpPr>
          <p:nvPr/>
        </p:nvSpPr>
        <p:spPr bwMode="auto">
          <a:xfrm>
            <a:off x="6096000" y="6127750"/>
            <a:ext cx="3048000" cy="7302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/>
              <a:t>same as Dirichlet smoothed </a:t>
            </a:r>
          </a:p>
          <a:p>
            <a:r>
              <a:rPr lang="en-US" sz="1400"/>
              <a:t>language modeling estimate (ch 7)</a:t>
            </a:r>
          </a:p>
          <a:p>
            <a:r>
              <a:rPr lang="en-US" sz="1400"/>
              <a:t>(applause)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067944" y="2636912"/>
            <a:ext cx="182880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ym typeface="Symbol" pitchFamily="-72" charset="2"/>
              </a:rPr>
              <a:t>d</a:t>
            </a:r>
            <a:r>
              <a:rPr lang="en-US" sz="1200" dirty="0" smtClean="0">
                <a:sym typeface="Symbol" pitchFamily="-72" charset="2"/>
              </a:rPr>
              <a:t>ocument dependent</a:t>
            </a:r>
            <a:endParaRPr lang="en-US" sz="1200" dirty="0">
              <a:sym typeface="Symbol" pitchFamily="-72" charset="2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6084168" y="5517232"/>
            <a:ext cx="3059832" cy="46166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dirty="0" err="1" smtClean="0">
                <a:sym typeface="Symbol" pitchFamily="-72" charset="2"/>
              </a:rPr>
              <a:t>c</a:t>
            </a:r>
            <a:r>
              <a:rPr lang="en-US" sz="1200" dirty="0" err="1" smtClean="0">
                <a:sym typeface="Symbol" pitchFamily="-72" charset="2"/>
              </a:rPr>
              <a:t>f</a:t>
            </a:r>
            <a:r>
              <a:rPr lang="en-US" sz="1200" baseline="-25000" dirty="0" err="1" smtClean="0"/>
              <a:t>w</a:t>
            </a:r>
            <a:r>
              <a:rPr lang="en-US" sz="1200" dirty="0" smtClean="0">
                <a:sym typeface="Symbol" pitchFamily="-72" charset="2"/>
              </a:rPr>
              <a:t> </a:t>
            </a:r>
            <a:r>
              <a:rPr lang="en-US" sz="1200" dirty="0">
                <a:sym typeface="Symbol" pitchFamily="-72" charset="2"/>
              </a:rPr>
              <a:t>= # of times w</a:t>
            </a:r>
            <a:r>
              <a:rPr lang="en-US" sz="1200" dirty="0"/>
              <a:t> </a:t>
            </a:r>
            <a:r>
              <a:rPr lang="en-US" sz="1200" dirty="0" smtClean="0">
                <a:sym typeface="Symbol" pitchFamily="-72" charset="2"/>
              </a:rPr>
              <a:t>in any training doc; </a:t>
            </a:r>
          </a:p>
          <a:p>
            <a:r>
              <a:rPr lang="en-US" sz="1200" dirty="0" smtClean="0">
                <a:sym typeface="Symbol" pitchFamily="-72" charset="2"/>
              </a:rPr>
              <a:t>|C| = total # of terms in all training docs</a:t>
            </a:r>
            <a:endParaRPr lang="en-US" sz="1200" dirty="0">
              <a:sym typeface="Symbol" pitchFamily="-72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 Vector Machines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Based on geometric principles</a:t>
            </a:r>
          </a:p>
          <a:p>
            <a:r>
              <a:rPr lang="en-US" smtClean="0"/>
              <a:t>Given a set of inputs labeled ‘+’ and ‘-’, find the “best” hyperplane that separates the ‘+’s and ‘-’s</a:t>
            </a:r>
          </a:p>
          <a:p>
            <a:r>
              <a:rPr lang="en-US" smtClean="0"/>
              <a:t>Questions</a:t>
            </a:r>
          </a:p>
          <a:p>
            <a:pPr lvl="1"/>
            <a:r>
              <a:rPr lang="en-US" smtClean="0"/>
              <a:t>How is “best” defined?</a:t>
            </a:r>
          </a:p>
          <a:p>
            <a:pPr lvl="1"/>
            <a:r>
              <a:rPr lang="en-US" smtClean="0"/>
              <a:t>What if no hyperplane exists such that the ‘+’s and ‘-’s can be perfectly separated?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“Best” Hyperplane?</a:t>
            </a:r>
          </a:p>
        </p:txBody>
      </p:sp>
      <p:sp>
        <p:nvSpPr>
          <p:cNvPr id="30722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what is a </a:t>
            </a:r>
            <a:r>
              <a:rPr lang="en-US" dirty="0" err="1" smtClean="0"/>
              <a:t>hyperplane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generalization of a line to higher dimensions</a:t>
            </a:r>
          </a:p>
          <a:p>
            <a:pPr lvl="1"/>
            <a:r>
              <a:rPr lang="en-US" dirty="0" smtClean="0"/>
              <a:t>Defined by a vector </a:t>
            </a:r>
            <a:r>
              <a:rPr lang="en-US" i="1" dirty="0" smtClean="0"/>
              <a:t>w</a:t>
            </a:r>
          </a:p>
          <a:p>
            <a:r>
              <a:rPr lang="en-US" dirty="0" smtClean="0"/>
              <a:t>With SVMs, the best </a:t>
            </a:r>
            <a:r>
              <a:rPr lang="en-US" dirty="0" err="1" smtClean="0"/>
              <a:t>hyperplane</a:t>
            </a:r>
            <a:r>
              <a:rPr lang="en-US" dirty="0" smtClean="0"/>
              <a:t> is the one with the </a:t>
            </a:r>
            <a:r>
              <a:rPr lang="en-US" i="1" dirty="0" smtClean="0"/>
              <a:t>maximum margin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x</a:t>
            </a:r>
            <a:r>
              <a:rPr lang="en-US" baseline="30000" dirty="0" smtClean="0"/>
              <a:t>+</a:t>
            </a:r>
            <a:r>
              <a:rPr lang="en-US" dirty="0" smtClean="0"/>
              <a:t> and </a:t>
            </a:r>
            <a:r>
              <a:rPr lang="en-US" i="1" dirty="0" smtClean="0"/>
              <a:t>x</a:t>
            </a:r>
            <a:r>
              <a:rPr lang="en-US" baseline="30000" dirty="0" smtClean="0"/>
              <a:t>-</a:t>
            </a:r>
            <a:r>
              <a:rPr lang="en-US" dirty="0" smtClean="0"/>
              <a:t> are the closest ‘+’ and ‘-’ inputs to the </a:t>
            </a:r>
            <a:r>
              <a:rPr lang="en-US" dirty="0" err="1" smtClean="0"/>
              <a:t>hyperplane</a:t>
            </a:r>
            <a:r>
              <a:rPr lang="en-US" dirty="0" smtClean="0"/>
              <a:t>, then the margin is:</a:t>
            </a:r>
          </a:p>
        </p:txBody>
      </p:sp>
      <p:pic>
        <p:nvPicPr>
          <p:cNvPr id="30723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94000" y="5638800"/>
            <a:ext cx="35306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6300192" y="1268760"/>
            <a:ext cx="2759540" cy="954107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“…a </a:t>
            </a:r>
            <a:r>
              <a:rPr lang="en-US" sz="1400" dirty="0"/>
              <a:t>subspace of one dimension </a:t>
            </a:r>
            <a:endParaRPr lang="en-US" sz="1400" dirty="0" smtClean="0"/>
          </a:p>
          <a:p>
            <a:r>
              <a:rPr lang="en-US" sz="1400" dirty="0" smtClean="0"/>
              <a:t>less </a:t>
            </a:r>
            <a:r>
              <a:rPr lang="en-US" sz="1400" dirty="0"/>
              <a:t>than its ambient space</a:t>
            </a:r>
            <a:r>
              <a:rPr lang="en-US" sz="1400" dirty="0" smtClean="0"/>
              <a:t>.”</a:t>
            </a:r>
          </a:p>
          <a:p>
            <a:r>
              <a:rPr lang="en-US" sz="1400" dirty="0" smtClean="0"/>
              <a:t>3D space: 2D </a:t>
            </a:r>
            <a:r>
              <a:rPr lang="en-US" sz="1400" dirty="0" err="1" smtClean="0"/>
              <a:t>hyperplane</a:t>
            </a:r>
            <a:endParaRPr lang="en-US" sz="1400" dirty="0" smtClean="0"/>
          </a:p>
          <a:p>
            <a:r>
              <a:rPr lang="en-US" sz="1400" dirty="0" smtClean="0"/>
              <a:t>2D space: 1D </a:t>
            </a:r>
            <a:r>
              <a:rPr lang="en-US" sz="1400" dirty="0" err="1" smtClean="0"/>
              <a:t>hyperplane</a:t>
            </a:r>
            <a:endParaRPr lang="en-US" sz="14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Group 40"/>
          <p:cNvGrpSpPr>
            <a:grpSpLocks/>
          </p:cNvGrpSpPr>
          <p:nvPr/>
        </p:nvGrpSpPr>
        <p:grpSpPr bwMode="auto">
          <a:xfrm>
            <a:off x="1457325" y="1409700"/>
            <a:ext cx="6229350" cy="5143500"/>
            <a:chOff x="1390509" y="1485900"/>
            <a:chExt cx="6229491" cy="5143500"/>
          </a:xfrm>
        </p:grpSpPr>
        <p:sp>
          <p:nvSpPr>
            <p:cNvPr id="31747" name="TextBox 3"/>
            <p:cNvSpPr txBox="1">
              <a:spLocks noChangeArrowheads="1"/>
            </p:cNvSpPr>
            <p:nvPr/>
          </p:nvSpPr>
          <p:spPr bwMode="auto">
            <a:xfrm>
              <a:off x="2419232" y="2685962"/>
              <a:ext cx="285757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1748" name="TextBox 4"/>
            <p:cNvSpPr txBox="1">
              <a:spLocks noChangeArrowheads="1"/>
            </p:cNvSpPr>
            <p:nvPr/>
          </p:nvSpPr>
          <p:spPr bwMode="auto">
            <a:xfrm>
              <a:off x="1390509" y="5028942"/>
              <a:ext cx="285756" cy="366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1749" name="TextBox 7"/>
            <p:cNvSpPr txBox="1">
              <a:spLocks noChangeArrowheads="1"/>
            </p:cNvSpPr>
            <p:nvPr/>
          </p:nvSpPr>
          <p:spPr bwMode="auto">
            <a:xfrm>
              <a:off x="5276797" y="1768454"/>
              <a:ext cx="342908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1750" name="TextBox 8"/>
            <p:cNvSpPr txBox="1">
              <a:spLocks noChangeArrowheads="1"/>
            </p:cNvSpPr>
            <p:nvPr/>
          </p:nvSpPr>
          <p:spPr bwMode="auto">
            <a:xfrm>
              <a:off x="3276502" y="2914546"/>
              <a:ext cx="285756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1751" name="TextBox 9"/>
            <p:cNvSpPr txBox="1">
              <a:spLocks noChangeArrowheads="1"/>
            </p:cNvSpPr>
            <p:nvPr/>
          </p:nvSpPr>
          <p:spPr bwMode="auto">
            <a:xfrm>
              <a:off x="1733417" y="3486004"/>
              <a:ext cx="285756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1752" name="TextBox 10"/>
            <p:cNvSpPr txBox="1">
              <a:spLocks noChangeArrowheads="1"/>
            </p:cNvSpPr>
            <p:nvPr/>
          </p:nvSpPr>
          <p:spPr bwMode="auto">
            <a:xfrm>
              <a:off x="2647837" y="3886025"/>
              <a:ext cx="285757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1753" name="TextBox 11"/>
            <p:cNvSpPr txBox="1">
              <a:spLocks noChangeArrowheads="1"/>
            </p:cNvSpPr>
            <p:nvPr/>
          </p:nvSpPr>
          <p:spPr bwMode="auto">
            <a:xfrm>
              <a:off x="4076620" y="1885921"/>
              <a:ext cx="285756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1754" name="TextBox 12"/>
            <p:cNvSpPr txBox="1">
              <a:spLocks noChangeArrowheads="1"/>
            </p:cNvSpPr>
            <p:nvPr/>
          </p:nvSpPr>
          <p:spPr bwMode="auto">
            <a:xfrm>
              <a:off x="2190627" y="4743212"/>
              <a:ext cx="285757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1755" name="TextBox 23"/>
            <p:cNvSpPr txBox="1">
              <a:spLocks noChangeArrowheads="1"/>
            </p:cNvSpPr>
            <p:nvPr/>
          </p:nvSpPr>
          <p:spPr bwMode="auto">
            <a:xfrm>
              <a:off x="7277092" y="2228796"/>
              <a:ext cx="342908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1756" name="TextBox 24"/>
            <p:cNvSpPr txBox="1">
              <a:spLocks noChangeArrowheads="1"/>
            </p:cNvSpPr>
            <p:nvPr/>
          </p:nvSpPr>
          <p:spPr bwMode="auto">
            <a:xfrm>
              <a:off x="5619705" y="5943275"/>
              <a:ext cx="342907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1757" name="TextBox 25"/>
            <p:cNvSpPr txBox="1">
              <a:spLocks noChangeArrowheads="1"/>
            </p:cNvSpPr>
            <p:nvPr/>
          </p:nvSpPr>
          <p:spPr bwMode="auto">
            <a:xfrm>
              <a:off x="6476974" y="2685962"/>
              <a:ext cx="342908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1758" name="TextBox 26"/>
            <p:cNvSpPr txBox="1">
              <a:spLocks noChangeArrowheads="1"/>
            </p:cNvSpPr>
            <p:nvPr/>
          </p:nvSpPr>
          <p:spPr bwMode="auto">
            <a:xfrm>
              <a:off x="6762731" y="4628921"/>
              <a:ext cx="342907" cy="366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1759" name="TextBox 27"/>
            <p:cNvSpPr txBox="1">
              <a:spLocks noChangeArrowheads="1"/>
            </p:cNvSpPr>
            <p:nvPr/>
          </p:nvSpPr>
          <p:spPr bwMode="auto">
            <a:xfrm>
              <a:off x="7219941" y="3486004"/>
              <a:ext cx="342908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1760" name="TextBox 28"/>
            <p:cNvSpPr txBox="1">
              <a:spLocks noChangeArrowheads="1"/>
            </p:cNvSpPr>
            <p:nvPr/>
          </p:nvSpPr>
          <p:spPr bwMode="auto">
            <a:xfrm>
              <a:off x="5791159" y="4857504"/>
              <a:ext cx="342907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1761" name="TextBox 29"/>
            <p:cNvSpPr txBox="1">
              <a:spLocks noChangeArrowheads="1"/>
            </p:cNvSpPr>
            <p:nvPr/>
          </p:nvSpPr>
          <p:spPr bwMode="auto">
            <a:xfrm>
              <a:off x="6076915" y="3943171"/>
              <a:ext cx="342908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1762" name="TextBox 30"/>
            <p:cNvSpPr txBox="1">
              <a:spLocks noChangeArrowheads="1"/>
            </p:cNvSpPr>
            <p:nvPr/>
          </p:nvSpPr>
          <p:spPr bwMode="auto">
            <a:xfrm>
              <a:off x="4533830" y="5943275"/>
              <a:ext cx="342908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1763" name="TextBox 31"/>
            <p:cNvSpPr txBox="1">
              <a:spLocks noChangeArrowheads="1"/>
            </p:cNvSpPr>
            <p:nvPr/>
          </p:nvSpPr>
          <p:spPr bwMode="auto">
            <a:xfrm>
              <a:off x="5734007" y="3257421"/>
              <a:ext cx="342908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  <a:endParaRPr lang="en-US" sz="2400" b="1">
                <a:latin typeface="Calibri" pitchFamily="-72" charset="0"/>
              </a:endParaRPr>
            </a:p>
          </p:txBody>
        </p:sp>
        <p:sp>
          <p:nvSpPr>
            <p:cNvPr id="31764" name="TextBox 33"/>
            <p:cNvSpPr txBox="1">
              <a:spLocks noChangeArrowheads="1"/>
            </p:cNvSpPr>
            <p:nvPr/>
          </p:nvSpPr>
          <p:spPr bwMode="auto">
            <a:xfrm>
              <a:off x="3333653" y="4114608"/>
              <a:ext cx="342908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  <a:endParaRPr lang="en-US" sz="2400" b="1">
                <a:latin typeface="Calibri" pitchFamily="-72" charset="0"/>
              </a:endParaRPr>
            </a:p>
          </p:txBody>
        </p:sp>
        <p:sp>
          <p:nvSpPr>
            <p:cNvPr id="31765" name="TextBox 34"/>
            <p:cNvSpPr txBox="1">
              <a:spLocks noChangeArrowheads="1"/>
            </p:cNvSpPr>
            <p:nvPr/>
          </p:nvSpPr>
          <p:spPr bwMode="auto">
            <a:xfrm>
              <a:off x="3790863" y="5657546"/>
              <a:ext cx="342908" cy="366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  <a:endParaRPr lang="en-US" sz="2400" b="1">
                <a:latin typeface="Calibri" pitchFamily="-72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 rot="5400000" flipH="1" flipV="1">
              <a:off x="1933504" y="1971628"/>
              <a:ext cx="5143500" cy="4172044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 flipH="1" flipV="1">
              <a:off x="2847925" y="1971628"/>
              <a:ext cx="5143500" cy="4172044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 flipH="1" flipV="1">
              <a:off x="1133386" y="1971628"/>
              <a:ext cx="5143500" cy="4172044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133771" y="3486150"/>
              <a:ext cx="1085875" cy="857250"/>
            </a:xfrm>
            <a:prstGeom prst="line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770" name="TextBox 49"/>
            <p:cNvSpPr txBox="1">
              <a:spLocks noChangeArrowheads="1"/>
            </p:cNvSpPr>
            <p:nvPr/>
          </p:nvSpPr>
          <p:spPr bwMode="auto">
            <a:xfrm rot="2275911">
              <a:off x="4138534" y="3479655"/>
              <a:ext cx="1257328" cy="519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>
                  <a:latin typeface="Calibri" pitchFamily="-72" charset="0"/>
                </a:rPr>
                <a:t>Margin</a:t>
              </a:r>
              <a:endParaRPr lang="en-US" b="1">
                <a:latin typeface="Calibri" pitchFamily="-72" charset="0"/>
              </a:endParaRPr>
            </a:p>
          </p:txBody>
        </p:sp>
        <p:sp>
          <p:nvSpPr>
            <p:cNvPr id="31771" name="TextBox 50"/>
            <p:cNvSpPr txBox="1">
              <a:spLocks noChangeArrowheads="1"/>
            </p:cNvSpPr>
            <p:nvPr/>
          </p:nvSpPr>
          <p:spPr bwMode="auto">
            <a:xfrm rot="-3096686">
              <a:off x="1972371" y="5042688"/>
              <a:ext cx="2654300" cy="519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>
                  <a:latin typeface="Calibri" pitchFamily="-72" charset="0"/>
                </a:rPr>
                <a:t>Hyperplane</a:t>
              </a:r>
              <a:endParaRPr lang="en-US" b="1">
                <a:latin typeface="Calibri" pitchFamily="-72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390804" y="4171950"/>
              <a:ext cx="228605" cy="2286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333948" y="1828800"/>
              <a:ext cx="228605" cy="2286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848015" y="5715000"/>
              <a:ext cx="228605" cy="2286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791159" y="3314700"/>
              <a:ext cx="228605" cy="2286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776" name="TextBox 56"/>
            <p:cNvSpPr txBox="1">
              <a:spLocks noChangeArrowheads="1"/>
            </p:cNvSpPr>
            <p:nvPr/>
          </p:nvSpPr>
          <p:spPr bwMode="auto">
            <a:xfrm>
              <a:off x="1676265" y="6169025"/>
              <a:ext cx="34290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  <a:endParaRPr lang="en-US" sz="2400" b="1">
                <a:latin typeface="Calibri" pitchFamily="-72" charset="0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1733417" y="6226175"/>
              <a:ext cx="228605" cy="2286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31778" name="Picture 60" descr="TP_tmp.emf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504809" y="2114550"/>
              <a:ext cx="1257300" cy="306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79" name="Picture 62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6362418" y="5657850"/>
              <a:ext cx="1257582" cy="306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80" name="Picture 64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/>
            <a:srcRect/>
            <a:stretch>
              <a:fillRect/>
            </a:stretch>
          </p:blipFill>
          <p:spPr bwMode="auto">
            <a:xfrm rot="-3083761">
              <a:off x="2919083" y="5342510"/>
              <a:ext cx="1257864" cy="275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81" name="Picture 67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/>
            <a:srcRect/>
            <a:stretch>
              <a:fillRect/>
            </a:stretch>
          </p:blipFill>
          <p:spPr bwMode="auto">
            <a:xfrm rot="-3083762">
              <a:off x="3376253" y="3297246"/>
              <a:ext cx="1258147" cy="2758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82" name="Picture 69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/>
            <a:srcRect/>
            <a:stretch>
              <a:fillRect/>
            </a:stretch>
          </p:blipFill>
          <p:spPr bwMode="auto">
            <a:xfrm rot="-3083762">
              <a:off x="4519238" y="4446143"/>
              <a:ext cx="1503977" cy="2758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1746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 Vector Machines</a:t>
            </a:r>
          </a:p>
        </p:txBody>
      </p:sp>
      <p:sp>
        <p:nvSpPr>
          <p:cNvPr id="31783" name="Text Box 4"/>
          <p:cNvSpPr txBox="1">
            <a:spLocks noChangeArrowheads="1"/>
          </p:cNvSpPr>
          <p:nvPr/>
        </p:nvSpPr>
        <p:spPr bwMode="auto">
          <a:xfrm>
            <a:off x="990600" y="1600200"/>
            <a:ext cx="784225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w </a:t>
            </a:r>
            <a:r>
              <a:rPr lang="en-US" sz="1200">
                <a:sym typeface="Symbol" pitchFamily="-72" charset="2"/>
              </a:rPr>
              <a:t></a:t>
            </a:r>
            <a:r>
              <a:rPr lang="en-US" sz="1200"/>
              <a:t> x &gt; 0</a:t>
            </a:r>
          </a:p>
        </p:txBody>
      </p:sp>
      <p:sp>
        <p:nvSpPr>
          <p:cNvPr id="31784" name="Text Box 4"/>
          <p:cNvSpPr txBox="1">
            <a:spLocks noChangeArrowheads="1"/>
          </p:cNvSpPr>
          <p:nvPr/>
        </p:nvSpPr>
        <p:spPr bwMode="auto">
          <a:xfrm>
            <a:off x="7391400" y="5943600"/>
            <a:ext cx="784225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w </a:t>
            </a:r>
            <a:r>
              <a:rPr lang="en-US" sz="1200">
                <a:sym typeface="Symbol" pitchFamily="-72" charset="2"/>
              </a:rPr>
              <a:t></a:t>
            </a:r>
            <a:r>
              <a:rPr lang="en-US" sz="1200"/>
              <a:t> x &lt; 0</a:t>
            </a:r>
          </a:p>
        </p:txBody>
      </p:sp>
      <p:sp>
        <p:nvSpPr>
          <p:cNvPr id="31785" name="Text Box 4"/>
          <p:cNvSpPr txBox="1">
            <a:spLocks noChangeArrowheads="1"/>
          </p:cNvSpPr>
          <p:nvPr/>
        </p:nvSpPr>
        <p:spPr bwMode="auto">
          <a:xfrm>
            <a:off x="5486400" y="2286000"/>
            <a:ext cx="784225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w </a:t>
            </a:r>
            <a:r>
              <a:rPr lang="en-US" sz="1200">
                <a:sym typeface="Symbol" pitchFamily="-72" charset="2"/>
              </a:rPr>
              <a:t></a:t>
            </a:r>
            <a:r>
              <a:rPr lang="en-US" sz="1200"/>
              <a:t> x = 0</a:t>
            </a:r>
          </a:p>
        </p:txBody>
      </p:sp>
      <p:sp>
        <p:nvSpPr>
          <p:cNvPr id="31786" name="Text Box 4"/>
          <p:cNvSpPr txBox="1">
            <a:spLocks noChangeArrowheads="1"/>
          </p:cNvSpPr>
          <p:nvPr/>
        </p:nvSpPr>
        <p:spPr bwMode="auto">
          <a:xfrm>
            <a:off x="4495800" y="2438400"/>
            <a:ext cx="784225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w </a:t>
            </a:r>
            <a:r>
              <a:rPr lang="en-US" sz="1200">
                <a:sym typeface="Symbol" pitchFamily="-72" charset="2"/>
              </a:rPr>
              <a:t></a:t>
            </a:r>
            <a:r>
              <a:rPr lang="en-US" sz="1200"/>
              <a:t> x = 1</a:t>
            </a:r>
          </a:p>
        </p:txBody>
      </p:sp>
      <p:sp>
        <p:nvSpPr>
          <p:cNvPr id="31787" name="Text Box 4"/>
          <p:cNvSpPr txBox="1">
            <a:spLocks noChangeArrowheads="1"/>
          </p:cNvSpPr>
          <p:nvPr/>
        </p:nvSpPr>
        <p:spPr bwMode="auto">
          <a:xfrm>
            <a:off x="6400800" y="2362200"/>
            <a:ext cx="835025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w </a:t>
            </a:r>
            <a:r>
              <a:rPr lang="en-US" sz="1200">
                <a:sym typeface="Symbol" pitchFamily="-72" charset="2"/>
              </a:rPr>
              <a:t></a:t>
            </a:r>
            <a:r>
              <a:rPr lang="en-US" sz="1200"/>
              <a:t> x = -1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Classification and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Classification and clustering are classical pattern recognition / machine learning problems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Classification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Asks “what class does this item belong to?”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>
                <a:ea typeface="+mn-ea"/>
              </a:rPr>
              <a:t>Supervised learning </a:t>
            </a:r>
            <a:r>
              <a:rPr lang="en-US" dirty="0" smtClean="0">
                <a:ea typeface="+mn-ea"/>
              </a:rPr>
              <a:t>task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Clustering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Asks “how can I group this set of items?”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>
                <a:ea typeface="+mn-ea"/>
              </a:rPr>
              <a:t>Unsupervised learning</a:t>
            </a:r>
            <a:r>
              <a:rPr lang="en-US" dirty="0" smtClean="0">
                <a:ea typeface="+mn-ea"/>
              </a:rPr>
              <a:t> task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Items can be documents, queries, emails, entities, images, etc.</a:t>
            </a:r>
            <a:endParaRPr lang="en-US" dirty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Useful for a wide variety of search engine tasks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“Best” Hyperplane?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It is typically assumed that                            ,</a:t>
            </a:r>
            <a:br>
              <a:rPr lang="en-US" smtClean="0"/>
            </a:br>
            <a:r>
              <a:rPr lang="en-US" smtClean="0"/>
              <a:t>which does not change the solution to the problem</a:t>
            </a:r>
          </a:p>
          <a:p>
            <a:r>
              <a:rPr lang="en-US" smtClean="0"/>
              <a:t>Thus, to find the hyperplane with the largest margin, we must maximize        .</a:t>
            </a:r>
          </a:p>
          <a:p>
            <a:r>
              <a:rPr lang="en-US" smtClean="0"/>
              <a:t>This is equivalent to minimizing        .</a:t>
            </a:r>
          </a:p>
        </p:txBody>
      </p:sp>
      <p:pic>
        <p:nvPicPr>
          <p:cNvPr id="32771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1752600"/>
            <a:ext cx="2439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3657600"/>
            <a:ext cx="482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10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23000" y="4343400"/>
            <a:ext cx="55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4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94000" y="5638800"/>
            <a:ext cx="3530600" cy="6350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187624" y="5805264"/>
            <a:ext cx="1300619" cy="369332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remember: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3" name="Group 22"/>
          <p:cNvGrpSpPr>
            <a:grpSpLocks/>
          </p:cNvGrpSpPr>
          <p:nvPr/>
        </p:nvGrpSpPr>
        <p:grpSpPr bwMode="auto">
          <a:xfrm>
            <a:off x="266700" y="2227263"/>
            <a:ext cx="4152900" cy="3163887"/>
            <a:chOff x="457200" y="533400"/>
            <a:chExt cx="8305800" cy="6325744"/>
          </a:xfrm>
        </p:grpSpPr>
        <p:sp>
          <p:nvSpPr>
            <p:cNvPr id="33821" name="TextBox 3"/>
            <p:cNvSpPr txBox="1">
              <a:spLocks noChangeArrowheads="1"/>
            </p:cNvSpPr>
            <p:nvPr/>
          </p:nvSpPr>
          <p:spPr bwMode="auto">
            <a:xfrm>
              <a:off x="1828800" y="1599858"/>
              <a:ext cx="3810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22" name="TextBox 4"/>
            <p:cNvSpPr txBox="1">
              <a:spLocks noChangeArrowheads="1"/>
            </p:cNvSpPr>
            <p:nvPr/>
          </p:nvSpPr>
          <p:spPr bwMode="auto">
            <a:xfrm>
              <a:off x="457200" y="4723055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23" name="TextBox 6"/>
            <p:cNvSpPr txBox="1">
              <a:spLocks noChangeArrowheads="1"/>
            </p:cNvSpPr>
            <p:nvPr/>
          </p:nvSpPr>
          <p:spPr bwMode="auto">
            <a:xfrm>
              <a:off x="1295400" y="5408635"/>
              <a:ext cx="3810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24" name="TextBox 7"/>
            <p:cNvSpPr txBox="1">
              <a:spLocks noChangeArrowheads="1"/>
            </p:cNvSpPr>
            <p:nvPr/>
          </p:nvSpPr>
          <p:spPr bwMode="auto">
            <a:xfrm>
              <a:off x="4648200" y="1523682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25" name="TextBox 8"/>
            <p:cNvSpPr txBox="1">
              <a:spLocks noChangeArrowheads="1"/>
            </p:cNvSpPr>
            <p:nvPr/>
          </p:nvSpPr>
          <p:spPr bwMode="auto">
            <a:xfrm>
              <a:off x="3048000" y="2361613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26" name="TextBox 9"/>
            <p:cNvSpPr txBox="1">
              <a:spLocks noChangeArrowheads="1"/>
            </p:cNvSpPr>
            <p:nvPr/>
          </p:nvSpPr>
          <p:spPr bwMode="auto">
            <a:xfrm>
              <a:off x="914400" y="2666315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27" name="TextBox 10"/>
            <p:cNvSpPr txBox="1">
              <a:spLocks noChangeArrowheads="1"/>
            </p:cNvSpPr>
            <p:nvPr/>
          </p:nvSpPr>
          <p:spPr bwMode="auto">
            <a:xfrm>
              <a:off x="2133600" y="3199544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28" name="TextBox 11"/>
            <p:cNvSpPr txBox="1">
              <a:spLocks noChangeArrowheads="1"/>
            </p:cNvSpPr>
            <p:nvPr/>
          </p:nvSpPr>
          <p:spPr bwMode="auto">
            <a:xfrm>
              <a:off x="4038600" y="533400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29" name="TextBox 12"/>
            <p:cNvSpPr txBox="1">
              <a:spLocks noChangeArrowheads="1"/>
            </p:cNvSpPr>
            <p:nvPr/>
          </p:nvSpPr>
          <p:spPr bwMode="auto">
            <a:xfrm>
              <a:off x="1524000" y="4342177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30" name="TextBox 23"/>
            <p:cNvSpPr txBox="1">
              <a:spLocks noChangeArrowheads="1"/>
            </p:cNvSpPr>
            <p:nvPr/>
          </p:nvSpPr>
          <p:spPr bwMode="auto">
            <a:xfrm>
              <a:off x="8305800" y="990453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1" name="TextBox 24"/>
            <p:cNvSpPr txBox="1">
              <a:spLocks noChangeArrowheads="1"/>
            </p:cNvSpPr>
            <p:nvPr/>
          </p:nvSpPr>
          <p:spPr bwMode="auto">
            <a:xfrm>
              <a:off x="6096000" y="5945038"/>
              <a:ext cx="4572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2" name="TextBox 25"/>
            <p:cNvSpPr txBox="1">
              <a:spLocks noChangeArrowheads="1"/>
            </p:cNvSpPr>
            <p:nvPr/>
          </p:nvSpPr>
          <p:spPr bwMode="auto">
            <a:xfrm>
              <a:off x="7239000" y="1599858"/>
              <a:ext cx="4572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3" name="TextBox 26"/>
            <p:cNvSpPr txBox="1">
              <a:spLocks noChangeArrowheads="1"/>
            </p:cNvSpPr>
            <p:nvPr/>
          </p:nvSpPr>
          <p:spPr bwMode="auto">
            <a:xfrm>
              <a:off x="7620000" y="4189826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4" name="TextBox 27"/>
            <p:cNvSpPr txBox="1">
              <a:spLocks noChangeArrowheads="1"/>
            </p:cNvSpPr>
            <p:nvPr/>
          </p:nvSpPr>
          <p:spPr bwMode="auto">
            <a:xfrm>
              <a:off x="8229600" y="2666315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5" name="TextBox 28"/>
            <p:cNvSpPr txBox="1">
              <a:spLocks noChangeArrowheads="1"/>
            </p:cNvSpPr>
            <p:nvPr/>
          </p:nvSpPr>
          <p:spPr bwMode="auto">
            <a:xfrm>
              <a:off x="6324600" y="4494528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6" name="TextBox 29"/>
            <p:cNvSpPr txBox="1">
              <a:spLocks noChangeArrowheads="1"/>
            </p:cNvSpPr>
            <p:nvPr/>
          </p:nvSpPr>
          <p:spPr bwMode="auto">
            <a:xfrm>
              <a:off x="6096000" y="3504246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7" name="TextBox 30"/>
            <p:cNvSpPr txBox="1">
              <a:spLocks noChangeArrowheads="1"/>
            </p:cNvSpPr>
            <p:nvPr/>
          </p:nvSpPr>
          <p:spPr bwMode="auto">
            <a:xfrm>
              <a:off x="4648200" y="5945037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8" name="TextBox 31"/>
            <p:cNvSpPr txBox="1">
              <a:spLocks noChangeArrowheads="1"/>
            </p:cNvSpPr>
            <p:nvPr/>
          </p:nvSpPr>
          <p:spPr bwMode="auto">
            <a:xfrm>
              <a:off x="6248400" y="2361613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9" name="TextBox 33"/>
            <p:cNvSpPr txBox="1">
              <a:spLocks noChangeArrowheads="1"/>
            </p:cNvSpPr>
            <p:nvPr/>
          </p:nvSpPr>
          <p:spPr bwMode="auto">
            <a:xfrm>
              <a:off x="3048000" y="3504246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40" name="TextBox 34"/>
            <p:cNvSpPr txBox="1">
              <a:spLocks noChangeArrowheads="1"/>
            </p:cNvSpPr>
            <p:nvPr/>
          </p:nvSpPr>
          <p:spPr bwMode="auto">
            <a:xfrm>
              <a:off x="4648200" y="4342177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</p:grpSp>
      <p:grpSp>
        <p:nvGrpSpPr>
          <p:cNvPr id="33794" name="Group 32"/>
          <p:cNvGrpSpPr>
            <a:grpSpLocks/>
          </p:cNvGrpSpPr>
          <p:nvPr/>
        </p:nvGrpSpPr>
        <p:grpSpPr bwMode="auto">
          <a:xfrm>
            <a:off x="5105400" y="2227263"/>
            <a:ext cx="3429000" cy="3163887"/>
            <a:chOff x="990600" y="533400"/>
            <a:chExt cx="6858000" cy="6325744"/>
          </a:xfrm>
        </p:grpSpPr>
        <p:sp>
          <p:nvSpPr>
            <p:cNvPr id="33801" name="TextBox 35"/>
            <p:cNvSpPr txBox="1">
              <a:spLocks noChangeArrowheads="1"/>
            </p:cNvSpPr>
            <p:nvPr/>
          </p:nvSpPr>
          <p:spPr bwMode="auto">
            <a:xfrm>
              <a:off x="1828800" y="1599858"/>
              <a:ext cx="3810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02" name="TextBox 36"/>
            <p:cNvSpPr txBox="1">
              <a:spLocks noChangeArrowheads="1"/>
            </p:cNvSpPr>
            <p:nvPr/>
          </p:nvSpPr>
          <p:spPr bwMode="auto">
            <a:xfrm>
              <a:off x="7467600" y="3351895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03" name="TextBox 37"/>
            <p:cNvSpPr txBox="1">
              <a:spLocks noChangeArrowheads="1"/>
            </p:cNvSpPr>
            <p:nvPr/>
          </p:nvSpPr>
          <p:spPr bwMode="auto">
            <a:xfrm>
              <a:off x="1295400" y="5408635"/>
              <a:ext cx="3810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04" name="TextBox 38"/>
            <p:cNvSpPr txBox="1">
              <a:spLocks noChangeArrowheads="1"/>
            </p:cNvSpPr>
            <p:nvPr/>
          </p:nvSpPr>
          <p:spPr bwMode="auto">
            <a:xfrm>
              <a:off x="4648200" y="1523682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05" name="TextBox 39"/>
            <p:cNvSpPr txBox="1">
              <a:spLocks noChangeArrowheads="1"/>
            </p:cNvSpPr>
            <p:nvPr/>
          </p:nvSpPr>
          <p:spPr bwMode="auto">
            <a:xfrm>
              <a:off x="3048000" y="2361613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06" name="TextBox 40"/>
            <p:cNvSpPr txBox="1">
              <a:spLocks noChangeArrowheads="1"/>
            </p:cNvSpPr>
            <p:nvPr/>
          </p:nvSpPr>
          <p:spPr bwMode="auto">
            <a:xfrm>
              <a:off x="3048000" y="4951582"/>
              <a:ext cx="3810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07" name="TextBox 41"/>
            <p:cNvSpPr txBox="1">
              <a:spLocks noChangeArrowheads="1"/>
            </p:cNvSpPr>
            <p:nvPr/>
          </p:nvSpPr>
          <p:spPr bwMode="auto">
            <a:xfrm>
              <a:off x="5486400" y="5103933"/>
              <a:ext cx="3810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08" name="TextBox 42"/>
            <p:cNvSpPr txBox="1">
              <a:spLocks noChangeArrowheads="1"/>
            </p:cNvSpPr>
            <p:nvPr/>
          </p:nvSpPr>
          <p:spPr bwMode="auto">
            <a:xfrm>
              <a:off x="4038600" y="533400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09" name="TextBox 43"/>
            <p:cNvSpPr txBox="1">
              <a:spLocks noChangeArrowheads="1"/>
            </p:cNvSpPr>
            <p:nvPr/>
          </p:nvSpPr>
          <p:spPr bwMode="auto">
            <a:xfrm>
              <a:off x="1524000" y="4342177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10" name="TextBox 44"/>
            <p:cNvSpPr txBox="1">
              <a:spLocks noChangeArrowheads="1"/>
            </p:cNvSpPr>
            <p:nvPr/>
          </p:nvSpPr>
          <p:spPr bwMode="auto">
            <a:xfrm>
              <a:off x="990600" y="2894842"/>
              <a:ext cx="4572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1" name="TextBox 45"/>
            <p:cNvSpPr txBox="1">
              <a:spLocks noChangeArrowheads="1"/>
            </p:cNvSpPr>
            <p:nvPr/>
          </p:nvSpPr>
          <p:spPr bwMode="auto">
            <a:xfrm>
              <a:off x="2667000" y="5792687"/>
              <a:ext cx="4572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2" name="TextBox 46"/>
            <p:cNvSpPr txBox="1">
              <a:spLocks noChangeArrowheads="1"/>
            </p:cNvSpPr>
            <p:nvPr/>
          </p:nvSpPr>
          <p:spPr bwMode="auto">
            <a:xfrm>
              <a:off x="7239000" y="1599858"/>
              <a:ext cx="4572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3" name="TextBox 47"/>
            <p:cNvSpPr txBox="1">
              <a:spLocks noChangeArrowheads="1"/>
            </p:cNvSpPr>
            <p:nvPr/>
          </p:nvSpPr>
          <p:spPr bwMode="auto">
            <a:xfrm>
              <a:off x="5562600" y="761927"/>
              <a:ext cx="4572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4" name="TextBox 48"/>
            <p:cNvSpPr txBox="1">
              <a:spLocks noChangeArrowheads="1"/>
            </p:cNvSpPr>
            <p:nvPr/>
          </p:nvSpPr>
          <p:spPr bwMode="auto">
            <a:xfrm>
              <a:off x="4724400" y="2818666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5" name="TextBox 49"/>
            <p:cNvSpPr txBox="1">
              <a:spLocks noChangeArrowheads="1"/>
            </p:cNvSpPr>
            <p:nvPr/>
          </p:nvSpPr>
          <p:spPr bwMode="auto">
            <a:xfrm>
              <a:off x="6324600" y="4494528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6" name="TextBox 50"/>
            <p:cNvSpPr txBox="1">
              <a:spLocks noChangeArrowheads="1"/>
            </p:cNvSpPr>
            <p:nvPr/>
          </p:nvSpPr>
          <p:spPr bwMode="auto">
            <a:xfrm>
              <a:off x="6096000" y="3504246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7" name="TextBox 51"/>
            <p:cNvSpPr txBox="1">
              <a:spLocks noChangeArrowheads="1"/>
            </p:cNvSpPr>
            <p:nvPr/>
          </p:nvSpPr>
          <p:spPr bwMode="auto">
            <a:xfrm>
              <a:off x="4648200" y="5945038"/>
              <a:ext cx="4572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8" name="TextBox 52"/>
            <p:cNvSpPr txBox="1">
              <a:spLocks noChangeArrowheads="1"/>
            </p:cNvSpPr>
            <p:nvPr/>
          </p:nvSpPr>
          <p:spPr bwMode="auto">
            <a:xfrm>
              <a:off x="6248400" y="2361613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9" name="TextBox 53"/>
            <p:cNvSpPr txBox="1">
              <a:spLocks noChangeArrowheads="1"/>
            </p:cNvSpPr>
            <p:nvPr/>
          </p:nvSpPr>
          <p:spPr bwMode="auto">
            <a:xfrm>
              <a:off x="3048000" y="3504246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 dirty="0">
                  <a:latin typeface="Calibri" pitchFamily="-72" charset="0"/>
                </a:rPr>
                <a:t>+</a:t>
              </a:r>
            </a:p>
          </p:txBody>
        </p:sp>
        <p:sp>
          <p:nvSpPr>
            <p:cNvPr id="33820" name="TextBox 54"/>
            <p:cNvSpPr txBox="1">
              <a:spLocks noChangeArrowheads="1"/>
            </p:cNvSpPr>
            <p:nvPr/>
          </p:nvSpPr>
          <p:spPr bwMode="auto">
            <a:xfrm>
              <a:off x="4648200" y="4342177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</p:grpSp>
      <p:sp>
        <p:nvSpPr>
          <p:cNvPr id="33795" name="Title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Separable vs. Non-Separable Data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724400" y="1981200"/>
            <a:ext cx="4191000" cy="3429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noFill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8600" y="1981200"/>
            <a:ext cx="4267200" cy="3429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noFill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rot="5400000" flipH="1" flipV="1">
            <a:off x="952500" y="2400300"/>
            <a:ext cx="3124200" cy="25908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799" name="TextBox 56"/>
          <p:cNvSpPr txBox="1">
            <a:spLocks noChangeArrowheads="1"/>
          </p:cNvSpPr>
          <p:nvPr/>
        </p:nvSpPr>
        <p:spPr bwMode="auto">
          <a:xfrm>
            <a:off x="228600" y="563880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Calibri" pitchFamily="-72" charset="0"/>
              </a:rPr>
              <a:t>Separable</a:t>
            </a:r>
          </a:p>
        </p:txBody>
      </p:sp>
      <p:sp>
        <p:nvSpPr>
          <p:cNvPr id="33800" name="TextBox 57"/>
          <p:cNvSpPr txBox="1">
            <a:spLocks noChangeArrowheads="1"/>
          </p:cNvSpPr>
          <p:nvPr/>
        </p:nvSpPr>
        <p:spPr bwMode="auto">
          <a:xfrm>
            <a:off x="4724400" y="5638800"/>
            <a:ext cx="419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Calibri" pitchFamily="-72" charset="0"/>
              </a:rPr>
              <a:t>Non-Separable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Linear Separable Case</a:t>
            </a:r>
          </a:p>
        </p:txBody>
      </p:sp>
      <p:sp>
        <p:nvSpPr>
          <p:cNvPr id="34818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math: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In English:</a:t>
            </a:r>
          </a:p>
          <a:p>
            <a:pPr lvl="1"/>
            <a:r>
              <a:rPr lang="en-US" smtClean="0"/>
              <a:t>Find the largest margin hyperplane that separates the ‘+’s and ‘-’s</a:t>
            </a:r>
          </a:p>
        </p:txBody>
      </p:sp>
      <p:pic>
        <p:nvPicPr>
          <p:cNvPr id="34819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43100" y="2362200"/>
            <a:ext cx="525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195736" y="5877272"/>
            <a:ext cx="4546925" cy="369332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remember section </a:t>
            </a:r>
            <a:r>
              <a:rPr lang="en-US" dirty="0" smtClean="0"/>
              <a:t>7.6.1 (learning to rank)?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Linearly Non-Separable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 math: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 English: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l-GR" i="1" dirty="0" smtClean="0">
                <a:ea typeface="+mn-ea"/>
              </a:rPr>
              <a:t>ξ</a:t>
            </a:r>
            <a:r>
              <a:rPr lang="en-US" i="1" baseline="-25000" dirty="0" smtClean="0">
                <a:ea typeface="+mn-ea"/>
              </a:rPr>
              <a:t>i</a:t>
            </a:r>
            <a:r>
              <a:rPr lang="en-US" dirty="0" smtClean="0">
                <a:ea typeface="+mn-ea"/>
              </a:rPr>
              <a:t> denotes how misclassified instance </a:t>
            </a:r>
            <a:r>
              <a:rPr lang="en-US" i="1" dirty="0" smtClean="0">
                <a:ea typeface="+mn-ea"/>
              </a:rPr>
              <a:t>i</a:t>
            </a:r>
            <a:r>
              <a:rPr lang="en-US" dirty="0" smtClean="0">
                <a:ea typeface="+mn-ea"/>
              </a:rPr>
              <a:t> is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Find a </a:t>
            </a:r>
            <a:r>
              <a:rPr lang="en-US" dirty="0" err="1" smtClean="0">
                <a:ea typeface="+mn-ea"/>
              </a:rPr>
              <a:t>hyperplane</a:t>
            </a:r>
            <a:r>
              <a:rPr lang="en-US" dirty="0" smtClean="0">
                <a:ea typeface="+mn-ea"/>
              </a:rPr>
              <a:t> that has a large margin and lowest misclassification cost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ea typeface="+mn-ea"/>
            </a:endParaRPr>
          </a:p>
        </p:txBody>
      </p:sp>
      <p:pic>
        <p:nvPicPr>
          <p:cNvPr id="35843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36700" y="2184400"/>
            <a:ext cx="6070600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447800" y="6096000"/>
            <a:ext cx="6327775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l-GR" i="1" dirty="0">
                <a:latin typeface="Calibri" pitchFamily="-72" charset="0"/>
              </a:rPr>
              <a:t>ξ</a:t>
            </a:r>
            <a:r>
              <a:rPr lang="en-US" i="1" baseline="-25000" dirty="0" err="1">
                <a:latin typeface="Calibri" pitchFamily="-72" charset="0"/>
              </a:rPr>
              <a:t>i</a:t>
            </a:r>
            <a:r>
              <a:rPr lang="en-US" dirty="0"/>
              <a:t>=0?  then you're lucky and you have linearly separable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04" y="3717032"/>
            <a:ext cx="1405063" cy="1151136"/>
          </a:xfrm>
          <a:prstGeom prst="rect">
            <a:avLst/>
          </a:prstGeom>
          <a:ln>
            <a:solidFill>
              <a:srgbClr val="00FFFF"/>
            </a:solidFill>
          </a:ln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14629" y="4880193"/>
            <a:ext cx="2329371" cy="276999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i="1" dirty="0" smtClean="0">
                <a:latin typeface="Calibri" pitchFamily="-72" charset="0"/>
              </a:rPr>
              <a:t>how many are you getting wrong?</a:t>
            </a:r>
            <a:endParaRPr lang="en-US" sz="1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Kernel Trick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Linearly non-separable data may become linearly separable if transformed, or mapped, to a higher dimension space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Computing vector math (i.e., dot products) in very high dimensional space is costly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The kernel trick allows very high dimensional dot products to be computed efficiently</a:t>
            </a:r>
            <a:endParaRPr lang="en-US" dirty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Allows inputs to be implicitly mapped to high (possibly infinite) dimensional space with little computational overhead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00FFFF"/>
            </a:solidFill>
          </a:ln>
        </p:spPr>
        <p:txBody>
          <a:bodyPr/>
          <a:lstStyle/>
          <a:p>
            <a:r>
              <a:rPr lang="en-US" dirty="0"/>
              <a:t>A Linear Classifier </a:t>
            </a:r>
            <a:r>
              <a:rPr lang="en-US" dirty="0" smtClean="0"/>
              <a:t>Won’t </a:t>
            </a:r>
            <a:r>
              <a:rPr lang="en-US" dirty="0"/>
              <a:t>Help</a:t>
            </a:r>
          </a:p>
        </p:txBody>
      </p:sp>
      <p:pic>
        <p:nvPicPr>
          <p:cNvPr id="98308" name="Picture 4" descr="figure-9-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600"/>
            <a:ext cx="5638800" cy="416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838200" y="6019800"/>
            <a:ext cx="7050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Idea: transform data… convert every (x,y) to (x</a:t>
            </a:r>
            <a:r>
              <a:rPr lang="en-US" baseline="30000"/>
              <a:t>2</a:t>
            </a:r>
            <a:r>
              <a:rPr lang="en-US"/>
              <a:t>,y</a:t>
            </a:r>
            <a:r>
              <a:rPr lang="en-US" baseline="30000"/>
              <a:t>2</a:t>
            </a:r>
            <a:r>
              <a:rPr lang="en-US"/>
              <a:t>)</a:t>
            </a:r>
          </a:p>
        </p:txBody>
      </p:sp>
      <p:pic>
        <p:nvPicPr>
          <p:cNvPr id="2" name="Picture 1" descr="pci-cover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4221088"/>
            <a:ext cx="1088079" cy="142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97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00FFFF"/>
            </a:solidFill>
          </a:ln>
        </p:spPr>
        <p:txBody>
          <a:bodyPr/>
          <a:lstStyle/>
          <a:p>
            <a:r>
              <a:rPr lang="en-US" dirty="0"/>
              <a:t>Now a Linear Classifier Will Help…</a:t>
            </a:r>
          </a:p>
        </p:txBody>
      </p:sp>
      <p:pic>
        <p:nvPicPr>
          <p:cNvPr id="99332" name="Picture 4" descr="figure-9-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05000"/>
            <a:ext cx="56388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838200" y="6156325"/>
            <a:ext cx="75819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That was an easy transformation, but what about a transformation</a:t>
            </a:r>
          </a:p>
          <a:p>
            <a:pPr algn="l"/>
            <a:r>
              <a:rPr lang="en-US" sz="2000"/>
              <a:t>that takes us to higher dimensions?  e.g., (x,y) </a:t>
            </a:r>
            <a:r>
              <a:rPr lang="en-US" sz="2000">
                <a:sym typeface="Symbol" charset="0"/>
              </a:rPr>
              <a:t></a:t>
            </a:r>
            <a:r>
              <a:rPr lang="en-US" sz="2000"/>
              <a:t> (x</a:t>
            </a:r>
            <a:r>
              <a:rPr lang="en-US" sz="2000" baseline="30000"/>
              <a:t>2</a:t>
            </a:r>
            <a:r>
              <a:rPr lang="en-US" sz="2000"/>
              <a:t>,xy,y</a:t>
            </a:r>
            <a:r>
              <a:rPr lang="en-US" sz="2000" baseline="30000"/>
              <a:t>2</a:t>
            </a:r>
            <a:r>
              <a:rPr lang="en-US" sz="2000"/>
              <a:t>)</a:t>
            </a:r>
          </a:p>
        </p:txBody>
      </p:sp>
      <p:pic>
        <p:nvPicPr>
          <p:cNvPr id="5" name="Picture 4" descr="pci-cover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4221088"/>
            <a:ext cx="1088079" cy="142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47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00FFFF"/>
            </a:solidFill>
          </a:ln>
        </p:spPr>
        <p:txBody>
          <a:bodyPr/>
          <a:lstStyle/>
          <a:p>
            <a:r>
              <a:rPr lang="en-US" dirty="0"/>
              <a:t>The </a:t>
            </a:r>
            <a:r>
              <a:rPr lang="ja-JP" altLang="en-US" dirty="0"/>
              <a:t>“</a:t>
            </a:r>
            <a:r>
              <a:rPr lang="en-US" dirty="0"/>
              <a:t>Kernel Trick</a:t>
            </a:r>
            <a:r>
              <a:rPr lang="ja-JP" altLang="en-US" dirty="0"/>
              <a:t>”</a:t>
            </a:r>
            <a:endParaRPr lang="en-US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276600"/>
          </a:xfrm>
        </p:spPr>
        <p:txBody>
          <a:bodyPr/>
          <a:lstStyle/>
          <a:p>
            <a:r>
              <a:rPr lang="en-US" sz="2800"/>
              <a:t>We can use linear classifiers on non-linear problems if we transform the original data into higher-dimensional space</a:t>
            </a:r>
          </a:p>
          <a:p>
            <a:pPr lvl="1"/>
            <a:r>
              <a:rPr lang="en-US" sz="2400">
                <a:hlinkClick r:id="rId3"/>
              </a:rPr>
              <a:t>http://en.wikipedia.org/wiki/Kernel_trick</a:t>
            </a:r>
            <a:r>
              <a:rPr lang="en-US" sz="2400"/>
              <a:t> </a:t>
            </a:r>
          </a:p>
          <a:p>
            <a:r>
              <a:rPr lang="en-US" sz="2800"/>
              <a:t>Replace the dot product with the </a:t>
            </a:r>
            <a:r>
              <a:rPr lang="en-US" sz="2800" i="1"/>
              <a:t>radial basis function</a:t>
            </a:r>
          </a:p>
          <a:p>
            <a:pPr lvl="1"/>
            <a:r>
              <a:rPr lang="en-US" sz="2400">
                <a:hlinkClick r:id="rId4"/>
              </a:rPr>
              <a:t>http://en.wikipedia.org/wiki/Radial_basis_function</a:t>
            </a:r>
            <a:r>
              <a:rPr lang="en-US" sz="2400"/>
              <a:t> 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2362200" y="5181600"/>
            <a:ext cx="4035425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rgbClr val="FF0000"/>
                </a:solidFill>
                <a:latin typeface="Courier New" charset="0"/>
              </a:rPr>
              <a:t>import math</a:t>
            </a:r>
            <a:endParaRPr lang="en-US" sz="1200">
              <a:latin typeface="Courier New" charset="0"/>
            </a:endParaRPr>
          </a:p>
          <a:p>
            <a:pPr algn="l"/>
            <a:r>
              <a:rPr lang="en-US" sz="1200">
                <a:latin typeface="Courier New" charset="0"/>
              </a:rPr>
              <a:t>def rbf(v1,v2,gamma=</a:t>
            </a:r>
            <a:r>
              <a:rPr lang="en-US" sz="1200">
                <a:solidFill>
                  <a:srgbClr val="FF0000"/>
                </a:solidFill>
                <a:latin typeface="Courier New" charset="0"/>
              </a:rPr>
              <a:t>10</a:t>
            </a:r>
            <a:r>
              <a:rPr lang="en-US" sz="1200">
                <a:latin typeface="Courier New" charset="0"/>
              </a:rPr>
              <a:t>):</a:t>
            </a:r>
          </a:p>
          <a:p>
            <a:pPr algn="l"/>
            <a:r>
              <a:rPr lang="en-US" sz="1200">
                <a:latin typeface="Courier New" charset="0"/>
              </a:rPr>
              <a:t>  dv=[v1[i]-v2[i] for i in range(len(v1))]</a:t>
            </a:r>
          </a:p>
          <a:p>
            <a:pPr algn="l"/>
            <a:r>
              <a:rPr lang="en-US" sz="1200">
                <a:latin typeface="Courier New" charset="0"/>
              </a:rPr>
              <a:t>  l=veclength(dv)</a:t>
            </a:r>
          </a:p>
          <a:p>
            <a:pPr algn="l"/>
            <a:r>
              <a:rPr lang="en-US" sz="1200">
                <a:latin typeface="Courier New" charset="0"/>
              </a:rPr>
              <a:t>  return math.e**(-gamma*l)</a:t>
            </a:r>
          </a:p>
          <a:p>
            <a:pPr algn="l"/>
            <a:endParaRPr lang="en-US" sz="120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010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Kernel Trick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The following function maps 2-vectors to 3-vectors: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Standard way to compute                 is to map the inputs and compute the dot product in the higher dimensional space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However, the dot product can be done entirely in the original 2-dimensional space: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endParaRPr lang="en-US" dirty="0" smtClean="0">
              <a:ea typeface="+mn-ea"/>
              <a:cs typeface="+mn-cs"/>
            </a:endParaRPr>
          </a:p>
        </p:txBody>
      </p:sp>
      <p:pic>
        <p:nvPicPr>
          <p:cNvPr id="37891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0" y="2184400"/>
            <a:ext cx="23622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5486400"/>
            <a:ext cx="4953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11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27600" y="3454400"/>
            <a:ext cx="1244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Kernels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32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The previous example is known as the polynomial kernel (with </a:t>
            </a:r>
            <a:r>
              <a:rPr lang="en-US" i="1" dirty="0" smtClean="0">
                <a:ea typeface="+mn-ea"/>
                <a:cs typeface="+mn-cs"/>
              </a:rPr>
              <a:t>p</a:t>
            </a:r>
            <a:r>
              <a:rPr lang="en-US" dirty="0" smtClean="0">
                <a:ea typeface="+mn-ea"/>
                <a:cs typeface="+mn-cs"/>
              </a:rPr>
              <a:t> = 2)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Most common kernels are linear, polynomial, and Gaussian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Each kernel performs a dot product in a higher implicit dimensional space</a:t>
            </a:r>
          </a:p>
        </p:txBody>
      </p:sp>
      <p:pic>
        <p:nvPicPr>
          <p:cNvPr id="38915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9900" y="4572000"/>
            <a:ext cx="8204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8" name="Text Box 4"/>
          <p:cNvSpPr txBox="1">
            <a:spLocks noChangeArrowheads="1"/>
          </p:cNvSpPr>
          <p:nvPr/>
        </p:nvSpPr>
        <p:spPr bwMode="auto">
          <a:xfrm>
            <a:off x="1905000" y="6248400"/>
            <a:ext cx="5178425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which kernel should you use? try them and see…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Classification is the task of automatically applying labels to items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Useful for many search-related tasks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Spam detection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Sentiment classification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Online advertising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Two common approaches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Probabilistic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Geometric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Non-Binary Classification with SVMs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One versus all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Train “class </a:t>
            </a:r>
            <a:r>
              <a:rPr lang="en-US" i="1" dirty="0" smtClean="0">
                <a:ea typeface="+mn-ea"/>
              </a:rPr>
              <a:t>c</a:t>
            </a:r>
            <a:r>
              <a:rPr lang="en-US" dirty="0" smtClean="0">
                <a:ea typeface="+mn-ea"/>
              </a:rPr>
              <a:t> vs. not class </a:t>
            </a:r>
            <a:r>
              <a:rPr lang="en-US" i="1" dirty="0" smtClean="0">
                <a:ea typeface="+mn-ea"/>
              </a:rPr>
              <a:t>c</a:t>
            </a:r>
            <a:r>
              <a:rPr lang="en-US" dirty="0" smtClean="0">
                <a:ea typeface="+mn-ea"/>
              </a:rPr>
              <a:t>” SVM for every class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If there are K classes, must train </a:t>
            </a:r>
            <a:r>
              <a:rPr lang="en-US" i="1" dirty="0" smtClean="0">
                <a:ea typeface="+mn-ea"/>
              </a:rPr>
              <a:t>K</a:t>
            </a:r>
            <a:r>
              <a:rPr lang="en-US" dirty="0" smtClean="0">
                <a:ea typeface="+mn-ea"/>
              </a:rPr>
              <a:t> classifiers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Classify items according to: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One versus one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Train a binary classifier for every pair of classes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Must train </a:t>
            </a:r>
            <a:r>
              <a:rPr lang="en-US" i="1" dirty="0" smtClean="0">
                <a:ea typeface="+mn-ea"/>
              </a:rPr>
              <a:t>K</a:t>
            </a:r>
            <a:r>
              <a:rPr lang="en-US" dirty="0" smtClean="0">
                <a:ea typeface="+mn-ea"/>
              </a:rPr>
              <a:t>(</a:t>
            </a:r>
            <a:r>
              <a:rPr lang="en-US" i="1" dirty="0" smtClean="0">
                <a:ea typeface="+mn-ea"/>
              </a:rPr>
              <a:t>K</a:t>
            </a:r>
            <a:r>
              <a:rPr lang="en-US" dirty="0" smtClean="0">
                <a:ea typeface="+mn-ea"/>
              </a:rPr>
              <a:t>-1)/2 classifiers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Computationally expensive for large values of </a:t>
            </a:r>
            <a:r>
              <a:rPr lang="en-US" i="1" dirty="0" smtClean="0">
                <a:ea typeface="+mn-ea"/>
              </a:rPr>
              <a:t>K</a:t>
            </a:r>
          </a:p>
        </p:txBody>
      </p:sp>
      <p:pic>
        <p:nvPicPr>
          <p:cNvPr id="39939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3571875"/>
            <a:ext cx="30480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4635500" y="1752600"/>
            <a:ext cx="4465638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classes = {Hokies, Wahoos, Blue Devils, Tar Heels, Monarchs} 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1295400" y="6172200"/>
            <a:ext cx="6180138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classify items by tallying votes from the K(K-1)/2 classifiers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SVM Tools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Solving SVM optimization problem is not straightforward</a:t>
            </a:r>
          </a:p>
          <a:p>
            <a:r>
              <a:rPr lang="en-US" smtClean="0"/>
              <a:t>Many good software packages exist</a:t>
            </a:r>
          </a:p>
          <a:p>
            <a:pPr lvl="1"/>
            <a:r>
              <a:rPr lang="en-US" smtClean="0"/>
              <a:t>SVM-Light</a:t>
            </a:r>
          </a:p>
          <a:p>
            <a:pPr lvl="1"/>
            <a:r>
              <a:rPr lang="en-US" smtClean="0"/>
              <a:t>LIBSVM</a:t>
            </a:r>
          </a:p>
          <a:p>
            <a:pPr lvl="1"/>
            <a:r>
              <a:rPr lang="en-US" smtClean="0"/>
              <a:t>R library</a:t>
            </a:r>
          </a:p>
          <a:p>
            <a:pPr lvl="1"/>
            <a:r>
              <a:rPr lang="en-US" smtClean="0"/>
              <a:t>Matlab SVM Toolbox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Evaluating 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Common classification metrics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Accuracy (precision at rank 1)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Precision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Recall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F-measure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ROC curve analysis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Differences from IR metrics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“Relevant” replaced with “classified correctly”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>
                <a:ea typeface="+mn-ea"/>
              </a:rPr>
              <a:t>Microaveraging</a:t>
            </a:r>
            <a:r>
              <a:rPr lang="en-US" dirty="0" smtClean="0">
                <a:ea typeface="+mn-ea"/>
              </a:rPr>
              <a:t> more commonly used</a:t>
            </a:r>
            <a:endParaRPr lang="en-US" dirty="0">
              <a:ea typeface="+mn-ea"/>
            </a:endParaRP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2667000" y="6019800"/>
            <a:ext cx="4868863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1000 Hokies, 20 Wahoos, 5 Blue Devils, 30 Tar Heels, 500 Monarchs</a:t>
            </a:r>
          </a:p>
          <a:p>
            <a:r>
              <a:rPr lang="en-US" sz="1200"/>
              <a:t>5 classes, 1555 people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810000" y="2895600"/>
            <a:ext cx="4878388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depending on data, possible to have both high recall &amp; high precision!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 of Classifiers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Types of classifiers</a:t>
            </a:r>
          </a:p>
          <a:p>
            <a:pPr lvl="1"/>
            <a:r>
              <a:rPr lang="en-US" smtClean="0"/>
              <a:t>Generative (Naïve-Bayes)</a:t>
            </a:r>
          </a:p>
          <a:p>
            <a:pPr lvl="1"/>
            <a:r>
              <a:rPr lang="en-US" smtClean="0"/>
              <a:t>Discriminative (SVMs)</a:t>
            </a:r>
          </a:p>
          <a:p>
            <a:pPr lvl="1"/>
            <a:r>
              <a:rPr lang="en-US" smtClean="0"/>
              <a:t>Non-parametric (nearest neighbor)</a:t>
            </a:r>
          </a:p>
          <a:p>
            <a:r>
              <a:rPr lang="en-US" smtClean="0"/>
              <a:t>Types of learning</a:t>
            </a:r>
          </a:p>
          <a:p>
            <a:pPr lvl="1"/>
            <a:r>
              <a:rPr lang="en-US" smtClean="0"/>
              <a:t>Supervised (Naïve-Bayes, SVMs)</a:t>
            </a:r>
          </a:p>
          <a:p>
            <a:pPr lvl="1"/>
            <a:r>
              <a:rPr lang="en-US" smtClean="0"/>
              <a:t>Semi-supervised (Rocchio, relevance models)</a:t>
            </a:r>
          </a:p>
          <a:p>
            <a:pPr lvl="1"/>
            <a:r>
              <a:rPr lang="en-US" smtClean="0"/>
              <a:t>Unsupervised (clustering)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Generative vs. Discriminative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3000" dirty="0" smtClean="0"/>
              <a:t>Generative models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Assumes documents and classes are drawn from joint distribution P(</a:t>
            </a:r>
            <a:r>
              <a:rPr lang="en-US" sz="2600" i="1" dirty="0" smtClean="0"/>
              <a:t>d</a:t>
            </a:r>
            <a:r>
              <a:rPr lang="en-US" sz="2600" dirty="0" smtClean="0"/>
              <a:t>, </a:t>
            </a:r>
            <a:r>
              <a:rPr lang="en-US" sz="2600" i="1" dirty="0" smtClean="0"/>
              <a:t>c</a:t>
            </a:r>
            <a:r>
              <a:rPr lang="en-US" sz="2600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Typically P(</a:t>
            </a:r>
            <a:r>
              <a:rPr lang="en-US" sz="2600" i="1" dirty="0" smtClean="0"/>
              <a:t>d</a:t>
            </a:r>
            <a:r>
              <a:rPr lang="en-US" sz="2600" dirty="0" smtClean="0"/>
              <a:t>, </a:t>
            </a:r>
            <a:r>
              <a:rPr lang="en-US" sz="2600" i="1" dirty="0" smtClean="0"/>
              <a:t>c</a:t>
            </a:r>
            <a:r>
              <a:rPr lang="en-US" sz="2600" dirty="0" smtClean="0"/>
              <a:t>) decomposed to P(</a:t>
            </a:r>
            <a:r>
              <a:rPr lang="en-US" sz="2600" i="1" dirty="0" smtClean="0"/>
              <a:t>d</a:t>
            </a:r>
            <a:r>
              <a:rPr lang="en-US" sz="2600" dirty="0" smtClean="0"/>
              <a:t> | </a:t>
            </a:r>
            <a:r>
              <a:rPr lang="en-US" sz="2600" i="1" dirty="0" smtClean="0"/>
              <a:t>c</a:t>
            </a:r>
            <a:r>
              <a:rPr lang="en-US" sz="2600" dirty="0" smtClean="0"/>
              <a:t>) P(</a:t>
            </a:r>
            <a:r>
              <a:rPr lang="en-US" sz="2600" i="1" dirty="0" smtClean="0"/>
              <a:t>c</a:t>
            </a:r>
            <a:r>
              <a:rPr lang="en-US" sz="2600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Effectiveness depends on how P(</a:t>
            </a:r>
            <a:r>
              <a:rPr lang="en-US" sz="2600" i="1" dirty="0" smtClean="0"/>
              <a:t>d</a:t>
            </a:r>
            <a:r>
              <a:rPr lang="en-US" sz="2600" dirty="0" smtClean="0"/>
              <a:t>, </a:t>
            </a:r>
            <a:r>
              <a:rPr lang="en-US" sz="2600" i="1" dirty="0" smtClean="0"/>
              <a:t>c</a:t>
            </a:r>
            <a:r>
              <a:rPr lang="en-US" sz="2600" dirty="0" smtClean="0"/>
              <a:t>) is modeled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Typically more effective when little training data exists</a:t>
            </a:r>
          </a:p>
          <a:p>
            <a:pPr>
              <a:lnSpc>
                <a:spcPct val="80000"/>
              </a:lnSpc>
            </a:pPr>
            <a:r>
              <a:rPr lang="en-US" sz="3000" dirty="0" smtClean="0"/>
              <a:t>Discriminative models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Directly model class assignment problem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Do not model document “generation”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Effectiveness depends on amount and quality of training data</a:t>
            </a:r>
            <a:endParaRPr lang="en-US" sz="2600" dirty="0" smtClean="0">
              <a:solidFill>
                <a:srgbClr val="00FFF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600" dirty="0" smtClean="0">
                <a:solidFill>
                  <a:srgbClr val="00FFFF"/>
                </a:solidFill>
              </a:rPr>
              <a:t>not limited by distributional assumptions (e.g., term independence)</a:t>
            </a:r>
            <a:endParaRPr lang="en-US" sz="2600" dirty="0" smtClean="0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762000" y="3255640"/>
            <a:ext cx="8153400" cy="5334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762000" y="4827240"/>
            <a:ext cx="8153400" cy="617984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7" name="Group 43"/>
          <p:cNvGrpSpPr>
            <a:grpSpLocks/>
          </p:cNvGrpSpPr>
          <p:nvPr/>
        </p:nvGrpSpPr>
        <p:grpSpPr bwMode="auto">
          <a:xfrm>
            <a:off x="1314450" y="1752600"/>
            <a:ext cx="6515100" cy="4645025"/>
            <a:chOff x="1371600" y="1752600"/>
            <a:chExt cx="6515100" cy="4645623"/>
          </a:xfrm>
        </p:grpSpPr>
        <p:sp>
          <p:nvSpPr>
            <p:cNvPr id="4" name="Oval 3"/>
            <p:cNvSpPr/>
            <p:nvPr/>
          </p:nvSpPr>
          <p:spPr>
            <a:xfrm>
              <a:off x="1543050" y="1809757"/>
              <a:ext cx="1943100" cy="16004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657600" y="1809757"/>
              <a:ext cx="1943100" cy="16004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772150" y="1809757"/>
              <a:ext cx="1943100" cy="16004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Flowchart: Document 8"/>
            <p:cNvSpPr/>
            <p:nvPr/>
          </p:nvSpPr>
          <p:spPr>
            <a:xfrm>
              <a:off x="5429250" y="6096559"/>
              <a:ext cx="514350" cy="285787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Flowchart: Document 12"/>
            <p:cNvSpPr/>
            <p:nvPr/>
          </p:nvSpPr>
          <p:spPr>
            <a:xfrm>
              <a:off x="2000250" y="2032036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Flowchart: Document 13"/>
            <p:cNvSpPr/>
            <p:nvPr/>
          </p:nvSpPr>
          <p:spPr>
            <a:xfrm>
              <a:off x="2286000" y="2432137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Flowchart: Document 14"/>
            <p:cNvSpPr/>
            <p:nvPr/>
          </p:nvSpPr>
          <p:spPr>
            <a:xfrm>
              <a:off x="1885950" y="2832239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Flowchart: Document 15"/>
            <p:cNvSpPr/>
            <p:nvPr/>
          </p:nvSpPr>
          <p:spPr>
            <a:xfrm>
              <a:off x="2800350" y="2146351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Flowchart: Document 16"/>
            <p:cNvSpPr/>
            <p:nvPr/>
          </p:nvSpPr>
          <p:spPr>
            <a:xfrm>
              <a:off x="2400300" y="3118026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Flowchart: Document 17"/>
            <p:cNvSpPr/>
            <p:nvPr/>
          </p:nvSpPr>
          <p:spPr>
            <a:xfrm>
              <a:off x="2628900" y="2717924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Flowchart: Document 18"/>
            <p:cNvSpPr/>
            <p:nvPr/>
          </p:nvSpPr>
          <p:spPr>
            <a:xfrm>
              <a:off x="3028950" y="2432137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Flowchart: Document 19"/>
            <p:cNvSpPr/>
            <p:nvPr/>
          </p:nvSpPr>
          <p:spPr>
            <a:xfrm>
              <a:off x="1714500" y="2374980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lowchart: Document 20"/>
            <p:cNvSpPr/>
            <p:nvPr/>
          </p:nvSpPr>
          <p:spPr>
            <a:xfrm>
              <a:off x="2914650" y="2946554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Flowchart: Document 21"/>
            <p:cNvSpPr/>
            <p:nvPr/>
          </p:nvSpPr>
          <p:spPr>
            <a:xfrm>
              <a:off x="2457450" y="1917721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Flowchart: Document 23"/>
            <p:cNvSpPr/>
            <p:nvPr/>
          </p:nvSpPr>
          <p:spPr>
            <a:xfrm>
              <a:off x="4400550" y="2432137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Flowchart: Document 25"/>
            <p:cNvSpPr/>
            <p:nvPr/>
          </p:nvSpPr>
          <p:spPr>
            <a:xfrm>
              <a:off x="4914900" y="2146351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Flowchart: Document 26"/>
            <p:cNvSpPr/>
            <p:nvPr/>
          </p:nvSpPr>
          <p:spPr>
            <a:xfrm>
              <a:off x="4514850" y="3118026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Flowchart: Document 27"/>
            <p:cNvSpPr/>
            <p:nvPr/>
          </p:nvSpPr>
          <p:spPr>
            <a:xfrm>
              <a:off x="4743450" y="2717924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Flowchart: Document 29"/>
            <p:cNvSpPr/>
            <p:nvPr/>
          </p:nvSpPr>
          <p:spPr>
            <a:xfrm>
              <a:off x="3829050" y="2374980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Flowchart: Document 30"/>
            <p:cNvSpPr/>
            <p:nvPr/>
          </p:nvSpPr>
          <p:spPr>
            <a:xfrm>
              <a:off x="5029200" y="2946554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" name="Flowchart: Document 31"/>
            <p:cNvSpPr/>
            <p:nvPr/>
          </p:nvSpPr>
          <p:spPr>
            <a:xfrm>
              <a:off x="4572000" y="1917721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6" name="Flowchart: Document 35"/>
            <p:cNvSpPr/>
            <p:nvPr/>
          </p:nvSpPr>
          <p:spPr>
            <a:xfrm>
              <a:off x="7029450" y="2146351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" name="Flowchart: Document 36"/>
            <p:cNvSpPr/>
            <p:nvPr/>
          </p:nvSpPr>
          <p:spPr>
            <a:xfrm>
              <a:off x="6629400" y="3118026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0" name="Flowchart: Document 39"/>
            <p:cNvSpPr/>
            <p:nvPr/>
          </p:nvSpPr>
          <p:spPr>
            <a:xfrm>
              <a:off x="5943600" y="2374980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" name="Flowchart: Document 40"/>
            <p:cNvSpPr/>
            <p:nvPr/>
          </p:nvSpPr>
          <p:spPr>
            <a:xfrm>
              <a:off x="7143750" y="2946554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rot="5400000">
              <a:off x="5286320" y="4238945"/>
              <a:ext cx="85736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1371600" y="1752600"/>
              <a:ext cx="6515100" cy="205766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086" name="TextBox 42"/>
            <p:cNvSpPr txBox="1">
              <a:spLocks noChangeArrowheads="1"/>
            </p:cNvSpPr>
            <p:nvPr/>
          </p:nvSpPr>
          <p:spPr bwMode="auto">
            <a:xfrm>
              <a:off x="1657350" y="3383172"/>
              <a:ext cx="1714500" cy="519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latin typeface="Calibri" pitchFamily="-72" charset="0"/>
                </a:rPr>
                <a:t>Class 1</a:t>
              </a:r>
            </a:p>
          </p:txBody>
        </p:sp>
        <p:sp>
          <p:nvSpPr>
            <p:cNvPr id="45087" name="TextBox 46"/>
            <p:cNvSpPr txBox="1">
              <a:spLocks noChangeArrowheads="1"/>
            </p:cNvSpPr>
            <p:nvPr/>
          </p:nvSpPr>
          <p:spPr bwMode="auto">
            <a:xfrm>
              <a:off x="3771900" y="3383172"/>
              <a:ext cx="1714500" cy="519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latin typeface="Calibri" pitchFamily="-72" charset="0"/>
                </a:rPr>
                <a:t>Class 2</a:t>
              </a:r>
            </a:p>
          </p:txBody>
        </p:sp>
        <p:sp>
          <p:nvSpPr>
            <p:cNvPr id="45088" name="TextBox 47"/>
            <p:cNvSpPr txBox="1">
              <a:spLocks noChangeArrowheads="1"/>
            </p:cNvSpPr>
            <p:nvPr/>
          </p:nvSpPr>
          <p:spPr bwMode="auto">
            <a:xfrm>
              <a:off x="5886450" y="3383172"/>
              <a:ext cx="1714500" cy="519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latin typeface="Calibri" pitchFamily="-72" charset="0"/>
                </a:rPr>
                <a:t>Class 3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rot="5400000">
              <a:off x="5286320" y="5496407"/>
              <a:ext cx="85736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090" name="TextBox 63"/>
            <p:cNvSpPr txBox="1">
              <a:spLocks noChangeArrowheads="1"/>
            </p:cNvSpPr>
            <p:nvPr/>
          </p:nvSpPr>
          <p:spPr bwMode="auto">
            <a:xfrm>
              <a:off x="4857750" y="4583477"/>
              <a:ext cx="1714500" cy="519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latin typeface="Calibri" pitchFamily="-72" charset="0"/>
                </a:rPr>
                <a:t>Class 2</a:t>
              </a:r>
            </a:p>
          </p:txBody>
        </p:sp>
        <p:sp>
          <p:nvSpPr>
            <p:cNvPr id="45091" name="TextBox 64"/>
            <p:cNvSpPr txBox="1">
              <a:spLocks noChangeArrowheads="1"/>
            </p:cNvSpPr>
            <p:nvPr/>
          </p:nvSpPr>
          <p:spPr bwMode="auto">
            <a:xfrm>
              <a:off x="2228850" y="3867422"/>
              <a:ext cx="2686050" cy="94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latin typeface="Calibri" pitchFamily="-72" charset="0"/>
                </a:rPr>
                <a:t>Generate class according to P(c)</a:t>
              </a:r>
            </a:p>
          </p:txBody>
        </p:sp>
        <p:sp>
          <p:nvSpPr>
            <p:cNvPr id="45092" name="TextBox 65"/>
            <p:cNvSpPr txBox="1">
              <a:spLocks noChangeArrowheads="1"/>
            </p:cNvSpPr>
            <p:nvPr/>
          </p:nvSpPr>
          <p:spPr bwMode="auto">
            <a:xfrm>
              <a:off x="2057400" y="5024859"/>
              <a:ext cx="3086100" cy="1373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latin typeface="Calibri" pitchFamily="-72" charset="0"/>
                </a:rPr>
                <a:t>Generate document according to P(d|c)</a:t>
              </a:r>
            </a:p>
          </p:txBody>
        </p:sp>
      </p:grpSp>
      <p:sp>
        <p:nvSpPr>
          <p:cNvPr id="45058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Naïve Bayes Generative Process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1" name="Group 103"/>
          <p:cNvGrpSpPr>
            <a:grpSpLocks/>
          </p:cNvGrpSpPr>
          <p:nvPr/>
        </p:nvGrpSpPr>
        <p:grpSpPr bwMode="auto">
          <a:xfrm>
            <a:off x="1146175" y="1409700"/>
            <a:ext cx="6851650" cy="5219700"/>
            <a:chOff x="8878" y="-8878"/>
            <a:chExt cx="9135122" cy="6959354"/>
          </a:xfrm>
        </p:grpSpPr>
        <p:sp>
          <p:nvSpPr>
            <p:cNvPr id="46083" name="TextBox 26"/>
            <p:cNvSpPr txBox="1">
              <a:spLocks noChangeArrowheads="1"/>
            </p:cNvSpPr>
            <p:nvPr/>
          </p:nvSpPr>
          <p:spPr bwMode="auto">
            <a:xfrm>
              <a:off x="457591" y="913956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798360" y="1599732"/>
              <a:ext cx="8345640" cy="5350744"/>
            </a:xfrm>
            <a:custGeom>
              <a:avLst/>
              <a:gdLst>
                <a:gd name="connsiteX0" fmla="*/ 2478350 w 8346489"/>
                <a:gd name="connsiteY0" fmla="*/ 5260020 h 5350276"/>
                <a:gd name="connsiteX1" fmla="*/ 1972322 w 8346489"/>
                <a:gd name="connsiteY1" fmla="*/ 3848470 h 5350276"/>
                <a:gd name="connsiteX2" fmla="*/ 756082 w 8346489"/>
                <a:gd name="connsiteY2" fmla="*/ 4194699 h 5350276"/>
                <a:gd name="connsiteX3" fmla="*/ 179033 w 8346489"/>
                <a:gd name="connsiteY3" fmla="*/ 2170591 h 5350276"/>
                <a:gd name="connsiteX4" fmla="*/ 1830280 w 8346489"/>
                <a:gd name="connsiteY4" fmla="*/ 164237 h 5350276"/>
                <a:gd name="connsiteX5" fmla="*/ 4671134 w 8346489"/>
                <a:gd name="connsiteY5" fmla="*/ 1185169 h 5350276"/>
                <a:gd name="connsiteX6" fmla="*/ 4209495 w 8346489"/>
                <a:gd name="connsiteY6" fmla="*/ 3511119 h 5350276"/>
                <a:gd name="connsiteX7" fmla="*/ 6073806 w 8346489"/>
                <a:gd name="connsiteY7" fmla="*/ 4975934 h 5350276"/>
                <a:gd name="connsiteX8" fmla="*/ 6047173 w 8346489"/>
                <a:gd name="connsiteY8" fmla="*/ 1265068 h 5350276"/>
                <a:gd name="connsiteX9" fmla="*/ 7369946 w 8346489"/>
                <a:gd name="connsiteY9" fmla="*/ 1939771 h 5350276"/>
                <a:gd name="connsiteX10" fmla="*/ 7076983 w 8346489"/>
                <a:gd name="connsiteY10" fmla="*/ 4194699 h 5350276"/>
                <a:gd name="connsiteX11" fmla="*/ 8346489 w 8346489"/>
                <a:gd name="connsiteY11" fmla="*/ 3901736 h 5350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46489" h="5350276">
                  <a:moveTo>
                    <a:pt x="2478350" y="5260020"/>
                  </a:moveTo>
                  <a:cubicBezTo>
                    <a:pt x="2368858" y="4643021"/>
                    <a:pt x="2259367" y="4026023"/>
                    <a:pt x="1972322" y="3848470"/>
                  </a:cubicBezTo>
                  <a:cubicBezTo>
                    <a:pt x="1685277" y="3670917"/>
                    <a:pt x="1054964" y="4474346"/>
                    <a:pt x="756082" y="4194699"/>
                  </a:cubicBezTo>
                  <a:cubicBezTo>
                    <a:pt x="457200" y="3915052"/>
                    <a:pt x="0" y="2842335"/>
                    <a:pt x="179033" y="2170591"/>
                  </a:cubicBezTo>
                  <a:cubicBezTo>
                    <a:pt x="358066" y="1498847"/>
                    <a:pt x="1081597" y="328474"/>
                    <a:pt x="1830280" y="164237"/>
                  </a:cubicBezTo>
                  <a:cubicBezTo>
                    <a:pt x="2578963" y="0"/>
                    <a:pt x="4274598" y="627355"/>
                    <a:pt x="4671134" y="1185169"/>
                  </a:cubicBezTo>
                  <a:cubicBezTo>
                    <a:pt x="5067670" y="1742983"/>
                    <a:pt x="3975716" y="2879325"/>
                    <a:pt x="4209495" y="3511119"/>
                  </a:cubicBezTo>
                  <a:cubicBezTo>
                    <a:pt x="4443274" y="4142913"/>
                    <a:pt x="5767526" y="5350276"/>
                    <a:pt x="6073806" y="4975934"/>
                  </a:cubicBezTo>
                  <a:cubicBezTo>
                    <a:pt x="6380086" y="4601592"/>
                    <a:pt x="5831150" y="1771095"/>
                    <a:pt x="6047173" y="1265068"/>
                  </a:cubicBezTo>
                  <a:cubicBezTo>
                    <a:pt x="6263196" y="759041"/>
                    <a:pt x="7198311" y="1451499"/>
                    <a:pt x="7369946" y="1939771"/>
                  </a:cubicBezTo>
                  <a:cubicBezTo>
                    <a:pt x="7541581" y="2428043"/>
                    <a:pt x="6914226" y="3867705"/>
                    <a:pt x="7076983" y="4194699"/>
                  </a:cubicBezTo>
                  <a:cubicBezTo>
                    <a:pt x="7239740" y="4521693"/>
                    <a:pt x="8174854" y="3855868"/>
                    <a:pt x="8346489" y="3901736"/>
                  </a:cubicBezTo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33" name="Oval 32"/>
            <p:cNvSpPr/>
            <p:nvPr/>
          </p:nvSpPr>
          <p:spPr>
            <a:xfrm>
              <a:off x="5638958" y="228180"/>
              <a:ext cx="2362094" cy="2057327"/>
            </a:xfrm>
            <a:prstGeom prst="ellips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36" name="Oval 35"/>
            <p:cNvSpPr/>
            <p:nvPr/>
          </p:nvSpPr>
          <p:spPr>
            <a:xfrm>
              <a:off x="2743488" y="3123678"/>
              <a:ext cx="1600128" cy="1447749"/>
            </a:xfrm>
            <a:prstGeom prst="ellips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8878" y="-8878"/>
              <a:ext cx="5534835" cy="1953615"/>
            </a:xfrm>
            <a:custGeom>
              <a:avLst/>
              <a:gdLst>
                <a:gd name="connsiteX0" fmla="*/ 0 w 5535226"/>
                <a:gd name="connsiteY0" fmla="*/ 1953088 h 1953088"/>
                <a:gd name="connsiteX1" fmla="*/ 3639844 w 5535226"/>
                <a:gd name="connsiteY1" fmla="*/ 1145220 h 1953088"/>
                <a:gd name="connsiteX2" fmla="*/ 5521910 w 5535226"/>
                <a:gd name="connsiteY2" fmla="*/ 0 h 195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35226" h="1953088">
                  <a:moveTo>
                    <a:pt x="0" y="1953088"/>
                  </a:moveTo>
                  <a:cubicBezTo>
                    <a:pt x="1359763" y="1711911"/>
                    <a:pt x="2719526" y="1470735"/>
                    <a:pt x="3639844" y="1145220"/>
                  </a:cubicBezTo>
                  <a:cubicBezTo>
                    <a:pt x="4560162" y="819705"/>
                    <a:pt x="5535226" y="162757"/>
                    <a:pt x="5521910" y="0"/>
                  </a:cubicBezTo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46088" name="TextBox 37"/>
            <p:cNvSpPr txBox="1">
              <a:spLocks noChangeArrowheads="1"/>
            </p:cNvSpPr>
            <p:nvPr/>
          </p:nvSpPr>
          <p:spPr bwMode="auto">
            <a:xfrm>
              <a:off x="3429257" y="3119445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89" name="TextBox 38"/>
            <p:cNvSpPr txBox="1">
              <a:spLocks noChangeArrowheads="1"/>
            </p:cNvSpPr>
            <p:nvPr/>
          </p:nvSpPr>
          <p:spPr bwMode="auto">
            <a:xfrm>
              <a:off x="2895881" y="3961848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0" name="TextBox 39"/>
            <p:cNvSpPr txBox="1">
              <a:spLocks noChangeArrowheads="1"/>
            </p:cNvSpPr>
            <p:nvPr/>
          </p:nvSpPr>
          <p:spPr bwMode="auto">
            <a:xfrm>
              <a:off x="3734044" y="3961848"/>
              <a:ext cx="380982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1" name="TextBox 40"/>
            <p:cNvSpPr txBox="1">
              <a:spLocks noChangeArrowheads="1"/>
            </p:cNvSpPr>
            <p:nvPr/>
          </p:nvSpPr>
          <p:spPr bwMode="auto">
            <a:xfrm>
              <a:off x="2972078" y="3428467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2" name="TextBox 41"/>
            <p:cNvSpPr txBox="1">
              <a:spLocks noChangeArrowheads="1"/>
            </p:cNvSpPr>
            <p:nvPr/>
          </p:nvSpPr>
          <p:spPr bwMode="auto">
            <a:xfrm>
              <a:off x="5181778" y="1747893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3" name="TextBox 42"/>
            <p:cNvSpPr txBox="1">
              <a:spLocks noChangeArrowheads="1"/>
            </p:cNvSpPr>
            <p:nvPr/>
          </p:nvSpPr>
          <p:spPr bwMode="auto">
            <a:xfrm>
              <a:off x="3962633" y="1218745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4" name="TextBox 43"/>
            <p:cNvSpPr txBox="1">
              <a:spLocks noChangeArrowheads="1"/>
            </p:cNvSpPr>
            <p:nvPr/>
          </p:nvSpPr>
          <p:spPr bwMode="auto">
            <a:xfrm>
              <a:off x="609984" y="2590297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5" name="TextBox 44"/>
            <p:cNvSpPr txBox="1">
              <a:spLocks noChangeArrowheads="1"/>
            </p:cNvSpPr>
            <p:nvPr/>
          </p:nvSpPr>
          <p:spPr bwMode="auto">
            <a:xfrm>
              <a:off x="305198" y="3428467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6" name="TextBox 45"/>
            <p:cNvSpPr txBox="1">
              <a:spLocks noChangeArrowheads="1"/>
            </p:cNvSpPr>
            <p:nvPr/>
          </p:nvSpPr>
          <p:spPr bwMode="auto">
            <a:xfrm>
              <a:off x="1371950" y="6167337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7" name="TextBox 46"/>
            <p:cNvSpPr txBox="1">
              <a:spLocks noChangeArrowheads="1"/>
            </p:cNvSpPr>
            <p:nvPr/>
          </p:nvSpPr>
          <p:spPr bwMode="auto">
            <a:xfrm>
              <a:off x="2438702" y="5633956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8" name="TextBox 47"/>
            <p:cNvSpPr txBox="1">
              <a:spLocks noChangeArrowheads="1"/>
            </p:cNvSpPr>
            <p:nvPr/>
          </p:nvSpPr>
          <p:spPr bwMode="auto">
            <a:xfrm>
              <a:off x="229001" y="4567194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9" name="TextBox 48"/>
            <p:cNvSpPr txBox="1">
              <a:spLocks noChangeArrowheads="1"/>
            </p:cNvSpPr>
            <p:nvPr/>
          </p:nvSpPr>
          <p:spPr bwMode="auto">
            <a:xfrm>
              <a:off x="609984" y="5638189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0" name="TextBox 49"/>
            <p:cNvSpPr txBox="1">
              <a:spLocks noChangeArrowheads="1"/>
            </p:cNvSpPr>
            <p:nvPr/>
          </p:nvSpPr>
          <p:spPr bwMode="auto">
            <a:xfrm>
              <a:off x="5257975" y="4567194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1" name="TextBox 50"/>
            <p:cNvSpPr txBox="1">
              <a:spLocks noChangeArrowheads="1"/>
            </p:cNvSpPr>
            <p:nvPr/>
          </p:nvSpPr>
          <p:spPr bwMode="auto">
            <a:xfrm>
              <a:off x="6324727" y="5786350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2" name="TextBox 51"/>
            <p:cNvSpPr txBox="1">
              <a:spLocks noChangeArrowheads="1"/>
            </p:cNvSpPr>
            <p:nvPr/>
          </p:nvSpPr>
          <p:spPr bwMode="auto">
            <a:xfrm>
              <a:off x="7772462" y="2433669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3" name="TextBox 52"/>
            <p:cNvSpPr txBox="1">
              <a:spLocks noChangeArrowheads="1"/>
            </p:cNvSpPr>
            <p:nvPr/>
          </p:nvSpPr>
          <p:spPr bwMode="auto">
            <a:xfrm>
              <a:off x="8001051" y="5252969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4" name="TextBox 53"/>
            <p:cNvSpPr txBox="1">
              <a:spLocks noChangeArrowheads="1"/>
            </p:cNvSpPr>
            <p:nvPr/>
          </p:nvSpPr>
          <p:spPr bwMode="auto">
            <a:xfrm>
              <a:off x="5715154" y="2967050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5" name="TextBox 54"/>
            <p:cNvSpPr txBox="1">
              <a:spLocks noChangeArrowheads="1"/>
            </p:cNvSpPr>
            <p:nvPr/>
          </p:nvSpPr>
          <p:spPr bwMode="auto">
            <a:xfrm>
              <a:off x="6324727" y="3961848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6" name="TextBox 55"/>
            <p:cNvSpPr txBox="1">
              <a:spLocks noChangeArrowheads="1"/>
            </p:cNvSpPr>
            <p:nvPr/>
          </p:nvSpPr>
          <p:spPr bwMode="auto">
            <a:xfrm>
              <a:off x="5410368" y="223947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7" name="TextBox 56"/>
            <p:cNvSpPr txBox="1">
              <a:spLocks noChangeArrowheads="1"/>
            </p:cNvSpPr>
            <p:nvPr/>
          </p:nvSpPr>
          <p:spPr bwMode="auto">
            <a:xfrm>
              <a:off x="8305838" y="985920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8" name="TextBox 57"/>
            <p:cNvSpPr txBox="1">
              <a:spLocks noChangeArrowheads="1"/>
            </p:cNvSpPr>
            <p:nvPr/>
          </p:nvSpPr>
          <p:spPr bwMode="auto">
            <a:xfrm>
              <a:off x="8077248" y="-4645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9" name="TextBox 59"/>
            <p:cNvSpPr txBox="1">
              <a:spLocks noChangeArrowheads="1"/>
            </p:cNvSpPr>
            <p:nvPr/>
          </p:nvSpPr>
          <p:spPr bwMode="auto">
            <a:xfrm>
              <a:off x="8382034" y="3500431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0" name="TextBox 60"/>
            <p:cNvSpPr txBox="1">
              <a:spLocks noChangeArrowheads="1"/>
            </p:cNvSpPr>
            <p:nvPr/>
          </p:nvSpPr>
          <p:spPr bwMode="auto">
            <a:xfrm>
              <a:off x="6019941" y="4876216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1" name="TextBox 61"/>
            <p:cNvSpPr txBox="1">
              <a:spLocks noChangeArrowheads="1"/>
            </p:cNvSpPr>
            <p:nvPr/>
          </p:nvSpPr>
          <p:spPr bwMode="auto">
            <a:xfrm>
              <a:off x="8229641" y="4342835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2" name="TextBox 62"/>
            <p:cNvSpPr txBox="1">
              <a:spLocks noChangeArrowheads="1"/>
            </p:cNvSpPr>
            <p:nvPr/>
          </p:nvSpPr>
          <p:spPr bwMode="auto">
            <a:xfrm>
              <a:off x="8686821" y="4876216"/>
              <a:ext cx="380982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3" name="TextBox 63"/>
            <p:cNvSpPr txBox="1">
              <a:spLocks noChangeArrowheads="1"/>
            </p:cNvSpPr>
            <p:nvPr/>
          </p:nvSpPr>
          <p:spPr bwMode="auto">
            <a:xfrm>
              <a:off x="2438702" y="1366907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4" name="TextBox 64"/>
            <p:cNvSpPr txBox="1">
              <a:spLocks noChangeArrowheads="1"/>
            </p:cNvSpPr>
            <p:nvPr/>
          </p:nvSpPr>
          <p:spPr bwMode="auto">
            <a:xfrm>
              <a:off x="1219557" y="1828324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5" name="TextBox 65"/>
            <p:cNvSpPr txBox="1">
              <a:spLocks noChangeArrowheads="1"/>
            </p:cNvSpPr>
            <p:nvPr/>
          </p:nvSpPr>
          <p:spPr bwMode="auto">
            <a:xfrm>
              <a:off x="3962633" y="3576629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6" name="TextBox 66"/>
            <p:cNvSpPr txBox="1">
              <a:spLocks noChangeArrowheads="1"/>
            </p:cNvSpPr>
            <p:nvPr/>
          </p:nvSpPr>
          <p:spPr bwMode="auto">
            <a:xfrm>
              <a:off x="8458231" y="1980718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7" name="TextBox 67"/>
            <p:cNvSpPr txBox="1">
              <a:spLocks noChangeArrowheads="1"/>
            </p:cNvSpPr>
            <p:nvPr/>
          </p:nvSpPr>
          <p:spPr bwMode="auto">
            <a:xfrm>
              <a:off x="4800796" y="909723"/>
              <a:ext cx="380982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8" name="TextBox 68"/>
            <p:cNvSpPr txBox="1">
              <a:spLocks noChangeArrowheads="1"/>
            </p:cNvSpPr>
            <p:nvPr/>
          </p:nvSpPr>
          <p:spPr bwMode="auto">
            <a:xfrm>
              <a:off x="2743488" y="6395929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9" name="TextBox 69"/>
            <p:cNvSpPr txBox="1">
              <a:spLocks noChangeArrowheads="1"/>
            </p:cNvSpPr>
            <p:nvPr/>
          </p:nvSpPr>
          <p:spPr bwMode="auto">
            <a:xfrm>
              <a:off x="2210112" y="909723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0" name="TextBox 70"/>
            <p:cNvSpPr txBox="1">
              <a:spLocks noChangeArrowheads="1"/>
            </p:cNvSpPr>
            <p:nvPr/>
          </p:nvSpPr>
          <p:spPr bwMode="auto">
            <a:xfrm>
              <a:off x="3505454" y="456772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1" name="TextBox 71"/>
            <p:cNvSpPr txBox="1">
              <a:spLocks noChangeArrowheads="1"/>
            </p:cNvSpPr>
            <p:nvPr/>
          </p:nvSpPr>
          <p:spPr bwMode="auto">
            <a:xfrm>
              <a:off x="4419813" y="-412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2" name="TextBox 72"/>
            <p:cNvSpPr txBox="1">
              <a:spLocks noChangeArrowheads="1"/>
            </p:cNvSpPr>
            <p:nvPr/>
          </p:nvSpPr>
          <p:spPr bwMode="auto">
            <a:xfrm>
              <a:off x="1295753" y="757328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3" name="TextBox 73"/>
            <p:cNvSpPr txBox="1">
              <a:spLocks noChangeArrowheads="1"/>
            </p:cNvSpPr>
            <p:nvPr/>
          </p:nvSpPr>
          <p:spPr bwMode="auto">
            <a:xfrm>
              <a:off x="2667292" y="300144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4" name="TextBox 74"/>
            <p:cNvSpPr txBox="1">
              <a:spLocks noChangeArrowheads="1"/>
            </p:cNvSpPr>
            <p:nvPr/>
          </p:nvSpPr>
          <p:spPr bwMode="auto">
            <a:xfrm>
              <a:off x="1371950" y="4338602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5" name="TextBox 75"/>
            <p:cNvSpPr txBox="1">
              <a:spLocks noChangeArrowheads="1"/>
            </p:cNvSpPr>
            <p:nvPr/>
          </p:nvSpPr>
          <p:spPr bwMode="auto">
            <a:xfrm>
              <a:off x="2514898" y="1904521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6" name="TextBox 76"/>
            <p:cNvSpPr txBox="1">
              <a:spLocks noChangeArrowheads="1"/>
            </p:cNvSpPr>
            <p:nvPr/>
          </p:nvSpPr>
          <p:spPr bwMode="auto">
            <a:xfrm>
              <a:off x="1905326" y="2357472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7" name="TextBox 77"/>
            <p:cNvSpPr txBox="1">
              <a:spLocks noChangeArrowheads="1"/>
            </p:cNvSpPr>
            <p:nvPr/>
          </p:nvSpPr>
          <p:spPr bwMode="auto">
            <a:xfrm>
              <a:off x="1448147" y="3043247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8" name="TextBox 78"/>
            <p:cNvSpPr txBox="1">
              <a:spLocks noChangeArrowheads="1"/>
            </p:cNvSpPr>
            <p:nvPr/>
          </p:nvSpPr>
          <p:spPr bwMode="auto">
            <a:xfrm>
              <a:off x="1295753" y="3652826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9" name="TextBox 79"/>
            <p:cNvSpPr txBox="1">
              <a:spLocks noChangeArrowheads="1"/>
            </p:cNvSpPr>
            <p:nvPr/>
          </p:nvSpPr>
          <p:spPr bwMode="auto">
            <a:xfrm>
              <a:off x="1600540" y="5176772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0" name="TextBox 80"/>
            <p:cNvSpPr txBox="1">
              <a:spLocks noChangeArrowheads="1"/>
            </p:cNvSpPr>
            <p:nvPr/>
          </p:nvSpPr>
          <p:spPr bwMode="auto">
            <a:xfrm>
              <a:off x="2514898" y="4795785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1" name="TextBox 81"/>
            <p:cNvSpPr txBox="1">
              <a:spLocks noChangeArrowheads="1"/>
            </p:cNvSpPr>
            <p:nvPr/>
          </p:nvSpPr>
          <p:spPr bwMode="auto">
            <a:xfrm>
              <a:off x="3429257" y="6319732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2" name="TextBox 82"/>
            <p:cNvSpPr txBox="1">
              <a:spLocks noChangeArrowheads="1"/>
            </p:cNvSpPr>
            <p:nvPr/>
          </p:nvSpPr>
          <p:spPr bwMode="auto">
            <a:xfrm>
              <a:off x="4343616" y="4571427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3" name="TextBox 83"/>
            <p:cNvSpPr txBox="1">
              <a:spLocks noChangeArrowheads="1"/>
            </p:cNvSpPr>
            <p:nvPr/>
          </p:nvSpPr>
          <p:spPr bwMode="auto">
            <a:xfrm>
              <a:off x="3657847" y="2281274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4" name="TextBox 84"/>
            <p:cNvSpPr txBox="1">
              <a:spLocks noChangeArrowheads="1"/>
            </p:cNvSpPr>
            <p:nvPr/>
          </p:nvSpPr>
          <p:spPr bwMode="auto">
            <a:xfrm>
              <a:off x="2362505" y="3043247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5" name="TextBox 85"/>
            <p:cNvSpPr txBox="1">
              <a:spLocks noChangeArrowheads="1"/>
            </p:cNvSpPr>
            <p:nvPr/>
          </p:nvSpPr>
          <p:spPr bwMode="auto">
            <a:xfrm>
              <a:off x="2210112" y="4038046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6" name="TextBox 86"/>
            <p:cNvSpPr txBox="1">
              <a:spLocks noChangeArrowheads="1"/>
            </p:cNvSpPr>
            <p:nvPr/>
          </p:nvSpPr>
          <p:spPr bwMode="auto">
            <a:xfrm>
              <a:off x="3200668" y="2662261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7" name="TextBox 87"/>
            <p:cNvSpPr txBox="1">
              <a:spLocks noChangeArrowheads="1"/>
            </p:cNvSpPr>
            <p:nvPr/>
          </p:nvSpPr>
          <p:spPr bwMode="auto">
            <a:xfrm>
              <a:off x="4267420" y="3580862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8" name="TextBox 88"/>
            <p:cNvSpPr txBox="1">
              <a:spLocks noChangeArrowheads="1"/>
            </p:cNvSpPr>
            <p:nvPr/>
          </p:nvSpPr>
          <p:spPr bwMode="auto">
            <a:xfrm>
              <a:off x="3657847" y="4490996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9" name="TextBox 89"/>
            <p:cNvSpPr txBox="1">
              <a:spLocks noChangeArrowheads="1"/>
            </p:cNvSpPr>
            <p:nvPr/>
          </p:nvSpPr>
          <p:spPr bwMode="auto">
            <a:xfrm>
              <a:off x="4800796" y="2738458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0" name="TextBox 90"/>
            <p:cNvSpPr txBox="1">
              <a:spLocks noChangeArrowheads="1"/>
            </p:cNvSpPr>
            <p:nvPr/>
          </p:nvSpPr>
          <p:spPr bwMode="auto">
            <a:xfrm>
              <a:off x="4800796" y="6400162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1" name="TextBox 91"/>
            <p:cNvSpPr txBox="1">
              <a:spLocks noChangeArrowheads="1"/>
            </p:cNvSpPr>
            <p:nvPr/>
          </p:nvSpPr>
          <p:spPr bwMode="auto">
            <a:xfrm>
              <a:off x="3276864" y="5329167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2" name="TextBox 92"/>
            <p:cNvSpPr txBox="1">
              <a:spLocks noChangeArrowheads="1"/>
            </p:cNvSpPr>
            <p:nvPr/>
          </p:nvSpPr>
          <p:spPr bwMode="auto">
            <a:xfrm>
              <a:off x="4343616" y="5557759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3" name="TextBox 93"/>
            <p:cNvSpPr txBox="1">
              <a:spLocks noChangeArrowheads="1"/>
            </p:cNvSpPr>
            <p:nvPr/>
          </p:nvSpPr>
          <p:spPr bwMode="auto">
            <a:xfrm>
              <a:off x="7086693" y="3271839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4" name="TextBox 94"/>
            <p:cNvSpPr txBox="1">
              <a:spLocks noChangeArrowheads="1"/>
            </p:cNvSpPr>
            <p:nvPr/>
          </p:nvSpPr>
          <p:spPr bwMode="auto">
            <a:xfrm>
              <a:off x="7162889" y="4567194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5" name="TextBox 95"/>
            <p:cNvSpPr txBox="1">
              <a:spLocks noChangeArrowheads="1"/>
            </p:cNvSpPr>
            <p:nvPr/>
          </p:nvSpPr>
          <p:spPr bwMode="auto">
            <a:xfrm>
              <a:off x="8382034" y="6091140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6" name="TextBox 96"/>
            <p:cNvSpPr txBox="1">
              <a:spLocks noChangeArrowheads="1"/>
            </p:cNvSpPr>
            <p:nvPr/>
          </p:nvSpPr>
          <p:spPr bwMode="auto">
            <a:xfrm>
              <a:off x="7315282" y="6091140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7" name="TextBox 97"/>
            <p:cNvSpPr txBox="1">
              <a:spLocks noChangeArrowheads="1"/>
            </p:cNvSpPr>
            <p:nvPr/>
          </p:nvSpPr>
          <p:spPr bwMode="auto">
            <a:xfrm>
              <a:off x="6248530" y="761561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8" name="TextBox 98"/>
            <p:cNvSpPr txBox="1">
              <a:spLocks noChangeArrowheads="1"/>
            </p:cNvSpPr>
            <p:nvPr/>
          </p:nvSpPr>
          <p:spPr bwMode="auto">
            <a:xfrm>
              <a:off x="6248530" y="1519301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9" name="TextBox 99"/>
            <p:cNvSpPr txBox="1">
              <a:spLocks noChangeArrowheads="1"/>
            </p:cNvSpPr>
            <p:nvPr/>
          </p:nvSpPr>
          <p:spPr bwMode="auto">
            <a:xfrm>
              <a:off x="7162889" y="685364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50" name="TextBox 100"/>
            <p:cNvSpPr txBox="1">
              <a:spLocks noChangeArrowheads="1"/>
            </p:cNvSpPr>
            <p:nvPr/>
          </p:nvSpPr>
          <p:spPr bwMode="auto">
            <a:xfrm>
              <a:off x="7086693" y="1366907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51" name="TextBox 101"/>
            <p:cNvSpPr txBox="1">
              <a:spLocks noChangeArrowheads="1"/>
            </p:cNvSpPr>
            <p:nvPr/>
          </p:nvSpPr>
          <p:spPr bwMode="auto">
            <a:xfrm>
              <a:off x="6172334" y="2361705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52" name="TextBox 102"/>
            <p:cNvSpPr txBox="1">
              <a:spLocks noChangeArrowheads="1"/>
            </p:cNvSpPr>
            <p:nvPr/>
          </p:nvSpPr>
          <p:spPr bwMode="auto">
            <a:xfrm>
              <a:off x="914771" y="147750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</p:grpSp>
      <p:sp>
        <p:nvSpPr>
          <p:cNvPr id="46082" name="Title 10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Nearest Neighbor Classification</a:t>
            </a:r>
          </a:p>
        </p:txBody>
      </p:sp>
      <p:sp>
        <p:nvSpPr>
          <p:cNvPr id="46153" name="Rectangle 73"/>
          <p:cNvSpPr>
            <a:spLocks noChangeArrowheads="1"/>
          </p:cNvSpPr>
          <p:nvPr/>
        </p:nvSpPr>
        <p:spPr bwMode="auto">
          <a:xfrm>
            <a:off x="4953000" y="4343400"/>
            <a:ext cx="382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>
                <a:solidFill>
                  <a:srgbClr val="00FFFF"/>
                </a:solidFill>
                <a:latin typeface="Calibri" pitchFamily="-72" charset="0"/>
              </a:rPr>
              <a:t>X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 Selection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Document classifiers can have a very large number of features</a:t>
            </a:r>
          </a:p>
          <a:p>
            <a:pPr lvl="1"/>
            <a:r>
              <a:rPr lang="en-US" smtClean="0"/>
              <a:t>Not all features are useful</a:t>
            </a:r>
          </a:p>
          <a:p>
            <a:pPr lvl="1"/>
            <a:r>
              <a:rPr lang="en-US" smtClean="0"/>
              <a:t>Excessive features can increase computational cost of training and testing</a:t>
            </a:r>
          </a:p>
          <a:p>
            <a:r>
              <a:rPr lang="en-US" i="1" smtClean="0"/>
              <a:t>Feature selection</a:t>
            </a:r>
            <a:r>
              <a:rPr lang="en-US" smtClean="0"/>
              <a:t> methods reduce the number of features by choosing the most useful features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Information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Information gain is a commonly used feature selection measure based on information theory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It tells how much “information” is gained if we observe some feature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Rank features by information gain and then train model using the top </a:t>
            </a:r>
            <a:r>
              <a:rPr lang="en-US" i="1" dirty="0" smtClean="0">
                <a:ea typeface="+mn-ea"/>
                <a:cs typeface="+mn-cs"/>
              </a:rPr>
              <a:t>K</a:t>
            </a:r>
            <a:r>
              <a:rPr lang="en-US" dirty="0" smtClean="0">
                <a:ea typeface="+mn-ea"/>
                <a:cs typeface="+mn-cs"/>
              </a:rPr>
              <a:t> (</a:t>
            </a:r>
            <a:r>
              <a:rPr lang="en-US" i="1" dirty="0" smtClean="0">
                <a:ea typeface="+mn-ea"/>
                <a:cs typeface="+mn-cs"/>
              </a:rPr>
              <a:t>K </a:t>
            </a:r>
            <a:r>
              <a:rPr lang="en-US" dirty="0" smtClean="0">
                <a:ea typeface="+mn-ea"/>
                <a:cs typeface="+mn-cs"/>
              </a:rPr>
              <a:t>is typically small)</a:t>
            </a:r>
            <a:endParaRPr lang="en-US" i="1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The information gain for a Multiple-Bernoulli Naïve </a:t>
            </a:r>
            <a:r>
              <a:rPr lang="en-US" dirty="0" err="1" smtClean="0">
                <a:ea typeface="+mn-ea"/>
                <a:cs typeface="+mn-cs"/>
              </a:rPr>
              <a:t>Bayes</a:t>
            </a:r>
            <a:r>
              <a:rPr lang="en-US" dirty="0" smtClean="0">
                <a:ea typeface="+mn-ea"/>
                <a:cs typeface="+mn-cs"/>
              </a:rPr>
              <a:t> classifier is computed as: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endParaRPr lang="en-US" dirty="0" smtClean="0">
              <a:ea typeface="+mn-ea"/>
              <a:cs typeface="+mn-cs"/>
            </a:endParaRPr>
          </a:p>
        </p:txBody>
      </p:sp>
      <p:pic>
        <p:nvPicPr>
          <p:cNvPr id="48131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28700" y="5332413"/>
            <a:ext cx="69723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2590800" y="6400800"/>
            <a:ext cx="15049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entropy of the class</a:t>
            </a:r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4724400" y="6400800"/>
            <a:ext cx="3284538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                       conditional entropy                   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4400">
                <a:latin typeface="Calibri" pitchFamily="-72" charset="0"/>
              </a:rPr>
              <a:t>Example from p. 363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669925" y="17192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1295400" y="2209800"/>
            <a:ext cx="6456363" cy="3946525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IG(cheap) = -P(spam)logP(spam) - P(~spam)logP(~spam) +</a:t>
            </a:r>
          </a:p>
          <a:p>
            <a:r>
              <a:rPr lang="en-US"/>
              <a:t>                    P(cheap)P(spam|cheap)logP(spam|cheap) +</a:t>
            </a:r>
          </a:p>
          <a:p>
            <a:r>
              <a:rPr lang="en-US"/>
              <a:t>                    P(cheap)P(~spam|cheap)logP(~spam|cheap) +</a:t>
            </a:r>
          </a:p>
          <a:p>
            <a:r>
              <a:rPr lang="en-US"/>
              <a:t>                    P(~cheap)P(spam|~cheap)logP(spam|~cheap) +</a:t>
            </a:r>
          </a:p>
          <a:p>
            <a:r>
              <a:rPr lang="en-US"/>
              <a:t>                    P(~cheap)P(~spam|~cheap)logP(~spam|~cheap)</a:t>
            </a:r>
          </a:p>
          <a:p>
            <a:endParaRPr lang="en-US"/>
          </a:p>
          <a:p>
            <a:r>
              <a:rPr lang="en-US"/>
              <a:t>                 = -3/10 * log(3/10) - 7/10 * log(7/10) +</a:t>
            </a:r>
          </a:p>
          <a:p>
            <a:r>
              <a:rPr lang="en-US"/>
              <a:t>                     4/10 * 3/4 * log(3/4) + </a:t>
            </a:r>
          </a:p>
          <a:p>
            <a:r>
              <a:rPr lang="en-US"/>
              <a:t>                     4/10 * 1/4 * log(1/4) +</a:t>
            </a:r>
          </a:p>
          <a:p>
            <a:r>
              <a:rPr lang="en-US"/>
              <a:t>                     6/10 * 0/6 * log(0/6) + </a:t>
            </a:r>
          </a:p>
          <a:p>
            <a:r>
              <a:rPr lang="en-US"/>
              <a:t>                     6/10 * 6/6 * log (6/6)</a:t>
            </a:r>
          </a:p>
          <a:p>
            <a:r>
              <a:rPr lang="en-US"/>
              <a:t>       </a:t>
            </a:r>
          </a:p>
          <a:p>
            <a:r>
              <a:rPr lang="en-US"/>
              <a:t> IG(cheap) = 0.2749</a:t>
            </a:r>
          </a:p>
          <a:p>
            <a:endParaRPr lang="en-US"/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3057525" y="1985963"/>
            <a:ext cx="1120775" cy="2746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class = spam </a:t>
            </a: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5495925" y="1981200"/>
            <a:ext cx="1209675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class = ~spam </a:t>
            </a: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1143000" y="2667000"/>
            <a:ext cx="8572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cheap = 1</a:t>
            </a:r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1143000" y="3200400"/>
            <a:ext cx="8572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cheap = 0</a:t>
            </a:r>
          </a:p>
        </p:txBody>
      </p:sp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661988" y="6248400"/>
            <a:ext cx="7720012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IG(buy) = 0.0008, IG(banking) = 0.0434, IG(dinner) = 0.3612, IG(the) = 0.0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Classify?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How do humans classify items?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For example, suppose you had to classify the “healthiness” of a food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Identify set of </a:t>
            </a:r>
            <a:r>
              <a:rPr lang="en-US" i="1" dirty="0" smtClean="0">
                <a:ea typeface="+mn-ea"/>
              </a:rPr>
              <a:t>features</a:t>
            </a:r>
            <a:r>
              <a:rPr lang="en-US" dirty="0" smtClean="0">
                <a:ea typeface="+mn-ea"/>
              </a:rPr>
              <a:t> indicative of health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fat, cholesterol, sugar, sodium, etc.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>
                <a:ea typeface="+mn-ea"/>
              </a:rPr>
              <a:t>Extract</a:t>
            </a:r>
            <a:r>
              <a:rPr lang="en-US" dirty="0" smtClean="0">
                <a:ea typeface="+mn-ea"/>
              </a:rPr>
              <a:t> features from foods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Read nutritional facts, chemical analysis, etc.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>
                <a:ea typeface="+mn-ea"/>
              </a:rPr>
              <a:t>Combine evidence</a:t>
            </a:r>
            <a:r>
              <a:rPr lang="en-US" dirty="0" smtClean="0">
                <a:ea typeface="+mn-ea"/>
              </a:rPr>
              <a:t> from the features into a hypothesis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Add health features together to get “healthiness factor”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Finally, </a:t>
            </a:r>
            <a:r>
              <a:rPr lang="en-US" i="1" dirty="0" smtClean="0">
                <a:ea typeface="+mn-ea"/>
              </a:rPr>
              <a:t>classify</a:t>
            </a:r>
            <a:r>
              <a:rPr lang="en-US" dirty="0" smtClean="0">
                <a:ea typeface="+mn-ea"/>
              </a:rPr>
              <a:t> the item based on the evidence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If “healthiness factor” is above a certain value, then deem it healthy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Classification Applications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Classification is widely used to enhance search engines</a:t>
            </a:r>
          </a:p>
          <a:p>
            <a:r>
              <a:rPr lang="en-US" smtClean="0"/>
              <a:t>Example applications</a:t>
            </a:r>
          </a:p>
          <a:p>
            <a:pPr lvl="1"/>
            <a:r>
              <a:rPr lang="en-US" smtClean="0"/>
              <a:t>Spam detection</a:t>
            </a:r>
          </a:p>
          <a:p>
            <a:pPr lvl="1"/>
            <a:r>
              <a:rPr lang="en-US" smtClean="0"/>
              <a:t>Sentiment classification</a:t>
            </a:r>
          </a:p>
          <a:p>
            <a:pPr lvl="1"/>
            <a:r>
              <a:rPr lang="en-US" smtClean="0"/>
              <a:t>Semantic classification of advertisements</a:t>
            </a:r>
          </a:p>
          <a:p>
            <a:pPr lvl="1"/>
            <a:r>
              <a:rPr lang="en-US" smtClean="0"/>
              <a:t>Many others not covered here!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Spam, Spam, Spam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Classification is widely used to detect various types of spam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There are many types of spam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Link spam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Adding links to message boards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Link exchange networks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Link farming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Term spam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URL term spam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Dumping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Phrase stitching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Weaving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Spam Example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352675" y="1295400"/>
          <a:ext cx="4438650" cy="533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Acrobat Document" r:id="rId3" imgW="5118100" imgH="6146800" progId="">
                  <p:embed/>
                </p:oleObj>
              </mc:Choice>
              <mc:Fallback>
                <p:oleObj name="Acrobat Document" r:id="rId3" imgW="5118100" imgH="61468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1295400"/>
                        <a:ext cx="4438650" cy="533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Spam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Useful features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Unigrams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Formatting (invisible text, flashing, etc.)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Misspellings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IP address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Different features are useful for different spam detection tasks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Email and web page spam are by far the most widely studied, well understood, and easily detected types of spam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Spam Assassin Output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104900" y="1600200"/>
          <a:ext cx="6934200" cy="480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Acrobat Document" r:id="rId3" imgW="4775200" imgH="3314700" progId="">
                  <p:embed/>
                </p:oleObj>
              </mc:Choice>
              <mc:Fallback>
                <p:oleObj name="Acrobat Document" r:id="rId3" imgW="4775200" imgH="33147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1600200"/>
                        <a:ext cx="6934200" cy="480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Sentiment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Blogs, online reviews, and forum posts are often opinionated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Sentiment classification attempts to automatically identify the polarity of the opinion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Negative opinion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Neutral opinion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Positive opinion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Sometimes the strength of the opinion is also important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“Two stars” vs. “four stars”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Weakly negative vs. strongly negative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Classifying Sentiment</a:t>
            </a:r>
          </a:p>
        </p:txBody>
      </p:sp>
      <p:sp>
        <p:nvSpPr>
          <p:cNvPr id="55298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Useful features</a:t>
            </a:r>
          </a:p>
          <a:p>
            <a:pPr lvl="1"/>
            <a:r>
              <a:rPr lang="en-US" smtClean="0"/>
              <a:t>Unigrams</a:t>
            </a:r>
          </a:p>
          <a:p>
            <a:pPr lvl="1"/>
            <a:r>
              <a:rPr lang="en-US" smtClean="0"/>
              <a:t>Bigrams</a:t>
            </a:r>
          </a:p>
          <a:p>
            <a:pPr lvl="1"/>
            <a:r>
              <a:rPr lang="en-US" smtClean="0"/>
              <a:t>Part of speech tags</a:t>
            </a:r>
          </a:p>
          <a:p>
            <a:pPr lvl="1"/>
            <a:r>
              <a:rPr lang="en-US" smtClean="0"/>
              <a:t>Adjectives</a:t>
            </a:r>
          </a:p>
          <a:p>
            <a:r>
              <a:rPr lang="en-US" smtClean="0"/>
              <a:t>SVMs with unigram features have been shown to be outperform hand built rules</a:t>
            </a: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3733800" y="2286000"/>
            <a:ext cx="5086350" cy="7302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Pang et al. 2002: unigrams w/ SVM performed best</a:t>
            </a:r>
          </a:p>
          <a:p>
            <a:r>
              <a:rPr lang="en-US" sz="1400"/>
              <a:t>multiple-Bernoulli also performed better than multinomial;</a:t>
            </a:r>
          </a:p>
          <a:p>
            <a:r>
              <a:rPr lang="en-US" sz="1400"/>
              <a:t>presumably b/c sentiment terms rarely appear more than once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3200400" y="5486400"/>
            <a:ext cx="3781425" cy="3048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80% SVM accuracy, 60% hand-built accuracy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Sentiment Classification Example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514600" y="1524000"/>
          <a:ext cx="4114800" cy="495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Acrobat Document" r:id="rId3" imgW="3695700" imgH="4445000" progId="">
                  <p:embed/>
                </p:oleObj>
              </mc:Choice>
              <mc:Fallback>
                <p:oleObj name="Acrobat Document" r:id="rId3" imgW="3695700" imgH="44450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524000"/>
                        <a:ext cx="4114800" cy="495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Classifying Online 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Unlike traditional search, online advertising goes beyond “topical relevance”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 user searching for ‘tropical fish’ may also be interested in pet stores, local aquariums, or even scuba diving lessons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These are semantically related, but not topically relevant!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We can bridge the semantic gap by classifying ads and queries according to a semantic hierarchy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Semantic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Semantic hierarchy ontology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Example: Pets / Aquariums / Supplies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Training data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Large number of queries and ads are manually classified into the hierarchy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Nearest neighbor classification has been shown to be effective for this task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Hierarchical structure of classes can be used to improve classification accuracy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8371" name="Text Box 4"/>
          <p:cNvSpPr txBox="1">
            <a:spLocks noChangeArrowheads="1"/>
          </p:cNvSpPr>
          <p:nvPr/>
        </p:nvSpPr>
        <p:spPr bwMode="auto">
          <a:xfrm>
            <a:off x="5943600" y="1600200"/>
            <a:ext cx="2693988" cy="51752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hierarchy manually constructed!</a:t>
            </a:r>
          </a:p>
          <a:p>
            <a:r>
              <a:rPr lang="en-US" sz="1400"/>
              <a:t>6000+ classes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485900" y="5943600"/>
            <a:ext cx="5753100" cy="7302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Broder et al. 2007: SVM on 6000+ classes can be slow to run.</a:t>
            </a:r>
          </a:p>
          <a:p>
            <a:r>
              <a:rPr lang="en-US" sz="1400"/>
              <a:t>Alternative: define query as either query or doc to be classified, and </a:t>
            </a:r>
          </a:p>
          <a:p>
            <a:r>
              <a:rPr lang="en-US" sz="1400"/>
              <a:t>corpus as 6000+ classes, and use conventional cosine &amp; TFIDF as NN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Ontologies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Ontology is a labeling or categorization scheme</a:t>
            </a:r>
          </a:p>
          <a:p>
            <a:r>
              <a:rPr lang="en-US" smtClean="0"/>
              <a:t>Examples</a:t>
            </a:r>
          </a:p>
          <a:p>
            <a:pPr lvl="1"/>
            <a:r>
              <a:rPr lang="en-US" smtClean="0"/>
              <a:t>Binary (spam, not spam)</a:t>
            </a:r>
          </a:p>
          <a:p>
            <a:pPr lvl="1"/>
            <a:r>
              <a:rPr lang="en-US" smtClean="0"/>
              <a:t>Multi-valued (red, green, blue)</a:t>
            </a:r>
          </a:p>
          <a:p>
            <a:pPr lvl="1"/>
            <a:r>
              <a:rPr lang="en-US" smtClean="0"/>
              <a:t>Hierarchical (news/local/sports)</a:t>
            </a:r>
          </a:p>
          <a:p>
            <a:r>
              <a:rPr lang="en-US" smtClean="0"/>
              <a:t>Different classification tasks require different ontologies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3" name="Group 16"/>
          <p:cNvGrpSpPr>
            <a:grpSpLocks noChangeAspect="1"/>
          </p:cNvGrpSpPr>
          <p:nvPr/>
        </p:nvGrpSpPr>
        <p:grpSpPr bwMode="auto">
          <a:xfrm>
            <a:off x="1905000" y="1447800"/>
            <a:ext cx="5334000" cy="5207000"/>
            <a:chOff x="1041400" y="794"/>
            <a:chExt cx="7112000" cy="6943189"/>
          </a:xfrm>
        </p:grpSpPr>
        <p:sp>
          <p:nvSpPr>
            <p:cNvPr id="4" name="Flowchart: Document 3"/>
            <p:cNvSpPr/>
            <p:nvPr/>
          </p:nvSpPr>
          <p:spPr>
            <a:xfrm>
              <a:off x="1143000" y="4266199"/>
              <a:ext cx="1828800" cy="1981349"/>
            </a:xfrm>
            <a:prstGeom prst="flowChartDocumen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Rainbow Fish Resources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495800" y="4657811"/>
              <a:ext cx="3657600" cy="128491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/>
            </a:p>
          </p:txBody>
        </p:sp>
        <p:sp>
          <p:nvSpPr>
            <p:cNvPr id="59397" name="TextBox 5"/>
            <p:cNvSpPr txBox="1">
              <a:spLocks noChangeArrowheads="1"/>
            </p:cNvSpPr>
            <p:nvPr/>
          </p:nvSpPr>
          <p:spPr bwMode="auto">
            <a:xfrm>
              <a:off x="1041400" y="6323753"/>
              <a:ext cx="2032000" cy="609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>
                  <a:latin typeface="Calibri" pitchFamily="-72" charset="0"/>
                </a:rPr>
                <a:t>Web Page</a:t>
              </a:r>
            </a:p>
          </p:txBody>
        </p:sp>
        <p:sp>
          <p:nvSpPr>
            <p:cNvPr id="59398" name="TextBox 6"/>
            <p:cNvSpPr txBox="1">
              <a:spLocks noChangeArrowheads="1"/>
            </p:cNvSpPr>
            <p:nvPr/>
          </p:nvSpPr>
          <p:spPr bwMode="auto">
            <a:xfrm>
              <a:off x="4495800" y="6334337"/>
              <a:ext cx="3657600" cy="609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>
                  <a:latin typeface="Calibri" pitchFamily="-72" charset="0"/>
                </a:rPr>
                <a:t>Ad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143000" y="2363172"/>
              <a:ext cx="1828800" cy="838263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Fish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76600" y="458028"/>
              <a:ext cx="1828800" cy="838263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ea typeface="ＭＳ Ｐゴシック" pitchFamily="-72" charset="-128"/>
                  <a:cs typeface="ＭＳ Ｐゴシック" pitchFamily="-72" charset="-128"/>
                </a:rPr>
                <a:t>Aquariums</a:t>
              </a:r>
              <a:endParaRPr lang="en-US" sz="2000">
                <a:solidFill>
                  <a:srgbClr val="000000"/>
                </a:solidFill>
                <a:ea typeface="ＭＳ Ｐゴシック" pitchFamily="-72" charset="-128"/>
                <a:cs typeface="ＭＳ Ｐゴシック" pitchFamily="-72" charset="-128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410200" y="2363172"/>
              <a:ext cx="1828800" cy="838263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Supplies</a:t>
              </a:r>
            </a:p>
          </p:txBody>
        </p:sp>
        <p:cxnSp>
          <p:nvCxnSpPr>
            <p:cNvPr id="15" name="Straight Arrow Connector 14"/>
            <p:cNvCxnSpPr>
              <a:endCxn id="10" idx="0"/>
            </p:cNvCxnSpPr>
            <p:nvPr/>
          </p:nvCxnSpPr>
          <p:spPr>
            <a:xfrm rot="5400000">
              <a:off x="3962383" y="229411"/>
              <a:ext cx="45723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0" idx="2"/>
              <a:endCxn id="9" idx="0"/>
            </p:cNvCxnSpPr>
            <p:nvPr/>
          </p:nvCxnSpPr>
          <p:spPr>
            <a:xfrm rot="5400000">
              <a:off x="2590760" y="762932"/>
              <a:ext cx="1066880" cy="2133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0" idx="2"/>
              <a:endCxn id="11" idx="0"/>
            </p:cNvCxnSpPr>
            <p:nvPr/>
          </p:nvCxnSpPr>
          <p:spPr>
            <a:xfrm rot="16200000" flipH="1">
              <a:off x="4724360" y="762932"/>
              <a:ext cx="1066880" cy="2133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4" idx="0"/>
              <a:endCxn id="9" idx="2"/>
            </p:cNvCxnSpPr>
            <p:nvPr/>
          </p:nvCxnSpPr>
          <p:spPr>
            <a:xfrm rot="5400000" flipH="1" flipV="1">
              <a:off x="1523960" y="3734875"/>
              <a:ext cx="10668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5" idx="0"/>
              <a:endCxn id="11" idx="2"/>
            </p:cNvCxnSpPr>
            <p:nvPr/>
          </p:nvCxnSpPr>
          <p:spPr>
            <a:xfrm rot="5400000" flipH="1" flipV="1">
              <a:off x="5595353" y="3930682"/>
              <a:ext cx="14584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407" name="TextBox 41"/>
            <p:cNvSpPr txBox="1">
              <a:spLocks noChangeArrowheads="1"/>
            </p:cNvSpPr>
            <p:nvPr/>
          </p:nvSpPr>
          <p:spPr bwMode="auto">
            <a:xfrm>
              <a:off x="4572000" y="4723433"/>
              <a:ext cx="3505200" cy="448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600" u="sng">
                  <a:latin typeface="Calibri" pitchFamily="-72" charset="0"/>
                </a:rPr>
                <a:t>Discount Tropical Fish Food</a:t>
              </a:r>
            </a:p>
          </p:txBody>
        </p:sp>
        <p:sp>
          <p:nvSpPr>
            <p:cNvPr id="59408" name="TextBox 42"/>
            <p:cNvSpPr txBox="1">
              <a:spLocks noChangeArrowheads="1"/>
            </p:cNvSpPr>
            <p:nvPr/>
          </p:nvSpPr>
          <p:spPr bwMode="auto">
            <a:xfrm>
              <a:off x="4572000" y="5028256"/>
              <a:ext cx="3505200" cy="6900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pitchFamily="-72" charset="0"/>
                </a:rPr>
                <a:t>Feed your tropical fish a gourmet diet for just pennies a day!</a:t>
              </a:r>
            </a:p>
          </p:txBody>
        </p:sp>
        <p:sp>
          <p:nvSpPr>
            <p:cNvPr id="59409" name="TextBox 44"/>
            <p:cNvSpPr txBox="1">
              <a:spLocks noChangeArrowheads="1"/>
            </p:cNvSpPr>
            <p:nvPr/>
          </p:nvSpPr>
          <p:spPr bwMode="auto">
            <a:xfrm>
              <a:off x="4572000" y="5561696"/>
              <a:ext cx="3505200" cy="366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latin typeface="Calibri" pitchFamily="-72" charset="0"/>
                </a:rPr>
                <a:t>www.cheapfishfood.com</a:t>
              </a:r>
            </a:p>
          </p:txBody>
        </p:sp>
      </p:grpSp>
      <p:sp>
        <p:nvSpPr>
          <p:cNvPr id="5939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Semantic Classification</a:t>
            </a:r>
          </a:p>
        </p:txBody>
      </p:sp>
      <p:sp>
        <p:nvSpPr>
          <p:cNvPr id="59410" name="Text Box 4"/>
          <p:cNvSpPr txBox="1">
            <a:spLocks noChangeArrowheads="1"/>
          </p:cNvSpPr>
          <p:nvPr/>
        </p:nvSpPr>
        <p:spPr bwMode="auto">
          <a:xfrm>
            <a:off x="1462088" y="6553200"/>
            <a:ext cx="2347912" cy="3048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classified: Aquariums / Fish</a:t>
            </a:r>
          </a:p>
        </p:txBody>
      </p:sp>
      <p:sp>
        <p:nvSpPr>
          <p:cNvPr id="59411" name="Text Box 4"/>
          <p:cNvSpPr txBox="1">
            <a:spLocks noChangeArrowheads="1"/>
          </p:cNvSpPr>
          <p:nvPr/>
        </p:nvSpPr>
        <p:spPr bwMode="auto">
          <a:xfrm>
            <a:off x="4876800" y="6553200"/>
            <a:ext cx="2693988" cy="3048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classified: Aquariums / Supplies</a:t>
            </a:r>
          </a:p>
        </p:txBody>
      </p:sp>
      <p:sp>
        <p:nvSpPr>
          <p:cNvPr id="59412" name="Text Box 4"/>
          <p:cNvSpPr txBox="1">
            <a:spLocks noChangeArrowheads="1"/>
          </p:cNvSpPr>
          <p:nvPr/>
        </p:nvSpPr>
        <p:spPr bwMode="auto">
          <a:xfrm>
            <a:off x="6248400" y="1676400"/>
            <a:ext cx="2338388" cy="7302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match ad with doc because</a:t>
            </a:r>
          </a:p>
          <a:p>
            <a:r>
              <a:rPr lang="en-US" sz="1400"/>
              <a:t>they share "Aquarium" as </a:t>
            </a:r>
          </a:p>
          <a:p>
            <a:r>
              <a:rPr lang="en-US" sz="1400"/>
              <a:t>least common ancestor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 set of unsupervised algorithms that attempt to find latent structure in a set of items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Goal is to identify groups (clusters) of similar items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Suppose I gave you the shape, color, vitamin C content, and price of various fruits and asked you to cluster them</a:t>
            </a:r>
            <a:endParaRPr lang="en-US" dirty="0">
              <a:ea typeface="+mn-ea"/>
              <a:cs typeface="+mn-cs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What criteria would you use?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How would you define similarity?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Clustering is very sensitive to how items are represented and how similarity is defined!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4400">
                <a:latin typeface="Calibri" pitchFamily="-72" charset="0"/>
              </a:rPr>
              <a:t>Example from p. 374</a:t>
            </a: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-72" charset="0"/>
              <a:buChar char="•"/>
            </a:pPr>
            <a:r>
              <a:rPr lang="en-US" sz="3000">
                <a:latin typeface="Calibri" pitchFamily="-72" charset="0"/>
              </a:rPr>
              <a:t>Clustering fruit…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-72" charset="0"/>
              <a:buChar char="•"/>
            </a:pPr>
            <a:r>
              <a:rPr lang="en-US" sz="3000">
                <a:latin typeface="Calibri" pitchFamily="-72" charset="0"/>
              </a:rPr>
              <a:t>"red" cluster = {red grapes, red apples}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-72" charset="0"/>
              <a:buChar char="•"/>
            </a:pPr>
            <a:r>
              <a:rPr lang="en-US" sz="3000">
                <a:latin typeface="Calibri" pitchFamily="-72" charset="0"/>
              </a:rPr>
              <a:t>"yellow" cluster = {bananas, squash}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-72" charset="0"/>
              <a:buChar char="•"/>
            </a:pPr>
            <a:r>
              <a:rPr lang="en-US" sz="3000">
                <a:latin typeface="Calibri" pitchFamily="-72" charset="0"/>
              </a:rPr>
              <a:t>now you encounter an orange…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600">
                <a:latin typeface="Calibri" pitchFamily="-72" charset="0"/>
              </a:rPr>
              <a:t>cluster with red or yellow?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600">
                <a:latin typeface="Calibri" pitchFamily="-72" charset="0"/>
              </a:rPr>
              <a:t>create a new cluster?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General outline of clustering algorithms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Decide how items will be represented (e.g., feature vectors)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Define similarity measure between pairs or groups of items (e.g., cosine similarity)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Determine what makes a “good” clustering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Iteratively construct clusters that are increasingly “good”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Stop after a local/global optimum clustering is found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Steps 3 and 4 differ the most across algorithms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Constructs a hierarchy of clusters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The top level of the hierarchy consists of a single cluster with all items in it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The bottom level of the hierarchy consists of </a:t>
            </a:r>
            <a:r>
              <a:rPr lang="en-US" i="1" dirty="0" smtClean="0">
                <a:ea typeface="+mn-ea"/>
              </a:rPr>
              <a:t>N</a:t>
            </a:r>
            <a:r>
              <a:rPr lang="en-US" dirty="0" smtClean="0">
                <a:ea typeface="+mn-ea"/>
              </a:rPr>
              <a:t/>
            </a:r>
            <a:br>
              <a:rPr lang="en-US" dirty="0" smtClean="0">
                <a:ea typeface="+mn-ea"/>
              </a:rPr>
            </a:br>
            <a:r>
              <a:rPr lang="en-US" dirty="0" smtClean="0">
                <a:ea typeface="+mn-ea"/>
              </a:rPr>
              <a:t>(# items) singleton clusters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Two types of hierarchical clustering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Divisive (“top down”)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Agglomerative (“bottom up”)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Hierarchy can be visualized as a </a:t>
            </a:r>
            <a:r>
              <a:rPr lang="en-US" i="1" dirty="0" err="1" smtClean="0">
                <a:ea typeface="+mn-ea"/>
                <a:cs typeface="+mn-cs"/>
              </a:rPr>
              <a:t>dendogram</a:t>
            </a:r>
            <a:endParaRPr lang="en-US" dirty="0" smtClean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89" name="Group 27"/>
          <p:cNvGrpSpPr>
            <a:grpSpLocks noChangeAspect="1"/>
          </p:cNvGrpSpPr>
          <p:nvPr/>
        </p:nvGrpSpPr>
        <p:grpSpPr bwMode="auto">
          <a:xfrm>
            <a:off x="1873250" y="1524000"/>
            <a:ext cx="5397500" cy="4635500"/>
            <a:chOff x="990600" y="381000"/>
            <a:chExt cx="7010400" cy="6019800"/>
          </a:xfrm>
        </p:grpSpPr>
        <p:sp>
          <p:nvSpPr>
            <p:cNvPr id="4" name="Oval 3"/>
            <p:cNvSpPr/>
            <p:nvPr/>
          </p:nvSpPr>
          <p:spPr>
            <a:xfrm>
              <a:off x="990600" y="5714296"/>
              <a:ext cx="686607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A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4114352" y="5714296"/>
              <a:ext cx="686606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D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182407" y="5714296"/>
              <a:ext cx="684545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E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056594" y="5714296"/>
              <a:ext cx="686606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B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124649" y="5714296"/>
              <a:ext cx="684545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C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248400" y="5714296"/>
              <a:ext cx="686607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314394" y="5714296"/>
              <a:ext cx="686606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G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648379" y="4190791"/>
              <a:ext cx="686607" cy="686505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H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590621" y="3428008"/>
              <a:ext cx="686607" cy="686505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I</a:t>
              </a:r>
            </a:p>
          </p:txBody>
        </p:sp>
        <p:cxnSp>
          <p:nvCxnSpPr>
            <p:cNvPr id="15" name="Elbow Connector 14"/>
            <p:cNvCxnSpPr>
              <a:stCxn id="5" idx="0"/>
              <a:endCxn id="12" idx="2"/>
            </p:cNvCxnSpPr>
            <p:nvPr/>
          </p:nvCxnSpPr>
          <p:spPr>
            <a:xfrm rot="5400000" flipH="1" flipV="1">
              <a:off x="3962891" y="5028808"/>
              <a:ext cx="1181283" cy="189693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hape 17"/>
            <p:cNvCxnSpPr>
              <a:stCxn id="6" idx="0"/>
              <a:endCxn id="12" idx="6"/>
            </p:cNvCxnSpPr>
            <p:nvPr/>
          </p:nvCxnSpPr>
          <p:spPr>
            <a:xfrm rot="16200000" flipV="1">
              <a:off x="4839192" y="5028808"/>
              <a:ext cx="1181283" cy="189693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stCxn id="7" idx="0"/>
              <a:endCxn id="13" idx="2"/>
            </p:cNvCxnSpPr>
            <p:nvPr/>
          </p:nvCxnSpPr>
          <p:spPr>
            <a:xfrm rot="5400000" flipH="1" flipV="1">
              <a:off x="1524771" y="4648448"/>
              <a:ext cx="1942004" cy="189693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hape 28"/>
            <p:cNvCxnSpPr>
              <a:stCxn id="8" idx="0"/>
              <a:endCxn id="13" idx="6"/>
            </p:cNvCxnSpPr>
            <p:nvPr/>
          </p:nvCxnSpPr>
          <p:spPr>
            <a:xfrm rot="16200000" flipV="1">
              <a:off x="2401072" y="4648448"/>
              <a:ext cx="1942004" cy="189693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6782428" y="2667288"/>
              <a:ext cx="684545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J</a:t>
              </a:r>
            </a:p>
          </p:txBody>
        </p:sp>
        <p:cxnSp>
          <p:nvCxnSpPr>
            <p:cNvPr id="35" name="Shape 34"/>
            <p:cNvCxnSpPr>
              <a:stCxn id="9" idx="0"/>
              <a:endCxn id="33" idx="2"/>
            </p:cNvCxnSpPr>
            <p:nvPr/>
          </p:nvCxnSpPr>
          <p:spPr>
            <a:xfrm rot="5400000" flipH="1" flipV="1">
              <a:off x="5334157" y="4266025"/>
              <a:ext cx="2704787" cy="191756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hape 36"/>
            <p:cNvCxnSpPr>
              <a:stCxn id="10" idx="0"/>
              <a:endCxn id="33" idx="6"/>
            </p:cNvCxnSpPr>
            <p:nvPr/>
          </p:nvCxnSpPr>
          <p:spPr>
            <a:xfrm rot="16200000" flipV="1">
              <a:off x="6210458" y="4266025"/>
              <a:ext cx="2704787" cy="191754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5714373" y="1904505"/>
              <a:ext cx="686606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K</a:t>
              </a:r>
            </a:p>
          </p:txBody>
        </p:sp>
        <p:cxnSp>
          <p:nvCxnSpPr>
            <p:cNvPr id="48" name="Shape 47"/>
            <p:cNvCxnSpPr>
              <a:stCxn id="12" idx="0"/>
              <a:endCxn id="41" idx="2"/>
            </p:cNvCxnSpPr>
            <p:nvPr/>
          </p:nvCxnSpPr>
          <p:spPr>
            <a:xfrm rot="5400000" flipH="1" flipV="1">
              <a:off x="4381510" y="2857929"/>
              <a:ext cx="1942004" cy="723721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33" idx="0"/>
              <a:endCxn id="41" idx="6"/>
            </p:cNvCxnSpPr>
            <p:nvPr/>
          </p:nvCxnSpPr>
          <p:spPr>
            <a:xfrm rot="16200000" flipV="1">
              <a:off x="6553590" y="2096177"/>
              <a:ext cx="418500" cy="723721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4190641" y="1143783"/>
              <a:ext cx="686607" cy="68444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L</a:t>
              </a:r>
            </a:p>
          </p:txBody>
        </p:sp>
        <p:cxnSp>
          <p:nvCxnSpPr>
            <p:cNvPr id="53" name="Shape 52"/>
            <p:cNvCxnSpPr>
              <a:stCxn id="13" idx="0"/>
              <a:endCxn id="51" idx="2"/>
            </p:cNvCxnSpPr>
            <p:nvPr/>
          </p:nvCxnSpPr>
          <p:spPr>
            <a:xfrm rot="5400000" flipH="1" flipV="1">
              <a:off x="2590765" y="1828132"/>
              <a:ext cx="1942004" cy="1257748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hape 54"/>
            <p:cNvCxnSpPr>
              <a:stCxn id="41" idx="0"/>
              <a:endCxn id="51" idx="6"/>
            </p:cNvCxnSpPr>
            <p:nvPr/>
          </p:nvCxnSpPr>
          <p:spPr>
            <a:xfrm rot="16200000" flipV="1">
              <a:off x="5258728" y="1104526"/>
              <a:ext cx="418500" cy="1181458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2666911" y="381000"/>
              <a:ext cx="686606" cy="686505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M</a:t>
              </a:r>
            </a:p>
          </p:txBody>
        </p:sp>
        <p:cxnSp>
          <p:nvCxnSpPr>
            <p:cNvPr id="58" name="Shape 57"/>
            <p:cNvCxnSpPr>
              <a:stCxn id="51" idx="0"/>
              <a:endCxn id="56" idx="6"/>
            </p:cNvCxnSpPr>
            <p:nvPr/>
          </p:nvCxnSpPr>
          <p:spPr>
            <a:xfrm rot="16200000" flipV="1">
              <a:off x="3732935" y="343804"/>
              <a:ext cx="420561" cy="1179397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hape 59"/>
            <p:cNvCxnSpPr>
              <a:stCxn id="56" idx="2"/>
              <a:endCxn id="4" idx="0"/>
            </p:cNvCxnSpPr>
            <p:nvPr/>
          </p:nvCxnSpPr>
          <p:spPr>
            <a:xfrm rot="10800000" flipV="1">
              <a:off x="1332872" y="723222"/>
              <a:ext cx="1334039" cy="4991075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49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Dendrogram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Divisive and Agglomerative Hierarchical Clustering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Divisive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Start with a single cluster consisting of all of the items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Until only singleton clusters exist…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>
                <a:ea typeface="+mn-ea"/>
              </a:rPr>
              <a:t>Divide</a:t>
            </a:r>
            <a:r>
              <a:rPr lang="en-US" dirty="0" smtClean="0">
                <a:ea typeface="+mn-ea"/>
              </a:rPr>
              <a:t> an existing cluster into two new clusters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Agglomerative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Start with </a:t>
            </a:r>
            <a:r>
              <a:rPr lang="en-US" i="1" dirty="0" smtClean="0">
                <a:ea typeface="+mn-ea"/>
              </a:rPr>
              <a:t>N</a:t>
            </a:r>
            <a:r>
              <a:rPr lang="en-US" dirty="0" smtClean="0">
                <a:ea typeface="+mn-ea"/>
              </a:rPr>
              <a:t> (# items) singleton clusters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Until a single cluster exists…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>
                <a:ea typeface="+mn-ea"/>
              </a:rPr>
              <a:t>Combine</a:t>
            </a:r>
            <a:r>
              <a:rPr lang="en-US" dirty="0" smtClean="0">
                <a:ea typeface="+mn-ea"/>
              </a:rPr>
              <a:t> two existing cluster into a new cluster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How do we know how to divide or combined clusters?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Define a division or combination cost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Perform the division or combination with the lowest cost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7" name="Group 66"/>
          <p:cNvGrpSpPr>
            <a:grpSpLocks noChangeAspect="1"/>
          </p:cNvGrpSpPr>
          <p:nvPr/>
        </p:nvGrpSpPr>
        <p:grpSpPr bwMode="auto">
          <a:xfrm>
            <a:off x="1143000" y="1371600"/>
            <a:ext cx="6858000" cy="5143500"/>
            <a:chOff x="0" y="0"/>
            <a:chExt cx="9144000" cy="6858794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9144000" cy="685879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cxnSp>
          <p:nvCxnSpPr>
            <p:cNvPr id="36" name="Straight Connector 35"/>
            <p:cNvCxnSpPr>
              <a:stCxn id="23" idx="1"/>
              <a:endCxn id="23" idx="3"/>
            </p:cNvCxnSpPr>
            <p:nvPr/>
          </p:nvCxnSpPr>
          <p:spPr>
            <a:xfrm rot="10800000" flipH="1">
              <a:off x="0" y="3429397"/>
              <a:ext cx="9144000" cy="211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3" idx="0"/>
              <a:endCxn id="23" idx="2"/>
            </p:cNvCxnSpPr>
            <p:nvPr/>
          </p:nvCxnSpPr>
          <p:spPr>
            <a:xfrm rot="16200000" flipH="1">
              <a:off x="1142603" y="3429397"/>
              <a:ext cx="68587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3429000" y="2514891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685800" y="2286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1828800" y="274351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2667000" y="7620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1371600" y="228626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3810000" y="1981429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2057400" y="91450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8001000" y="2514891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5257800" y="2286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6400800" y="274351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7239000" y="7620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5943600" y="228626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8382000" y="1981429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6629400" y="91450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3429000" y="59442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685800" y="365802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1828800" y="617291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667000" y="419148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1371600" y="5715662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3810000" y="54108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2057400" y="434390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60" name="Oval 59"/>
            <p:cNvSpPr/>
            <p:nvPr/>
          </p:nvSpPr>
          <p:spPr>
            <a:xfrm>
              <a:off x="8001000" y="59442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5257800" y="365802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6400800" y="617291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7239000" y="419148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5943600" y="5715662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8382000" y="54108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6629400" y="434390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81000" y="76209"/>
              <a:ext cx="3886200" cy="3124562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5791200" y="685879"/>
              <a:ext cx="3048000" cy="2514891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1219200" y="5258409"/>
              <a:ext cx="3048000" cy="129555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1905000" y="4039068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6477000" y="4039068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7848600" y="5258409"/>
              <a:ext cx="990600" cy="1143132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5791200" y="5563244"/>
              <a:ext cx="1143000" cy="1066924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609600" y="3581815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5181600" y="3581815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5181600" y="152418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</p:grpSp>
      <p:sp>
        <p:nvSpPr>
          <p:cNvPr id="65538" name="Title 6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Divisive Hierarchical Clustering</a:t>
            </a:r>
          </a:p>
        </p:txBody>
      </p:sp>
      <p:pic>
        <p:nvPicPr>
          <p:cNvPr id="65580" name="Picture 44" descr="divisive-fig-9-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65581" name="Text Box 4"/>
          <p:cNvSpPr txBox="1">
            <a:spLocks noChangeArrowheads="1"/>
          </p:cNvSpPr>
          <p:nvPr/>
        </p:nvSpPr>
        <p:spPr bwMode="auto">
          <a:xfrm>
            <a:off x="7299325" y="6553200"/>
            <a:ext cx="1844675" cy="3048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new slide from errata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1" name="Group 67"/>
          <p:cNvGrpSpPr>
            <a:grpSpLocks noChangeAspect="1"/>
          </p:cNvGrpSpPr>
          <p:nvPr/>
        </p:nvGrpSpPr>
        <p:grpSpPr bwMode="auto">
          <a:xfrm>
            <a:off x="1143000" y="1371600"/>
            <a:ext cx="6858000" cy="5143500"/>
            <a:chOff x="0" y="0"/>
            <a:chExt cx="9144000" cy="6858794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9144000" cy="685879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cxnSp>
          <p:nvCxnSpPr>
            <p:cNvPr id="36" name="Straight Connector 35"/>
            <p:cNvCxnSpPr>
              <a:stCxn id="23" idx="1"/>
              <a:endCxn id="23" idx="3"/>
            </p:cNvCxnSpPr>
            <p:nvPr/>
          </p:nvCxnSpPr>
          <p:spPr>
            <a:xfrm rot="10800000" flipH="1">
              <a:off x="0" y="3429397"/>
              <a:ext cx="9144000" cy="211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3" idx="0"/>
              <a:endCxn id="23" idx="2"/>
            </p:cNvCxnSpPr>
            <p:nvPr/>
          </p:nvCxnSpPr>
          <p:spPr>
            <a:xfrm rot="16200000" flipH="1">
              <a:off x="1142603" y="3429397"/>
              <a:ext cx="68587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3429000" y="2514891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685800" y="2286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1828800" y="274351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2667000" y="7620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1371600" y="228626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3810000" y="1981429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2057400" y="91450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8001000" y="2514891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5257800" y="2286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6400800" y="274351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7239000" y="7620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5943600" y="228626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8382000" y="1981429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6629400" y="91450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3429000" y="59442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685800" y="365802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1828800" y="617291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667000" y="419148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1371600" y="5715662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3810000" y="54108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2057400" y="434390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60" name="Oval 59"/>
            <p:cNvSpPr/>
            <p:nvPr/>
          </p:nvSpPr>
          <p:spPr>
            <a:xfrm>
              <a:off x="8001000" y="59442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5257800" y="365802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6400800" y="617291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7239000" y="419148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5943600" y="5715662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8382000" y="54108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6629400" y="434390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5181600" y="3581815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6477000" y="4039068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7848600" y="5258409"/>
              <a:ext cx="990600" cy="1143132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6477000" y="609671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1905000" y="4039068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609600" y="3581815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5181600" y="152418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609600" y="152418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1981200" y="838297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2590800" y="685879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1295400" y="2210056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1752600" y="2667309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3352800" y="2438682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3733800" y="1905221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5867400" y="2210056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6324600" y="2667309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7924800" y="2438682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8305800" y="1905221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5791200" y="5563244"/>
              <a:ext cx="1143000" cy="1066924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1219200" y="5563244"/>
              <a:ext cx="1143000" cy="1066924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352800" y="5868079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3733800" y="5334618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</p:grpSp>
      <p:sp>
        <p:nvSpPr>
          <p:cNvPr id="69" name="Title 68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Agglomerative Hierarchical Clustering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Clustering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Single linkage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>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Complete linkage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>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Average linkage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>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Average group linkage </a:t>
            </a:r>
          </a:p>
        </p:txBody>
      </p:sp>
      <p:pic>
        <p:nvPicPr>
          <p:cNvPr id="67587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35150" y="2170113"/>
            <a:ext cx="5689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8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11338" y="3276600"/>
            <a:ext cx="5737225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9" name="Picture 11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4370388"/>
            <a:ext cx="4787900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90" name="Picture 12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8313" y="5802313"/>
            <a:ext cx="3343275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Naïve Bayes Classifier</a:t>
            </a:r>
          </a:p>
        </p:txBody>
      </p:sp>
      <p:sp>
        <p:nvSpPr>
          <p:cNvPr id="18434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Probabilistic classifier based on Bayes’ rule: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i="1" smtClean="0"/>
              <a:t>C</a:t>
            </a:r>
            <a:r>
              <a:rPr lang="en-US" smtClean="0"/>
              <a:t> is a random variable corresponding to the class</a:t>
            </a:r>
          </a:p>
          <a:p>
            <a:r>
              <a:rPr lang="en-US" i="1" smtClean="0"/>
              <a:t>D</a:t>
            </a:r>
            <a:r>
              <a:rPr lang="en-US" smtClean="0"/>
              <a:t> is a random variable corresponding to the input (e.g. document)</a:t>
            </a:r>
          </a:p>
        </p:txBody>
      </p:sp>
      <p:pic>
        <p:nvPicPr>
          <p:cNvPr id="18435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2387600"/>
            <a:ext cx="4673600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09" name="Group 85"/>
          <p:cNvGrpSpPr>
            <a:grpSpLocks noChangeAspect="1"/>
          </p:cNvGrpSpPr>
          <p:nvPr/>
        </p:nvGrpSpPr>
        <p:grpSpPr bwMode="auto">
          <a:xfrm>
            <a:off x="1143000" y="1371600"/>
            <a:ext cx="6858000" cy="5143500"/>
            <a:chOff x="0" y="0"/>
            <a:chExt cx="9144000" cy="6858794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9144000" cy="685879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/>
            </a:p>
          </p:txBody>
        </p:sp>
        <p:cxnSp>
          <p:nvCxnSpPr>
            <p:cNvPr id="36" name="Straight Connector 35"/>
            <p:cNvCxnSpPr>
              <a:stCxn id="23" idx="1"/>
              <a:endCxn id="23" idx="3"/>
            </p:cNvCxnSpPr>
            <p:nvPr/>
          </p:nvCxnSpPr>
          <p:spPr>
            <a:xfrm rot="10800000" flipH="1">
              <a:off x="0" y="3429397"/>
              <a:ext cx="9144000" cy="211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3" idx="0"/>
              <a:endCxn id="23" idx="2"/>
            </p:cNvCxnSpPr>
            <p:nvPr/>
          </p:nvCxnSpPr>
          <p:spPr>
            <a:xfrm rot="16200000" flipH="1">
              <a:off x="1142603" y="3429397"/>
              <a:ext cx="68587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3429000" y="2514891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685800" y="2286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1828800" y="274351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2667000" y="7620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1371600" y="228626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3810000" y="1981429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8001000" y="2514891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5257800" y="2286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6400800" y="274351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7239000" y="7620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5943600" y="228626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8382000" y="1981429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6629400" y="91450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3429000" y="59442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685800" y="365802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1828800" y="617291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667000" y="419148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1371600" y="5715662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3810000" y="54108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2057400" y="434390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5181600" y="3581815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6477000" y="4039068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7848600" y="5258409"/>
              <a:ext cx="990600" cy="1143132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5791200" y="5563244"/>
              <a:ext cx="1143000" cy="1066924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609600" y="3581815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1905000" y="4039068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3276600" y="5258409"/>
              <a:ext cx="990600" cy="1143132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1219200" y="5563244"/>
              <a:ext cx="1143000" cy="1066924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181600" y="152418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6477000" y="609671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7848600" y="1829012"/>
              <a:ext cx="990600" cy="1143132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5791200" y="2133847"/>
              <a:ext cx="1143000" cy="1066924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609600" y="152418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1905000" y="609671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3276600" y="1829012"/>
              <a:ext cx="990600" cy="1143132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1219200" y="2133847"/>
              <a:ext cx="1143000" cy="1066924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7" name="Oval 96"/>
            <p:cNvSpPr/>
            <p:nvPr/>
          </p:nvSpPr>
          <p:spPr>
            <a:xfrm>
              <a:off x="2057400" y="91450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68651" name="TextBox 101"/>
            <p:cNvSpPr txBox="1">
              <a:spLocks noChangeArrowheads="1"/>
            </p:cNvSpPr>
            <p:nvPr/>
          </p:nvSpPr>
          <p:spPr bwMode="auto">
            <a:xfrm>
              <a:off x="2057400" y="0"/>
              <a:ext cx="2438400" cy="489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>
                  <a:latin typeface="Calibri" pitchFamily="-72" charset="0"/>
                </a:rPr>
                <a:t>Single Linkage</a:t>
              </a:r>
            </a:p>
          </p:txBody>
        </p:sp>
        <p:sp>
          <p:nvSpPr>
            <p:cNvPr id="68652" name="TextBox 102"/>
            <p:cNvSpPr txBox="1">
              <a:spLocks noChangeArrowheads="1"/>
            </p:cNvSpPr>
            <p:nvPr/>
          </p:nvSpPr>
          <p:spPr bwMode="auto">
            <a:xfrm>
              <a:off x="6629400" y="0"/>
              <a:ext cx="2438400" cy="855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>
                  <a:latin typeface="Calibri" pitchFamily="-72" charset="0"/>
                </a:rPr>
                <a:t>Complete Linkage</a:t>
              </a:r>
            </a:p>
          </p:txBody>
        </p:sp>
        <p:sp>
          <p:nvSpPr>
            <p:cNvPr id="68653" name="TextBox 103"/>
            <p:cNvSpPr txBox="1">
              <a:spLocks noChangeArrowheads="1"/>
            </p:cNvSpPr>
            <p:nvPr/>
          </p:nvSpPr>
          <p:spPr bwMode="auto">
            <a:xfrm>
              <a:off x="2057400" y="3429397"/>
              <a:ext cx="2438400" cy="489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>
                  <a:latin typeface="Calibri" pitchFamily="-72" charset="0"/>
                </a:rPr>
                <a:t>Average Linkage</a:t>
              </a:r>
            </a:p>
          </p:txBody>
        </p:sp>
        <p:sp>
          <p:nvSpPr>
            <p:cNvPr id="68654" name="TextBox 104"/>
            <p:cNvSpPr txBox="1">
              <a:spLocks noChangeArrowheads="1"/>
            </p:cNvSpPr>
            <p:nvPr/>
          </p:nvSpPr>
          <p:spPr bwMode="auto">
            <a:xfrm>
              <a:off x="6019800" y="3429397"/>
              <a:ext cx="3048000" cy="855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>
                  <a:latin typeface="Calibri" pitchFamily="-72" charset="0"/>
                </a:rPr>
                <a:t>Average Group Linkage</a:t>
              </a:r>
            </a:p>
          </p:txBody>
        </p:sp>
        <p:cxnSp>
          <p:nvCxnSpPr>
            <p:cNvPr id="107" name="Straight Connector 106"/>
            <p:cNvCxnSpPr>
              <a:stCxn id="40" idx="5"/>
              <a:endCxn id="97" idx="1"/>
            </p:cNvCxnSpPr>
            <p:nvPr/>
          </p:nvCxnSpPr>
          <p:spPr>
            <a:xfrm rot="16200000" flipH="1">
              <a:off x="1289023" y="146134"/>
              <a:ext cx="469954" cy="11557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97" idx="3"/>
              <a:endCxn id="43" idx="7"/>
            </p:cNvCxnSpPr>
            <p:nvPr/>
          </p:nvCxnSpPr>
          <p:spPr>
            <a:xfrm rot="5400000">
              <a:off x="1288984" y="1517854"/>
              <a:ext cx="1155834" cy="4699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42" idx="5"/>
              <a:endCxn id="44" idx="1"/>
            </p:cNvCxnSpPr>
            <p:nvPr/>
          </p:nvCxnSpPr>
          <p:spPr>
            <a:xfrm rot="16200000" flipH="1">
              <a:off x="2889193" y="1060627"/>
              <a:ext cx="1003416" cy="9271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47" idx="6"/>
              <a:endCxn id="49" idx="1"/>
            </p:cNvCxnSpPr>
            <p:nvPr/>
          </p:nvCxnSpPr>
          <p:spPr>
            <a:xfrm>
              <a:off x="5562600" y="381044"/>
              <a:ext cx="1720851" cy="4255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49" idx="4"/>
              <a:endCxn id="48" idx="7"/>
            </p:cNvCxnSpPr>
            <p:nvPr/>
          </p:nvCxnSpPr>
          <p:spPr>
            <a:xfrm rot="5400000">
              <a:off x="6165751" y="1562323"/>
              <a:ext cx="1721050" cy="7302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41" idx="6"/>
              <a:endCxn id="39" idx="2"/>
            </p:cNvCxnSpPr>
            <p:nvPr/>
          </p:nvCxnSpPr>
          <p:spPr>
            <a:xfrm flipV="1">
              <a:off x="2133600" y="2667309"/>
              <a:ext cx="1295400" cy="228626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50" idx="6"/>
              <a:endCxn id="51" idx="2"/>
            </p:cNvCxnSpPr>
            <p:nvPr/>
          </p:nvCxnSpPr>
          <p:spPr>
            <a:xfrm flipV="1">
              <a:off x="6248400" y="2133847"/>
              <a:ext cx="2133600" cy="304835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40" idx="4"/>
              <a:endCxn id="43" idx="0"/>
            </p:cNvCxnSpPr>
            <p:nvPr/>
          </p:nvCxnSpPr>
          <p:spPr>
            <a:xfrm rot="16200000" flipH="1">
              <a:off x="304699" y="1066963"/>
              <a:ext cx="1752803" cy="6858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40" idx="5"/>
              <a:endCxn id="44" idx="2"/>
            </p:cNvCxnSpPr>
            <p:nvPr/>
          </p:nvCxnSpPr>
          <p:spPr>
            <a:xfrm rot="16200000" flipH="1">
              <a:off x="1555655" y="-120498"/>
              <a:ext cx="1644840" cy="28638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47" idx="5"/>
              <a:endCxn id="46" idx="1"/>
            </p:cNvCxnSpPr>
            <p:nvPr/>
          </p:nvCxnSpPr>
          <p:spPr>
            <a:xfrm rot="16200000" flipH="1">
              <a:off x="5746631" y="260527"/>
              <a:ext cx="2070340" cy="25273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47" idx="5"/>
              <a:endCxn id="48" idx="0"/>
            </p:cNvCxnSpPr>
            <p:nvPr/>
          </p:nvCxnSpPr>
          <p:spPr>
            <a:xfrm rot="16200000" flipH="1">
              <a:off x="4908420" y="1098738"/>
              <a:ext cx="2254510" cy="10350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49" idx="5"/>
              <a:endCxn id="46" idx="0"/>
            </p:cNvCxnSpPr>
            <p:nvPr/>
          </p:nvCxnSpPr>
          <p:spPr>
            <a:xfrm rot="16200000" flipH="1">
              <a:off x="7080164" y="1441655"/>
              <a:ext cx="1492422" cy="6540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54" idx="6"/>
              <a:endCxn id="56" idx="1"/>
            </p:cNvCxnSpPr>
            <p:nvPr/>
          </p:nvCxnSpPr>
          <p:spPr>
            <a:xfrm>
              <a:off x="990600" y="3810441"/>
              <a:ext cx="1720851" cy="4255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54" idx="5"/>
              <a:endCxn id="59" idx="1"/>
            </p:cNvCxnSpPr>
            <p:nvPr/>
          </p:nvCxnSpPr>
          <p:spPr>
            <a:xfrm rot="16200000" flipH="1">
              <a:off x="1289023" y="3575531"/>
              <a:ext cx="469954" cy="11557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54" idx="4"/>
              <a:endCxn id="57" idx="0"/>
            </p:cNvCxnSpPr>
            <p:nvPr/>
          </p:nvCxnSpPr>
          <p:spPr>
            <a:xfrm rot="16200000" flipH="1">
              <a:off x="304699" y="4496360"/>
              <a:ext cx="1752803" cy="6858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54" idx="5"/>
              <a:endCxn id="55" idx="0"/>
            </p:cNvCxnSpPr>
            <p:nvPr/>
          </p:nvCxnSpPr>
          <p:spPr>
            <a:xfrm rot="16200000" flipH="1">
              <a:off x="336420" y="4528135"/>
              <a:ext cx="2254510" cy="10350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54" idx="5"/>
              <a:endCxn id="58" idx="2"/>
            </p:cNvCxnSpPr>
            <p:nvPr/>
          </p:nvCxnSpPr>
          <p:spPr>
            <a:xfrm rot="16200000" flipH="1">
              <a:off x="1555655" y="3308899"/>
              <a:ext cx="1644840" cy="28638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stCxn id="54" idx="5"/>
              <a:endCxn id="53" idx="1"/>
            </p:cNvCxnSpPr>
            <p:nvPr/>
          </p:nvCxnSpPr>
          <p:spPr>
            <a:xfrm rot="16200000" flipH="1">
              <a:off x="1174631" y="3689924"/>
              <a:ext cx="2070340" cy="25273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59" idx="3"/>
              <a:endCxn id="57" idx="7"/>
            </p:cNvCxnSpPr>
            <p:nvPr/>
          </p:nvCxnSpPr>
          <p:spPr>
            <a:xfrm rot="5400000">
              <a:off x="1288984" y="4947251"/>
              <a:ext cx="1155834" cy="4699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>
              <a:stCxn id="59" idx="4"/>
              <a:endCxn id="55" idx="0"/>
            </p:cNvCxnSpPr>
            <p:nvPr/>
          </p:nvCxnSpPr>
          <p:spPr>
            <a:xfrm rot="5400000">
              <a:off x="1333412" y="5296526"/>
              <a:ext cx="1524176" cy="2286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56" idx="3"/>
              <a:endCxn id="57" idx="6"/>
            </p:cNvCxnSpPr>
            <p:nvPr/>
          </p:nvCxnSpPr>
          <p:spPr>
            <a:xfrm rot="5400000">
              <a:off x="1485818" y="4642448"/>
              <a:ext cx="1416213" cy="1035051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56" idx="4"/>
              <a:endCxn id="55" idx="7"/>
            </p:cNvCxnSpPr>
            <p:nvPr/>
          </p:nvCxnSpPr>
          <p:spPr>
            <a:xfrm rot="5400000">
              <a:off x="1593751" y="4991720"/>
              <a:ext cx="1721050" cy="7302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stCxn id="59" idx="5"/>
              <a:endCxn id="53" idx="1"/>
            </p:cNvCxnSpPr>
            <p:nvPr/>
          </p:nvCxnSpPr>
          <p:spPr>
            <a:xfrm rot="16200000" flipH="1">
              <a:off x="2203371" y="4718664"/>
              <a:ext cx="1384460" cy="11557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stCxn id="56" idx="4"/>
              <a:endCxn id="53" idx="0"/>
            </p:cNvCxnSpPr>
            <p:nvPr/>
          </p:nvCxnSpPr>
          <p:spPr>
            <a:xfrm rot="16200000" flipH="1">
              <a:off x="2476416" y="4839304"/>
              <a:ext cx="1447968" cy="7620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59" idx="6"/>
              <a:endCxn id="58" idx="1"/>
            </p:cNvCxnSpPr>
            <p:nvPr/>
          </p:nvCxnSpPr>
          <p:spPr>
            <a:xfrm>
              <a:off x="2362200" y="4496321"/>
              <a:ext cx="1492251" cy="95896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56" idx="5"/>
              <a:endCxn id="58" idx="0"/>
            </p:cNvCxnSpPr>
            <p:nvPr/>
          </p:nvCxnSpPr>
          <p:spPr>
            <a:xfrm rot="16200000" flipH="1">
              <a:off x="2965395" y="4413822"/>
              <a:ext cx="958960" cy="10350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57" idx="6"/>
              <a:endCxn id="58" idx="2"/>
            </p:cNvCxnSpPr>
            <p:nvPr/>
          </p:nvCxnSpPr>
          <p:spPr>
            <a:xfrm flipV="1">
              <a:off x="1676400" y="5563244"/>
              <a:ext cx="2133600" cy="304835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57" idx="6"/>
              <a:endCxn id="53" idx="2"/>
            </p:cNvCxnSpPr>
            <p:nvPr/>
          </p:nvCxnSpPr>
          <p:spPr>
            <a:xfrm>
              <a:off x="1676400" y="5868079"/>
              <a:ext cx="1752600" cy="228626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stCxn id="55" idx="6"/>
              <a:endCxn id="58" idx="3"/>
            </p:cNvCxnSpPr>
            <p:nvPr/>
          </p:nvCxnSpPr>
          <p:spPr>
            <a:xfrm flipV="1">
              <a:off x="2133600" y="5671207"/>
              <a:ext cx="1720851" cy="654125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>
              <a:stCxn id="55" idx="6"/>
              <a:endCxn id="53" idx="3"/>
            </p:cNvCxnSpPr>
            <p:nvPr/>
          </p:nvCxnSpPr>
          <p:spPr>
            <a:xfrm flipV="1">
              <a:off x="2133600" y="6204669"/>
              <a:ext cx="1339851" cy="12066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6210300" y="59442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l-GR" i="1" dirty="0"/>
                <a:t>μ</a:t>
              </a:r>
              <a:endParaRPr lang="en-US" sz="2000" i="1" dirty="0"/>
            </a:p>
          </p:txBody>
        </p:sp>
        <p:sp>
          <p:nvSpPr>
            <p:cNvPr id="225" name="Oval 224"/>
            <p:cNvSpPr/>
            <p:nvPr/>
          </p:nvSpPr>
          <p:spPr>
            <a:xfrm>
              <a:off x="6934200" y="4267694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l-GR" i="1" dirty="0"/>
                <a:t>μ</a:t>
              </a:r>
              <a:endParaRPr lang="en-US" sz="2000" i="1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5257800" y="365802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l-GR" i="1" dirty="0"/>
                <a:t>μ</a:t>
              </a:r>
              <a:endParaRPr lang="en-US" sz="2000" i="1" dirty="0"/>
            </a:p>
          </p:txBody>
        </p:sp>
        <p:sp>
          <p:nvSpPr>
            <p:cNvPr id="227" name="Oval 226"/>
            <p:cNvSpPr/>
            <p:nvPr/>
          </p:nvSpPr>
          <p:spPr>
            <a:xfrm>
              <a:off x="8191500" y="5677557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l-GR" i="1" dirty="0"/>
                <a:t>μ</a:t>
              </a:r>
              <a:endParaRPr lang="en-US" sz="2000" i="1" dirty="0"/>
            </a:p>
          </p:txBody>
        </p:sp>
        <p:cxnSp>
          <p:nvCxnSpPr>
            <p:cNvPr id="228" name="Straight Connector 227"/>
            <p:cNvCxnSpPr>
              <a:stCxn id="224" idx="6"/>
              <a:endCxn id="227" idx="3"/>
            </p:cNvCxnSpPr>
            <p:nvPr/>
          </p:nvCxnSpPr>
          <p:spPr>
            <a:xfrm flipV="1">
              <a:off x="6515100" y="5937938"/>
              <a:ext cx="1720851" cy="15876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>
              <a:stCxn id="226" idx="5"/>
              <a:endCxn id="227" idx="2"/>
            </p:cNvCxnSpPr>
            <p:nvPr/>
          </p:nvCxnSpPr>
          <p:spPr>
            <a:xfrm rot="16200000" flipH="1">
              <a:off x="5899040" y="3537515"/>
              <a:ext cx="1911571" cy="26733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stCxn id="224" idx="7"/>
              <a:endCxn id="225" idx="4"/>
            </p:cNvCxnSpPr>
            <p:nvPr/>
          </p:nvCxnSpPr>
          <p:spPr>
            <a:xfrm rot="5400000" flipH="1" flipV="1">
              <a:off x="6070518" y="4972662"/>
              <a:ext cx="1416215" cy="6159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>
              <a:stCxn id="225" idx="5"/>
              <a:endCxn id="227" idx="1"/>
            </p:cNvCxnSpPr>
            <p:nvPr/>
          </p:nvCxnSpPr>
          <p:spPr>
            <a:xfrm rot="16200000" flipH="1">
              <a:off x="7118282" y="4604344"/>
              <a:ext cx="1193938" cy="10414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>
              <a:stCxn id="226" idx="4"/>
              <a:endCxn id="224" idx="0"/>
            </p:cNvCxnSpPr>
            <p:nvPr/>
          </p:nvCxnSpPr>
          <p:spPr>
            <a:xfrm rot="16200000" flipH="1">
              <a:off x="4895736" y="4477323"/>
              <a:ext cx="1981429" cy="9525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>
              <a:stCxn id="226" idx="6"/>
              <a:endCxn id="225" idx="2"/>
            </p:cNvCxnSpPr>
            <p:nvPr/>
          </p:nvCxnSpPr>
          <p:spPr>
            <a:xfrm>
              <a:off x="5562600" y="3810441"/>
              <a:ext cx="1371600" cy="609671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610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Clustering Strategies</a:t>
            </a:r>
          </a:p>
        </p:txBody>
      </p:sp>
      <p:sp>
        <p:nvSpPr>
          <p:cNvPr id="68695" name="Text Box 4"/>
          <p:cNvSpPr txBox="1">
            <a:spLocks noChangeArrowheads="1"/>
          </p:cNvSpPr>
          <p:nvPr/>
        </p:nvSpPr>
        <p:spPr bwMode="auto">
          <a:xfrm>
            <a:off x="152400" y="2209800"/>
            <a:ext cx="1474788" cy="5492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ex: compute BD, BE,</a:t>
            </a:r>
          </a:p>
          <a:p>
            <a:r>
              <a:rPr lang="en-US" sz="1000"/>
              <a:t>CD, CE, take minimum</a:t>
            </a:r>
          </a:p>
          <a:p>
            <a:r>
              <a:rPr lang="en-US" sz="1000"/>
              <a:t>of all (BD)</a:t>
            </a:r>
          </a:p>
        </p:txBody>
      </p:sp>
      <p:sp>
        <p:nvSpPr>
          <p:cNvPr id="68696" name="Text Box 4"/>
          <p:cNvSpPr txBox="1">
            <a:spLocks noChangeArrowheads="1"/>
          </p:cNvSpPr>
          <p:nvPr/>
        </p:nvSpPr>
        <p:spPr bwMode="auto">
          <a:xfrm>
            <a:off x="7467600" y="2057400"/>
            <a:ext cx="1511300" cy="5492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ex: compute BD, BE,</a:t>
            </a:r>
          </a:p>
          <a:p>
            <a:r>
              <a:rPr lang="en-US" sz="1000"/>
              <a:t>CD, CE, take maximum</a:t>
            </a:r>
          </a:p>
          <a:p>
            <a:r>
              <a:rPr lang="en-US" sz="1000"/>
              <a:t>of all (CE)</a:t>
            </a:r>
          </a:p>
        </p:txBody>
      </p:sp>
      <p:sp>
        <p:nvSpPr>
          <p:cNvPr id="68697" name="Text Box 4"/>
          <p:cNvSpPr txBox="1">
            <a:spLocks noChangeArrowheads="1"/>
          </p:cNvSpPr>
          <p:nvPr/>
        </p:nvSpPr>
        <p:spPr bwMode="auto">
          <a:xfrm>
            <a:off x="0" y="4800600"/>
            <a:ext cx="1574800" cy="5492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compute average across</a:t>
            </a:r>
          </a:p>
          <a:p>
            <a:r>
              <a:rPr lang="en-US" sz="1000"/>
              <a:t>all instances in a cluster</a:t>
            </a:r>
          </a:p>
          <a:p>
            <a:r>
              <a:rPr lang="en-US" sz="1000"/>
              <a:t>(microaverage)</a:t>
            </a:r>
          </a:p>
        </p:txBody>
      </p:sp>
      <p:sp>
        <p:nvSpPr>
          <p:cNvPr id="68698" name="Text Box 4"/>
          <p:cNvSpPr txBox="1">
            <a:spLocks noChangeArrowheads="1"/>
          </p:cNvSpPr>
          <p:nvPr/>
        </p:nvSpPr>
        <p:spPr bwMode="auto">
          <a:xfrm>
            <a:off x="7467600" y="4724400"/>
            <a:ext cx="1568450" cy="3968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compute cluster centroid</a:t>
            </a:r>
          </a:p>
          <a:p>
            <a:r>
              <a:rPr lang="en-US" sz="1000"/>
              <a:t>(macroaverage)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Agglomerative Clustering Algorithm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69634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1219200"/>
            <a:ext cx="5981700" cy="551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Hierarchical clustering constructs a hierarchy of clusters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K-means always maintains exactly </a:t>
            </a:r>
            <a:r>
              <a:rPr lang="en-US" i="1" dirty="0" smtClean="0">
                <a:ea typeface="+mn-ea"/>
                <a:cs typeface="+mn-cs"/>
              </a:rPr>
              <a:t>K</a:t>
            </a:r>
            <a:r>
              <a:rPr lang="en-US" dirty="0" smtClean="0">
                <a:ea typeface="+mn-ea"/>
                <a:cs typeface="+mn-cs"/>
              </a:rPr>
              <a:t> clusters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Clusters represented as </a:t>
            </a:r>
            <a:r>
              <a:rPr lang="en-US" dirty="0" err="1" smtClean="0">
                <a:ea typeface="+mn-ea"/>
              </a:rPr>
              <a:t>centroids</a:t>
            </a:r>
            <a:r>
              <a:rPr lang="en-US" dirty="0" smtClean="0">
                <a:ea typeface="+mn-ea"/>
              </a:rPr>
              <a:t> (“center of mass”)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Basic algorithm: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Step 0: Choose </a:t>
            </a:r>
            <a:r>
              <a:rPr lang="en-US" i="1" dirty="0" smtClean="0">
                <a:ea typeface="+mn-ea"/>
              </a:rPr>
              <a:t>K</a:t>
            </a:r>
            <a:r>
              <a:rPr lang="en-US" dirty="0" smtClean="0">
                <a:ea typeface="+mn-ea"/>
              </a:rPr>
              <a:t> cluster </a:t>
            </a:r>
            <a:r>
              <a:rPr lang="en-US" dirty="0" err="1" smtClean="0">
                <a:ea typeface="+mn-ea"/>
              </a:rPr>
              <a:t>centroids</a:t>
            </a:r>
            <a:endParaRPr lang="en-US" dirty="0" smtClean="0">
              <a:ea typeface="+mn-ea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Step 1: Assign points to closet </a:t>
            </a:r>
            <a:r>
              <a:rPr lang="en-US" dirty="0" err="1" smtClean="0">
                <a:ea typeface="+mn-ea"/>
              </a:rPr>
              <a:t>centroid</a:t>
            </a:r>
            <a:endParaRPr lang="en-US" dirty="0" smtClean="0">
              <a:ea typeface="+mn-ea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Step 2: </a:t>
            </a:r>
            <a:r>
              <a:rPr lang="en-US" dirty="0" err="1" smtClean="0">
                <a:ea typeface="+mn-ea"/>
              </a:rPr>
              <a:t>Recompute</a:t>
            </a:r>
            <a:r>
              <a:rPr lang="en-US" dirty="0" smtClean="0">
                <a:ea typeface="+mn-ea"/>
              </a:rPr>
              <a:t> cluster </a:t>
            </a:r>
            <a:r>
              <a:rPr lang="en-US" dirty="0" err="1" smtClean="0">
                <a:ea typeface="+mn-ea"/>
              </a:rPr>
              <a:t>centroids</a:t>
            </a:r>
            <a:endParaRPr lang="en-US" dirty="0" smtClean="0">
              <a:ea typeface="+mn-ea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Step 3: </a:t>
            </a:r>
            <a:r>
              <a:rPr lang="en-US" dirty="0" err="1" smtClean="0">
                <a:ea typeface="+mn-ea"/>
              </a:rPr>
              <a:t>Goto</a:t>
            </a:r>
            <a:r>
              <a:rPr lang="en-US" dirty="0" smtClean="0">
                <a:ea typeface="+mn-ea"/>
              </a:rPr>
              <a:t> 1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Tends to converge quickly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Can be sensitive to choice of initial </a:t>
            </a:r>
            <a:r>
              <a:rPr lang="en-US" dirty="0" err="1" smtClean="0">
                <a:ea typeface="+mn-ea"/>
                <a:cs typeface="+mn-cs"/>
              </a:rPr>
              <a:t>centroids</a:t>
            </a: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Must choose </a:t>
            </a:r>
            <a:r>
              <a:rPr lang="en-US" i="1" dirty="0" smtClean="0">
                <a:ea typeface="+mn-ea"/>
                <a:cs typeface="+mn-cs"/>
              </a:rPr>
              <a:t>K</a:t>
            </a:r>
            <a:r>
              <a:rPr lang="en-US" dirty="0" smtClean="0">
                <a:ea typeface="+mn-ea"/>
                <a:cs typeface="+mn-cs"/>
              </a:rPr>
              <a:t>!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K-Means Clustering Algorithm</a:t>
            </a:r>
          </a:p>
        </p:txBody>
      </p:sp>
      <p:pic>
        <p:nvPicPr>
          <p:cNvPr id="71682" name="Content Placeholder 4" descr="TP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90500" y="1524000"/>
            <a:ext cx="8763000" cy="44958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00FFFF"/>
            </a:solidFill>
          </a:ln>
        </p:spPr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Hierarchical clustering: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is computationally expensive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needs additional work to figure out the right </a:t>
            </a:r>
            <a:r>
              <a:rPr lang="en-US" sz="2400" dirty="0" smtClean="0"/>
              <a:t>“groups”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K-Means clustering:	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groups data into k clusters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how do you pick k?  well… how many clusters do you think you might need?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n.b.</a:t>
            </a:r>
            <a:r>
              <a:rPr lang="en-US" sz="2400" dirty="0"/>
              <a:t> results are not always the same!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6936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00FFFF"/>
            </a:solidFill>
          </a:ln>
        </p:spPr>
        <p:txBody>
          <a:bodyPr/>
          <a:lstStyle/>
          <a:p>
            <a:r>
              <a:rPr lang="en-US" dirty="0"/>
              <a:t>Example k=2 </a:t>
            </a:r>
            <a:r>
              <a:rPr lang="en-US" sz="1200" dirty="0"/>
              <a:t>(cf. fig 3-5)</a:t>
            </a:r>
          </a:p>
        </p:txBody>
      </p:sp>
      <p:grpSp>
        <p:nvGrpSpPr>
          <p:cNvPr id="21530" name="Group 26"/>
          <p:cNvGrpSpPr>
            <a:grpSpLocks/>
          </p:cNvGrpSpPr>
          <p:nvPr/>
        </p:nvGrpSpPr>
        <p:grpSpPr bwMode="auto">
          <a:xfrm>
            <a:off x="304800" y="1933575"/>
            <a:ext cx="3182938" cy="4146550"/>
            <a:chOff x="192" y="1218"/>
            <a:chExt cx="2005" cy="2612"/>
          </a:xfrm>
        </p:grpSpPr>
        <p:sp>
          <p:nvSpPr>
            <p:cNvPr id="21509" name="Text Box 5"/>
            <p:cNvSpPr txBox="1">
              <a:spLocks noChangeArrowheads="1"/>
            </p:cNvSpPr>
            <p:nvPr/>
          </p:nvSpPr>
          <p:spPr bwMode="auto">
            <a:xfrm>
              <a:off x="576" y="1488"/>
              <a:ext cx="2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1510" name="Text Box 6"/>
            <p:cNvSpPr txBox="1">
              <a:spLocks noChangeArrowheads="1"/>
            </p:cNvSpPr>
            <p:nvPr/>
          </p:nvSpPr>
          <p:spPr bwMode="auto">
            <a:xfrm>
              <a:off x="1018" y="1506"/>
              <a:ext cx="2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874" y="1938"/>
              <a:ext cx="255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586" y="2802"/>
              <a:ext cx="255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21513" name="Text Box 9"/>
            <p:cNvSpPr txBox="1">
              <a:spLocks noChangeArrowheads="1"/>
            </p:cNvSpPr>
            <p:nvPr/>
          </p:nvSpPr>
          <p:spPr bwMode="auto">
            <a:xfrm>
              <a:off x="1354" y="2706"/>
              <a:ext cx="233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1514" name="Oval 10"/>
            <p:cNvSpPr>
              <a:spLocks noChangeArrowheads="1"/>
            </p:cNvSpPr>
            <p:nvPr/>
          </p:nvSpPr>
          <p:spPr bwMode="auto">
            <a:xfrm>
              <a:off x="1690" y="1218"/>
              <a:ext cx="288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Oval 11"/>
            <p:cNvSpPr>
              <a:spLocks noChangeArrowheads="1"/>
            </p:cNvSpPr>
            <p:nvPr/>
          </p:nvSpPr>
          <p:spPr bwMode="auto">
            <a:xfrm>
              <a:off x="1738" y="2322"/>
              <a:ext cx="288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Text Box 19"/>
            <p:cNvSpPr txBox="1">
              <a:spLocks noChangeArrowheads="1"/>
            </p:cNvSpPr>
            <p:nvPr/>
          </p:nvSpPr>
          <p:spPr bwMode="auto">
            <a:xfrm>
              <a:off x="192" y="3312"/>
              <a:ext cx="200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Step 1: randomly drop</a:t>
              </a:r>
            </a:p>
            <a:p>
              <a:r>
                <a:rPr lang="en-US"/>
                <a:t>2 centroids in graph</a:t>
              </a:r>
            </a:p>
          </p:txBody>
        </p:sp>
      </p:grpSp>
      <p:grpSp>
        <p:nvGrpSpPr>
          <p:cNvPr id="21532" name="Group 28"/>
          <p:cNvGrpSpPr>
            <a:grpSpLocks/>
          </p:cNvGrpSpPr>
          <p:nvPr/>
        </p:nvGrpSpPr>
        <p:grpSpPr bwMode="auto">
          <a:xfrm>
            <a:off x="4894263" y="2057400"/>
            <a:ext cx="4249737" cy="4022725"/>
            <a:chOff x="3083" y="1296"/>
            <a:chExt cx="2677" cy="2534"/>
          </a:xfrm>
        </p:grpSpPr>
        <p:sp>
          <p:nvSpPr>
            <p:cNvPr id="21516" name="Text Box 12"/>
            <p:cNvSpPr txBox="1">
              <a:spLocks noChangeArrowheads="1"/>
            </p:cNvSpPr>
            <p:nvPr/>
          </p:nvSpPr>
          <p:spPr bwMode="auto">
            <a:xfrm>
              <a:off x="3457" y="1566"/>
              <a:ext cx="2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1517" name="Text Box 13"/>
            <p:cNvSpPr txBox="1">
              <a:spLocks noChangeArrowheads="1"/>
            </p:cNvSpPr>
            <p:nvPr/>
          </p:nvSpPr>
          <p:spPr bwMode="auto">
            <a:xfrm>
              <a:off x="3899" y="1584"/>
              <a:ext cx="2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21518" name="Text Box 14"/>
            <p:cNvSpPr txBox="1">
              <a:spLocks noChangeArrowheads="1"/>
            </p:cNvSpPr>
            <p:nvPr/>
          </p:nvSpPr>
          <p:spPr bwMode="auto">
            <a:xfrm>
              <a:off x="3755" y="2016"/>
              <a:ext cx="255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>
              <a:off x="3467" y="2880"/>
              <a:ext cx="255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>
              <a:off x="4235" y="2784"/>
              <a:ext cx="233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1521" name="Oval 17"/>
            <p:cNvSpPr>
              <a:spLocks noChangeArrowheads="1"/>
            </p:cNvSpPr>
            <p:nvPr/>
          </p:nvSpPr>
          <p:spPr bwMode="auto">
            <a:xfrm>
              <a:off x="4571" y="1296"/>
              <a:ext cx="288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Oval 18"/>
            <p:cNvSpPr>
              <a:spLocks noChangeArrowheads="1"/>
            </p:cNvSpPr>
            <p:nvPr/>
          </p:nvSpPr>
          <p:spPr bwMode="auto">
            <a:xfrm>
              <a:off x="4619" y="2400"/>
              <a:ext cx="288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4" name="Text Box 20"/>
            <p:cNvSpPr txBox="1">
              <a:spLocks noChangeArrowheads="1"/>
            </p:cNvSpPr>
            <p:nvPr/>
          </p:nvSpPr>
          <p:spPr bwMode="auto">
            <a:xfrm>
              <a:off x="3083" y="3312"/>
              <a:ext cx="2677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Step 2: every item is assigned</a:t>
              </a:r>
            </a:p>
            <a:p>
              <a:r>
                <a:rPr lang="en-US"/>
                <a:t>to the nearest centroid</a:t>
              </a:r>
            </a:p>
          </p:txBody>
        </p:sp>
        <p:sp>
          <p:nvSpPr>
            <p:cNvPr id="21525" name="Line 21"/>
            <p:cNvSpPr>
              <a:spLocks noChangeShapeType="1"/>
            </p:cNvSpPr>
            <p:nvPr/>
          </p:nvSpPr>
          <p:spPr bwMode="auto">
            <a:xfrm flipH="1">
              <a:off x="4475" y="264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6" name="Line 22"/>
            <p:cNvSpPr>
              <a:spLocks noChangeShapeType="1"/>
            </p:cNvSpPr>
            <p:nvPr/>
          </p:nvSpPr>
          <p:spPr bwMode="auto">
            <a:xfrm flipH="1">
              <a:off x="3707" y="2544"/>
              <a:ext cx="91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7" name="Line 23"/>
            <p:cNvSpPr>
              <a:spLocks noChangeShapeType="1"/>
            </p:cNvSpPr>
            <p:nvPr/>
          </p:nvSpPr>
          <p:spPr bwMode="auto">
            <a:xfrm flipH="1" flipV="1">
              <a:off x="3995" y="2160"/>
              <a:ext cx="613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8" name="Line 24"/>
            <p:cNvSpPr>
              <a:spLocks noChangeShapeType="1"/>
            </p:cNvSpPr>
            <p:nvPr/>
          </p:nvSpPr>
          <p:spPr bwMode="auto">
            <a:xfrm flipH="1">
              <a:off x="4139" y="144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9" name="Line 25"/>
            <p:cNvSpPr>
              <a:spLocks noChangeShapeType="1"/>
            </p:cNvSpPr>
            <p:nvPr/>
          </p:nvSpPr>
          <p:spPr bwMode="auto">
            <a:xfrm flipH="1">
              <a:off x="3707" y="1344"/>
              <a:ext cx="86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6" name="Picture 25" descr="pci-cover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88640"/>
            <a:ext cx="1088079" cy="142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5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00FFFF"/>
            </a:solidFill>
          </a:ln>
        </p:spPr>
        <p:txBody>
          <a:bodyPr/>
          <a:lstStyle/>
          <a:p>
            <a:r>
              <a:rPr lang="en-US" dirty="0"/>
              <a:t>Example k=2 </a:t>
            </a:r>
            <a:r>
              <a:rPr lang="en-US" sz="1200" dirty="0"/>
              <a:t>(cf. fig 3-5)</a:t>
            </a:r>
            <a:endParaRPr lang="en-US" dirty="0"/>
          </a:p>
        </p:txBody>
      </p:sp>
      <p:grpSp>
        <p:nvGrpSpPr>
          <p:cNvPr id="22557" name="Group 29"/>
          <p:cNvGrpSpPr>
            <a:grpSpLocks/>
          </p:cNvGrpSpPr>
          <p:nvPr/>
        </p:nvGrpSpPr>
        <p:grpSpPr bwMode="auto">
          <a:xfrm>
            <a:off x="212725" y="2362200"/>
            <a:ext cx="3725863" cy="3536950"/>
            <a:chOff x="134" y="1488"/>
            <a:chExt cx="2347" cy="2228"/>
          </a:xfrm>
        </p:grpSpPr>
        <p:sp>
          <p:nvSpPr>
            <p:cNvPr id="22531" name="Text Box 3"/>
            <p:cNvSpPr txBox="1">
              <a:spLocks noChangeArrowheads="1"/>
            </p:cNvSpPr>
            <p:nvPr/>
          </p:nvSpPr>
          <p:spPr bwMode="auto">
            <a:xfrm>
              <a:off x="576" y="1488"/>
              <a:ext cx="2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2532" name="Text Box 4"/>
            <p:cNvSpPr txBox="1">
              <a:spLocks noChangeArrowheads="1"/>
            </p:cNvSpPr>
            <p:nvPr/>
          </p:nvSpPr>
          <p:spPr bwMode="auto">
            <a:xfrm>
              <a:off x="1018" y="1506"/>
              <a:ext cx="2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22533" name="Text Box 5"/>
            <p:cNvSpPr txBox="1">
              <a:spLocks noChangeArrowheads="1"/>
            </p:cNvSpPr>
            <p:nvPr/>
          </p:nvSpPr>
          <p:spPr bwMode="auto">
            <a:xfrm>
              <a:off x="874" y="1938"/>
              <a:ext cx="255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22534" name="Text Box 6"/>
            <p:cNvSpPr txBox="1">
              <a:spLocks noChangeArrowheads="1"/>
            </p:cNvSpPr>
            <p:nvPr/>
          </p:nvSpPr>
          <p:spPr bwMode="auto">
            <a:xfrm>
              <a:off x="586" y="2802"/>
              <a:ext cx="255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22535" name="Text Box 7"/>
            <p:cNvSpPr txBox="1">
              <a:spLocks noChangeArrowheads="1"/>
            </p:cNvSpPr>
            <p:nvPr/>
          </p:nvSpPr>
          <p:spPr bwMode="auto">
            <a:xfrm>
              <a:off x="1354" y="2706"/>
              <a:ext cx="233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2536" name="Oval 8"/>
            <p:cNvSpPr>
              <a:spLocks noChangeArrowheads="1"/>
            </p:cNvSpPr>
            <p:nvPr/>
          </p:nvSpPr>
          <p:spPr bwMode="auto">
            <a:xfrm>
              <a:off x="768" y="1632"/>
              <a:ext cx="288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7" name="Oval 9"/>
            <p:cNvSpPr>
              <a:spLocks noChangeArrowheads="1"/>
            </p:cNvSpPr>
            <p:nvPr/>
          </p:nvSpPr>
          <p:spPr bwMode="auto">
            <a:xfrm>
              <a:off x="912" y="2544"/>
              <a:ext cx="288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Text Box 17"/>
            <p:cNvSpPr txBox="1">
              <a:spLocks noChangeArrowheads="1"/>
            </p:cNvSpPr>
            <p:nvPr/>
          </p:nvSpPr>
          <p:spPr bwMode="auto">
            <a:xfrm>
              <a:off x="134" y="3198"/>
              <a:ext cx="2347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Step 3: move centroids to </a:t>
              </a:r>
            </a:p>
            <a:p>
              <a:r>
                <a:rPr lang="en-US"/>
                <a:t>the </a:t>
              </a:r>
              <a:r>
                <a:rPr lang="ja-JP" altLang="en-US"/>
                <a:t>“</a:t>
              </a:r>
              <a:r>
                <a:rPr lang="en-US"/>
                <a:t>center</a:t>
              </a:r>
              <a:r>
                <a:rPr lang="ja-JP" altLang="en-US"/>
                <a:t>”</a:t>
              </a:r>
              <a:r>
                <a:rPr lang="en-US"/>
                <a:t> of their group</a:t>
              </a:r>
            </a:p>
          </p:txBody>
        </p:sp>
      </p:grpSp>
      <p:grpSp>
        <p:nvGrpSpPr>
          <p:cNvPr id="22558" name="Group 30"/>
          <p:cNvGrpSpPr>
            <a:grpSpLocks/>
          </p:cNvGrpSpPr>
          <p:nvPr/>
        </p:nvGrpSpPr>
        <p:grpSpPr bwMode="auto">
          <a:xfrm>
            <a:off x="4800600" y="2333625"/>
            <a:ext cx="4183063" cy="4524375"/>
            <a:chOff x="3024" y="1470"/>
            <a:chExt cx="2635" cy="2850"/>
          </a:xfrm>
        </p:grpSpPr>
        <p:sp>
          <p:nvSpPr>
            <p:cNvPr id="22546" name="Text Box 18"/>
            <p:cNvSpPr txBox="1">
              <a:spLocks noChangeArrowheads="1"/>
            </p:cNvSpPr>
            <p:nvPr/>
          </p:nvSpPr>
          <p:spPr bwMode="auto">
            <a:xfrm>
              <a:off x="3878" y="1470"/>
              <a:ext cx="2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2547" name="Text Box 19"/>
            <p:cNvSpPr txBox="1">
              <a:spLocks noChangeArrowheads="1"/>
            </p:cNvSpPr>
            <p:nvPr/>
          </p:nvSpPr>
          <p:spPr bwMode="auto">
            <a:xfrm>
              <a:off x="4320" y="1488"/>
              <a:ext cx="2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22548" name="Text Box 20"/>
            <p:cNvSpPr txBox="1">
              <a:spLocks noChangeArrowheads="1"/>
            </p:cNvSpPr>
            <p:nvPr/>
          </p:nvSpPr>
          <p:spPr bwMode="auto">
            <a:xfrm>
              <a:off x="4176" y="1920"/>
              <a:ext cx="255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22549" name="Text Box 21"/>
            <p:cNvSpPr txBox="1">
              <a:spLocks noChangeArrowheads="1"/>
            </p:cNvSpPr>
            <p:nvPr/>
          </p:nvSpPr>
          <p:spPr bwMode="auto">
            <a:xfrm>
              <a:off x="3888" y="2784"/>
              <a:ext cx="255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22550" name="Text Box 22"/>
            <p:cNvSpPr txBox="1">
              <a:spLocks noChangeArrowheads="1"/>
            </p:cNvSpPr>
            <p:nvPr/>
          </p:nvSpPr>
          <p:spPr bwMode="auto">
            <a:xfrm>
              <a:off x="4656" y="2688"/>
              <a:ext cx="233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2551" name="Oval 23"/>
            <p:cNvSpPr>
              <a:spLocks noChangeArrowheads="1"/>
            </p:cNvSpPr>
            <p:nvPr/>
          </p:nvSpPr>
          <p:spPr bwMode="auto">
            <a:xfrm>
              <a:off x="4070" y="1614"/>
              <a:ext cx="288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2" name="Oval 24"/>
            <p:cNvSpPr>
              <a:spLocks noChangeArrowheads="1"/>
            </p:cNvSpPr>
            <p:nvPr/>
          </p:nvSpPr>
          <p:spPr bwMode="auto">
            <a:xfrm>
              <a:off x="4214" y="2526"/>
              <a:ext cx="288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3" name="Text Box 25"/>
            <p:cNvSpPr txBox="1">
              <a:spLocks noChangeArrowheads="1"/>
            </p:cNvSpPr>
            <p:nvPr/>
          </p:nvSpPr>
          <p:spPr bwMode="auto">
            <a:xfrm>
              <a:off x="3024" y="3208"/>
              <a:ext cx="2635" cy="1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Step 4: recompute item / </a:t>
              </a:r>
            </a:p>
            <a:p>
              <a:r>
                <a:rPr lang="en-US"/>
                <a:t>centroid distance</a:t>
              </a:r>
            </a:p>
            <a:p>
              <a:endParaRPr lang="en-US" sz="1400"/>
            </a:p>
            <a:p>
              <a:r>
                <a:rPr lang="en-US"/>
                <a:t>Step 5: process is done when</a:t>
              </a:r>
            </a:p>
            <a:p>
              <a:r>
                <a:rPr lang="en-US"/>
                <a:t>reassignments stop  </a:t>
              </a:r>
            </a:p>
          </p:txBody>
        </p:sp>
        <p:sp>
          <p:nvSpPr>
            <p:cNvPr id="22554" name="Line 26"/>
            <p:cNvSpPr>
              <a:spLocks noChangeShapeType="1"/>
            </p:cNvSpPr>
            <p:nvPr/>
          </p:nvSpPr>
          <p:spPr bwMode="auto">
            <a:xfrm>
              <a:off x="4320" y="182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5" name="Line 27"/>
            <p:cNvSpPr>
              <a:spLocks noChangeShapeType="1"/>
            </p:cNvSpPr>
            <p:nvPr/>
          </p:nvSpPr>
          <p:spPr bwMode="auto">
            <a:xfrm>
              <a:off x="4512" y="2688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6" name="Line 28"/>
            <p:cNvSpPr>
              <a:spLocks noChangeShapeType="1"/>
            </p:cNvSpPr>
            <p:nvPr/>
          </p:nvSpPr>
          <p:spPr bwMode="auto">
            <a:xfrm flipH="1">
              <a:off x="4128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4" name="Picture 23" descr="pci-cover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88640"/>
            <a:ext cx="1088079" cy="142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74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K-Nearest Neighbor Clustering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Hierarchical and K-Means clustering partition items into clusters</a:t>
            </a:r>
          </a:p>
          <a:p>
            <a:pPr lvl="1"/>
            <a:r>
              <a:rPr lang="en-US" smtClean="0"/>
              <a:t>Every item is in exactly one cluster</a:t>
            </a:r>
          </a:p>
          <a:p>
            <a:r>
              <a:rPr lang="en-US" smtClean="0"/>
              <a:t>K-Nearest neighbor clustering forms one cluster per item</a:t>
            </a:r>
          </a:p>
          <a:p>
            <a:pPr lvl="1"/>
            <a:r>
              <a:rPr lang="en-US" smtClean="0"/>
              <a:t>The cluster for item </a:t>
            </a:r>
            <a:r>
              <a:rPr lang="en-US" i="1" smtClean="0"/>
              <a:t>j</a:t>
            </a:r>
            <a:r>
              <a:rPr lang="en-US" smtClean="0"/>
              <a:t> consists of </a:t>
            </a:r>
            <a:r>
              <a:rPr lang="en-US" i="1" smtClean="0"/>
              <a:t>j</a:t>
            </a:r>
            <a:r>
              <a:rPr lang="en-US" smtClean="0"/>
              <a:t> and </a:t>
            </a:r>
            <a:r>
              <a:rPr lang="en-US" i="1" smtClean="0"/>
              <a:t>j</a:t>
            </a:r>
            <a:r>
              <a:rPr lang="en-US" smtClean="0"/>
              <a:t>’s </a:t>
            </a:r>
            <a:r>
              <a:rPr lang="en-US" i="1" smtClean="0"/>
              <a:t>K</a:t>
            </a:r>
            <a:r>
              <a:rPr lang="en-US" smtClean="0"/>
              <a:t> nearest neighbors</a:t>
            </a:r>
          </a:p>
          <a:p>
            <a:pPr lvl="1"/>
            <a:r>
              <a:rPr lang="en-US" smtClean="0"/>
              <a:t>Clusters now overlap</a:t>
            </a:r>
          </a:p>
        </p:txBody>
      </p:sp>
      <p:sp>
        <p:nvSpPr>
          <p:cNvPr id="72707" name="Text Box 4"/>
          <p:cNvSpPr txBox="1">
            <a:spLocks noChangeArrowheads="1"/>
          </p:cNvSpPr>
          <p:nvPr/>
        </p:nvSpPr>
        <p:spPr bwMode="auto">
          <a:xfrm>
            <a:off x="1905000" y="5943600"/>
            <a:ext cx="5518150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K-NN good for "find K things like this" (i.e., precision)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29" name="Group 37"/>
          <p:cNvGrpSpPr>
            <a:grpSpLocks noChangeAspect="1"/>
          </p:cNvGrpSpPr>
          <p:nvPr/>
        </p:nvGrpSpPr>
        <p:grpSpPr bwMode="auto">
          <a:xfrm>
            <a:off x="1143000" y="1485900"/>
            <a:ext cx="6858000" cy="5143500"/>
            <a:chOff x="0" y="0"/>
            <a:chExt cx="9144000" cy="6858000"/>
          </a:xfrm>
        </p:grpSpPr>
        <p:sp>
          <p:nvSpPr>
            <p:cNvPr id="295" name="Oval 294"/>
            <p:cNvSpPr/>
            <p:nvPr/>
          </p:nvSpPr>
          <p:spPr>
            <a:xfrm>
              <a:off x="6477000" y="55626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296" name="Oval 295"/>
            <p:cNvSpPr/>
            <p:nvPr/>
          </p:nvSpPr>
          <p:spPr>
            <a:xfrm>
              <a:off x="914400" y="48006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297" name="Oval 296"/>
            <p:cNvSpPr/>
            <p:nvPr/>
          </p:nvSpPr>
          <p:spPr>
            <a:xfrm>
              <a:off x="7162800" y="9906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D</a:t>
              </a:r>
            </a:p>
          </p:txBody>
        </p:sp>
        <p:sp>
          <p:nvSpPr>
            <p:cNvPr id="298" name="Oval 297"/>
            <p:cNvSpPr/>
            <p:nvPr/>
          </p:nvSpPr>
          <p:spPr>
            <a:xfrm>
              <a:off x="7848600" y="44196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D</a:t>
              </a:r>
            </a:p>
          </p:txBody>
        </p:sp>
        <p:sp>
          <p:nvSpPr>
            <p:cNvPr id="299" name="Oval 298"/>
            <p:cNvSpPr/>
            <p:nvPr/>
          </p:nvSpPr>
          <p:spPr>
            <a:xfrm>
              <a:off x="1371600" y="34290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00" name="Oval 299"/>
            <p:cNvSpPr/>
            <p:nvPr/>
          </p:nvSpPr>
          <p:spPr>
            <a:xfrm>
              <a:off x="1828800" y="47244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01" name="Oval 300"/>
            <p:cNvSpPr/>
            <p:nvPr/>
          </p:nvSpPr>
          <p:spPr>
            <a:xfrm>
              <a:off x="5257800" y="9144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2" name="Oval 301"/>
            <p:cNvSpPr/>
            <p:nvPr/>
          </p:nvSpPr>
          <p:spPr>
            <a:xfrm>
              <a:off x="7010400" y="52578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3" name="Oval 302"/>
            <p:cNvSpPr/>
            <p:nvPr/>
          </p:nvSpPr>
          <p:spPr>
            <a:xfrm>
              <a:off x="6096000" y="21336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4" name="Oval 303"/>
            <p:cNvSpPr/>
            <p:nvPr/>
          </p:nvSpPr>
          <p:spPr>
            <a:xfrm>
              <a:off x="533400" y="6096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A</a:t>
              </a:r>
            </a:p>
          </p:txBody>
        </p:sp>
        <p:sp>
          <p:nvSpPr>
            <p:cNvPr id="305" name="Oval 304"/>
            <p:cNvSpPr/>
            <p:nvPr/>
          </p:nvSpPr>
          <p:spPr>
            <a:xfrm>
              <a:off x="2438400" y="60960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6" name="Oval 305"/>
            <p:cNvSpPr/>
            <p:nvPr/>
          </p:nvSpPr>
          <p:spPr>
            <a:xfrm>
              <a:off x="7848600" y="6858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D</a:t>
              </a:r>
            </a:p>
          </p:txBody>
        </p:sp>
        <p:sp>
          <p:nvSpPr>
            <p:cNvPr id="307" name="Oval 306"/>
            <p:cNvSpPr/>
            <p:nvPr/>
          </p:nvSpPr>
          <p:spPr>
            <a:xfrm>
              <a:off x="762000" y="11430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A</a:t>
              </a:r>
            </a:p>
          </p:txBody>
        </p:sp>
        <p:sp>
          <p:nvSpPr>
            <p:cNvPr id="308" name="Oval 307"/>
            <p:cNvSpPr/>
            <p:nvPr/>
          </p:nvSpPr>
          <p:spPr>
            <a:xfrm>
              <a:off x="4648200" y="35814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09" name="Oval 308"/>
            <p:cNvSpPr/>
            <p:nvPr/>
          </p:nvSpPr>
          <p:spPr>
            <a:xfrm>
              <a:off x="3352800" y="8382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A</a:t>
              </a:r>
            </a:p>
          </p:txBody>
        </p:sp>
        <p:sp>
          <p:nvSpPr>
            <p:cNvPr id="310" name="Oval 309"/>
            <p:cNvSpPr/>
            <p:nvPr/>
          </p:nvSpPr>
          <p:spPr>
            <a:xfrm>
              <a:off x="6248400" y="48006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1" name="Oval 310"/>
            <p:cNvSpPr/>
            <p:nvPr/>
          </p:nvSpPr>
          <p:spPr>
            <a:xfrm>
              <a:off x="5638800" y="15240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2" name="Oval 311"/>
            <p:cNvSpPr/>
            <p:nvPr/>
          </p:nvSpPr>
          <p:spPr>
            <a:xfrm>
              <a:off x="1371600" y="4038600"/>
              <a:ext cx="533400" cy="5334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13" name="Oval 312"/>
            <p:cNvSpPr/>
            <p:nvPr/>
          </p:nvSpPr>
          <p:spPr>
            <a:xfrm>
              <a:off x="1524000" y="54102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4" name="Oval 313"/>
            <p:cNvSpPr/>
            <p:nvPr/>
          </p:nvSpPr>
          <p:spPr>
            <a:xfrm>
              <a:off x="7391400" y="39624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D</a:t>
              </a:r>
            </a:p>
          </p:txBody>
        </p:sp>
        <p:sp>
          <p:nvSpPr>
            <p:cNvPr id="315" name="Oval 314"/>
            <p:cNvSpPr/>
            <p:nvPr/>
          </p:nvSpPr>
          <p:spPr>
            <a:xfrm>
              <a:off x="3581400" y="15240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6" name="Oval 315"/>
            <p:cNvSpPr/>
            <p:nvPr/>
          </p:nvSpPr>
          <p:spPr>
            <a:xfrm>
              <a:off x="762000" y="35814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17" name="Oval 316"/>
            <p:cNvSpPr/>
            <p:nvPr/>
          </p:nvSpPr>
          <p:spPr>
            <a:xfrm>
              <a:off x="7848600" y="12954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D</a:t>
              </a:r>
            </a:p>
          </p:txBody>
        </p:sp>
        <p:sp>
          <p:nvSpPr>
            <p:cNvPr id="318" name="Oval 317"/>
            <p:cNvSpPr/>
            <p:nvPr/>
          </p:nvSpPr>
          <p:spPr>
            <a:xfrm>
              <a:off x="4038600" y="34290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19" name="Oval 318"/>
            <p:cNvSpPr/>
            <p:nvPr/>
          </p:nvSpPr>
          <p:spPr>
            <a:xfrm>
              <a:off x="4495800" y="29718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20" name="Oval 319"/>
            <p:cNvSpPr/>
            <p:nvPr/>
          </p:nvSpPr>
          <p:spPr>
            <a:xfrm>
              <a:off x="3124200" y="57150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21" name="Oval 320"/>
            <p:cNvSpPr/>
            <p:nvPr/>
          </p:nvSpPr>
          <p:spPr>
            <a:xfrm>
              <a:off x="4876800" y="60960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22" name="Oval 321"/>
            <p:cNvSpPr/>
            <p:nvPr/>
          </p:nvSpPr>
          <p:spPr>
            <a:xfrm>
              <a:off x="3276600" y="2286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A</a:t>
              </a:r>
            </a:p>
          </p:txBody>
        </p:sp>
        <p:sp>
          <p:nvSpPr>
            <p:cNvPr id="323" name="Oval 322"/>
            <p:cNvSpPr/>
            <p:nvPr/>
          </p:nvSpPr>
          <p:spPr>
            <a:xfrm>
              <a:off x="1828800" y="304800"/>
              <a:ext cx="533400" cy="5334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A</a:t>
              </a:r>
            </a:p>
          </p:txBody>
        </p:sp>
        <p:sp>
          <p:nvSpPr>
            <p:cNvPr id="324" name="Oval 323"/>
            <p:cNvSpPr/>
            <p:nvPr/>
          </p:nvSpPr>
          <p:spPr>
            <a:xfrm>
              <a:off x="1219200" y="6096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A</a:t>
              </a:r>
            </a:p>
          </p:txBody>
        </p:sp>
        <p:sp>
          <p:nvSpPr>
            <p:cNvPr id="325" name="Oval 324"/>
            <p:cNvSpPr/>
            <p:nvPr/>
          </p:nvSpPr>
          <p:spPr>
            <a:xfrm>
              <a:off x="8153400" y="2743200"/>
              <a:ext cx="533400" cy="5334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D</a:t>
              </a:r>
            </a:p>
          </p:txBody>
        </p:sp>
        <p:sp>
          <p:nvSpPr>
            <p:cNvPr id="326" name="Oval 325"/>
            <p:cNvSpPr/>
            <p:nvPr/>
          </p:nvSpPr>
          <p:spPr>
            <a:xfrm>
              <a:off x="457200" y="42672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27" name="Oval 326"/>
            <p:cNvSpPr/>
            <p:nvPr/>
          </p:nvSpPr>
          <p:spPr>
            <a:xfrm>
              <a:off x="4191000" y="4038600"/>
              <a:ext cx="533400" cy="5334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28" name="Oval 327"/>
            <p:cNvSpPr/>
            <p:nvPr/>
          </p:nvSpPr>
          <p:spPr>
            <a:xfrm>
              <a:off x="6400800" y="13716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29" name="Oval 328"/>
            <p:cNvSpPr/>
            <p:nvPr/>
          </p:nvSpPr>
          <p:spPr>
            <a:xfrm>
              <a:off x="4114800" y="11430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/>
            </a:p>
          </p:txBody>
        </p:sp>
      </p:grpSp>
      <p:sp>
        <p:nvSpPr>
          <p:cNvPr id="73730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5-Nearest Neighbor Clustering</a:t>
            </a:r>
          </a:p>
        </p:txBody>
      </p:sp>
      <p:sp>
        <p:nvSpPr>
          <p:cNvPr id="73767" name="Text Box 4"/>
          <p:cNvSpPr txBox="1">
            <a:spLocks noChangeArrowheads="1"/>
          </p:cNvSpPr>
          <p:nvPr/>
        </p:nvSpPr>
        <p:spPr bwMode="auto">
          <a:xfrm>
            <a:off x="7777163" y="3581400"/>
            <a:ext cx="1366837" cy="5492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D doesn't really have</a:t>
            </a:r>
          </a:p>
          <a:p>
            <a:r>
              <a:rPr lang="en-US" sz="1000"/>
              <a:t>5 "good" neighbors;</a:t>
            </a:r>
          </a:p>
          <a:p>
            <a:r>
              <a:rPr lang="en-US" sz="1000"/>
              <a:t>K=5 is a stretch</a:t>
            </a:r>
          </a:p>
        </p:txBody>
      </p:sp>
      <p:sp>
        <p:nvSpPr>
          <p:cNvPr id="73768" name="Text Box 4"/>
          <p:cNvSpPr txBox="1">
            <a:spLocks noChangeArrowheads="1"/>
          </p:cNvSpPr>
          <p:nvPr/>
        </p:nvSpPr>
        <p:spPr bwMode="auto">
          <a:xfrm>
            <a:off x="0" y="4114800"/>
            <a:ext cx="1381125" cy="5492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B has at least 6 good</a:t>
            </a:r>
          </a:p>
          <a:p>
            <a:r>
              <a:rPr lang="en-US" sz="1000"/>
              <a:t>neighbors; K=5 is too</a:t>
            </a:r>
          </a:p>
          <a:p>
            <a:r>
              <a:rPr lang="en-US" sz="1000"/>
              <a:t>small</a:t>
            </a:r>
          </a:p>
        </p:txBody>
      </p:sp>
      <p:sp>
        <p:nvSpPr>
          <p:cNvPr id="73769" name="Text Box 4"/>
          <p:cNvSpPr txBox="1">
            <a:spLocks noChangeArrowheads="1"/>
          </p:cNvSpPr>
          <p:nvPr/>
        </p:nvSpPr>
        <p:spPr bwMode="auto">
          <a:xfrm>
            <a:off x="5029200" y="3810000"/>
            <a:ext cx="1663700" cy="5492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K=3 would be better for C;</a:t>
            </a:r>
          </a:p>
          <a:p>
            <a:r>
              <a:rPr lang="en-US" sz="1000"/>
              <a:t>the last 2 items aren't as</a:t>
            </a:r>
          </a:p>
          <a:p>
            <a:r>
              <a:rPr lang="en-US" sz="1000"/>
              <a:t>close as the first 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Evaluating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000" smtClean="0"/>
              <a:t>Evaluating clustering is challenging, since it is an </a:t>
            </a:r>
            <a:r>
              <a:rPr lang="en-US" sz="3000" b="1" i="1" smtClean="0"/>
              <a:t>unsupervised</a:t>
            </a:r>
            <a:r>
              <a:rPr lang="en-US" sz="3000" smtClean="0"/>
              <a:t> learning task</a:t>
            </a:r>
          </a:p>
          <a:p>
            <a:pPr>
              <a:lnSpc>
                <a:spcPct val="90000"/>
              </a:lnSpc>
            </a:pPr>
            <a:r>
              <a:rPr lang="en-US" sz="3000" smtClean="0"/>
              <a:t>If labels exist </a:t>
            </a:r>
            <a:r>
              <a:rPr lang="en-US" sz="3000" smtClean="0">
                <a:solidFill>
                  <a:srgbClr val="00FFFF"/>
                </a:solidFill>
              </a:rPr>
              <a:t>(e.g., spam &amp; ~spam)</a:t>
            </a:r>
            <a:r>
              <a:rPr lang="en-US" sz="3000" smtClean="0"/>
              <a:t>, can use standard IR metrics, such as precision and recall</a:t>
            </a:r>
          </a:p>
          <a:p>
            <a:pPr>
              <a:lnSpc>
                <a:spcPct val="90000"/>
              </a:lnSpc>
            </a:pPr>
            <a:r>
              <a:rPr lang="en-US" sz="3000" smtClean="0"/>
              <a:t>If not, then can use measures such as “cluster precision”, which is defined as:</a:t>
            </a:r>
            <a:br>
              <a:rPr lang="en-US" sz="3000" smtClean="0"/>
            </a:br>
            <a:r>
              <a:rPr lang="en-US" sz="3000" smtClean="0"/>
              <a:t/>
            </a:r>
            <a:br>
              <a:rPr lang="en-US" sz="3000" smtClean="0"/>
            </a:br>
            <a:endParaRPr lang="en-US" sz="3000" smtClean="0"/>
          </a:p>
          <a:p>
            <a:pPr>
              <a:lnSpc>
                <a:spcPct val="90000"/>
              </a:lnSpc>
            </a:pPr>
            <a:r>
              <a:rPr lang="en-US" sz="3000" smtClean="0"/>
              <a:t>Another option is to evaluate clustering as part of an end-to-end system </a:t>
            </a:r>
            <a:r>
              <a:rPr lang="en-US" sz="3000" smtClean="0">
                <a:solidFill>
                  <a:srgbClr val="00FFFF"/>
                </a:solidFill>
              </a:rPr>
              <a:t>(i.e., does it improve ranking or some other task/function)</a:t>
            </a:r>
          </a:p>
        </p:txBody>
      </p:sp>
      <p:pic>
        <p:nvPicPr>
          <p:cNvPr id="7475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95736" y="4149080"/>
            <a:ext cx="46990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6986588" y="4191000"/>
            <a:ext cx="2157412" cy="63976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MaxClass(C</a:t>
            </a:r>
            <a:r>
              <a:rPr lang="en-US" sz="1200" baseline="-25000"/>
              <a:t>i</a:t>
            </a:r>
            <a:r>
              <a:rPr lang="en-US" sz="1200"/>
              <a:t>) is the (human</a:t>
            </a:r>
          </a:p>
          <a:p>
            <a:r>
              <a:rPr lang="en-US" sz="1200"/>
              <a:t>assigned) most frequent, and</a:t>
            </a:r>
          </a:p>
          <a:p>
            <a:r>
              <a:rPr lang="en-US" sz="1200"/>
              <a:t>thus true, label of C</a:t>
            </a:r>
            <a:r>
              <a:rPr lang="en-US" sz="1200" baseline="-25000"/>
              <a:t>i</a:t>
            </a:r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Probability 101: 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700" dirty="0" smtClean="0"/>
              <a:t>Random variables are non-deterministic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Can be discrete (finite number of outcomes) or </a:t>
            </a:r>
            <a:r>
              <a:rPr lang="en-US" sz="2400" dirty="0" smtClean="0">
                <a:solidFill>
                  <a:srgbClr val="00FFFF"/>
                </a:solidFill>
              </a:rPr>
              <a:t>continuous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Model uncertainty in a variable</a:t>
            </a:r>
          </a:p>
          <a:p>
            <a:pPr>
              <a:lnSpc>
                <a:spcPct val="80000"/>
              </a:lnSpc>
            </a:pPr>
            <a:r>
              <a:rPr lang="en-US" sz="2700" dirty="0" smtClean="0"/>
              <a:t>P(</a:t>
            </a:r>
            <a:r>
              <a:rPr lang="en-US" sz="2700" i="1" dirty="0" smtClean="0"/>
              <a:t>X</a:t>
            </a:r>
            <a:r>
              <a:rPr lang="en-US" sz="2700" dirty="0" smtClean="0"/>
              <a:t> = </a:t>
            </a:r>
            <a:r>
              <a:rPr lang="en-US" sz="2700" i="1" dirty="0" smtClean="0"/>
              <a:t>x</a:t>
            </a:r>
            <a:r>
              <a:rPr lang="en-US" sz="2700" dirty="0" smtClean="0"/>
              <a:t>) means “the probability that random variable X takes on value x</a:t>
            </a:r>
            <a:r>
              <a:rPr lang="en-US" sz="2700" dirty="0" smtClean="0"/>
              <a:t>”</a:t>
            </a:r>
          </a:p>
          <a:p>
            <a:pPr lvl="1">
              <a:lnSpc>
                <a:spcPct val="80000"/>
              </a:lnSpc>
            </a:pPr>
            <a:r>
              <a:rPr lang="en-US" sz="2300" dirty="0" smtClean="0">
                <a:solidFill>
                  <a:srgbClr val="17F6FF"/>
                </a:solidFill>
              </a:rPr>
              <a:t>X = random variable, x = particular outcome, </a:t>
            </a:r>
            <a:r>
              <a:rPr lang="en-US" sz="2300" dirty="0" smtClean="0">
                <a:solidFill>
                  <a:srgbClr val="17F6FF"/>
                </a:solidFill>
                <a:latin typeface="Savoye LET Plain CC.:1.0"/>
              </a:rPr>
              <a:t>X</a:t>
            </a:r>
            <a:r>
              <a:rPr lang="en-US" sz="2300" dirty="0" smtClean="0">
                <a:solidFill>
                  <a:srgbClr val="17F6FF"/>
                </a:solidFill>
              </a:rPr>
              <a:t> = all possible outcomes</a:t>
            </a:r>
            <a:endParaRPr lang="en-US" sz="2300" dirty="0" smtClean="0">
              <a:solidFill>
                <a:srgbClr val="17F6FF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700" dirty="0" smtClean="0"/>
              <a:t>Example: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Let X be the outcome of a coin toss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P(X = heads) = P(X = tails) = 0.5</a:t>
            </a:r>
          </a:p>
          <a:p>
            <a:pPr>
              <a:lnSpc>
                <a:spcPct val="80000"/>
              </a:lnSpc>
            </a:pPr>
            <a:r>
              <a:rPr lang="en-US" sz="2700" dirty="0" smtClean="0"/>
              <a:t>Example: </a:t>
            </a:r>
            <a:r>
              <a:rPr lang="en-US" sz="2700" i="1" dirty="0" smtClean="0"/>
              <a:t>Y</a:t>
            </a:r>
            <a:r>
              <a:rPr lang="en-US" sz="2700" dirty="0" smtClean="0"/>
              <a:t> = 5 - 2</a:t>
            </a:r>
            <a:r>
              <a:rPr lang="en-US" sz="2700" i="1" dirty="0" smtClean="0"/>
              <a:t>X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If </a:t>
            </a:r>
            <a:r>
              <a:rPr lang="en-US" sz="2400" i="1" dirty="0" smtClean="0"/>
              <a:t>X</a:t>
            </a:r>
            <a:r>
              <a:rPr lang="en-US" sz="2400" dirty="0" smtClean="0"/>
              <a:t> is random, then </a:t>
            </a:r>
            <a:r>
              <a:rPr lang="en-US" sz="2400" i="1" dirty="0" smtClean="0"/>
              <a:t>Y</a:t>
            </a:r>
            <a:r>
              <a:rPr lang="en-US" sz="2400" dirty="0" smtClean="0"/>
              <a:t> is random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If </a:t>
            </a:r>
            <a:r>
              <a:rPr lang="en-US" sz="2400" i="1" dirty="0" smtClean="0"/>
              <a:t>X</a:t>
            </a:r>
            <a:r>
              <a:rPr lang="en-US" sz="2400" dirty="0" smtClean="0"/>
              <a:t> is deterministic then </a:t>
            </a:r>
            <a:r>
              <a:rPr lang="en-US" sz="2400" i="1" dirty="0" smtClean="0"/>
              <a:t>Y</a:t>
            </a:r>
            <a:r>
              <a:rPr lang="en-US" sz="2400" dirty="0" smtClean="0"/>
              <a:t> is also deterministic</a:t>
            </a:r>
          </a:p>
          <a:p>
            <a:pPr lvl="2">
              <a:lnSpc>
                <a:spcPct val="80000"/>
              </a:lnSpc>
            </a:pPr>
            <a:r>
              <a:rPr lang="en-US" sz="2000" i="1" dirty="0" smtClean="0"/>
              <a:t>Note: </a:t>
            </a:r>
            <a:r>
              <a:rPr lang="en-US" sz="2000" dirty="0" smtClean="0"/>
              <a:t>“Deterministic” just means P(X = x) = 1.0!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Choose 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K-means and K-nearest neighbor clustering require us to choose </a:t>
            </a:r>
            <a:r>
              <a:rPr lang="en-US" i="1" dirty="0" smtClean="0">
                <a:ea typeface="+mn-ea"/>
                <a:cs typeface="+mn-cs"/>
              </a:rPr>
              <a:t>K</a:t>
            </a:r>
            <a:r>
              <a:rPr lang="en-US" dirty="0" smtClean="0">
                <a:ea typeface="+mn-ea"/>
                <a:cs typeface="+mn-cs"/>
              </a:rPr>
              <a:t>, the number of clusters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No theoretically appealing way of choosing </a:t>
            </a:r>
            <a:r>
              <a:rPr lang="en-US" i="1" dirty="0" smtClean="0">
                <a:ea typeface="+mn-ea"/>
                <a:cs typeface="+mn-cs"/>
              </a:rPr>
              <a:t>K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Depends on the application and data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Can use hierarchical clustering and choose the best level of the hierarchy to use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Can use adaptive </a:t>
            </a:r>
            <a:r>
              <a:rPr lang="en-US" i="1" dirty="0" smtClean="0">
                <a:ea typeface="+mn-ea"/>
                <a:cs typeface="+mn-cs"/>
              </a:rPr>
              <a:t>K</a:t>
            </a:r>
            <a:r>
              <a:rPr lang="en-US" dirty="0" smtClean="0">
                <a:ea typeface="+mn-ea"/>
                <a:cs typeface="+mn-cs"/>
              </a:rPr>
              <a:t> for K-nearest neighbor clustering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Define a ‘ball’ around each item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Difficult problem with no clear solution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1" name="Group 44"/>
          <p:cNvGrpSpPr>
            <a:grpSpLocks/>
          </p:cNvGrpSpPr>
          <p:nvPr/>
        </p:nvGrpSpPr>
        <p:grpSpPr bwMode="auto">
          <a:xfrm>
            <a:off x="1114425" y="1219200"/>
            <a:ext cx="6915150" cy="5429250"/>
            <a:chOff x="1543050" y="1276350"/>
            <a:chExt cx="6915150" cy="5429250"/>
          </a:xfrm>
        </p:grpSpPr>
        <p:sp>
          <p:nvSpPr>
            <p:cNvPr id="295" name="Oval 294"/>
            <p:cNvSpPr/>
            <p:nvPr/>
          </p:nvSpPr>
          <p:spPr>
            <a:xfrm>
              <a:off x="6115050" y="59055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296" name="Oval 295"/>
            <p:cNvSpPr/>
            <p:nvPr/>
          </p:nvSpPr>
          <p:spPr>
            <a:xfrm>
              <a:off x="1943100" y="53340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297" name="Oval 296"/>
            <p:cNvSpPr/>
            <p:nvPr/>
          </p:nvSpPr>
          <p:spPr>
            <a:xfrm>
              <a:off x="6629400" y="24765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298" name="Oval 297"/>
            <p:cNvSpPr/>
            <p:nvPr/>
          </p:nvSpPr>
          <p:spPr>
            <a:xfrm>
              <a:off x="7143750" y="50482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299" name="Oval 298"/>
            <p:cNvSpPr/>
            <p:nvPr/>
          </p:nvSpPr>
          <p:spPr>
            <a:xfrm>
              <a:off x="2286000" y="43053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00" name="Oval 299"/>
            <p:cNvSpPr/>
            <p:nvPr/>
          </p:nvSpPr>
          <p:spPr>
            <a:xfrm>
              <a:off x="2628900" y="52768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01" name="Oval 300"/>
            <p:cNvSpPr/>
            <p:nvPr/>
          </p:nvSpPr>
          <p:spPr>
            <a:xfrm>
              <a:off x="5200650" y="24193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2" name="Oval 301"/>
            <p:cNvSpPr/>
            <p:nvPr/>
          </p:nvSpPr>
          <p:spPr>
            <a:xfrm>
              <a:off x="6515100" y="56769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3" name="Oval 302"/>
            <p:cNvSpPr/>
            <p:nvPr/>
          </p:nvSpPr>
          <p:spPr>
            <a:xfrm>
              <a:off x="5829300" y="33337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4" name="Oval 303"/>
            <p:cNvSpPr/>
            <p:nvPr/>
          </p:nvSpPr>
          <p:spPr>
            <a:xfrm>
              <a:off x="1657350" y="21907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5" name="Oval 304"/>
            <p:cNvSpPr/>
            <p:nvPr/>
          </p:nvSpPr>
          <p:spPr>
            <a:xfrm>
              <a:off x="3086100" y="63055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6" name="Oval 305"/>
            <p:cNvSpPr/>
            <p:nvPr/>
          </p:nvSpPr>
          <p:spPr>
            <a:xfrm>
              <a:off x="7143750" y="22479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7" name="Oval 306"/>
            <p:cNvSpPr/>
            <p:nvPr/>
          </p:nvSpPr>
          <p:spPr>
            <a:xfrm>
              <a:off x="1828800" y="25908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8" name="Oval 307"/>
            <p:cNvSpPr/>
            <p:nvPr/>
          </p:nvSpPr>
          <p:spPr>
            <a:xfrm>
              <a:off x="4743450" y="44196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09" name="Oval 308"/>
            <p:cNvSpPr/>
            <p:nvPr/>
          </p:nvSpPr>
          <p:spPr>
            <a:xfrm>
              <a:off x="3771900" y="23622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0" name="Oval 309"/>
            <p:cNvSpPr/>
            <p:nvPr/>
          </p:nvSpPr>
          <p:spPr>
            <a:xfrm>
              <a:off x="5943600" y="53340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1" name="Oval 310"/>
            <p:cNvSpPr/>
            <p:nvPr/>
          </p:nvSpPr>
          <p:spPr>
            <a:xfrm>
              <a:off x="5486400" y="28765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2" name="Oval 311"/>
            <p:cNvSpPr/>
            <p:nvPr/>
          </p:nvSpPr>
          <p:spPr>
            <a:xfrm>
              <a:off x="2286000" y="4762500"/>
              <a:ext cx="400050" cy="40005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13" name="Oval 312"/>
            <p:cNvSpPr/>
            <p:nvPr/>
          </p:nvSpPr>
          <p:spPr>
            <a:xfrm>
              <a:off x="2400300" y="57912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4" name="Oval 313"/>
            <p:cNvSpPr/>
            <p:nvPr/>
          </p:nvSpPr>
          <p:spPr>
            <a:xfrm>
              <a:off x="6800850" y="47053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5" name="Oval 314"/>
            <p:cNvSpPr/>
            <p:nvPr/>
          </p:nvSpPr>
          <p:spPr>
            <a:xfrm>
              <a:off x="3943350" y="28765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6" name="Oval 315"/>
            <p:cNvSpPr/>
            <p:nvPr/>
          </p:nvSpPr>
          <p:spPr>
            <a:xfrm>
              <a:off x="1828800" y="44196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17" name="Oval 316"/>
            <p:cNvSpPr/>
            <p:nvPr/>
          </p:nvSpPr>
          <p:spPr>
            <a:xfrm>
              <a:off x="7143750" y="27051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8" name="Oval 317"/>
            <p:cNvSpPr/>
            <p:nvPr/>
          </p:nvSpPr>
          <p:spPr>
            <a:xfrm>
              <a:off x="4286250" y="43053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19" name="Oval 318"/>
            <p:cNvSpPr/>
            <p:nvPr/>
          </p:nvSpPr>
          <p:spPr>
            <a:xfrm>
              <a:off x="4629150" y="39624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20" name="Oval 319"/>
            <p:cNvSpPr/>
            <p:nvPr/>
          </p:nvSpPr>
          <p:spPr>
            <a:xfrm>
              <a:off x="3600450" y="60198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21" name="Oval 320"/>
            <p:cNvSpPr/>
            <p:nvPr/>
          </p:nvSpPr>
          <p:spPr>
            <a:xfrm>
              <a:off x="4914900" y="63055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22" name="Oval 321"/>
            <p:cNvSpPr/>
            <p:nvPr/>
          </p:nvSpPr>
          <p:spPr>
            <a:xfrm>
              <a:off x="3714750" y="19050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23" name="Oval 322"/>
            <p:cNvSpPr/>
            <p:nvPr/>
          </p:nvSpPr>
          <p:spPr>
            <a:xfrm>
              <a:off x="2628900" y="1962150"/>
              <a:ext cx="400050" cy="40005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A</a:t>
              </a:r>
            </a:p>
          </p:txBody>
        </p:sp>
        <p:sp>
          <p:nvSpPr>
            <p:cNvPr id="324" name="Oval 323"/>
            <p:cNvSpPr/>
            <p:nvPr/>
          </p:nvSpPr>
          <p:spPr>
            <a:xfrm>
              <a:off x="2171700" y="21907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A</a:t>
              </a:r>
            </a:p>
          </p:txBody>
        </p:sp>
        <p:sp>
          <p:nvSpPr>
            <p:cNvPr id="325" name="Oval 324"/>
            <p:cNvSpPr/>
            <p:nvPr/>
          </p:nvSpPr>
          <p:spPr>
            <a:xfrm>
              <a:off x="7372350" y="3790950"/>
              <a:ext cx="400050" cy="40005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D</a:t>
              </a:r>
            </a:p>
          </p:txBody>
        </p:sp>
        <p:sp>
          <p:nvSpPr>
            <p:cNvPr id="326" name="Oval 325"/>
            <p:cNvSpPr/>
            <p:nvPr/>
          </p:nvSpPr>
          <p:spPr>
            <a:xfrm>
              <a:off x="1600200" y="49339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27" name="Oval 326"/>
            <p:cNvSpPr/>
            <p:nvPr/>
          </p:nvSpPr>
          <p:spPr>
            <a:xfrm>
              <a:off x="4400550" y="4762500"/>
              <a:ext cx="400050" cy="40005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28" name="Oval 327"/>
            <p:cNvSpPr/>
            <p:nvPr/>
          </p:nvSpPr>
          <p:spPr>
            <a:xfrm>
              <a:off x="6057900" y="27622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29" name="Oval 328"/>
            <p:cNvSpPr/>
            <p:nvPr/>
          </p:nvSpPr>
          <p:spPr>
            <a:xfrm>
              <a:off x="4343400" y="25908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3714750" y="4076700"/>
              <a:ext cx="1828800" cy="1771650"/>
            </a:xfrm>
            <a:prstGeom prst="ellipse">
              <a:avLst/>
            </a:prstGeom>
            <a:solidFill>
              <a:srgbClr val="DDDDDD">
                <a:alpha val="24706"/>
              </a:srgbClr>
            </a:solidFill>
            <a:ln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/>
            </a:p>
          </p:txBody>
        </p:sp>
        <p:sp>
          <p:nvSpPr>
            <p:cNvPr id="39" name="Oval 38"/>
            <p:cNvSpPr/>
            <p:nvPr/>
          </p:nvSpPr>
          <p:spPr>
            <a:xfrm>
              <a:off x="1543050" y="4076700"/>
              <a:ext cx="1828800" cy="1771650"/>
            </a:xfrm>
            <a:prstGeom prst="ellipse">
              <a:avLst/>
            </a:prstGeom>
            <a:solidFill>
              <a:srgbClr val="DDDDDD">
                <a:alpha val="24706"/>
              </a:srgbClr>
            </a:solidFill>
            <a:ln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/>
            </a:p>
          </p:txBody>
        </p:sp>
        <p:sp>
          <p:nvSpPr>
            <p:cNvPr id="40" name="Oval 39"/>
            <p:cNvSpPr/>
            <p:nvPr/>
          </p:nvSpPr>
          <p:spPr>
            <a:xfrm>
              <a:off x="1885950" y="1276350"/>
              <a:ext cx="1828800" cy="1771650"/>
            </a:xfrm>
            <a:prstGeom prst="ellipse">
              <a:avLst/>
            </a:prstGeom>
            <a:solidFill>
              <a:srgbClr val="DDDDDD">
                <a:alpha val="24706"/>
              </a:srgbClr>
            </a:solidFill>
            <a:ln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/>
            </a:p>
          </p:txBody>
        </p:sp>
        <p:sp>
          <p:nvSpPr>
            <p:cNvPr id="41" name="Oval 40"/>
            <p:cNvSpPr/>
            <p:nvPr/>
          </p:nvSpPr>
          <p:spPr>
            <a:xfrm>
              <a:off x="6629400" y="3105150"/>
              <a:ext cx="1828800" cy="1771650"/>
            </a:xfrm>
            <a:prstGeom prst="ellipse">
              <a:avLst/>
            </a:prstGeom>
            <a:solidFill>
              <a:srgbClr val="DDDDDD">
                <a:alpha val="24706"/>
              </a:srgbClr>
            </a:solidFill>
            <a:ln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/>
            </a:p>
          </p:txBody>
        </p:sp>
      </p:grpSp>
      <p:sp>
        <p:nvSpPr>
          <p:cNvPr id="43" name="Title 4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Adaptive Nearest Neighbor Clustering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1763688" y="3356992"/>
            <a:ext cx="1305165" cy="276999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dirty="0" err="1" smtClean="0"/>
              <a:t>Parzen</a:t>
            </a:r>
            <a:r>
              <a:rPr lang="en-US" sz="1200" dirty="0" smtClean="0"/>
              <a:t> windows</a:t>
            </a:r>
            <a:endParaRPr lang="en-US" sz="1200" dirty="0"/>
          </a:p>
        </p:txBody>
      </p:sp>
      <p:cxnSp>
        <p:nvCxnSpPr>
          <p:cNvPr id="3" name="Straight Arrow Connector 2"/>
          <p:cNvCxnSpPr>
            <a:stCxn id="44" idx="0"/>
            <a:endCxn id="40" idx="4"/>
          </p:cNvCxnSpPr>
          <p:nvPr/>
        </p:nvCxnSpPr>
        <p:spPr>
          <a:xfrm flipH="1" flipV="1">
            <a:off x="2371725" y="2990850"/>
            <a:ext cx="44546" cy="366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456306" y="3651126"/>
            <a:ext cx="27462" cy="4979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1" idx="2"/>
          </p:cNvCxnSpPr>
          <p:nvPr/>
        </p:nvCxnSpPr>
        <p:spPr>
          <a:xfrm>
            <a:off x="3032370" y="3579118"/>
            <a:ext cx="3168405" cy="3547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8" idx="1"/>
          </p:cNvCxnSpPr>
          <p:nvPr/>
        </p:nvCxnSpPr>
        <p:spPr>
          <a:xfrm>
            <a:off x="3032370" y="3579118"/>
            <a:ext cx="521577" cy="699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Clustering and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Cluster hypothesis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“Closely associated documents tend to be relevant to the same requests” – van Rijsbergen ‘79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Tends to hold in practice, but not always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Two retrieval modeling options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Retrieve clusters according to P(</a:t>
            </a:r>
            <a:r>
              <a:rPr lang="en-US" i="1" dirty="0" smtClean="0">
                <a:ea typeface="+mn-ea"/>
              </a:rPr>
              <a:t>Q</a:t>
            </a:r>
            <a:r>
              <a:rPr lang="en-US" dirty="0" smtClean="0">
                <a:ea typeface="+mn-ea"/>
              </a:rPr>
              <a:t> | </a:t>
            </a:r>
            <a:r>
              <a:rPr lang="en-US" i="1" dirty="0" smtClean="0">
                <a:ea typeface="+mn-ea"/>
              </a:rPr>
              <a:t>C</a:t>
            </a:r>
            <a:r>
              <a:rPr lang="en-US" i="1" baseline="-25000" dirty="0" smtClean="0">
                <a:ea typeface="+mn-ea"/>
              </a:rPr>
              <a:t>i</a:t>
            </a:r>
            <a:r>
              <a:rPr lang="en-US" dirty="0" smtClean="0">
                <a:ea typeface="+mn-ea"/>
              </a:rPr>
              <a:t>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Smooth documents using K-NN clusters: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Smoothing approach more effective</a:t>
            </a:r>
          </a:p>
        </p:txBody>
      </p:sp>
      <p:pic>
        <p:nvPicPr>
          <p:cNvPr id="77827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06500" y="4521200"/>
            <a:ext cx="67310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6858000" y="3429000"/>
            <a:ext cx="2046288" cy="7016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clusters form "super documents".</a:t>
            </a:r>
          </a:p>
          <a:p>
            <a:r>
              <a:rPr lang="en-US" sz="1000"/>
              <a:t>find right cluster, then rank </a:t>
            </a:r>
          </a:p>
          <a:p>
            <a:r>
              <a:rPr lang="en-US" sz="1000"/>
              <a:t>individual documents within the </a:t>
            </a:r>
          </a:p>
          <a:p>
            <a:r>
              <a:rPr lang="en-US" sz="1000"/>
              <a:t>cluster</a:t>
            </a:r>
          </a:p>
        </p:txBody>
      </p:sp>
      <p:sp>
        <p:nvSpPr>
          <p:cNvPr id="77829" name="Text Box 4"/>
          <p:cNvSpPr txBox="1">
            <a:spLocks noChangeArrowheads="1"/>
          </p:cNvSpPr>
          <p:nvPr/>
        </p:nvSpPr>
        <p:spPr bwMode="auto">
          <a:xfrm>
            <a:off x="4724400" y="5943600"/>
            <a:ext cx="1906588" cy="5492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model from 7.3.1, but with the </a:t>
            </a:r>
          </a:p>
          <a:p>
            <a:r>
              <a:rPr lang="en-US" sz="1000"/>
              <a:t>additional term for clusters </a:t>
            </a:r>
          </a:p>
          <a:p>
            <a:r>
              <a:rPr lang="en-US" sz="1000"/>
              <a:t>(multiple, overlapping clusters)</a:t>
            </a:r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4419600" y="4495800"/>
            <a:ext cx="2286000" cy="7620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 flipV="1">
            <a:off x="6553200" y="5257800"/>
            <a:ext cx="0" cy="68580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328" y="2492896"/>
            <a:ext cx="1082328" cy="854572"/>
          </a:xfrm>
          <a:prstGeom prst="rect">
            <a:avLst/>
          </a:prstGeom>
          <a:ln>
            <a:solidFill>
              <a:srgbClr val="00FFFF"/>
            </a:solidFill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the Cluster Hypothesis</a:t>
            </a:r>
          </a:p>
        </p:txBody>
      </p:sp>
      <p:pic>
        <p:nvPicPr>
          <p:cNvPr id="78850" name="Picture 3" descr="C:\Users\croft\Desktop\cluster-hyp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371600"/>
            <a:ext cx="5889625" cy="537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1" name="Text Box 4"/>
          <p:cNvSpPr txBox="1">
            <a:spLocks noChangeArrowheads="1"/>
          </p:cNvSpPr>
          <p:nvPr/>
        </p:nvSpPr>
        <p:spPr bwMode="auto">
          <a:xfrm>
            <a:off x="3131840" y="1556792"/>
            <a:ext cx="1880656" cy="40011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 err="1"/>
              <a:t>rel-rel</a:t>
            </a:r>
            <a:r>
              <a:rPr lang="en-US" sz="1000" dirty="0"/>
              <a:t> pair </a:t>
            </a:r>
            <a:r>
              <a:rPr lang="en-US" sz="1000" dirty="0" smtClean="0"/>
              <a:t>similarity (black)</a:t>
            </a:r>
            <a:endParaRPr lang="en-US" sz="1000" dirty="0"/>
          </a:p>
          <a:p>
            <a:r>
              <a:rPr lang="en-US" sz="1000" dirty="0" err="1"/>
              <a:t>rel-nonrel</a:t>
            </a:r>
            <a:r>
              <a:rPr lang="en-US" sz="1000" dirty="0"/>
              <a:t> pair </a:t>
            </a:r>
            <a:r>
              <a:rPr lang="en-US" sz="1000" dirty="0" smtClean="0"/>
              <a:t>similarity (grey)</a:t>
            </a:r>
            <a:endParaRPr lang="en-US" sz="1000" dirty="0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4106217" y="6381328"/>
            <a:ext cx="1185863" cy="3968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local precision = </a:t>
            </a:r>
          </a:p>
          <a:p>
            <a:r>
              <a:rPr lang="en-US" sz="1000" dirty="0"/>
              <a:t>similarity of 5-NN 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0" y="3429000"/>
            <a:ext cx="2293992" cy="861774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 err="1"/>
              <a:t>rel-</a:t>
            </a:r>
            <a:r>
              <a:rPr lang="en-US" sz="1000" dirty="0" err="1" smtClean="0"/>
              <a:t>rel</a:t>
            </a:r>
            <a:r>
              <a:rPr lang="en-US" sz="1000" dirty="0" smtClean="0"/>
              <a:t> &amp; </a:t>
            </a:r>
            <a:r>
              <a:rPr lang="en-US" sz="1000" dirty="0" err="1" smtClean="0"/>
              <a:t>rel-nonrel</a:t>
            </a:r>
            <a:r>
              <a:rPr lang="en-US" sz="1000" dirty="0" smtClean="0"/>
              <a:t> </a:t>
            </a:r>
            <a:r>
              <a:rPr lang="en-US" sz="1000" dirty="0"/>
              <a:t>pair </a:t>
            </a:r>
            <a:r>
              <a:rPr lang="en-US" sz="1000" dirty="0" smtClean="0"/>
              <a:t>similarity (top)</a:t>
            </a:r>
          </a:p>
          <a:p>
            <a:r>
              <a:rPr lang="en-US" sz="1000" dirty="0"/>
              <a:t>d</a:t>
            </a:r>
            <a:r>
              <a:rPr lang="en-US" sz="1000" dirty="0" smtClean="0"/>
              <a:t>o not seem to support the cluster </a:t>
            </a:r>
          </a:p>
          <a:p>
            <a:r>
              <a:rPr lang="en-US" sz="1000" dirty="0"/>
              <a:t>h</a:t>
            </a:r>
            <a:r>
              <a:rPr lang="en-US" sz="1000" dirty="0" smtClean="0"/>
              <a:t>ypothesis for either collection.</a:t>
            </a:r>
          </a:p>
          <a:p>
            <a:r>
              <a:rPr lang="en-US" sz="1000" dirty="0" smtClean="0"/>
              <a:t>However, local precision </a:t>
            </a:r>
            <a:r>
              <a:rPr lang="en-US" sz="1000" dirty="0" smtClean="0"/>
              <a:t>seems </a:t>
            </a:r>
            <a:r>
              <a:rPr lang="en-US" sz="1000" dirty="0" smtClean="0"/>
              <a:t>to </a:t>
            </a:r>
          </a:p>
          <a:p>
            <a:r>
              <a:rPr lang="en-US" sz="1000" dirty="0"/>
              <a:t>s</a:t>
            </a:r>
            <a:r>
              <a:rPr lang="en-US" sz="1000" dirty="0" smtClean="0"/>
              <a:t>upport it for trec12 but not robust.</a:t>
            </a:r>
            <a:endParaRPr lang="en-US" sz="1000" dirty="0"/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2771800" y="3429000"/>
            <a:ext cx="684803" cy="24622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 smtClean="0"/>
              <a:t>similarity</a:t>
            </a:r>
            <a:endParaRPr lang="en-US" sz="1000" dirty="0"/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5868144" y="3429000"/>
            <a:ext cx="684803" cy="24622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 smtClean="0"/>
              <a:t>similarity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Naïve Bayes Classifier</a:t>
            </a:r>
          </a:p>
        </p:txBody>
      </p:sp>
      <p:sp>
        <p:nvSpPr>
          <p:cNvPr id="20482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Documents are classified according to: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Must estimate P(</a:t>
            </a:r>
            <a:r>
              <a:rPr lang="en-US" i="1" smtClean="0"/>
              <a:t>d</a:t>
            </a:r>
            <a:r>
              <a:rPr lang="en-US" smtClean="0"/>
              <a:t> | </a:t>
            </a:r>
            <a:r>
              <a:rPr lang="en-US" i="1" smtClean="0"/>
              <a:t>c</a:t>
            </a:r>
            <a:r>
              <a:rPr lang="en-US" smtClean="0"/>
              <a:t>) and P(</a:t>
            </a:r>
            <a:r>
              <a:rPr lang="en-US" i="1" smtClean="0"/>
              <a:t>c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P(</a:t>
            </a:r>
            <a:r>
              <a:rPr lang="en-US" i="1" smtClean="0"/>
              <a:t>c</a:t>
            </a:r>
            <a:r>
              <a:rPr lang="en-US" smtClean="0"/>
              <a:t>) is the probability of observing class </a:t>
            </a:r>
            <a:r>
              <a:rPr lang="en-US" i="1" smtClean="0"/>
              <a:t>c</a:t>
            </a:r>
          </a:p>
          <a:p>
            <a:pPr lvl="1"/>
            <a:r>
              <a:rPr lang="en-US" smtClean="0"/>
              <a:t>P(</a:t>
            </a:r>
            <a:r>
              <a:rPr lang="en-US" i="1" smtClean="0"/>
              <a:t>d</a:t>
            </a:r>
            <a:r>
              <a:rPr lang="en-US" smtClean="0"/>
              <a:t> | </a:t>
            </a:r>
            <a:r>
              <a:rPr lang="en-US" i="1" smtClean="0"/>
              <a:t>c</a:t>
            </a:r>
            <a:r>
              <a:rPr lang="en-US" smtClean="0"/>
              <a:t>) is the probability that document d is observed given the class is known to be </a:t>
            </a:r>
            <a:r>
              <a:rPr lang="en-US" i="1" smtClean="0"/>
              <a:t>c</a:t>
            </a:r>
          </a:p>
        </p:txBody>
      </p:sp>
      <p:pic>
        <p:nvPicPr>
          <p:cNvPr id="20483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11400" y="2438400"/>
            <a:ext cx="4470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907704" y="6237312"/>
            <a:ext cx="4896743" cy="246221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“</a:t>
            </a:r>
            <a:r>
              <a:rPr lang="en-US" sz="1000" dirty="0" err="1" smtClean="0"/>
              <a:t>arg</a:t>
            </a:r>
            <a:r>
              <a:rPr lang="en-US" sz="1000" dirty="0" smtClean="0"/>
              <a:t> max” = “return the class c, out of all possible classes </a:t>
            </a:r>
            <a:r>
              <a:rPr lang="en-US" sz="1000" i="1" dirty="0" smtClean="0"/>
              <a:t>C</a:t>
            </a:r>
            <a:r>
              <a:rPr lang="en-US" sz="1000" dirty="0" smtClean="0"/>
              <a:t>, that maximizes P(</a:t>
            </a:r>
            <a:r>
              <a:rPr lang="en-US" sz="1000" dirty="0" err="1" smtClean="0"/>
              <a:t>c|d</a:t>
            </a:r>
            <a:r>
              <a:rPr lang="en-US" sz="1000" dirty="0" smtClean="0"/>
              <a:t>)” </a:t>
            </a:r>
            <a:endParaRPr 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Estimating </a:t>
            </a:r>
            <a:r>
              <a:rPr lang="en-US" i="1" smtClean="0"/>
              <a:t>P</a:t>
            </a:r>
            <a:r>
              <a:rPr lang="en-US" smtClean="0"/>
              <a:t>(</a:t>
            </a:r>
            <a:r>
              <a:rPr lang="en-US" i="1" smtClean="0"/>
              <a:t>c</a:t>
            </a:r>
            <a:r>
              <a:rPr lang="en-US" smtClean="0"/>
              <a:t>)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P(</a:t>
            </a:r>
            <a:r>
              <a:rPr lang="en-US" i="1" smtClean="0"/>
              <a:t>c</a:t>
            </a:r>
            <a:r>
              <a:rPr lang="en-US" smtClean="0"/>
              <a:t>) is the probability of observing class </a:t>
            </a:r>
            <a:r>
              <a:rPr lang="en-US" i="1" smtClean="0"/>
              <a:t>c</a:t>
            </a:r>
          </a:p>
          <a:p>
            <a:r>
              <a:rPr lang="en-US" smtClean="0"/>
              <a:t>Estimated as the proportion of training documents in class </a:t>
            </a:r>
            <a:r>
              <a:rPr lang="en-US" i="1" smtClean="0"/>
              <a:t>c</a:t>
            </a:r>
            <a:r>
              <a:rPr lang="en-US" smtClean="0"/>
              <a:t>: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i="1" smtClean="0"/>
              <a:t>N</a:t>
            </a:r>
            <a:r>
              <a:rPr lang="en-US" i="1" baseline="-25000" smtClean="0"/>
              <a:t>c</a:t>
            </a:r>
            <a:r>
              <a:rPr lang="en-US" smtClean="0"/>
              <a:t> is the number of training documents in class </a:t>
            </a:r>
            <a:r>
              <a:rPr lang="en-US" i="1" smtClean="0"/>
              <a:t>c</a:t>
            </a:r>
          </a:p>
          <a:p>
            <a:r>
              <a:rPr lang="en-US" i="1" smtClean="0"/>
              <a:t>N </a:t>
            </a:r>
            <a:r>
              <a:rPr lang="en-US" smtClean="0"/>
              <a:t>is the total number of training documents</a:t>
            </a:r>
            <a:endParaRPr lang="en-US" i="1" smtClean="0"/>
          </a:p>
        </p:txBody>
      </p:sp>
      <p:pic>
        <p:nvPicPr>
          <p:cNvPr id="21507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75100" y="3505200"/>
            <a:ext cx="11938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  P(C | D) &amp; = &amp; \frac{P(D | C)P(C)}{P(D)} \\&#10;           &amp; = &amp; \frac{P(D | C)P(C)}{\sum_{c \in \mathcal{C}} P(D | C = c)P(C = c)}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84"/>
  <p:tag name="PICTUREFILESIZE" val="1730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P(w | c) = \frac{tf_{w,c} + \mu \frac{cf_w}{|C|}}{|c| + \mu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00"/>
  <p:tag name="PICTUREFILESIZE" val="580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textrm{Margin}(w) = \frac{|w \cdot x^{-}| + |w \cdot x^{+}|}{||w||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39"/>
  <p:tag name="PICTUREFILESIZE" val="620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w \cdot x &gt; 0$ 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MAGNIFICATION" val="2000"/>
  <p:tag name="ORIGWIDTH" val="41"/>
  <p:tag name="PICTUREFILESIZE" val="237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w \cdot x &lt; 0$ 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MAGNIFICATION" val="3220"/>
  <p:tag name="ORIGWIDTH" val="41"/>
  <p:tag name="PICTUREFILESIZE" val="237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w \cdot x = 0$ 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MAGNIFICATION" val="3220"/>
  <p:tag name="ORIGWIDTH" val="41"/>
  <p:tag name="PICTUREFILESIZE" val="237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w \cdot x = 1$ 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MAGNIFICATION" val="3221"/>
  <p:tag name="ORIGWIDTH" val="41"/>
  <p:tag name="PICTUREFILESIZE" val="237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w \cdot x = -1$ 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MAGNIFICATION" val="3222"/>
  <p:tag name="ORIGWIDTH" val="49"/>
  <p:tag name="PICTUREFILESIZE" val="327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|w \cdot x^{-}| = |w \cdot x^{+}| = 1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1"/>
  <p:tag name="ORIGWIDTH" val="96"/>
  <p:tag name="PICTUREFILESIZE" val="250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frac{2}{||w||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1"/>
  <p:tag name="ORIGWIDTH" val="19"/>
  <p:tag name="PICTUREFILESIZE" val="104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||w||^2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1"/>
  <p:tag name="ORIGWIDTH" val="22"/>
  <p:tag name="PICTUREFILESIZE" val="84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  \textrm{Class}(d) &amp; = &amp; \arg\max_{c \in \mathcal{C}} P(c | d) \\&#10;                    &amp; = &amp; \arg\max_{c \in \mathcal{C}} \frac{P(d | c)P(c)}{\sum_{c \in C} P(d | c)P(c)}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76"/>
  <p:tag name="PICTUREFILESIZE" val="1678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textrm{Margin}(w) = \frac{|w \cdot x^{-}| + |w \cdot x^{+}|}{||w||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39"/>
  <p:tag name="PICTUREFILESIZE" val="620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  minimize: &amp; \frac{1}{2}||w||^2 &amp; \\&#10;  subject\ to: &amp; &amp; \\&#10;       &amp; w \cdot x_i \geq 1  &amp; \forall i\textrm{ s.t. Class}(i) =\textrm{ +} \\&#10;       &amp; w \cdot x_i \leq -1 &amp; \forall i\textrm{ s.t. Class}(i) =\textrm{ -}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07"/>
  <p:tag name="PICTUREFILESIZE" val="1851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  minimize: &amp; \frac{1}{2}||w||^2 + C \sum_{i=1}^N \xi_i &amp; \nonumber \\&#10;  subject\ to: &amp; &amp; \nonumber \\&#10;       &amp; w \cdot x_i \geq 1 - \xi_i &amp; \forall i\textrm{ s.t. Class}(i) = \textrm{+} \\&#10;       &amp; w \cdot x_i \leq -1 + \xi_i &amp; \forall i\textrm{ s.t. Class}(i) = \textrm{-} \\&#10;       &amp; \xi_i \geq 0 &amp; \forall i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39"/>
  <p:tag name="PICTUREFILESIZE" val="2538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Phi(x) = \left( \begin{array}{c} x_1^2 \\ \sqrt{2}x_1x_2 \\ x_2^2 \end{array} \right)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93"/>
  <p:tag name="PICTUREFILESIZE" val="729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  \Phi(w) \cdot \Phi(x) &amp; = &amp; w_1^2x_1^2 + 2 w_1w_2x_1x_2 + w_2^2x_2^2 \\&#10;                        &amp; = &amp; (w \cdot x)^2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95"/>
  <p:tag name="PICTUREFILESIZE" val="1143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Phi(w) \cdot \Phi(x) \]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49"/>
  <p:tag name="PICTUREFILESIZE" val="255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le}&#10;  \begin{center}&#10;  \begin{tabular}{|c|c|c|}&#10;  \hline&#10;  Kernel Type &amp; Value &amp; Implicit Dimension \\&#10;  \hline&#10;  Linear &amp; $K(x_1,x_2) = x_1 \cdot x_2$ &amp; $N$ \\&#10;  \hline&#10;  Polynomial &amp; $K(x_1,x_2) = \left(x_1 \cdot x_2\right)^p$ &amp; $\left(\begin{array}{c} N + p - 1 \\ N \end{array}\right)$ \\&#10;  \hline&#10;  Gaussian &amp; $K(x_1,x_2) = \exp{-||x_1-x_2||^2/2\sigma^2}$ &amp; Infinite \\&#10;  \hline&#10;  \end{tabular}&#10;  \end{center}&#10;\end{table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323"/>
  <p:tag name="PICTUREFILESIZE" val="3443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textrm{Class}(x) = \arg \max_c w_c \cdot x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09"/>
  <p:tag name="PICTUREFILESIZE" val="533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  IG(w) &amp; = &amp; H(C) - H(C | w) \\&#10;          &amp; = &amp; -\sum_{c \in \mathcal{C}} P(c) \log P(c) + \sum_{w \in \left\{0,1\right\}} P(w) \sum_{c \in \mathcal{C}} P(c | w) \log P(c | w)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97"/>
  <p:tag name="PICTUREFILESIZE" val="1994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COST(C_i, C_j) = \min \{dist(X_i, X_j) | X_i \in C_i, X_j \in C_j\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33"/>
  <p:tag name="PICTUREFILESIZE" val="112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P(c) = \frac{N_c}{N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47"/>
  <p:tag name="PICTUREFILESIZE" val="252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COST(C_i, C_j) = \max \{dist(X_i, X_j) | X_i \in C_i, X_j \in C_j\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35"/>
  <p:tag name="PICTUREFILESIZE" val="1167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 COST(C_i, C_j) = \frac{\sum_{X_i \in C_i, X_j \in C_j} dist(X_i, X_j)}{|C_i||C_j|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96"/>
  <p:tag name="PICTUREFILESIZE" val="1278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COST(C_i, C_j) = dist(\mu_{C_i}, \mu_{C_j})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37"/>
  <p:tag name="PICTUREFILESIZE" val="730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orithm}&#10;\usepackage{algpseudocode}&#10;\begin{document}&#10;\begin{algorithm}&#10;  \caption{Agglomerative Clustering}&#10;  \begin{algorithmic}[1]&#10;    \Procedure{AgglomerativeCluster}{$X_1, \ldots, X_N$, $K$}&#10;       \State $A[1], \ldots, A[N] \leftarrow 1, \ldots, N$&#10;       \State $ids \leftarrow \{1, \ldots, N\}$&#10;       \For{$c = N\textrm{ to }K$}&#10;          \State $bestcost \leftarrow \infty$&#10;          \State $bestclusterA \leftarrow \textrm{ undefined}$&#10;          \State $bestclusterB \leftarrow \textrm{ undefined}$&#10;          \For{$i \in ids$}&#10;             \For{$j \in ids - \{i\}$}&#10;                \State $c_{i,j} \leftarrow COST(C_i, C_j)$&#10;                \If{$c_{i,j} &lt; bestcost$}&#10;                   \State $bestcost \leftarrow c_{i,j}$&#10;                   \State $bestclusterA \leftarrow i$&#10;                   \State $bestclusterB \leftarrow j$&#10;                \EndIf&#10;             \EndFor&#10;          \EndFor&#10;          \State $ids \leftarrow ids - \{bestClusterA\}$&#10;          \For{$i = 1\textrm{ to }N$}&#10;             \If{$A[i]\textrm{ is equal to }bestClusterA$}&#10;                \State $A[i] \leftarrow bestClusterB$&#10;             \EndIf&#10;          \EndFor&#10;       \EndFor&#10;    \EndProcedure&#10;  \end{algorithmic}&#10;  \label{alg:agglomerative}&#10;\end{algorithm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345"/>
  <p:tag name="PICTUREFILESIZE" val="12073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orithm}&#10;\usepackage{algpseudocode}&#10;\begin{document}&#10;\begin{algorithm}&#10;  \caption{K-Means Clustering}&#10;  \begin{algorithmic}[1]&#10;    \Procedure{KMeansCluster}{$X_1, \ldots, X_N$, $K$}&#10;       \State $A[1], \ldots, A[N] \leftarrow\textrm{ initial cluster assignment}$&#10;       %\State $\mu_{C_1}, \ldots, \mu_{C_K} \leftarrow\textrm{ initial centroids}$&#10;       \Repeat&#10;          \State $change \leftarrow false$&#10;          \For{$i = 1\textrm{ to }N$}&#10;             \State $\hat{k} \leftarrow \arg\min_k dist(X_i, C_k)$&#10;             \If{$A[i]$\textbf{ is not equal }$\hat{k}$}&#10;                \State $A[i] \leftarrow \hat{k}$&#10;                \State $change \leftarrow true$&#10;             \EndIf&#10;          \EndFor&#10;          %\For{$k = 1\textrm{ to }K$}&#10;          %   \State $\mu_{C_k} \leftarrow \frac{\sum_{i:A[i]=k}X_i}{|i:A[i]=k|}$&#10;          %\EndFor&#10;       \Until{$change$\textbf{ is equal to }$false$}&#10;       \Return{$A[1], \ldots, A[N]$}&#10;    \EndProcedure&#10;  \end{algorithmic}&#10;  \label{alg:kmeans}&#10;\end{algorithm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345"/>
  <p:tag name="PICTUREFILESIZE" val="7126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ClusterPrecision = \frac{\sum_{i=1}^K |\textrm{MaxClass}(C_i)|}{N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85"/>
  <p:tag name="PICTUREFILESIZE" val="1073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P(w|D) = (1-\lambda -\delta) \frac{f_{w,D}}{|D|} + \delta \sum_{C_j}\frac{f_{w,C_j}}{|C_j|}P(D|C_j)  + \lambda \frac{f_{w,Coll}}{|Coll|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65"/>
  <p:tag name="PICTUREFILESIZE" val="1614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 P(d | c) = \prod_{w \in \mathcal{V}} P(w | c)^{\delta(w,d)}\left(1 - P(w | c)\right)^{1-\delta(w,d)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02"/>
  <p:tag name="PICTUREFILESIZE" val="100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 P(w | c) = \frac{df_{w,c} + 1}{N_c + 1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83"/>
  <p:tag name="PICTUREFILESIZE" val="443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 P(w | c) = \frac{df_{w,c} + \mu \frac{N_w}{N}}{N_c + \mu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98"/>
  <p:tag name="PICTUREFILESIZE" val="627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figure}&#10;  \begin{center}&#10;  \begin{tabular}{|c|c|c|c|c|c|c|c|}&#10;    \hline&#10;    document $id$ &amp; cheap &amp; buy &amp; banking &amp; dinner &amp; the &amp; $class$ \\&#10;    \hline&#10;     1 &amp; 0 &amp; 0 &amp; 0 &amp; 0 &amp; 2 &amp; not spam \\&#10;     2 &amp; 3 &amp; 0 &amp; 1 &amp; 0 &amp; 1 &amp; spam \\&#10;     3 &amp; 0 &amp; 0 &amp; 0 &amp; 0 &amp; 1 &amp; not spam \\&#10;     4 &amp; 2 &amp; 0 &amp; 3 &amp; 0 &amp; 2 &amp; spam \\&#10;     5 &amp; 5 &amp; 2 &amp; 0 &amp; 0 &amp; 1 &amp; spam \\&#10;     6 &amp; 0 &amp; 0 &amp; 1 &amp; 0 &amp; 1 &amp; not spam \\&#10;     7 &amp; 0 &amp; 1 &amp; 1 &amp; 0 &amp; 1 &amp; not spam \\&#10;     8 &amp; 0 &amp; 0 &amp; 0 &amp; 0 &amp; 1 &amp; not spam \\&#10;     9 &amp; 0 &amp; 0 &amp; 0 &amp; 0 &amp; 1 &amp; not spam \\&#10;    10 &amp; 1 &amp; 1 &amp; 0 &amp; 1 &amp; 2 &amp; not spam \\&#10;    \hline&#10;  \end{tabular}&#10;  \end{center}&#10;\end{figure}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ORIGWIDTH" val="297"/>
  <p:tag name="PICTUREFILESIZE" val="5266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  P(d | c) &amp; = &amp; P(|d|) \left( tf_{w_1,d},tf_{w_2,d},\ldots,tf_{w_{\mathcal{V},d}} \right)! \prod_{w \in \mathcal{V}} P(w | c)^{tf_{w,d}} \\&#10;           &amp; \propto &amp; \prod_{w \in \mathcal{V}} P(w | c)^{tf_{w,d}}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67"/>
  <p:tag name="PICTUREFILESIZE" val="1913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P(w | c) = \frac{tf_{w,c} + 1}{|c| + |\mathcal{V}|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83"/>
  <p:tag name="PICTUREFILESIZE" val="440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11475</TotalTime>
  <Words>4205</Words>
  <Application>Microsoft Macintosh PowerPoint</Application>
  <PresentationFormat>On-screen Show (4:3)</PresentationFormat>
  <Paragraphs>842</Paragraphs>
  <Slides>73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5" baseType="lpstr">
      <vt:lpstr>Office Theme</vt:lpstr>
      <vt:lpstr>Acrobat Document</vt:lpstr>
      <vt:lpstr>Search Engines</vt:lpstr>
      <vt:lpstr>Classification and Clustering</vt:lpstr>
      <vt:lpstr>Classification</vt:lpstr>
      <vt:lpstr>How to Classify?</vt:lpstr>
      <vt:lpstr>Ontologies</vt:lpstr>
      <vt:lpstr>Naïve Bayes Classifier</vt:lpstr>
      <vt:lpstr>Probability 101: Random Variables</vt:lpstr>
      <vt:lpstr>Naïve Bayes Classifier</vt:lpstr>
      <vt:lpstr>Estimating P(c)</vt:lpstr>
      <vt:lpstr>Estimating P(d | c)</vt:lpstr>
      <vt:lpstr>Multiple Bernoulli Event Space</vt:lpstr>
      <vt:lpstr>Multiple Bernoulli Document Representation</vt:lpstr>
      <vt:lpstr>Multiple-Bernoulli: Estimating P(d | c)</vt:lpstr>
      <vt:lpstr>Multinomial Event Space</vt:lpstr>
      <vt:lpstr>Multinomial Document Representation</vt:lpstr>
      <vt:lpstr>Multinomial: Estimating P(d | c)</vt:lpstr>
      <vt:lpstr>Support Vector Machines</vt:lpstr>
      <vt:lpstr>“Best” Hyperplane?</vt:lpstr>
      <vt:lpstr>Support Vector Machines</vt:lpstr>
      <vt:lpstr>“Best” Hyperplane?</vt:lpstr>
      <vt:lpstr>Separable vs. Non-Separable Data</vt:lpstr>
      <vt:lpstr>Linear Separable Case</vt:lpstr>
      <vt:lpstr>Linearly Non-Separable Case</vt:lpstr>
      <vt:lpstr>The Kernel Trick</vt:lpstr>
      <vt:lpstr>A Linear Classifier Won’t Help</vt:lpstr>
      <vt:lpstr>Now a Linear Classifier Will Help…</vt:lpstr>
      <vt:lpstr>The “Kernel Trick”</vt:lpstr>
      <vt:lpstr>Kernel Trick Example</vt:lpstr>
      <vt:lpstr>Common Kernels</vt:lpstr>
      <vt:lpstr>Non-Binary Classification with SVMs</vt:lpstr>
      <vt:lpstr>SVM Tools</vt:lpstr>
      <vt:lpstr>Evaluating Classifiers</vt:lpstr>
      <vt:lpstr>Classes of Classifiers</vt:lpstr>
      <vt:lpstr>Generative vs. Discriminative</vt:lpstr>
      <vt:lpstr>Naïve Bayes Generative Process</vt:lpstr>
      <vt:lpstr>Nearest Neighbor Classification</vt:lpstr>
      <vt:lpstr>Feature Selection</vt:lpstr>
      <vt:lpstr>Information Gain</vt:lpstr>
      <vt:lpstr>PowerPoint Presentation</vt:lpstr>
      <vt:lpstr>Classification Applications</vt:lpstr>
      <vt:lpstr>Spam, Spam, Spam</vt:lpstr>
      <vt:lpstr>Spam Example</vt:lpstr>
      <vt:lpstr>Spam Detection</vt:lpstr>
      <vt:lpstr>Example Spam Assassin Output</vt:lpstr>
      <vt:lpstr>Sentiment</vt:lpstr>
      <vt:lpstr>Classifying Sentiment</vt:lpstr>
      <vt:lpstr>Sentiment Classification Example</vt:lpstr>
      <vt:lpstr>Classifying Online Ads</vt:lpstr>
      <vt:lpstr>Semantic Classification</vt:lpstr>
      <vt:lpstr>Semantic Classification</vt:lpstr>
      <vt:lpstr>Clustering</vt:lpstr>
      <vt:lpstr>PowerPoint Presentation</vt:lpstr>
      <vt:lpstr>Clustering</vt:lpstr>
      <vt:lpstr>Hierarchical Clustering</vt:lpstr>
      <vt:lpstr>Example Dendrogram</vt:lpstr>
      <vt:lpstr>Divisive and Agglomerative Hierarchical Clustering</vt:lpstr>
      <vt:lpstr>Divisive Hierarchical Clustering</vt:lpstr>
      <vt:lpstr>Agglomerative Hierarchical Clustering</vt:lpstr>
      <vt:lpstr>Clustering Costs</vt:lpstr>
      <vt:lpstr>Clustering Strategies</vt:lpstr>
      <vt:lpstr>Agglomerative Clustering Algorithm</vt:lpstr>
      <vt:lpstr>K-Means Clustering</vt:lpstr>
      <vt:lpstr>K-Means Clustering Algorithm</vt:lpstr>
      <vt:lpstr>K-Means Clustering</vt:lpstr>
      <vt:lpstr>Example k=2 (cf. fig 3-5)</vt:lpstr>
      <vt:lpstr>Example k=2 (cf. fig 3-5)</vt:lpstr>
      <vt:lpstr>K-Nearest Neighbor Clustering</vt:lpstr>
      <vt:lpstr>5-Nearest Neighbor Clustering</vt:lpstr>
      <vt:lpstr>Evaluating Clustering</vt:lpstr>
      <vt:lpstr>How to Choose K?</vt:lpstr>
      <vt:lpstr>Adaptive Nearest Neighbor Clustering</vt:lpstr>
      <vt:lpstr>Clustering and Search</vt:lpstr>
      <vt:lpstr>Testing the Cluster Hypothesis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Engines</dc:title>
  <dc:creator>metzler</dc:creator>
  <cp:lastModifiedBy>Office 2004 Test Drive User</cp:lastModifiedBy>
  <cp:revision>84</cp:revision>
  <cp:lastPrinted>2013-04-02T15:43:19Z</cp:lastPrinted>
  <dcterms:created xsi:type="dcterms:W3CDTF">2008-09-03T04:35:22Z</dcterms:created>
  <dcterms:modified xsi:type="dcterms:W3CDTF">2016-11-17T20:58:41Z</dcterms:modified>
</cp:coreProperties>
</file>