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2"/>
  </p:notesMasterIdLst>
  <p:sldIdLst>
    <p:sldId id="256" r:id="rId2"/>
    <p:sldId id="260" r:id="rId3"/>
    <p:sldId id="309" r:id="rId4"/>
    <p:sldId id="310" r:id="rId5"/>
    <p:sldId id="311" r:id="rId6"/>
    <p:sldId id="308" r:id="rId7"/>
    <p:sldId id="312" r:id="rId8"/>
    <p:sldId id="313" r:id="rId9"/>
    <p:sldId id="259" r:id="rId10"/>
    <p:sldId id="258" r:id="rId11"/>
    <p:sldId id="288" r:id="rId12"/>
    <p:sldId id="291" r:id="rId13"/>
    <p:sldId id="292" r:id="rId14"/>
    <p:sldId id="294" r:id="rId15"/>
    <p:sldId id="297" r:id="rId16"/>
    <p:sldId id="314" r:id="rId17"/>
    <p:sldId id="293" r:id="rId18"/>
    <p:sldId id="263" r:id="rId19"/>
    <p:sldId id="315" r:id="rId20"/>
    <p:sldId id="296" r:id="rId21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153E16-05FA-4BFC-AE6F-0CF600320CB2}">
          <p14:sldIdLst>
            <p14:sldId id="256"/>
            <p14:sldId id="260"/>
            <p14:sldId id="309"/>
            <p14:sldId id="310"/>
            <p14:sldId id="311"/>
            <p14:sldId id="308"/>
            <p14:sldId id="312"/>
            <p14:sldId id="313"/>
            <p14:sldId id="259"/>
            <p14:sldId id="258"/>
            <p14:sldId id="288"/>
            <p14:sldId id="291"/>
            <p14:sldId id="292"/>
            <p14:sldId id="294"/>
            <p14:sldId id="297"/>
            <p14:sldId id="314"/>
            <p14:sldId id="293"/>
            <p14:sldId id="263"/>
            <p14:sldId id="315"/>
            <p14:sldId id="29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2" autoAdjust="0"/>
  </p:normalViewPr>
  <p:slideViewPr>
    <p:cSldViewPr showGuides="1">
      <p:cViewPr varScale="1">
        <p:scale>
          <a:sx n="95" d="100"/>
          <a:sy n="95" d="100"/>
        </p:scale>
        <p:origin x="-90" y="-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AAAFC872-01C6-442E-BD56-990192213DF5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04ABA8C1-9C9D-4028-B1C1-1AFFBDD07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41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BA8C1-9C9D-4028-B1C1-1AFFBDD07C1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62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90EE-DE21-4C03-AB70-882520788178}" type="datetime1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38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299CF-8A14-47B5-B880-6A6F78F44683}" type="datetime1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75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C1C5-15F3-4EEF-ADEF-C2D9D772A7A6}" type="datetime1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50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6CD1-4D2E-4DBC-9381-FEA14BD8C518}" type="datetime1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99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6C58-764C-4993-AFFA-CF529897ADE1}" type="datetime1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4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2FA05-2AB2-4B5C-B715-50C3CF70CCD7}" type="datetime1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45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8006-7AD3-4D4F-A07C-0F2BB45B65B1}" type="datetime1">
              <a:rPr lang="en-US" smtClean="0"/>
              <a:t>12/14/2016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6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D5387-79FC-44A6-8B92-4C72D1597292}" type="datetime1">
              <a:rPr lang="en-US" smtClean="0"/>
              <a:t>12/14/2016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05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43DC-2E89-4A1F-872D-6E530D0E721E}" type="datetime1">
              <a:rPr lang="en-US" smtClean="0"/>
              <a:t>12/14/2016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22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30BC-8581-42AB-BF95-989B7515FAB7}" type="datetime1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7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A55C-074A-4CC2-8E1E-8EE901BC97C8}" type="datetime1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48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0E374-CF7D-4900-8FCD-6146378F0570}" type="datetime1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B9541-2074-4412-8B2C-539D74E2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51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04800"/>
            <a:ext cx="8915400" cy="23622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000" b="1" dirty="0"/>
              <a:t>Empirical </a:t>
            </a:r>
            <a:r>
              <a:rPr lang="en-US" sz="2000" b="1" dirty="0" smtClean="0"/>
              <a:t>Analysis </a:t>
            </a:r>
            <a:r>
              <a:rPr lang="en-US" sz="2000" b="1" dirty="0"/>
              <a:t>of P</a:t>
            </a:r>
            <a:r>
              <a:rPr lang="en-US" sz="2000" b="1" dirty="0" smtClean="0"/>
              <a:t>redictive Algorithms </a:t>
            </a:r>
            <a:r>
              <a:rPr lang="en-US" sz="2000" b="1" dirty="0"/>
              <a:t>for </a:t>
            </a:r>
            <a:r>
              <a:rPr lang="en-US" sz="2000" b="1" dirty="0" smtClean="0"/>
              <a:t>Collaborative </a:t>
            </a:r>
            <a:r>
              <a:rPr lang="en-US" sz="2000" b="1" dirty="0"/>
              <a:t>F</a:t>
            </a:r>
            <a:r>
              <a:rPr lang="en-US" sz="2000" b="1" dirty="0" smtClean="0"/>
              <a:t>iltering</a:t>
            </a:r>
          </a:p>
          <a:p>
            <a:pPr algn="l"/>
            <a:r>
              <a:rPr lang="de-DE" sz="2000" dirty="0"/>
              <a:t>Breese, J., Heckerman, D., &amp; </a:t>
            </a:r>
            <a:r>
              <a:rPr lang="de-DE" sz="2000" dirty="0" smtClean="0"/>
              <a:t>Kadie.(1998)</a:t>
            </a:r>
          </a:p>
          <a:p>
            <a:pPr algn="l"/>
            <a:r>
              <a:rPr lang="en-US" sz="2000" i="1" dirty="0"/>
              <a:t>Proceedings of the </a:t>
            </a:r>
            <a:r>
              <a:rPr lang="en-US" sz="2000" i="1" dirty="0" smtClean="0"/>
              <a:t>uncertainty in </a:t>
            </a:r>
            <a:r>
              <a:rPr lang="en-US" sz="2000" i="1" dirty="0"/>
              <a:t>artificial intelligence </a:t>
            </a:r>
            <a:r>
              <a:rPr lang="en-US" sz="2000" i="1" dirty="0" smtClean="0"/>
              <a:t>conference</a:t>
            </a:r>
          </a:p>
          <a:p>
            <a:pPr algn="l"/>
            <a:endParaRPr lang="en-US" sz="2000" dirty="0"/>
          </a:p>
          <a:p>
            <a:pPr algn="l"/>
            <a:r>
              <a:rPr lang="en-US" sz="2000" b="1" dirty="0" err="1"/>
              <a:t>Eigentaste</a:t>
            </a:r>
            <a:r>
              <a:rPr lang="en-US" sz="2000" b="1" dirty="0"/>
              <a:t>: A constant time collaborative filtering </a:t>
            </a:r>
            <a:r>
              <a:rPr lang="en-US" sz="2000" b="1" dirty="0" smtClean="0"/>
              <a:t>algorithm</a:t>
            </a:r>
          </a:p>
          <a:p>
            <a:pPr algn="l"/>
            <a:r>
              <a:rPr lang="nl-NL" sz="2000" dirty="0" smtClean="0"/>
              <a:t>Goldberg</a:t>
            </a:r>
            <a:r>
              <a:rPr lang="nl-NL" sz="2000" dirty="0"/>
              <a:t>, K., Roeder, T., Gupta, D., &amp; Perkins, C</a:t>
            </a:r>
            <a:r>
              <a:rPr lang="de-DE" sz="2000" dirty="0" smtClean="0"/>
              <a:t>. (2001)</a:t>
            </a:r>
            <a:endParaRPr lang="en-US" sz="2000" b="1" dirty="0" smtClean="0"/>
          </a:p>
          <a:p>
            <a:pPr algn="l"/>
            <a:r>
              <a:rPr lang="en-US" sz="2000" i="1" dirty="0"/>
              <a:t>Information Retrieval 4.2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2667000"/>
            <a:ext cx="8412480" cy="0"/>
          </a:xfrm>
          <a:prstGeom prst="line">
            <a:avLst/>
          </a:prstGeom>
          <a:ln w="222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28602" y="2844225"/>
            <a:ext cx="84124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5</a:t>
            </a:r>
            <a:r>
              <a:rPr lang="en-US" sz="3200" baseline="30000" dirty="0" smtClean="0"/>
              <a:t>th</a:t>
            </a:r>
            <a:r>
              <a:rPr lang="en-US" sz="3200" dirty="0" smtClean="0"/>
              <a:t> Presentation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228602" y="3581400"/>
            <a:ext cx="8412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Plinio H. Vargas</a:t>
            </a:r>
          </a:p>
          <a:p>
            <a:pPr algn="ctr"/>
            <a:r>
              <a:rPr lang="en-US" dirty="0" smtClean="0"/>
              <a:t>December 15, 2016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1" y="4572000"/>
            <a:ext cx="8412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Old Dominion University</a:t>
            </a:r>
          </a:p>
          <a:p>
            <a:pPr algn="ctr"/>
            <a:r>
              <a:rPr lang="en-US" dirty="0" smtClean="0"/>
              <a:t>Intro to Information Retrieval</a:t>
            </a:r>
          </a:p>
          <a:p>
            <a:pPr algn="ctr"/>
            <a:r>
              <a:rPr lang="en-US" dirty="0" smtClean="0"/>
              <a:t>CS734/834</a:t>
            </a:r>
          </a:p>
        </p:txBody>
      </p:sp>
    </p:spTree>
    <p:extLst>
      <p:ext uri="{BB962C8B-B14F-4D97-AF65-F5344CB8AC3E}">
        <p14:creationId xmlns:p14="http://schemas.microsoft.com/office/powerpoint/2010/main" val="296247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0" y="3810000"/>
            <a:ext cx="435301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CR+ </a:t>
            </a:r>
            <a:r>
              <a:rPr lang="en-US" sz="1400" dirty="0" smtClean="0"/>
              <a:t>= </a:t>
            </a:r>
            <a:r>
              <a:rPr lang="en-US" sz="1400" dirty="0"/>
              <a:t>correlation technique with inverse </a:t>
            </a:r>
            <a:r>
              <a:rPr lang="en-US" sz="1400" dirty="0" smtClean="0"/>
              <a:t>user frequency</a:t>
            </a:r>
          </a:p>
          <a:p>
            <a:r>
              <a:rPr lang="en-US" sz="1400" b="1" dirty="0" smtClean="0"/>
              <a:t>VSIM</a:t>
            </a:r>
            <a:r>
              <a:rPr lang="en-US" sz="1400" dirty="0" smtClean="0"/>
              <a:t> = </a:t>
            </a:r>
            <a:r>
              <a:rPr lang="en-US" sz="1400" dirty="0"/>
              <a:t>vector </a:t>
            </a:r>
            <a:r>
              <a:rPr lang="en-US" sz="1400" dirty="0" smtClean="0"/>
              <a:t>similarity method </a:t>
            </a:r>
            <a:r>
              <a:rPr lang="en-US" sz="1400" dirty="0"/>
              <a:t>with the inverse user </a:t>
            </a:r>
            <a:r>
              <a:rPr lang="en-US" sz="1400" dirty="0" smtClean="0"/>
              <a:t>     </a:t>
            </a:r>
          </a:p>
          <a:p>
            <a:r>
              <a:rPr lang="en-US" sz="1400" dirty="0" smtClean="0"/>
              <a:t>              frequency transformation.</a:t>
            </a:r>
          </a:p>
          <a:p>
            <a:r>
              <a:rPr lang="en-US" sz="1400" b="1" dirty="0" smtClean="0"/>
              <a:t>BN</a:t>
            </a:r>
            <a:r>
              <a:rPr lang="en-US" sz="1400" dirty="0" smtClean="0"/>
              <a:t> = </a:t>
            </a:r>
            <a:r>
              <a:rPr lang="en-US" sz="1400" dirty="0"/>
              <a:t>Bayesian </a:t>
            </a:r>
            <a:r>
              <a:rPr lang="en-US" sz="1400" dirty="0" smtClean="0"/>
              <a:t>network.</a:t>
            </a:r>
          </a:p>
          <a:p>
            <a:r>
              <a:rPr lang="en-US" sz="1400" b="1" dirty="0" smtClean="0"/>
              <a:t>BC</a:t>
            </a:r>
            <a:r>
              <a:rPr lang="en-US" sz="1400" dirty="0" smtClean="0"/>
              <a:t> = </a:t>
            </a:r>
            <a:r>
              <a:rPr lang="en-US" sz="1400" dirty="0"/>
              <a:t>c</a:t>
            </a:r>
            <a:r>
              <a:rPr lang="en-US" sz="1400" dirty="0" smtClean="0"/>
              <a:t>lustering model.</a:t>
            </a:r>
          </a:p>
          <a:p>
            <a:r>
              <a:rPr lang="en-US" sz="1400" b="1" dirty="0" smtClean="0"/>
              <a:t>POP</a:t>
            </a:r>
            <a:r>
              <a:rPr lang="en-US" sz="1400" dirty="0" smtClean="0"/>
              <a:t> = zero order</a:t>
            </a:r>
          </a:p>
          <a:p>
            <a:r>
              <a:rPr lang="en-US" sz="1400" b="1" dirty="0" smtClean="0"/>
              <a:t>RD</a:t>
            </a:r>
            <a:r>
              <a:rPr lang="en-US" sz="1400" dirty="0" smtClean="0"/>
              <a:t> = required difference</a:t>
            </a:r>
            <a:endParaRPr lang="en-US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Results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3856921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1" y="1176356"/>
            <a:ext cx="3886199" cy="231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63" y="3657600"/>
            <a:ext cx="3627158" cy="2086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748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Conclusion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71600" y="1524000"/>
            <a:ext cx="6629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Bayesian </a:t>
            </a:r>
            <a:r>
              <a:rPr lang="en-US" dirty="0"/>
              <a:t>networks with decision trees at </a:t>
            </a:r>
            <a:r>
              <a:rPr lang="en-US" dirty="0" smtClean="0"/>
              <a:t>each node </a:t>
            </a:r>
            <a:r>
              <a:rPr lang="en-US" dirty="0"/>
              <a:t>and correlation methods outperform </a:t>
            </a:r>
            <a:r>
              <a:rPr lang="en-US" dirty="0" smtClean="0"/>
              <a:t>Bayesian clustering and </a:t>
            </a:r>
            <a:r>
              <a:rPr lang="en-US" dirty="0"/>
              <a:t>vector similarity methods.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preferred method depends </a:t>
            </a:r>
            <a:r>
              <a:rPr lang="en-US" dirty="0"/>
              <a:t>on the nature of the dataset, nature of the </a:t>
            </a:r>
            <a:r>
              <a:rPr lang="en-US" dirty="0" smtClean="0"/>
              <a:t>application and the availability </a:t>
            </a:r>
            <a:r>
              <a:rPr lang="en-US" dirty="0"/>
              <a:t>of votes with which to make predictions</a:t>
            </a:r>
            <a:r>
              <a:rPr lang="en-US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 </a:t>
            </a:r>
            <a:r>
              <a:rPr lang="en-US" dirty="0"/>
              <a:t>there are relatively few votes, </a:t>
            </a:r>
            <a:r>
              <a:rPr lang="en-US" dirty="0" smtClean="0"/>
              <a:t>correlation and </a:t>
            </a:r>
            <a:r>
              <a:rPr lang="en-US" dirty="0"/>
              <a:t>Bayesian </a:t>
            </a:r>
            <a:r>
              <a:rPr lang="en-US" dirty="0" smtClean="0"/>
              <a:t>networ</a:t>
            </a:r>
            <a:r>
              <a:rPr lang="en-US" dirty="0"/>
              <a:t>ks have less of an </a:t>
            </a:r>
            <a:r>
              <a:rPr lang="en-US" dirty="0" smtClean="0"/>
              <a:t>advantage over </a:t>
            </a:r>
            <a:r>
              <a:rPr lang="en-US" dirty="0"/>
              <a:t>the other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50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971800"/>
            <a:ext cx="8534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err="1"/>
              <a:t>Eigentaste</a:t>
            </a:r>
            <a:r>
              <a:rPr lang="en-US" sz="2800" b="1" dirty="0"/>
              <a:t>: A Constant Time Collaborative Filtering Algorithm</a:t>
            </a:r>
            <a:endParaRPr lang="en-US" sz="2800" b="1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7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Goal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1524000"/>
            <a:ext cx="37338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Reduce the </a:t>
            </a:r>
            <a:r>
              <a:rPr lang="en-US" sz="2000" dirty="0"/>
              <a:t>user recommendation </a:t>
            </a:r>
            <a:r>
              <a:rPr lang="en-US" sz="2000" dirty="0" smtClean="0"/>
              <a:t>computation time complexity from </a:t>
            </a:r>
            <a:r>
              <a:rPr lang="en-US" sz="2000" i="1" dirty="0" smtClean="0"/>
              <a:t>O(n)</a:t>
            </a:r>
            <a:r>
              <a:rPr lang="en-US" sz="2000" dirty="0" smtClean="0"/>
              <a:t> to </a:t>
            </a:r>
            <a:r>
              <a:rPr lang="en-US" sz="2000" i="1" dirty="0" smtClean="0"/>
              <a:t>O(1). </a:t>
            </a:r>
            <a:r>
              <a:rPr lang="en-US" sz="2000" dirty="0"/>
              <a:t>I</a:t>
            </a:r>
            <a:r>
              <a:rPr lang="en-US" sz="2000" dirty="0" smtClean="0"/>
              <a:t>ts effectiveness was evaluated by comparing a</a:t>
            </a:r>
            <a:r>
              <a:rPr lang="en-US" sz="2000" dirty="0" smtClean="0"/>
              <a:t>lternative algorithms using </a:t>
            </a:r>
            <a:r>
              <a:rPr lang="en-US" sz="2000" i="1" dirty="0" smtClean="0"/>
              <a:t>Jester</a:t>
            </a:r>
            <a:r>
              <a:rPr lang="en-US" sz="2000" dirty="0" smtClean="0"/>
              <a:t>, an online joke recommendation system, </a:t>
            </a:r>
            <a:r>
              <a:rPr lang="en-US" sz="2000" dirty="0" smtClean="0"/>
              <a:t>with </a:t>
            </a:r>
            <a:r>
              <a:rPr lang="en-US" sz="2000" b="1" i="1" dirty="0" err="1" smtClean="0"/>
              <a:t>Eigentaste</a:t>
            </a:r>
            <a:r>
              <a:rPr lang="en-US" sz="2000" b="1" dirty="0"/>
              <a:t>.</a:t>
            </a:r>
            <a:r>
              <a:rPr lang="en-US" sz="2000" b="1" dirty="0" smtClean="0"/>
              <a:t> </a:t>
            </a:r>
            <a:r>
              <a:rPr lang="en-US" sz="2000" i="1" dirty="0"/>
              <a:t>J</a:t>
            </a:r>
            <a:r>
              <a:rPr lang="en-US" sz="2000" i="1" dirty="0" smtClean="0"/>
              <a:t>ester</a:t>
            </a:r>
            <a:r>
              <a:rPr lang="en-US" sz="2000" dirty="0" smtClean="0"/>
              <a:t> had approximately </a:t>
            </a:r>
            <a:r>
              <a:rPr lang="en-US" sz="2000" dirty="0"/>
              <a:t>2,500,000 </a:t>
            </a:r>
            <a:r>
              <a:rPr lang="en-US" sz="2000" dirty="0" smtClean="0"/>
              <a:t>ratings from </a:t>
            </a:r>
            <a:r>
              <a:rPr lang="en-US" sz="2000" dirty="0"/>
              <a:t>57,000 </a:t>
            </a:r>
            <a:r>
              <a:rPr lang="en-US" sz="2000" dirty="0" smtClean="0"/>
              <a:t>users at the time the paper w</a:t>
            </a:r>
            <a:r>
              <a:rPr lang="en-US" sz="2000" dirty="0" smtClean="0"/>
              <a:t>as written.</a:t>
            </a:r>
            <a:endParaRPr lang="en-US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43141" y="2021394"/>
            <a:ext cx="5012937" cy="213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172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Universal vs User Selected Query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227" y="990600"/>
            <a:ext cx="45529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User Selected Queries</a:t>
            </a:r>
          </a:p>
          <a:p>
            <a:r>
              <a:rPr lang="en-US" sz="2400" dirty="0"/>
              <a:t>user chooses which items to rate, yielding a sparse </a:t>
            </a:r>
            <a:r>
              <a:rPr lang="en-US" sz="2400" dirty="0" smtClean="0"/>
              <a:t>ratings matrix </a:t>
            </a:r>
            <a:r>
              <a:rPr lang="en-US" sz="2400" dirty="0"/>
              <a:t>with many null values.</a:t>
            </a:r>
            <a:endParaRPr lang="en-US" sz="2400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045108"/>
            <a:ext cx="4400573" cy="266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743427" y="956608"/>
            <a:ext cx="45529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Universal Queries</a:t>
            </a:r>
          </a:p>
          <a:p>
            <a:r>
              <a:rPr lang="en-US" sz="2400" dirty="0"/>
              <a:t>each item is </a:t>
            </a:r>
            <a:r>
              <a:rPr lang="en-US" sz="2400" dirty="0" smtClean="0"/>
              <a:t>presented with </a:t>
            </a:r>
            <a:r>
              <a:rPr lang="en-US" sz="2400" dirty="0"/>
              <a:t>a </a:t>
            </a:r>
            <a:endParaRPr lang="en-US" sz="2400" dirty="0" smtClean="0"/>
          </a:p>
          <a:p>
            <a:r>
              <a:rPr lang="en-US" sz="2400" dirty="0" smtClean="0"/>
              <a:t>short </a:t>
            </a:r>
            <a:r>
              <a:rPr lang="en-US" sz="2400" dirty="0"/>
              <a:t>unbiased </a:t>
            </a:r>
            <a:r>
              <a:rPr lang="en-US" sz="2400" dirty="0" smtClean="0"/>
              <a:t>description </a:t>
            </a:r>
            <a:r>
              <a:rPr lang="en-US" sz="2400" dirty="0"/>
              <a:t>users can form an opinion </a:t>
            </a:r>
            <a:r>
              <a:rPr lang="en-US" sz="2400" dirty="0" smtClean="0"/>
              <a:t>and respond </a:t>
            </a:r>
            <a:r>
              <a:rPr lang="en-US" sz="2400" dirty="0"/>
              <a:t>to any query</a:t>
            </a:r>
            <a:endParaRPr lang="en-US" sz="2400" dirty="0" smtClean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048000"/>
            <a:ext cx="4098144" cy="2580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4648200" y="1143000"/>
            <a:ext cx="0" cy="5105400"/>
          </a:xfrm>
          <a:prstGeom prst="line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16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563626"/>
            <a:ext cx="20955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solidFill>
                  <a:schemeClr val="tx1"/>
                </a:solidFill>
              </a:rPr>
              <a:t>Eigentaste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DNA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9793" y="1295400"/>
            <a:ext cx="7924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 use of </a:t>
            </a:r>
            <a:r>
              <a:rPr lang="en-US" sz="2000" i="1" dirty="0" smtClean="0"/>
              <a:t>universal queries </a:t>
            </a:r>
            <a:r>
              <a:rPr lang="en-US" sz="2000" dirty="0" smtClean="0"/>
              <a:t>ensures all users rate a common set of </a:t>
            </a:r>
            <a:r>
              <a:rPr lang="en-US" sz="2000" i="1" dirty="0" smtClean="0"/>
              <a:t>k</a:t>
            </a:r>
            <a:r>
              <a:rPr lang="en-US" sz="2000" dirty="0" smtClean="0"/>
              <a:t> items</a:t>
            </a:r>
          </a:p>
          <a:p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 system gets a dense submatrix from the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 square symmetric correlation matrix is applied</a:t>
            </a:r>
          </a:p>
          <a:p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Principle Component Analysis (PCA) is used to obtain linear projection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3886200" y="4800600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Principal </a:t>
            </a:r>
            <a:r>
              <a:rPr lang="en-US" sz="1400" dirty="0"/>
              <a:t>component analysis (PCA) is a statistical procedure that uses an orthogonal transformation to convert a set of observations of possibly correlated variables into a set of values of linearly uncorrelated variables called principal components</a:t>
            </a:r>
            <a:r>
              <a:rPr lang="en-US" sz="1400" dirty="0" smtClean="0"/>
              <a:t>.</a:t>
            </a:r>
          </a:p>
          <a:p>
            <a:endParaRPr lang="en-US" sz="1400" dirty="0"/>
          </a:p>
          <a:p>
            <a:r>
              <a:rPr lang="en-US" sz="1400" dirty="0"/>
              <a:t>https://en.wikipedia.org/wiki/Principal_component_analysis</a:t>
            </a:r>
          </a:p>
        </p:txBody>
      </p:sp>
    </p:spTree>
    <p:extLst>
      <p:ext uri="{BB962C8B-B14F-4D97-AF65-F5344CB8AC3E}">
        <p14:creationId xmlns:p14="http://schemas.microsoft.com/office/powerpoint/2010/main" val="412389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397078"/>
            <a:ext cx="4293067" cy="370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16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Selecting Number of Eigen Vector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1" y="1482468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rating is normalized by subtracting its mean rating over all user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752" y="2181225"/>
            <a:ext cx="19050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90983" y="344926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variance of the </a:t>
            </a:r>
            <a:r>
              <a:rPr lang="en-US" i="1" dirty="0" err="1" smtClean="0"/>
              <a:t>j</a:t>
            </a:r>
            <a:r>
              <a:rPr lang="en-US" i="1" baseline="30000" dirty="0" err="1" smtClean="0"/>
              <a:t>th</a:t>
            </a:r>
            <a:r>
              <a:rPr lang="en-US" baseline="30000" dirty="0" smtClean="0"/>
              <a:t> </a:t>
            </a:r>
            <a:r>
              <a:rPr lang="en-US" dirty="0" smtClean="0"/>
              <a:t> gauge </a:t>
            </a:r>
            <a:r>
              <a:rPr lang="en-US" dirty="0"/>
              <a:t>set item is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721" y="4038600"/>
            <a:ext cx="267652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287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 smtClean="0">
                <a:solidFill>
                  <a:schemeClr val="tx1"/>
                </a:solidFill>
              </a:rPr>
              <a:t>Eigentaste</a:t>
            </a:r>
            <a:r>
              <a:rPr lang="en-US" sz="3200" dirty="0" smtClean="0">
                <a:solidFill>
                  <a:schemeClr val="tx1"/>
                </a:solidFill>
              </a:rPr>
              <a:t> Clustering Algorithm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137160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1. Start with the minimal rectangular cell that </a:t>
            </a:r>
            <a:r>
              <a:rPr lang="en-US" dirty="0" smtClean="0"/>
              <a:t>encloses all </a:t>
            </a:r>
            <a:r>
              <a:rPr lang="en-US" dirty="0"/>
              <a:t>the points (user projections) in the </a:t>
            </a:r>
            <a:r>
              <a:rPr lang="en-US" dirty="0" err="1"/>
              <a:t>eigenplane</a:t>
            </a:r>
            <a:r>
              <a:rPr lang="en-US" dirty="0"/>
              <a:t>. </a:t>
            </a:r>
            <a:r>
              <a:rPr lang="en-US" dirty="0" smtClean="0"/>
              <a:t>This forms </a:t>
            </a:r>
            <a:r>
              <a:rPr lang="en-US" dirty="0"/>
              <a:t>the outermost </a:t>
            </a:r>
            <a:r>
              <a:rPr lang="en-US" dirty="0" smtClean="0"/>
              <a:t>rectangular </a:t>
            </a:r>
            <a:r>
              <a:rPr lang="en-US" dirty="0"/>
              <a:t>subdivision.</a:t>
            </a:r>
          </a:p>
          <a:p>
            <a:r>
              <a:rPr lang="en-US" dirty="0"/>
              <a:t>2. Bisect this cell along the x and y axes to yield 4 </a:t>
            </a:r>
            <a:r>
              <a:rPr lang="en-US" dirty="0" smtClean="0"/>
              <a:t>rectangular sub-cells</a:t>
            </a:r>
            <a:r>
              <a:rPr lang="en-US" dirty="0"/>
              <a:t>.</a:t>
            </a:r>
          </a:p>
          <a:p>
            <a:r>
              <a:rPr lang="en-US" dirty="0"/>
              <a:t>3. For each new sub-cell that has the origin as one of </a:t>
            </a:r>
            <a:r>
              <a:rPr lang="en-US" dirty="0" smtClean="0"/>
              <a:t>its vertices</a:t>
            </a:r>
            <a:r>
              <a:rPr lang="en-US" dirty="0"/>
              <a:t>, perform the operation in step 2 to </a:t>
            </a:r>
            <a:r>
              <a:rPr lang="en-US" dirty="0" smtClean="0"/>
              <a:t>generate sub-cells </a:t>
            </a:r>
            <a:r>
              <a:rPr lang="en-US" dirty="0"/>
              <a:t>at the next hierarchical level.</a:t>
            </a:r>
          </a:p>
          <a:p>
            <a:r>
              <a:rPr lang="en-US" dirty="0"/>
              <a:t>4. Repeat Step 3 for each level until a desired depth </a:t>
            </a:r>
            <a:r>
              <a:rPr lang="en-US" dirty="0" smtClean="0"/>
              <a:t>is reached</a:t>
            </a:r>
            <a:r>
              <a:rPr lang="en-US" dirty="0"/>
              <a:t>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552" y="1295400"/>
            <a:ext cx="4335119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143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18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Metrics for Evaluation</a:t>
            </a:r>
            <a:endParaRPr lang="en-US" sz="3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81000" y="1184323"/>
                <a:ext cx="6705600" cy="668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 is the prediction for how user </a:t>
                </a:r>
                <a:r>
                  <a:rPr lang="en-US" i="1" dirty="0" err="1" smtClean="0"/>
                  <a:t>i</a:t>
                </a:r>
                <a:r>
                  <a:rPr lang="en-US" dirty="0" smtClean="0"/>
                  <a:t> will rate item </a:t>
                </a:r>
                <a:r>
                  <a:rPr lang="en-US" i="1" dirty="0" smtClean="0"/>
                  <a:t>j </a:t>
                </a:r>
                <a:r>
                  <a:rPr lang="en-US" dirty="0" smtClean="0"/>
                  <a:t>the Mean Absolute Error (MAE) is:  </a:t>
                </a:r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184323"/>
                <a:ext cx="6705600" cy="668645"/>
              </a:xfrm>
              <a:prstGeom prst="rect">
                <a:avLst/>
              </a:prstGeom>
              <a:blipFill rotWithShape="1">
                <a:blip r:embed="rId2"/>
                <a:stretch>
                  <a:fillRect l="-818" t="-3636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90982" y="3449266"/>
            <a:ext cx="49668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Since </a:t>
            </a:r>
            <a:r>
              <a:rPr lang="en-US" dirty="0" err="1"/>
              <a:t>Eigentaste</a:t>
            </a:r>
            <a:r>
              <a:rPr lang="en-US" dirty="0"/>
              <a:t> </a:t>
            </a:r>
            <a:r>
              <a:rPr lang="en-US" dirty="0" smtClean="0"/>
              <a:t>numerical range scale is [-10, +10]</a:t>
            </a:r>
          </a:p>
          <a:p>
            <a:r>
              <a:rPr lang="en-US" dirty="0" smtClean="0"/>
              <a:t>the MAE is normalized. The Normalized Mean</a:t>
            </a:r>
          </a:p>
          <a:p>
            <a:r>
              <a:rPr lang="en-US" dirty="0" smtClean="0"/>
              <a:t>Absolute Error (NMAE) is:</a:t>
            </a:r>
            <a:endParaRPr lang="en-US" dirty="0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81200"/>
            <a:ext cx="263842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798" y="2300782"/>
            <a:ext cx="3650538" cy="2296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891873"/>
            <a:ext cx="254317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922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19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Results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343400"/>
            <a:ext cx="524827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3776662" cy="2930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969" y="1102517"/>
            <a:ext cx="3546231" cy="3010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27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900" y="2890391"/>
            <a:ext cx="8534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Empirical Analysis of Predictive Algorithms for Collaborative Filtering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1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Related Work to </a:t>
            </a:r>
            <a:r>
              <a:rPr lang="en-US" sz="3200" dirty="0" smtClean="0">
                <a:solidFill>
                  <a:schemeClr val="tx1"/>
                </a:solidFill>
              </a:rPr>
              <a:t>Seminal Paper 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1428541"/>
            <a:ext cx="6248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Eigentaste</a:t>
            </a:r>
            <a:r>
              <a:rPr lang="en-US" sz="2400" dirty="0" smtClean="0"/>
              <a:t> is considered a Model-Based</a:t>
            </a:r>
          </a:p>
          <a:p>
            <a:pPr lvl="1"/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Used </a:t>
            </a:r>
            <a:r>
              <a:rPr lang="en-US" sz="2400" b="1" dirty="0" smtClean="0"/>
              <a:t>POP</a:t>
            </a:r>
            <a:r>
              <a:rPr lang="en-US" sz="2400" dirty="0" smtClean="0"/>
              <a:t> algorithm as a base for evaluation. 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143000" y="5794177"/>
            <a:ext cx="7315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Note: </a:t>
            </a:r>
            <a:r>
              <a:rPr lang="en-US" sz="1400" b="1" dirty="0" smtClean="0"/>
              <a:t>POP</a:t>
            </a:r>
            <a:r>
              <a:rPr lang="en-US" sz="1400" dirty="0" smtClean="0"/>
              <a:t> </a:t>
            </a:r>
            <a:r>
              <a:rPr lang="en-US" sz="1400" dirty="0"/>
              <a:t>algorithm treats all </a:t>
            </a:r>
            <a:r>
              <a:rPr lang="en-US" sz="1400" dirty="0" smtClean="0"/>
              <a:t>users </a:t>
            </a:r>
            <a:r>
              <a:rPr lang="en-US" sz="1400" dirty="0"/>
              <a:t>as coming from the same global cluster.</a:t>
            </a:r>
          </a:p>
        </p:txBody>
      </p:sp>
    </p:spTree>
    <p:extLst>
      <p:ext uri="{BB962C8B-B14F-4D97-AF65-F5344CB8AC3E}">
        <p14:creationId xmlns:p14="http://schemas.microsoft.com/office/powerpoint/2010/main" val="275791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Collaborative Filtering Definition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7589" y="2743200"/>
            <a:ext cx="38895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Also referred as recommender systems.</a:t>
            </a:r>
          </a:p>
          <a:p>
            <a:r>
              <a:rPr lang="en-US" dirty="0" smtClean="0"/>
              <a:t>“database about user preferences to </a:t>
            </a:r>
          </a:p>
          <a:p>
            <a:r>
              <a:rPr lang="en-US" dirty="0"/>
              <a:t>p</a:t>
            </a:r>
            <a:r>
              <a:rPr lang="en-US" dirty="0" smtClean="0"/>
              <a:t>redict additional topics or products”</a:t>
            </a:r>
          </a:p>
        </p:txBody>
      </p:sp>
      <p:pic>
        <p:nvPicPr>
          <p:cNvPr id="5" name="Picture 2" descr="Image result for collaborative filtering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294320"/>
            <a:ext cx="4191000" cy="3940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57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3238500" y="990600"/>
            <a:ext cx="2286000" cy="228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Goal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19400" y="1676400"/>
            <a:ext cx="312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Evaluate</a:t>
            </a:r>
          </a:p>
          <a:p>
            <a:pPr algn="ctr"/>
            <a:r>
              <a:rPr lang="en-US" dirty="0" smtClean="0"/>
              <a:t>Collaborative Filtering</a:t>
            </a:r>
          </a:p>
          <a:p>
            <a:pPr algn="ctr"/>
            <a:r>
              <a:rPr lang="en-US" dirty="0" smtClean="0"/>
              <a:t>Algorithms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505200" y="3657600"/>
            <a:ext cx="762000" cy="7620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86007" y="3328908"/>
            <a:ext cx="79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metric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rot="16200000" flipH="1">
            <a:off x="4572000" y="3657600"/>
            <a:ext cx="762000" cy="7620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57400" y="4823683"/>
            <a:ext cx="2206245" cy="115416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tIns="0" rtlCol="0" anchor="t" anchorCtr="1">
            <a:spAutoFit/>
          </a:bodyPr>
          <a:lstStyle/>
          <a:p>
            <a:pPr algn="ctr"/>
            <a:r>
              <a:rPr lang="en-US" dirty="0" smtClean="0"/>
              <a:t>Accuracy set of</a:t>
            </a:r>
          </a:p>
          <a:p>
            <a:pPr algn="ctr"/>
            <a:r>
              <a:rPr lang="en-US" dirty="0" smtClean="0"/>
              <a:t>Individual predictions</a:t>
            </a:r>
          </a:p>
          <a:p>
            <a:pPr algn="ctr"/>
            <a:r>
              <a:rPr lang="en-US" dirty="0" smtClean="0"/>
              <a:t>|mean σ|</a:t>
            </a:r>
          </a:p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767754" y="4800600"/>
            <a:ext cx="1974258" cy="120032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Given a ranked list</a:t>
            </a:r>
          </a:p>
          <a:p>
            <a:pPr algn="ctr"/>
            <a:r>
              <a:rPr lang="en-US" dirty="0" smtClean="0"/>
              <a:t>Of suggested items</a:t>
            </a:r>
          </a:p>
          <a:p>
            <a:pPr algn="ctr"/>
            <a:r>
              <a:rPr lang="en-US" dirty="0" smtClean="0"/>
              <a:t>Probability of </a:t>
            </a:r>
          </a:p>
          <a:p>
            <a:pPr algn="ctr"/>
            <a:r>
              <a:rPr lang="en-US" dirty="0" smtClean="0"/>
              <a:t>user 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8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Type of Filtering Algorithm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828925"/>
            <a:ext cx="2952750" cy="32670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48848" y="171520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Model-Based: uses user-database to estimate predictions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171520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Memory-Base: uses entire database to estimate predictions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93348"/>
            <a:ext cx="3720857" cy="235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67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Memory-Based Algorithms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1219200"/>
            <a:ext cx="8915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Task: predicts votes </a:t>
            </a:r>
            <a:r>
              <a:rPr lang="en-US" sz="2000" dirty="0"/>
              <a:t>of a particular </a:t>
            </a:r>
            <a:r>
              <a:rPr lang="en-US" sz="2000" dirty="0" smtClean="0"/>
              <a:t>user </a:t>
            </a:r>
            <a:r>
              <a:rPr lang="en-US" sz="2000" dirty="0"/>
              <a:t>from a database of user votes</a:t>
            </a:r>
          </a:p>
          <a:p>
            <a:r>
              <a:rPr lang="en-US" sz="2000" dirty="0"/>
              <a:t>from a sample or population of other users.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1828800" y="2146998"/>
                <a:ext cx="5846047" cy="13481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z="2000" dirty="0" smtClean="0"/>
                  <a:t> = active user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 smtClean="0"/>
                  <a:t> = vote for user </a:t>
                </a:r>
                <a:r>
                  <a:rPr lang="en-US" sz="2000" i="1" dirty="0" err="1" smtClean="0"/>
                  <a:t>i</a:t>
                </a:r>
                <a:r>
                  <a:rPr lang="en-US" sz="2000" i="1" dirty="0" smtClean="0"/>
                  <a:t> </a:t>
                </a:r>
                <a:r>
                  <a:rPr lang="en-US" sz="2000" dirty="0" smtClean="0"/>
                  <a:t>on item </a:t>
                </a:r>
                <a:r>
                  <a:rPr lang="en-US" sz="2000" i="1" dirty="0" smtClean="0"/>
                  <a:t>j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i="1" dirty="0" smtClean="0"/>
                  <a:t>= set of items on which user </a:t>
                </a:r>
                <a:r>
                  <a:rPr lang="en-US" sz="2000" i="1" dirty="0" err="1" smtClean="0"/>
                  <a:t>i</a:t>
                </a:r>
                <a:r>
                  <a:rPr lang="en-US" sz="2000" i="1" dirty="0" smtClean="0"/>
                  <a:t> has voted</a:t>
                </a:r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2146998"/>
                <a:ext cx="5846047" cy="1348126"/>
              </a:xfrm>
              <a:prstGeom prst="rect">
                <a:avLst/>
              </a:prstGeom>
              <a:blipFill rotWithShape="1">
                <a:blip r:embed="rId2"/>
                <a:stretch>
                  <a:fillRect t="-2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28600" y="3429000"/>
            <a:ext cx="891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Mean vote for user </a:t>
            </a:r>
            <a:r>
              <a:rPr lang="en-US" sz="2000" i="1" dirty="0" smtClean="0"/>
              <a:t>i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829110"/>
            <a:ext cx="246697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04800" y="492302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redicted vote of </a:t>
            </a:r>
            <a:r>
              <a:rPr lang="en-US" dirty="0"/>
              <a:t>the active user for item </a:t>
            </a:r>
            <a:r>
              <a:rPr lang="en-US" i="1" dirty="0" smtClean="0"/>
              <a:t>j:</a:t>
            </a:r>
            <a:endParaRPr lang="en-US" i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292352"/>
            <a:ext cx="42481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869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Extension Memory-Based </a:t>
            </a:r>
            <a:r>
              <a:rPr lang="en-US" sz="3200" dirty="0">
                <a:solidFill>
                  <a:schemeClr val="tx1"/>
                </a:solidFill>
              </a:rPr>
              <a:t>Algorithms</a:t>
            </a:r>
            <a:endParaRPr lang="en-US" sz="3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228600" y="1219200"/>
                <a:ext cx="8915400" cy="13702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 smtClean="0"/>
                  <a:t>Default Voting</a:t>
                </a:r>
                <a:r>
                  <a:rPr lang="en-US" sz="2000" dirty="0" smtClean="0"/>
                  <a:t>:</a:t>
                </a:r>
              </a:p>
              <a:p>
                <a:r>
                  <a:rPr lang="en-US" sz="2000" dirty="0" smtClean="0"/>
                  <a:t>Correlation algorithm under performs when few votes for active </a:t>
                </a:r>
                <a:r>
                  <a:rPr lang="en-US" sz="2000" dirty="0"/>
                  <a:t>user </a:t>
                </a:r>
                <a:r>
                  <a:rPr lang="en-US" sz="2000" dirty="0" smtClean="0"/>
                  <a:t>and matching user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 ∩ 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 smtClean="0"/>
                  <a:t> → default values are assumed for features where there are not </a:t>
                </a:r>
              </a:p>
              <a:p>
                <a:r>
                  <a:rPr lang="en-US" sz="2000" dirty="0"/>
                  <a:t>e</a:t>
                </a:r>
                <a:r>
                  <a:rPr lang="en-US" sz="2000" dirty="0" smtClean="0"/>
                  <a:t>xplicit votes.</a:t>
                </a:r>
                <a:endParaRPr lang="en-US" sz="20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219200"/>
                <a:ext cx="8915400" cy="1370247"/>
              </a:xfrm>
              <a:prstGeom prst="rect">
                <a:avLst/>
              </a:prstGeom>
              <a:blipFill rotWithShape="1">
                <a:blip r:embed="rId2"/>
                <a:stretch>
                  <a:fillRect l="-752" t="-2222" b="-7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228600" y="2744553"/>
                <a:ext cx="8915400" cy="16295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 smtClean="0"/>
                  <a:t>Inverse User Frequency:</a:t>
                </a:r>
                <a:endParaRPr lang="en-US" sz="2000" dirty="0" smtClean="0"/>
              </a:p>
              <a:p>
                <a:r>
                  <a:rPr lang="en-US" sz="2000" dirty="0" smtClean="0"/>
                  <a:t>Universally liked items are not useful in capturing similarity in less common items.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sz="2000" dirty="0" smtClean="0"/>
              </a:p>
              <a:p>
                <a:r>
                  <a:rPr lang="en-US" sz="2000" dirty="0" smtClean="0"/>
                  <a:t>Original weight formulation:</a:t>
                </a:r>
                <a:endParaRPr lang="en-US" sz="2000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744553"/>
                <a:ext cx="8915400" cy="1629549"/>
              </a:xfrm>
              <a:prstGeom prst="rect">
                <a:avLst/>
              </a:prstGeom>
              <a:blipFill rotWithShape="1">
                <a:blip r:embed="rId3"/>
                <a:stretch>
                  <a:fillRect l="-752" t="-1866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860" y="4360704"/>
            <a:ext cx="4114800" cy="88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28600" y="5181600"/>
            <a:ext cx="891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Modified:</a:t>
            </a:r>
            <a:endParaRPr lang="en-US" sz="2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185" y="5581710"/>
            <a:ext cx="4695825" cy="1012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161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587" y="4557712"/>
            <a:ext cx="3071813" cy="161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Model-Based Methods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5945" y="3429000"/>
            <a:ext cx="1613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Cluster Models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228600" y="1524000"/>
            <a:ext cx="8915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Collecting what we know about a user, then we can calculate the expected value of</a:t>
            </a:r>
          </a:p>
          <a:p>
            <a:r>
              <a:rPr lang="en-US" sz="2000" dirty="0" smtClean="0"/>
              <a:t>a vote of unobserved items. </a:t>
            </a:r>
            <a:r>
              <a:rPr lang="en-US" sz="2000" dirty="0"/>
              <a:t>A</a:t>
            </a:r>
            <a:r>
              <a:rPr lang="en-US" sz="2000" dirty="0" smtClean="0"/>
              <a:t>ssuming votes are integers 0 → </a:t>
            </a:r>
            <a:r>
              <a:rPr lang="en-US" sz="2000" i="1" dirty="0" smtClean="0"/>
              <a:t>m, </a:t>
            </a:r>
            <a:r>
              <a:rPr lang="en-US" sz="2000" dirty="0" smtClean="0"/>
              <a:t>then:</a:t>
            </a:r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736" y="2463267"/>
            <a:ext cx="4686300" cy="811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562600" y="3516868"/>
            <a:ext cx="2588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Bayesian Network Model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5257800" y="3953470"/>
            <a:ext cx="3352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States of </a:t>
            </a:r>
            <a:r>
              <a:rPr lang="en-US" dirty="0"/>
              <a:t>each node correspond to the possible vote values </a:t>
            </a:r>
            <a:r>
              <a:rPr lang="en-US" dirty="0" smtClean="0"/>
              <a:t>for each </a:t>
            </a:r>
            <a:r>
              <a:rPr lang="en-US" dirty="0"/>
              <a:t>item.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15945" y="3801070"/>
            <a:ext cx="29416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Certain </a:t>
            </a:r>
            <a:r>
              <a:rPr lang="en-US" dirty="0"/>
              <a:t>groups or types of users </a:t>
            </a:r>
            <a:r>
              <a:rPr lang="en-US" dirty="0" smtClean="0"/>
              <a:t>share a </a:t>
            </a:r>
            <a:r>
              <a:rPr lang="en-US" dirty="0"/>
              <a:t>common set of preferences and </a:t>
            </a:r>
            <a:r>
              <a:rPr lang="en-US" dirty="0" smtClean="0"/>
              <a:t>tastes.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876799"/>
            <a:ext cx="1703730" cy="175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1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0771" y="990600"/>
            <a:ext cx="74076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MS Web</a:t>
            </a:r>
            <a:r>
              <a:rPr lang="en-US" sz="2400" dirty="0"/>
              <a:t>: This dataset captures individual </a:t>
            </a:r>
            <a:r>
              <a:rPr lang="en-US" sz="2400" dirty="0" smtClean="0"/>
              <a:t>visits to </a:t>
            </a:r>
            <a:r>
              <a:rPr lang="en-US" sz="2400" dirty="0"/>
              <a:t>various areas ( </a:t>
            </a:r>
            <a:r>
              <a:rPr lang="en-US" sz="2400" dirty="0" err="1"/>
              <a:t>vroots</a:t>
            </a:r>
            <a:r>
              <a:rPr lang="en-US" sz="2400" dirty="0"/>
              <a:t>) of the Microsoft </a:t>
            </a:r>
            <a:r>
              <a:rPr lang="en-US" sz="2400" dirty="0" smtClean="0"/>
              <a:t>corporate web </a:t>
            </a:r>
            <a:r>
              <a:rPr lang="en-US" sz="2400" dirty="0"/>
              <a:t>site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Television</a:t>
            </a:r>
            <a:r>
              <a:rPr lang="en-US" sz="2400" dirty="0"/>
              <a:t>: This dataset uses </a:t>
            </a:r>
            <a:r>
              <a:rPr lang="en-US" sz="2400" dirty="0" err="1"/>
              <a:t>Neilsen</a:t>
            </a:r>
            <a:r>
              <a:rPr lang="en-US" sz="2400" dirty="0"/>
              <a:t> </a:t>
            </a:r>
            <a:r>
              <a:rPr lang="en-US" sz="2400" dirty="0" smtClean="0"/>
              <a:t>network television </a:t>
            </a:r>
            <a:r>
              <a:rPr lang="en-US" sz="2400" dirty="0"/>
              <a:t>viewing data for individuals for a </a:t>
            </a:r>
            <a:r>
              <a:rPr lang="en-US" sz="2400" dirty="0" smtClean="0"/>
              <a:t>two week </a:t>
            </a:r>
            <a:r>
              <a:rPr lang="en-US" sz="2400" dirty="0"/>
              <a:t>period in the summer of </a:t>
            </a:r>
            <a:r>
              <a:rPr lang="en-US" sz="2400" dirty="0" smtClean="0"/>
              <a:t>1996.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EachMovie</a:t>
            </a:r>
            <a:r>
              <a:rPr lang="en-US" sz="2400" dirty="0"/>
              <a:t>: </a:t>
            </a:r>
            <a:r>
              <a:rPr lang="en-US" sz="2400" dirty="0"/>
              <a:t>E</a:t>
            </a:r>
            <a:r>
              <a:rPr lang="en-US" sz="2400" dirty="0" smtClean="0"/>
              <a:t>xplicit </a:t>
            </a:r>
            <a:r>
              <a:rPr lang="en-US" sz="2400" dirty="0"/>
              <a:t>voting example </a:t>
            </a:r>
            <a:r>
              <a:rPr lang="en-US" sz="2400" dirty="0" smtClean="0"/>
              <a:t>deployed </a:t>
            </a:r>
            <a:r>
              <a:rPr lang="en-US" sz="2400" dirty="0"/>
              <a:t>by Digital Equipment </a:t>
            </a:r>
            <a:r>
              <a:rPr lang="en-US" sz="2400" dirty="0" smtClean="0"/>
              <a:t>Research Center </a:t>
            </a:r>
            <a:r>
              <a:rPr lang="en-US" sz="2400" dirty="0"/>
              <a:t>from 1995 through </a:t>
            </a:r>
            <a:r>
              <a:rPr lang="en-US" sz="2400" dirty="0" smtClean="0"/>
              <a:t>1997.</a:t>
            </a:r>
            <a:endParaRPr lang="en-US" sz="2400" b="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Datasets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4029555"/>
            <a:ext cx="3886200" cy="2428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560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6038</TotalTime>
  <Words>963</Words>
  <Application>Microsoft Office PowerPoint</Application>
  <PresentationFormat>On-screen Show (4:3)</PresentationFormat>
  <Paragraphs>132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Hamar</dc:creator>
  <cp:lastModifiedBy>Hamar</cp:lastModifiedBy>
  <cp:revision>180</cp:revision>
  <cp:lastPrinted>2016-12-01T11:59:10Z</cp:lastPrinted>
  <dcterms:created xsi:type="dcterms:W3CDTF">2016-10-04T14:21:25Z</dcterms:created>
  <dcterms:modified xsi:type="dcterms:W3CDTF">2016-12-15T18:17:33Z</dcterms:modified>
</cp:coreProperties>
</file>