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81" r:id="rId24"/>
    <p:sldId id="277" r:id="rId25"/>
    <p:sldId id="279" r:id="rId26"/>
    <p:sldId id="280" r:id="rId27"/>
    <p:sldId id="283" r:id="rId28"/>
    <p:sldId id="287" r:id="rId29"/>
    <p:sldId id="284" r:id="rId30"/>
    <p:sldId id="285" r:id="rId31"/>
    <p:sldId id="282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FC872-01C6-442E-BD56-990192213D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BA8C1-9C9D-4028-B1C1-1AFFBDD0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0EE-DE21-4C03-AB70-882520788178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99CF-8A14-47B5-B880-6A6F78F44683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1C5-15F3-4EEF-ADEF-C2D9D772A7A6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6CD1-4D2E-4DBC-9381-FEA14BD8C518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6C58-764C-4993-AFFA-CF529897ADE1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FA05-2AB2-4B5C-B715-50C3CF70CCD7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8006-7AD3-4D4F-A07C-0F2BB45B65B1}" type="datetime1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5387-79FC-44A6-8B92-4C72D1597292}" type="datetime1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3DC-2E89-4A1F-872D-6E530D0E721E}" type="datetime1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30BC-8581-42AB-BF95-989B7515FAB7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A55C-074A-4CC2-8E1E-8EE901BC97C8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E374-CF7D-4900-8FCD-6146378F0570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eLlYSpVjH94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LlYSpVjH9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15400" cy="20574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A stochastic parts program and noun phrase parser for unrestricted text</a:t>
            </a:r>
          </a:p>
          <a:p>
            <a:pPr algn="l"/>
            <a:r>
              <a:rPr lang="en-US" sz="2000" dirty="0" smtClean="0"/>
              <a:t>Church, K. W. , 1988,  Association for Computational </a:t>
            </a:r>
            <a:r>
              <a:rPr lang="en-US" sz="2000" dirty="0" smtClean="0"/>
              <a:t>Linguistics.</a:t>
            </a:r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b="1" dirty="0" smtClean="0"/>
              <a:t>Probabilistic part-of speech tagging using decision trees</a:t>
            </a:r>
          </a:p>
          <a:p>
            <a:pPr algn="l"/>
            <a:r>
              <a:rPr lang="en-US" sz="2000" dirty="0" err="1" smtClean="0"/>
              <a:t>Schmid</a:t>
            </a:r>
            <a:r>
              <a:rPr lang="en-US" sz="2000" dirty="0" smtClean="0"/>
              <a:t>, Helmut, 2013, </a:t>
            </a:r>
            <a:r>
              <a:rPr lang="en-US" sz="2000" dirty="0"/>
              <a:t>"New methods in language processing".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2667000"/>
            <a:ext cx="841248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2" y="2844225"/>
            <a:ext cx="8412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Presentation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4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Plinio H. Vargas</a:t>
            </a:r>
          </a:p>
          <a:p>
            <a:pPr algn="ctr"/>
            <a:r>
              <a:rPr lang="en-US" dirty="0" smtClean="0"/>
              <a:t>October 06,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1" y="457200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Dominion University</a:t>
            </a:r>
          </a:p>
          <a:p>
            <a:pPr algn="ctr"/>
            <a:r>
              <a:rPr lang="en-US" dirty="0" smtClean="0"/>
              <a:t>Intro to Information Retrieval</a:t>
            </a:r>
          </a:p>
          <a:p>
            <a:pPr algn="ctr"/>
            <a:r>
              <a:rPr lang="en-US" dirty="0" smtClean="0"/>
              <a:t>CS734/834</a:t>
            </a:r>
          </a:p>
        </p:txBody>
      </p:sp>
    </p:spTree>
    <p:extLst>
      <p:ext uri="{BB962C8B-B14F-4D97-AF65-F5344CB8AC3E}">
        <p14:creationId xmlns:p14="http://schemas.microsoft.com/office/powerpoint/2010/main" val="29624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3048000"/>
            <a:ext cx="5642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Mary purchased a </a:t>
            </a:r>
            <a:r>
              <a:rPr lang="en-US" sz="3600" u="sng" dirty="0" smtClean="0"/>
              <a:t>table</a:t>
            </a:r>
            <a:r>
              <a:rPr lang="en-US" sz="3600" dirty="0" smtClean="0"/>
              <a:t> lamp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Another Predicate Context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743" y="2661816"/>
            <a:ext cx="874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Mary/PPS purchase/VB a/AT </a:t>
            </a:r>
            <a:r>
              <a:rPr lang="en-US" sz="3600" u="sng" dirty="0" smtClean="0"/>
              <a:t>table</a:t>
            </a:r>
            <a:r>
              <a:rPr lang="en-US" sz="3600" dirty="0" smtClean="0"/>
              <a:t>/JJ lamp/NN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866" y="5943600"/>
            <a:ext cx="828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PPS = subject pronoun; MD = modal; VB = verb; AT = article; NN = noun; JJ = adjective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Tables as an Adjective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37343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Speech Synthesis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Speech Recognition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Spelling Correction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Proof-reading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Retrieval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Application of Part-of-Speech Tagging</a:t>
            </a:r>
          </a:p>
        </p:txBody>
      </p:sp>
    </p:spTree>
    <p:extLst>
      <p:ext uri="{BB962C8B-B14F-4D97-AF65-F5344CB8AC3E}">
        <p14:creationId xmlns:p14="http://schemas.microsoft.com/office/powerpoint/2010/main" val="28425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Paper Contribution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95600"/>
            <a:ext cx="8823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Church combined the use of “</a:t>
            </a:r>
            <a:r>
              <a:rPr lang="en-US" sz="2400" b="1" dirty="0" smtClean="0"/>
              <a:t>lexical</a:t>
            </a:r>
            <a:r>
              <a:rPr lang="en-US" sz="2400" dirty="0" smtClean="0"/>
              <a:t>” and “</a:t>
            </a:r>
            <a:r>
              <a:rPr lang="en-US" sz="2400" b="1" dirty="0" smtClean="0"/>
              <a:t>contextual</a:t>
            </a:r>
            <a:r>
              <a:rPr lang="en-US" sz="2400" dirty="0" smtClean="0"/>
              <a:t>” probabilities 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ith dynamic programming algorithm to find parts of speech tagging </a:t>
            </a:r>
          </a:p>
          <a:p>
            <a:r>
              <a:rPr lang="en-US" sz="2400" dirty="0" smtClean="0"/>
              <a:t>in O(n).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3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Obtaining Frequencies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390" y="1183962"/>
            <a:ext cx="7397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go to the corpus to find </a:t>
            </a:r>
            <a:r>
              <a:rPr lang="en-US" sz="2400" dirty="0" smtClean="0"/>
              <a:t>part-of-speech frequency.</a:t>
            </a:r>
          </a:p>
          <a:p>
            <a:r>
              <a:rPr lang="en-US" sz="2400" dirty="0" smtClean="0"/>
              <a:t>Below, it is the part-of-speech frequency for phrase:</a:t>
            </a:r>
          </a:p>
          <a:p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see a bird</a:t>
            </a:r>
            <a:r>
              <a:rPr lang="en-US" sz="2400" dirty="0" smtClean="0"/>
              <a:t>”.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11846"/>
              </p:ext>
            </p:extLst>
          </p:nvPr>
        </p:nvGraphicFramePr>
        <p:xfrm>
          <a:off x="1405571" y="278247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990600"/>
                <a:gridCol w="990600"/>
                <a:gridCol w="16764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Parts of Speech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(French)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0990" y="4703182"/>
            <a:ext cx="480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Frequencies obtained from Tagged Brown Corpus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5943600"/>
            <a:ext cx="906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PPS = subject pronoun; </a:t>
            </a:r>
            <a:r>
              <a:rPr lang="en-US" dirty="0" smtClean="0"/>
              <a:t>NP </a:t>
            </a:r>
            <a:r>
              <a:rPr lang="en-US" dirty="0" smtClean="0"/>
              <a:t>= </a:t>
            </a:r>
            <a:r>
              <a:rPr lang="en-US" dirty="0" smtClean="0"/>
              <a:t>proper noun; </a:t>
            </a:r>
            <a:r>
              <a:rPr lang="en-US" dirty="0" smtClean="0"/>
              <a:t>VB = verb; AT = article; NN = noun; </a:t>
            </a:r>
            <a:r>
              <a:rPr lang="en-US" dirty="0" smtClean="0"/>
              <a:t>UH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interjection</a:t>
            </a:r>
          </a:p>
          <a:p>
            <a:r>
              <a:rPr lang="en-US" dirty="0" smtClean="0"/>
              <a:t>IN = preposition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Lexical Probability Estimation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86000" y="1668411"/>
                <a:ext cx="3764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𝐿𝑃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𝐹𝑟𝑒𝑞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𝑊𝐿</m:t>
                      </m:r>
                      <m:r>
                        <a:rPr lang="en-US" sz="2400" b="0" i="1" smtClean="0">
                          <a:latin typeface="Cambria Math"/>
                        </a:rPr>
                        <m:t>)/</m:t>
                      </m:r>
                      <m:r>
                        <a:rPr lang="en-US" sz="2400" b="0" i="1" smtClean="0">
                          <a:latin typeface="Cambria Math"/>
                        </a:rPr>
                        <m:t>𝐹𝑟𝑒𝑞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𝑊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68411"/>
                <a:ext cx="376474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69506"/>
              </p:ext>
            </p:extLst>
          </p:nvPr>
        </p:nvGraphicFramePr>
        <p:xfrm>
          <a:off x="1024571" y="2782474"/>
          <a:ext cx="70526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29"/>
                <a:gridCol w="1752600"/>
                <a:gridCol w="1447800"/>
                <a:gridCol w="1676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Lexical Probabilities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</a:t>
                      </a:r>
                      <a:r>
                        <a:rPr lang="en-US" dirty="0" smtClean="0"/>
                        <a:t>(PPSS|“I”)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5837/5838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</a:t>
                      </a:r>
                      <a:r>
                        <a:rPr lang="en-US" dirty="0" smtClean="0"/>
                        <a:t>(NP|“I”)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1/5838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VB|“see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771/772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UH|“see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1/772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AT|“a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23013/23019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IN|“a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6/23019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Prob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NN|“bird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26/26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5238" y="4703182"/>
            <a:ext cx="480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Frequencies obtained from Tagged Brown Corpus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5943600"/>
            <a:ext cx="906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PPS = subject pronoun; </a:t>
            </a:r>
            <a:r>
              <a:rPr lang="en-US" dirty="0" smtClean="0"/>
              <a:t>NP </a:t>
            </a:r>
            <a:r>
              <a:rPr lang="en-US" dirty="0" smtClean="0"/>
              <a:t>= </a:t>
            </a:r>
            <a:r>
              <a:rPr lang="en-US" dirty="0" smtClean="0"/>
              <a:t>proper noun; </a:t>
            </a:r>
            <a:r>
              <a:rPr lang="en-US" dirty="0" smtClean="0"/>
              <a:t>VB = verb; AT = article; NN = noun; </a:t>
            </a:r>
            <a:r>
              <a:rPr lang="en-US" dirty="0" smtClean="0"/>
              <a:t>UH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interjection</a:t>
            </a:r>
          </a:p>
          <a:p>
            <a:r>
              <a:rPr lang="en-US" dirty="0" smtClean="0"/>
              <a:t>IN = preposition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Contextual Probability </a:t>
            </a:r>
            <a:r>
              <a:rPr lang="en-US" sz="3200" dirty="0">
                <a:solidFill>
                  <a:schemeClr val="tx1"/>
                </a:solidFill>
              </a:rPr>
              <a:t>Estimation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944940"/>
            <a:ext cx="8387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contextual probability of observing part of speech X given the</a:t>
            </a:r>
          </a:p>
          <a:p>
            <a:r>
              <a:rPr lang="en-US" sz="2400" dirty="0" smtClean="0"/>
              <a:t>following two parts of speech Y and Z is estimated by dividing the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rigram frequency XYZ by the bigram frequency YZ.  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1931" y="5867400"/>
            <a:ext cx="828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PPS = subject pronoun; MD = modal; VB = verb; AT = article; NN = noun; JJ = adjective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4400" y="2494612"/>
                <a:ext cx="6974410" cy="2996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For example the probability of observing a verb before</a:t>
                </a:r>
              </a:p>
              <a:p>
                <a:r>
                  <a:rPr lang="en-US" sz="2400" dirty="0" smtClean="0"/>
                  <a:t>an article and a noun: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𝐹𝑟𝑒𝑞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𝑉𝐵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𝐴𝑇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𝑁𝑁</m:t>
                              </m:r>
                            </m:e>
                          </m:d>
                        </m:num>
                        <m:den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𝐹𝑟𝑒𝑞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𝐴𝑇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𝑁𝑁</m:t>
                                  </m:r>
                                </m:e>
                              </m:d>
                            </m:e>
                            <m:e/>
                          </m:eqArr>
                        </m:den>
                      </m:f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3212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53091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=0.064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94612"/>
                <a:ext cx="6974410" cy="2996398"/>
              </a:xfrm>
              <a:prstGeom prst="rect">
                <a:avLst/>
              </a:prstGeom>
              <a:blipFill rotWithShape="1">
                <a:blip r:embed="rId2"/>
                <a:stretch>
                  <a:fillRect l="-1311" t="-1626" r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All Possible POST Assignments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674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 phrase, the Cartesian product of all its words lexical </a:t>
            </a:r>
          </a:p>
          <a:p>
            <a:r>
              <a:rPr lang="en-US" sz="2400" dirty="0" smtClean="0"/>
              <a:t>values will provide all possible POST sets.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5474"/>
              </p:ext>
            </p:extLst>
          </p:nvPr>
        </p:nvGraphicFramePr>
        <p:xfrm>
          <a:off x="1524000" y="1905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5943600"/>
            <a:ext cx="906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PPS = subject pronoun; </a:t>
            </a:r>
            <a:r>
              <a:rPr lang="en-US" dirty="0" smtClean="0"/>
              <a:t>NP </a:t>
            </a:r>
            <a:r>
              <a:rPr lang="en-US" dirty="0" smtClean="0"/>
              <a:t>= </a:t>
            </a:r>
            <a:r>
              <a:rPr lang="en-US" dirty="0" smtClean="0"/>
              <a:t>proper noun; </a:t>
            </a:r>
            <a:r>
              <a:rPr lang="en-US" dirty="0" smtClean="0"/>
              <a:t>VB = verb; AT = article; NN = noun; </a:t>
            </a:r>
            <a:r>
              <a:rPr lang="en-US" dirty="0" smtClean="0"/>
              <a:t>UH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interjection</a:t>
            </a:r>
          </a:p>
          <a:p>
            <a:r>
              <a:rPr lang="en-US" dirty="0" smtClean="0"/>
              <a:t>IN = preposition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5238" y="5345668"/>
            <a:ext cx="421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assignments for phrase: “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 see a bird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Calculating Context Probabilities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85800"/>
            <a:ext cx="581402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scores are interpreted as log probabilities:</a:t>
            </a:r>
          </a:p>
          <a:p>
            <a:endParaRPr lang="en-US" sz="2400" dirty="0" smtClean="0"/>
          </a:p>
          <a:p>
            <a:r>
              <a:rPr lang="en-US" sz="2400" dirty="0" smtClean="0"/>
              <a:t>bird:</a:t>
            </a:r>
          </a:p>
          <a:p>
            <a:r>
              <a:rPr lang="en-US" sz="2400" dirty="0" smtClean="0"/>
              <a:t>(-4.848072 “NN”)</a:t>
            </a:r>
          </a:p>
          <a:p>
            <a:endParaRPr lang="en-US" sz="2400" dirty="0"/>
          </a:p>
          <a:p>
            <a:r>
              <a:rPr lang="en-US" sz="2400" dirty="0" smtClean="0"/>
              <a:t>a bird:</a:t>
            </a:r>
          </a:p>
          <a:p>
            <a:r>
              <a:rPr lang="en-US" sz="2400" dirty="0" smtClean="0"/>
              <a:t>(-7.4453945 “AT” “NN”)</a:t>
            </a:r>
          </a:p>
          <a:p>
            <a:r>
              <a:rPr lang="en-US" sz="2400" dirty="0" smtClean="0"/>
              <a:t>(-15.01957 “IN” “NN”)</a:t>
            </a:r>
          </a:p>
          <a:p>
            <a:endParaRPr lang="en-US" sz="2400" dirty="0"/>
          </a:p>
          <a:p>
            <a:r>
              <a:rPr lang="en-US" sz="2400" dirty="0" smtClean="0"/>
              <a:t>see a bird:</a:t>
            </a:r>
          </a:p>
          <a:p>
            <a:r>
              <a:rPr lang="en-US" sz="2400" dirty="0" smtClean="0"/>
              <a:t>(-10.1914 “VB” “AT” “NN”)</a:t>
            </a:r>
          </a:p>
          <a:p>
            <a:r>
              <a:rPr lang="en-US" sz="2400" dirty="0" smtClean="0"/>
              <a:t>(-18.54318 “VB” “IN” “NN”)</a:t>
            </a:r>
          </a:p>
          <a:p>
            <a:r>
              <a:rPr lang="en-US" sz="2400" dirty="0" smtClean="0"/>
              <a:t>(-29.974142 “UH” “AT” “NN”)</a:t>
            </a:r>
          </a:p>
          <a:p>
            <a:r>
              <a:rPr lang="en-US" sz="2400" dirty="0" smtClean="0"/>
              <a:t>(-36.53299 “UH” “IN” “NN”)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5943600"/>
            <a:ext cx="906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PPS = subject pronoun; </a:t>
            </a:r>
            <a:r>
              <a:rPr lang="en-US" dirty="0" smtClean="0"/>
              <a:t>NP </a:t>
            </a:r>
            <a:r>
              <a:rPr lang="en-US" dirty="0" smtClean="0"/>
              <a:t>= </a:t>
            </a:r>
            <a:r>
              <a:rPr lang="en-US" dirty="0" smtClean="0"/>
              <a:t>proper noun; </a:t>
            </a:r>
            <a:r>
              <a:rPr lang="en-US" dirty="0" smtClean="0"/>
              <a:t>VB = verb; AT = article; NN = noun; </a:t>
            </a:r>
            <a:r>
              <a:rPr lang="en-US" dirty="0" smtClean="0"/>
              <a:t>UH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interjection</a:t>
            </a:r>
          </a:p>
          <a:p>
            <a:r>
              <a:rPr lang="en-US" dirty="0" smtClean="0"/>
              <a:t>IN = preposition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Calculating Context </a:t>
            </a:r>
            <a:r>
              <a:rPr lang="en-US" sz="3200" dirty="0" smtClean="0">
                <a:solidFill>
                  <a:schemeClr val="tx1"/>
                </a:solidFill>
              </a:rPr>
              <a:t>Probabilities Cont.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85800"/>
            <a:ext cx="58140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scores are interpreted as log probabilities:</a:t>
            </a:r>
          </a:p>
          <a:p>
            <a:endParaRPr lang="en-US" sz="2400" dirty="0" smtClean="0"/>
          </a:p>
          <a:p>
            <a:r>
              <a:rPr lang="en-US" sz="2400" dirty="0" smtClean="0"/>
              <a:t>I see a bird:</a:t>
            </a:r>
          </a:p>
          <a:p>
            <a:r>
              <a:rPr lang="en-US" sz="2400" dirty="0" smtClean="0"/>
              <a:t>(-12.92581 “PPSS” “VB” “AT” “NN”)</a:t>
            </a:r>
          </a:p>
          <a:p>
            <a:r>
              <a:rPr lang="en-US" sz="2400" dirty="0" smtClean="0"/>
              <a:t>(-24.177242 “NP” “VB” “IN” “NN”)</a:t>
            </a:r>
          </a:p>
          <a:p>
            <a:r>
              <a:rPr lang="en-US" sz="2400" dirty="0" smtClean="0"/>
              <a:t>(-35.667458 “PPSS” “UH” “AT” “NN”)</a:t>
            </a:r>
          </a:p>
          <a:p>
            <a:r>
              <a:rPr lang="en-US" sz="2400" dirty="0" smtClean="0"/>
              <a:t>(-44.33943 “NP” “UH” “IN” “NN”)</a:t>
            </a:r>
          </a:p>
          <a:p>
            <a:endParaRPr lang="en-US" sz="2400" dirty="0" smtClean="0"/>
          </a:p>
          <a:p>
            <a:r>
              <a:rPr lang="en-US" sz="2400" dirty="0" smtClean="0"/>
              <a:t>Second iteration:</a:t>
            </a:r>
            <a:endParaRPr lang="en-US" sz="2400" dirty="0"/>
          </a:p>
          <a:p>
            <a:r>
              <a:rPr lang="en-US" sz="2400" dirty="0"/>
              <a:t>I see a bird :</a:t>
            </a:r>
            <a:endParaRPr lang="en-US" sz="2400" dirty="0" smtClean="0"/>
          </a:p>
          <a:p>
            <a:r>
              <a:rPr lang="en-US" sz="2400" dirty="0" smtClean="0"/>
              <a:t>(-13.262333 “” “PPSS” “VB” “AT” “NN”)</a:t>
            </a:r>
          </a:p>
          <a:p>
            <a:r>
              <a:rPr lang="en-US" sz="2400" dirty="0" smtClean="0"/>
              <a:t>(-26.5196 “” “NP” “VB” “AT” “NN”)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5943600"/>
            <a:ext cx="906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PPS = subject pronoun; </a:t>
            </a:r>
            <a:r>
              <a:rPr lang="en-US" dirty="0" smtClean="0"/>
              <a:t>NP </a:t>
            </a:r>
            <a:r>
              <a:rPr lang="en-US" dirty="0" smtClean="0"/>
              <a:t>= </a:t>
            </a:r>
            <a:r>
              <a:rPr lang="en-US" dirty="0" smtClean="0"/>
              <a:t>proper noun; </a:t>
            </a:r>
            <a:r>
              <a:rPr lang="en-US" dirty="0" smtClean="0"/>
              <a:t>VB = verb; AT = article; NN = noun; </a:t>
            </a:r>
            <a:r>
              <a:rPr lang="en-US" dirty="0" smtClean="0"/>
              <a:t>UH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interjection</a:t>
            </a:r>
          </a:p>
          <a:p>
            <a:r>
              <a:rPr lang="en-US" dirty="0" smtClean="0"/>
              <a:t>IN = preposition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726276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A Stochastic </a:t>
            </a:r>
            <a:r>
              <a:rPr lang="en-US" sz="2800" b="1" dirty="0"/>
              <a:t>P</a:t>
            </a:r>
            <a:r>
              <a:rPr lang="en-US" sz="2800" b="1" dirty="0" smtClean="0"/>
              <a:t>arts </a:t>
            </a:r>
            <a:r>
              <a:rPr lang="en-US" sz="2800" b="1" dirty="0"/>
              <a:t>P</a:t>
            </a:r>
            <a:r>
              <a:rPr lang="en-US" sz="2800" b="1" dirty="0" smtClean="0"/>
              <a:t>rogram and Noun </a:t>
            </a:r>
            <a:r>
              <a:rPr lang="en-US" sz="2800" b="1" dirty="0"/>
              <a:t>P</a:t>
            </a:r>
            <a:r>
              <a:rPr lang="en-US" sz="2800" b="1" dirty="0" smtClean="0"/>
              <a:t>hrase </a:t>
            </a:r>
            <a:r>
              <a:rPr lang="en-US" sz="2800" b="1" dirty="0"/>
              <a:t>P</a:t>
            </a:r>
            <a:r>
              <a:rPr lang="en-US" sz="2800" b="1" dirty="0" smtClean="0"/>
              <a:t>arser for Unrestricted </a:t>
            </a:r>
            <a:r>
              <a:rPr lang="en-US" sz="2800" b="1" dirty="0"/>
              <a:t>T</a:t>
            </a:r>
            <a:r>
              <a:rPr lang="en-US" sz="2800" b="1" dirty="0" smtClean="0"/>
              <a:t>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Probabilistic part-of speech tagging using decision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 err="1" smtClean="0">
                <a:solidFill>
                  <a:schemeClr val="tx1"/>
                </a:solidFill>
              </a:rPr>
              <a:t>TreeTagger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968792"/>
            <a:ext cx="8668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methodology is very similar to Church’s </a:t>
            </a:r>
            <a:r>
              <a:rPr lang="en-US" sz="2400" dirty="0" err="1" smtClean="0"/>
              <a:t>ngram</a:t>
            </a:r>
            <a:r>
              <a:rPr lang="en-US" sz="2400" dirty="0" smtClean="0"/>
              <a:t> tagger, but</a:t>
            </a:r>
          </a:p>
          <a:p>
            <a:r>
              <a:rPr lang="en-US" sz="2400" dirty="0" smtClean="0"/>
              <a:t>it differs by estimating transition probabilities with a binary decision</a:t>
            </a:r>
          </a:p>
          <a:p>
            <a:r>
              <a:rPr lang="en-US" sz="2400" dirty="0" smtClean="0"/>
              <a:t>tree. “The probability of a given </a:t>
            </a:r>
            <a:r>
              <a:rPr lang="en-US" sz="2400" dirty="0" smtClean="0"/>
              <a:t>trigram </a:t>
            </a:r>
            <a:r>
              <a:rPr lang="en-US" sz="2400" dirty="0" smtClean="0"/>
              <a:t>is determined by following</a:t>
            </a:r>
          </a:p>
          <a:p>
            <a:r>
              <a:rPr lang="en-US" sz="2400" dirty="0" smtClean="0"/>
              <a:t>the corresponding path through the tree until a leaf is reached”.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Decision Tree Construction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6062662" cy="42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5257800"/>
            <a:ext cx="7184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modified ID3-algorithm is used to built recursively the decision tree from</a:t>
            </a:r>
          </a:p>
          <a:p>
            <a:r>
              <a:rPr lang="en-US" dirty="0" smtClean="0"/>
              <a:t>a training set of trigrams.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1905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test is created dividing</a:t>
            </a:r>
          </a:p>
          <a:p>
            <a:r>
              <a:rPr lang="en-US" dirty="0"/>
              <a:t>the trigram samples in two 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2057400"/>
            <a:ext cx="173599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best one yielding most information is</a:t>
            </a:r>
          </a:p>
          <a:p>
            <a:r>
              <a:rPr lang="en-US" dirty="0"/>
              <a:t>attached to the current node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15200" y="3657600"/>
            <a:ext cx="55500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Pruning </a:t>
            </a:r>
            <a:r>
              <a:rPr lang="en-US" sz="3200" dirty="0" err="1" smtClean="0">
                <a:solidFill>
                  <a:schemeClr val="tx1"/>
                </a:solidFill>
              </a:rPr>
              <a:t>TreeTagger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545140"/>
            <a:ext cx="7939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the decision tree has been built, it will go through a </a:t>
            </a:r>
          </a:p>
          <a:p>
            <a:r>
              <a:rPr lang="en-US" sz="2400" b="1" dirty="0" smtClean="0"/>
              <a:t>pruning</a:t>
            </a:r>
            <a:r>
              <a:rPr lang="en-US" sz="2400" dirty="0" smtClean="0"/>
              <a:t> process. It is here where all the sub-nodes which do</a:t>
            </a:r>
          </a:p>
          <a:p>
            <a:r>
              <a:rPr lang="en-US" sz="2400" dirty="0" smtClean="0"/>
              <a:t>not meet a defined threshold are removed, making the parent</a:t>
            </a:r>
          </a:p>
          <a:p>
            <a:r>
              <a:rPr lang="en-US" sz="2400" dirty="0" smtClean="0"/>
              <a:t>node a </a:t>
            </a:r>
            <a:r>
              <a:rPr lang="en-US" sz="2400" b="1" dirty="0" smtClean="0"/>
              <a:t>leaf</a:t>
            </a:r>
            <a:r>
              <a:rPr lang="en-US" sz="2400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346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Why ID3 Algorithm?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5257800"/>
                <a:ext cx="745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This decision tree is a representation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)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nary>
                              <m:naryPr>
                                <m:chr m:val="⋁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t</m:t>
                    </m:r>
                    <m:r>
                      <m:rPr>
                        <m:nor/>
                      </m:rPr>
                      <a:rPr lang="en-US" dirty="0"/>
                      <m:t>rue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table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257800"/>
                <a:ext cx="7453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36" t="-91667" b="-1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37" y="1219200"/>
            <a:ext cx="6615112" cy="353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6183" y="6080010"/>
            <a:ext cx="633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https://www.youtube.com/watch?v=eLlYSpVjH94</a:t>
            </a:r>
            <a:r>
              <a:rPr lang="en-US" dirty="0" smtClean="0"/>
              <a:t> [Quinlan, 1983]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ID3 </a:t>
            </a:r>
            <a:r>
              <a:rPr lang="en-US" sz="3200" dirty="0" smtClean="0">
                <a:solidFill>
                  <a:schemeClr val="tx1"/>
                </a:solidFill>
              </a:rPr>
              <a:t>Algorithm Makes Efficient Trees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5257800"/>
            <a:ext cx="738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trees represent the same function, however the tree on the left is more</a:t>
            </a:r>
          </a:p>
          <a:p>
            <a:r>
              <a:rPr lang="en-US" dirty="0" smtClean="0"/>
              <a:t>efficient.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467600" cy="377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6139934"/>
            <a:ext cx="639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https://www.youtube.com/watch?v=eLlYSpVjH94</a:t>
            </a:r>
            <a:r>
              <a:rPr lang="en-US" dirty="0" smtClean="0"/>
              <a:t>, [Quinlan, 1983]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ID3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3333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Building a tree Top-Down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1828800"/>
                <a:ext cx="6019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←</m:t>
                    </m:r>
                  </m:oMath>
                </a14:m>
                <a:r>
                  <a:rPr lang="en-US" dirty="0" smtClean="0"/>
                  <a:t> the “best” decision attribute for next node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Assign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as decision attribute for node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For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create new descendant of node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Sort training examples to leaf nodes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training examples perfectly classified, Then </a:t>
                </a:r>
                <a:r>
                  <a:rPr lang="en-US" b="1" dirty="0" smtClean="0"/>
                  <a:t>STOP</a:t>
                </a:r>
                <a:r>
                  <a:rPr lang="en-US" dirty="0" smtClean="0"/>
                  <a:t>, Else iterate over new leaf nodes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28800"/>
                <a:ext cx="60198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91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14652" y="5642628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[Quinlan, 1983]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TreeTagger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Composition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988403"/>
            <a:ext cx="2645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fullform</a:t>
            </a:r>
            <a:r>
              <a:rPr lang="en-US" sz="2400" b="1" dirty="0" smtClean="0"/>
              <a:t> lexicon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</a:t>
            </a:r>
            <a:r>
              <a:rPr lang="en-US" sz="2400" b="1" dirty="0" smtClean="0"/>
              <a:t>uffix lexicon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Default entry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2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TreeTagger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Fullform</a:t>
            </a:r>
            <a:r>
              <a:rPr lang="en-US" sz="3200" dirty="0" smtClean="0">
                <a:solidFill>
                  <a:schemeClr val="tx1"/>
                </a:solidFill>
              </a:rPr>
              <a:t> Lexicon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041" y="2521803"/>
            <a:ext cx="7174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was </a:t>
            </a:r>
            <a:r>
              <a:rPr lang="en-US" sz="2400" dirty="0" smtClean="0"/>
              <a:t>created from a tagged training </a:t>
            </a:r>
            <a:r>
              <a:rPr lang="en-US" sz="2400" dirty="0" smtClean="0"/>
              <a:t>corpus. </a:t>
            </a:r>
            <a:r>
              <a:rPr lang="en-US" sz="2400" dirty="0" smtClean="0"/>
              <a:t>It includes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number of occurrences of </a:t>
            </a:r>
            <a:r>
              <a:rPr lang="en-US" sz="2400" dirty="0" smtClean="0"/>
              <a:t>each </a:t>
            </a:r>
            <a:r>
              <a:rPr lang="en-US" sz="2400" dirty="0" smtClean="0"/>
              <a:t>word.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512403"/>
            <a:ext cx="7696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TreeTagger</a:t>
            </a:r>
            <a:r>
              <a:rPr lang="en-US" sz="2400" dirty="0" smtClean="0"/>
              <a:t> uses the </a:t>
            </a:r>
            <a:r>
              <a:rPr lang="en-US" sz="2400" b="1" dirty="0" err="1" smtClean="0"/>
              <a:t>fullform</a:t>
            </a:r>
            <a:r>
              <a:rPr lang="en-US" sz="2400" b="1" dirty="0" smtClean="0"/>
              <a:t> lexicon </a:t>
            </a:r>
            <a:r>
              <a:rPr lang="en-US" sz="2400" dirty="0" smtClean="0"/>
              <a:t>as its first option during</a:t>
            </a:r>
          </a:p>
          <a:p>
            <a:r>
              <a:rPr lang="en-US" sz="2400" dirty="0" smtClean="0"/>
              <a:t>a word lookup.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7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05025"/>
            <a:ext cx="294392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TreeTagger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Suffix Lexicon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7990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the word was not found in its </a:t>
            </a:r>
            <a:r>
              <a:rPr lang="en-US" sz="2400" dirty="0" err="1" smtClean="0"/>
              <a:t>fullform</a:t>
            </a:r>
            <a:r>
              <a:rPr lang="en-US" sz="2400" dirty="0" smtClean="0"/>
              <a:t>, a search is performed</a:t>
            </a:r>
          </a:p>
          <a:p>
            <a:r>
              <a:rPr lang="en-US" sz="2400" dirty="0" smtClean="0"/>
              <a:t>in the </a:t>
            </a:r>
            <a:r>
              <a:rPr lang="en-US" sz="2400" b="1" dirty="0" smtClean="0"/>
              <a:t>suffix lexicon</a:t>
            </a:r>
            <a:r>
              <a:rPr lang="en-US" sz="2400" dirty="0"/>
              <a:t> </a:t>
            </a:r>
            <a:r>
              <a:rPr lang="en-US" sz="2400" dirty="0" smtClean="0"/>
              <a:t>which is organized as a tree.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2006024"/>
            <a:ext cx="1814984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 probability vector is </a:t>
            </a:r>
            <a:endParaRPr lang="en-US" sz="1400" dirty="0" smtClean="0"/>
          </a:p>
          <a:p>
            <a:r>
              <a:rPr lang="en-US" sz="1400" dirty="0" smtClean="0"/>
              <a:t>located </a:t>
            </a:r>
            <a:r>
              <a:rPr lang="en-US" sz="1400" dirty="0"/>
              <a:t>at the leaf </a:t>
            </a:r>
            <a:endParaRPr lang="en-US" sz="1400" dirty="0" smtClean="0"/>
          </a:p>
          <a:p>
            <a:r>
              <a:rPr lang="en-US" sz="1400" dirty="0" smtClean="0"/>
              <a:t>level </a:t>
            </a:r>
            <a:r>
              <a:rPr lang="en-US" sz="1400" dirty="0"/>
              <a:t>node. </a:t>
            </a:r>
            <a:r>
              <a:rPr lang="en-US" sz="1400" dirty="0" smtClean="0"/>
              <a:t>It </a:t>
            </a:r>
            <a:r>
              <a:rPr lang="en-US" sz="1400" dirty="0"/>
              <a:t>was</a:t>
            </a:r>
          </a:p>
          <a:p>
            <a:r>
              <a:rPr lang="en-US" sz="1400" dirty="0"/>
              <a:t>automatically </a:t>
            </a:r>
            <a:r>
              <a:rPr lang="en-US" sz="1400" dirty="0" smtClean="0"/>
              <a:t>built</a:t>
            </a:r>
          </a:p>
          <a:p>
            <a:r>
              <a:rPr lang="en-US" sz="1400" dirty="0" smtClean="0"/>
              <a:t>from </a:t>
            </a:r>
            <a:r>
              <a:rPr lang="en-US" sz="1400" dirty="0"/>
              <a:t>training corpus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72000" y="2438400"/>
            <a:ext cx="2057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5400" y="4024312"/>
            <a:ext cx="282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Looking for word: “Training”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405480"/>
            <a:ext cx="80341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paper, Kenneth Church  was involved in what is </a:t>
            </a:r>
            <a:r>
              <a:rPr lang="en-US" dirty="0" smtClean="0"/>
              <a:t>known </a:t>
            </a:r>
            <a:r>
              <a:rPr lang="en-US" dirty="0" smtClean="0"/>
              <a:t>in corpus linguistics as</a:t>
            </a:r>
          </a:p>
          <a:p>
            <a:r>
              <a:rPr lang="en-US" dirty="0" smtClean="0"/>
              <a:t> “part of speech tagging”  (POS tagging or POST).  It is “the process of marking up a</a:t>
            </a:r>
          </a:p>
          <a:p>
            <a:r>
              <a:rPr lang="en-US" dirty="0" smtClean="0"/>
              <a:t>word in a text (corpus) as corresponding to a particular part of speech, based on </a:t>
            </a:r>
          </a:p>
          <a:p>
            <a:r>
              <a:rPr lang="en-US" dirty="0" smtClean="0"/>
              <a:t>both its definition and its context—i.e., its relationship with adjacent and related </a:t>
            </a:r>
          </a:p>
          <a:p>
            <a:r>
              <a:rPr lang="en-US" dirty="0" smtClean="0"/>
              <a:t>words in a phrase, sentence, or paragraph”.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936" y="6172200"/>
            <a:ext cx="519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https://en.wikipedia.org/wiki/Part-of-speech_tagging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TreeTagger</a:t>
            </a:r>
            <a:r>
              <a:rPr lang="en-US" sz="3200" dirty="0" smtClean="0">
                <a:solidFill>
                  <a:schemeClr val="tx1"/>
                </a:solidFill>
              </a:rPr>
              <a:t> Lexicon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997" y="3119735"/>
            <a:ext cx="727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Finally, if suffix lexicon fails the </a:t>
            </a:r>
            <a:r>
              <a:rPr lang="en-US" sz="2400" b="1" dirty="0" smtClean="0"/>
              <a:t>default entry </a:t>
            </a:r>
            <a:r>
              <a:rPr lang="en-US" sz="2400" dirty="0" smtClean="0"/>
              <a:t>is returned.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20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TreeTagger</a:t>
            </a:r>
            <a:r>
              <a:rPr lang="en-US" sz="3200" dirty="0" smtClean="0">
                <a:solidFill>
                  <a:schemeClr val="tx1"/>
                </a:solidFill>
              </a:rPr>
              <a:t> Test Results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695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4191000"/>
            <a:ext cx="80163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notice all trigram results are better than the traditional</a:t>
            </a:r>
          </a:p>
          <a:p>
            <a:r>
              <a:rPr lang="en-US" sz="2400" b="1" dirty="0"/>
              <a:t>t</a:t>
            </a:r>
            <a:r>
              <a:rPr lang="en-US" sz="2400" b="1" dirty="0" smtClean="0"/>
              <a:t>rigram tagger</a:t>
            </a:r>
            <a:r>
              <a:rPr lang="en-US" sz="2400" dirty="0" smtClean="0"/>
              <a:t>, and adding and additional decision in the tree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ith a </a:t>
            </a:r>
            <a:r>
              <a:rPr lang="en-US" sz="2400" dirty="0" err="1" smtClean="0"/>
              <a:t>quatrogram</a:t>
            </a:r>
            <a:r>
              <a:rPr lang="en-US" sz="2400" dirty="0" smtClean="0"/>
              <a:t>  makes a small improvement to </a:t>
            </a:r>
            <a:r>
              <a:rPr lang="en-US" sz="2400" b="1" dirty="0" err="1" smtClean="0"/>
              <a:t>TreeTagger</a:t>
            </a:r>
            <a:endParaRPr lang="en-US" sz="2400" b="1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ccuracy.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8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7464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Church, K. W. (1988). A stochastic parts program and noun phrase parser for</a:t>
            </a:r>
            <a:br>
              <a:rPr lang="en-US" dirty="0" smtClean="0"/>
            </a:br>
            <a:r>
              <a:rPr lang="en-US" dirty="0" smtClean="0"/>
              <a:t>unrestricted text. In Proceedings of the second conference on applied natural</a:t>
            </a:r>
            <a:br>
              <a:rPr lang="en-US" dirty="0" smtClean="0"/>
            </a:br>
            <a:r>
              <a:rPr lang="en-US" dirty="0" smtClean="0"/>
              <a:t>language processing (pp. 136–143). Association for Computational Linguistics.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4384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438400"/>
            <a:ext cx="729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Schmid</a:t>
            </a:r>
            <a:r>
              <a:rPr lang="en-US" dirty="0" smtClean="0"/>
              <a:t>, Helmut. "Probabilistic part-of-Speech tagging using decision trees." </a:t>
            </a:r>
            <a:br>
              <a:rPr lang="en-US" dirty="0" smtClean="0"/>
            </a:br>
            <a:r>
              <a:rPr lang="en-US" i="1" dirty="0" smtClean="0"/>
              <a:t>New methods in language processing</a:t>
            </a:r>
            <a:r>
              <a:rPr lang="en-US" dirty="0" smtClean="0"/>
              <a:t>. Routledge, 2013.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2004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3200400"/>
            <a:ext cx="731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Quinlan, J. R. (1983). “Learning efficient classification procedures and their</a:t>
            </a:r>
          </a:p>
          <a:p>
            <a:r>
              <a:rPr lang="en-US" dirty="0"/>
              <a:t>a</a:t>
            </a:r>
            <a:r>
              <a:rPr lang="en-US" dirty="0" smtClean="0"/>
              <a:t>pplication to chess end games”. In Michalski, R., </a:t>
            </a:r>
            <a:r>
              <a:rPr lang="en-US" dirty="0" err="1" smtClean="0"/>
              <a:t>Carbonell</a:t>
            </a:r>
            <a:r>
              <a:rPr lang="en-US" dirty="0" smtClean="0"/>
              <a:t>, J., and Mitchell,</a:t>
            </a:r>
          </a:p>
          <a:p>
            <a:r>
              <a:rPr lang="en-US" dirty="0" smtClean="0"/>
              <a:t>T. , editors, </a:t>
            </a:r>
            <a:r>
              <a:rPr lang="en-US" i="1" dirty="0" smtClean="0"/>
              <a:t>Machine Learning: An artificial intelligence approach</a:t>
            </a:r>
            <a:r>
              <a:rPr lang="en-US" dirty="0" smtClean="0"/>
              <a:t>, pages 463-</a:t>
            </a:r>
          </a:p>
          <a:p>
            <a:r>
              <a:rPr lang="en-US" dirty="0" smtClean="0"/>
              <a:t>482. Morgan Kaufman, San Mateo, CA.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09600" y="445906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459069"/>
            <a:ext cx="593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Part-of-speech </a:t>
            </a:r>
            <a:r>
              <a:rPr lang="en-US" dirty="0" smtClean="0"/>
              <a:t>tagging. </a:t>
            </a:r>
            <a:r>
              <a:rPr lang="en-US" dirty="0" smtClean="0"/>
              <a:t>(</a:t>
            </a:r>
            <a:r>
              <a:rPr lang="en-US" dirty="0" err="1" smtClean="0"/>
              <a:t>n.d.</a:t>
            </a:r>
            <a:r>
              <a:rPr lang="en-US" dirty="0" smtClean="0"/>
              <a:t>) Retrieved October 4, 2016 from</a:t>
            </a:r>
          </a:p>
          <a:p>
            <a:r>
              <a:rPr lang="en-US" dirty="0" smtClean="0"/>
              <a:t>https://en.wikipedia.org/wiki/Part-of-speech_tagging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09" y="2590800"/>
            <a:ext cx="827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all natural languages many isolated words may be ambiguous. </a:t>
            </a:r>
          </a:p>
          <a:p>
            <a:r>
              <a:rPr lang="en-US" sz="2400" dirty="0" smtClean="0"/>
              <a:t>Their intended meaning may only be found in the context of a </a:t>
            </a:r>
          </a:p>
          <a:p>
            <a:r>
              <a:rPr lang="en-US" sz="2400" dirty="0" smtClean="0"/>
              <a:t>sentence.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Ambiguity </a:t>
            </a:r>
            <a:r>
              <a:rPr lang="en-US" sz="3200" dirty="0" smtClean="0">
                <a:solidFill>
                  <a:schemeClr val="tx1"/>
                </a:solidFill>
              </a:rPr>
              <a:t>of Words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cartoon picture of perso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54315"/>
            <a:ext cx="2681968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1155411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Let’s use </a:t>
            </a:r>
            <a:r>
              <a:rPr lang="en-US" sz="3200" dirty="0" smtClean="0"/>
              <a:t>the word  “Table”.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Ambiguity </a:t>
            </a:r>
            <a:r>
              <a:rPr lang="en-US" sz="3200" dirty="0">
                <a:solidFill>
                  <a:schemeClr val="tx1"/>
                </a:solidFill>
              </a:rPr>
              <a:t>of Words </a:t>
            </a:r>
            <a:r>
              <a:rPr lang="en-US" sz="3200" dirty="0" smtClean="0">
                <a:solidFill>
                  <a:schemeClr val="tx1"/>
                </a:solidFill>
              </a:rPr>
              <a:t>- Example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2661821"/>
            <a:ext cx="34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u="sng" dirty="0" smtClean="0"/>
              <a:t>table</a:t>
            </a:r>
            <a:r>
              <a:rPr lang="en-US" sz="3600" dirty="0" smtClean="0"/>
              <a:t> is ready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Subject Context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2666997"/>
            <a:ext cx="602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The/AT </a:t>
            </a:r>
            <a:r>
              <a:rPr lang="en-US" sz="3600" u="sng" dirty="0" smtClean="0"/>
              <a:t>table</a:t>
            </a:r>
            <a:r>
              <a:rPr lang="en-US" sz="3600" dirty="0" smtClean="0"/>
              <a:t>/NN is/VB ready/JJ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866" y="5943600"/>
            <a:ext cx="828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PPS = subject pronoun; MD = modal; VB = verb; AT = article; NN = noun; JJ = adjective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Table as a Noun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3019014"/>
            <a:ext cx="4694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 will </a:t>
            </a:r>
            <a:r>
              <a:rPr lang="en-US" sz="3600" u="sng" dirty="0" smtClean="0"/>
              <a:t>table</a:t>
            </a:r>
            <a:r>
              <a:rPr lang="en-US" sz="3600" dirty="0" smtClean="0"/>
              <a:t> the motion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Predicat</a:t>
            </a:r>
            <a:r>
              <a:rPr lang="en-US" sz="3200" dirty="0" smtClean="0">
                <a:solidFill>
                  <a:schemeClr val="tx1"/>
                </a:solidFill>
              </a:rPr>
              <a:t>e Context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1009" y="2666998"/>
            <a:ext cx="850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He/PPS will/MD </a:t>
            </a:r>
            <a:r>
              <a:rPr lang="en-US" sz="3600" u="sng" dirty="0" smtClean="0"/>
              <a:t>table</a:t>
            </a:r>
            <a:r>
              <a:rPr lang="en-US" sz="3600" dirty="0" smtClean="0"/>
              <a:t>/VB the/AT motion/NN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7866" y="5943600"/>
            <a:ext cx="828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PPS = subject pronoun; MD = modal; VB = verb; AT = article; NN = noun; JJ = adjective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Table as a Verb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1542</Words>
  <Application>Microsoft Office PowerPoint</Application>
  <PresentationFormat>On-screen Show (4:3)</PresentationFormat>
  <Paragraphs>287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Hamar</dc:creator>
  <cp:lastModifiedBy>Hamar</cp:lastModifiedBy>
  <cp:revision>65</cp:revision>
  <dcterms:created xsi:type="dcterms:W3CDTF">2016-10-04T14:21:25Z</dcterms:created>
  <dcterms:modified xsi:type="dcterms:W3CDTF">2016-10-06T17:44:23Z</dcterms:modified>
</cp:coreProperties>
</file>