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sldIdLst>
    <p:sldId id="256" r:id="rId3"/>
    <p:sldId id="276" r:id="rId4"/>
    <p:sldId id="257" r:id="rId5"/>
    <p:sldId id="258" r:id="rId6"/>
    <p:sldId id="259" r:id="rId7"/>
    <p:sldId id="260" r:id="rId8"/>
    <p:sldId id="261" r:id="rId9"/>
    <p:sldId id="262" r:id="rId10"/>
    <p:sldId id="269" r:id="rId11"/>
    <p:sldId id="268" r:id="rId12"/>
    <p:sldId id="270" r:id="rId13"/>
    <p:sldId id="271" r:id="rId14"/>
    <p:sldId id="272" r:id="rId15"/>
    <p:sldId id="273" r:id="rId16"/>
    <p:sldId id="274" r:id="rId17"/>
    <p:sldId id="275" r:id="rId18"/>
    <p:sldId id="279" r:id="rId19"/>
    <p:sldId id="277" r:id="rId20"/>
    <p:sldId id="278" r:id="rId21"/>
    <p:sldId id="267" r:id="rId22"/>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8837"/>
    <a:srgbClr val="FFB481"/>
    <a:srgbClr val="FF6600"/>
    <a:srgbClr val="C0C0C0"/>
    <a:srgbClr val="339966"/>
    <a:srgbClr val="339933"/>
    <a:srgbClr val="E6E6E6"/>
    <a:srgbClr val="F0F0F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37" autoAdjust="0"/>
    <p:restoredTop sz="94660"/>
  </p:normalViewPr>
  <p:slideViewPr>
    <p:cSldViewPr snapToGrid="0">
      <p:cViewPr>
        <p:scale>
          <a:sx n="75" d="100"/>
          <a:sy n="75" d="100"/>
        </p:scale>
        <p:origin x="1260"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94A0CA57-29BD-4542-AD1E-35B6D0D40041}" type="datetimeFigureOut">
              <a:rPr lang="en-US" smtClean="0"/>
              <a:t>5/7/2019</a:t>
            </a:fld>
            <a:endParaRPr lang="en-US"/>
          </a:p>
        </p:txBody>
      </p:sp>
      <p:sp>
        <p:nvSpPr>
          <p:cNvPr id="4" name="Chỗ dành sẵn cho Hình ảnh của Bản chiếu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6" name="Chỗ dành sẵn cho Chân trang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4B6147C7-1365-4D85-95C1-A7DA016D4E23}" type="slidenum">
              <a:rPr lang="en-US" smtClean="0"/>
              <a:t>‹#›</a:t>
            </a:fld>
            <a:endParaRPr lang="en-US"/>
          </a:p>
        </p:txBody>
      </p:sp>
    </p:spTree>
    <p:extLst>
      <p:ext uri="{BB962C8B-B14F-4D97-AF65-F5344CB8AC3E}">
        <p14:creationId xmlns:p14="http://schemas.microsoft.com/office/powerpoint/2010/main" val="423985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4B6147C7-1365-4D85-95C1-A7DA016D4E23}" type="slidenum">
              <a:rPr lang="en-US" smtClean="0"/>
              <a:t>8</a:t>
            </a:fld>
            <a:endParaRPr lang="en-US"/>
          </a:p>
        </p:txBody>
      </p:sp>
    </p:spTree>
    <p:extLst>
      <p:ext uri="{BB962C8B-B14F-4D97-AF65-F5344CB8AC3E}">
        <p14:creationId xmlns:p14="http://schemas.microsoft.com/office/powerpoint/2010/main" val="280140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27" name="PlaceHolder 2"/>
          <p:cNvSpPr>
            <a:spLocks noGrp="1"/>
          </p:cNvSpPr>
          <p:nvPr>
            <p:ph type="body"/>
          </p:nvPr>
        </p:nvSpPr>
        <p:spPr>
          <a:xfrm>
            <a:off x="609480" y="1633680"/>
            <a:ext cx="822924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28" name="PlaceHolder 3"/>
          <p:cNvSpPr>
            <a:spLocks noGrp="1"/>
          </p:cNvSpPr>
          <p:nvPr>
            <p:ph type="body"/>
          </p:nvPr>
        </p:nvSpPr>
        <p:spPr>
          <a:xfrm>
            <a:off x="609480" y="4084200"/>
            <a:ext cx="822924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30" name="PlaceHolder 2"/>
          <p:cNvSpPr>
            <a:spLocks noGrp="1"/>
          </p:cNvSpPr>
          <p:nvPr>
            <p:ph type="body"/>
          </p:nvPr>
        </p:nvSpPr>
        <p:spPr>
          <a:xfrm>
            <a:off x="60948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31" name="PlaceHolder 3"/>
          <p:cNvSpPr>
            <a:spLocks noGrp="1"/>
          </p:cNvSpPr>
          <p:nvPr>
            <p:ph type="body"/>
          </p:nvPr>
        </p:nvSpPr>
        <p:spPr>
          <a:xfrm>
            <a:off x="482652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32" name="PlaceHolder 4"/>
          <p:cNvSpPr>
            <a:spLocks noGrp="1"/>
          </p:cNvSpPr>
          <p:nvPr>
            <p:ph type="body"/>
          </p:nvPr>
        </p:nvSpPr>
        <p:spPr>
          <a:xfrm>
            <a:off x="60948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33" name="PlaceHolder 5"/>
          <p:cNvSpPr>
            <a:spLocks noGrp="1"/>
          </p:cNvSpPr>
          <p:nvPr>
            <p:ph type="body"/>
          </p:nvPr>
        </p:nvSpPr>
        <p:spPr>
          <a:xfrm>
            <a:off x="482652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35" name="PlaceHolder 2"/>
          <p:cNvSpPr>
            <a:spLocks noGrp="1"/>
          </p:cNvSpPr>
          <p:nvPr>
            <p:ph type="body"/>
          </p:nvPr>
        </p:nvSpPr>
        <p:spPr>
          <a:xfrm>
            <a:off x="609480" y="163368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36" name="PlaceHolder 3"/>
          <p:cNvSpPr>
            <a:spLocks noGrp="1"/>
          </p:cNvSpPr>
          <p:nvPr>
            <p:ph type="body"/>
          </p:nvPr>
        </p:nvSpPr>
        <p:spPr>
          <a:xfrm>
            <a:off x="3391920" y="163368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37" name="PlaceHolder 4"/>
          <p:cNvSpPr>
            <a:spLocks noGrp="1"/>
          </p:cNvSpPr>
          <p:nvPr>
            <p:ph type="body"/>
          </p:nvPr>
        </p:nvSpPr>
        <p:spPr>
          <a:xfrm>
            <a:off x="6174360" y="163368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38" name="PlaceHolder 5"/>
          <p:cNvSpPr>
            <a:spLocks noGrp="1"/>
          </p:cNvSpPr>
          <p:nvPr>
            <p:ph type="body"/>
          </p:nvPr>
        </p:nvSpPr>
        <p:spPr>
          <a:xfrm>
            <a:off x="609480" y="408420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39" name="PlaceHolder 6"/>
          <p:cNvSpPr>
            <a:spLocks noGrp="1"/>
          </p:cNvSpPr>
          <p:nvPr>
            <p:ph type="body"/>
          </p:nvPr>
        </p:nvSpPr>
        <p:spPr>
          <a:xfrm>
            <a:off x="3391920" y="408420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40" name="PlaceHolder 7"/>
          <p:cNvSpPr>
            <a:spLocks noGrp="1"/>
          </p:cNvSpPr>
          <p:nvPr>
            <p:ph type="body"/>
          </p:nvPr>
        </p:nvSpPr>
        <p:spPr>
          <a:xfrm>
            <a:off x="6174360" y="408420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47" name="PlaceHolder 2"/>
          <p:cNvSpPr>
            <a:spLocks noGrp="1"/>
          </p:cNvSpPr>
          <p:nvPr>
            <p:ph type="subTitle"/>
          </p:nvPr>
        </p:nvSpPr>
        <p:spPr>
          <a:xfrm>
            <a:off x="609480" y="1633680"/>
            <a:ext cx="8229240" cy="4690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49" name="PlaceHolder 2"/>
          <p:cNvSpPr>
            <a:spLocks noGrp="1"/>
          </p:cNvSpPr>
          <p:nvPr>
            <p:ph type="body"/>
          </p:nvPr>
        </p:nvSpPr>
        <p:spPr>
          <a:xfrm>
            <a:off x="609480" y="1633680"/>
            <a:ext cx="8229240" cy="46908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51" name="PlaceHolder 2"/>
          <p:cNvSpPr>
            <a:spLocks noGrp="1"/>
          </p:cNvSpPr>
          <p:nvPr>
            <p:ph type="body"/>
          </p:nvPr>
        </p:nvSpPr>
        <p:spPr>
          <a:xfrm>
            <a:off x="60948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52" name="PlaceHolder 3"/>
          <p:cNvSpPr>
            <a:spLocks noGrp="1"/>
          </p:cNvSpPr>
          <p:nvPr>
            <p:ph type="body"/>
          </p:nvPr>
        </p:nvSpPr>
        <p:spPr>
          <a:xfrm>
            <a:off x="482652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752480" y="282600"/>
            <a:ext cx="7086240" cy="4378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56" name="PlaceHolder 2"/>
          <p:cNvSpPr>
            <a:spLocks noGrp="1"/>
          </p:cNvSpPr>
          <p:nvPr>
            <p:ph type="body"/>
          </p:nvPr>
        </p:nvSpPr>
        <p:spPr>
          <a:xfrm>
            <a:off x="60948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57" name="PlaceHolder 3"/>
          <p:cNvSpPr>
            <a:spLocks noGrp="1"/>
          </p:cNvSpPr>
          <p:nvPr>
            <p:ph type="body"/>
          </p:nvPr>
        </p:nvSpPr>
        <p:spPr>
          <a:xfrm>
            <a:off x="482652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58" name="PlaceHolder 4"/>
          <p:cNvSpPr>
            <a:spLocks noGrp="1"/>
          </p:cNvSpPr>
          <p:nvPr>
            <p:ph type="body"/>
          </p:nvPr>
        </p:nvSpPr>
        <p:spPr>
          <a:xfrm>
            <a:off x="60948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6" name="PlaceHolder 2"/>
          <p:cNvSpPr>
            <a:spLocks noGrp="1"/>
          </p:cNvSpPr>
          <p:nvPr>
            <p:ph type="subTitle"/>
          </p:nvPr>
        </p:nvSpPr>
        <p:spPr>
          <a:xfrm>
            <a:off x="609480" y="1633680"/>
            <a:ext cx="8229240" cy="4690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60" name="PlaceHolder 2"/>
          <p:cNvSpPr>
            <a:spLocks noGrp="1"/>
          </p:cNvSpPr>
          <p:nvPr>
            <p:ph type="body"/>
          </p:nvPr>
        </p:nvSpPr>
        <p:spPr>
          <a:xfrm>
            <a:off x="60948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61" name="PlaceHolder 3"/>
          <p:cNvSpPr>
            <a:spLocks noGrp="1"/>
          </p:cNvSpPr>
          <p:nvPr>
            <p:ph type="body"/>
          </p:nvPr>
        </p:nvSpPr>
        <p:spPr>
          <a:xfrm>
            <a:off x="482652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62" name="PlaceHolder 4"/>
          <p:cNvSpPr>
            <a:spLocks noGrp="1"/>
          </p:cNvSpPr>
          <p:nvPr>
            <p:ph type="body"/>
          </p:nvPr>
        </p:nvSpPr>
        <p:spPr>
          <a:xfrm>
            <a:off x="482652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64" name="PlaceHolder 2"/>
          <p:cNvSpPr>
            <a:spLocks noGrp="1"/>
          </p:cNvSpPr>
          <p:nvPr>
            <p:ph type="body"/>
          </p:nvPr>
        </p:nvSpPr>
        <p:spPr>
          <a:xfrm>
            <a:off x="60948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65" name="PlaceHolder 3"/>
          <p:cNvSpPr>
            <a:spLocks noGrp="1"/>
          </p:cNvSpPr>
          <p:nvPr>
            <p:ph type="body"/>
          </p:nvPr>
        </p:nvSpPr>
        <p:spPr>
          <a:xfrm>
            <a:off x="482652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66" name="PlaceHolder 4"/>
          <p:cNvSpPr>
            <a:spLocks noGrp="1"/>
          </p:cNvSpPr>
          <p:nvPr>
            <p:ph type="body"/>
          </p:nvPr>
        </p:nvSpPr>
        <p:spPr>
          <a:xfrm>
            <a:off x="609480" y="4084200"/>
            <a:ext cx="822924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68" name="PlaceHolder 2"/>
          <p:cNvSpPr>
            <a:spLocks noGrp="1"/>
          </p:cNvSpPr>
          <p:nvPr>
            <p:ph type="body"/>
          </p:nvPr>
        </p:nvSpPr>
        <p:spPr>
          <a:xfrm>
            <a:off x="609480" y="1633680"/>
            <a:ext cx="822924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69" name="PlaceHolder 3"/>
          <p:cNvSpPr>
            <a:spLocks noGrp="1"/>
          </p:cNvSpPr>
          <p:nvPr>
            <p:ph type="body"/>
          </p:nvPr>
        </p:nvSpPr>
        <p:spPr>
          <a:xfrm>
            <a:off x="609480" y="4084200"/>
            <a:ext cx="822924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71" name="PlaceHolder 2"/>
          <p:cNvSpPr>
            <a:spLocks noGrp="1"/>
          </p:cNvSpPr>
          <p:nvPr>
            <p:ph type="body"/>
          </p:nvPr>
        </p:nvSpPr>
        <p:spPr>
          <a:xfrm>
            <a:off x="60948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72" name="PlaceHolder 3"/>
          <p:cNvSpPr>
            <a:spLocks noGrp="1"/>
          </p:cNvSpPr>
          <p:nvPr>
            <p:ph type="body"/>
          </p:nvPr>
        </p:nvSpPr>
        <p:spPr>
          <a:xfrm>
            <a:off x="482652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73" name="PlaceHolder 4"/>
          <p:cNvSpPr>
            <a:spLocks noGrp="1"/>
          </p:cNvSpPr>
          <p:nvPr>
            <p:ph type="body"/>
          </p:nvPr>
        </p:nvSpPr>
        <p:spPr>
          <a:xfrm>
            <a:off x="60948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74" name="PlaceHolder 5"/>
          <p:cNvSpPr>
            <a:spLocks noGrp="1"/>
          </p:cNvSpPr>
          <p:nvPr>
            <p:ph type="body"/>
          </p:nvPr>
        </p:nvSpPr>
        <p:spPr>
          <a:xfrm>
            <a:off x="482652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76" name="PlaceHolder 2"/>
          <p:cNvSpPr>
            <a:spLocks noGrp="1"/>
          </p:cNvSpPr>
          <p:nvPr>
            <p:ph type="body"/>
          </p:nvPr>
        </p:nvSpPr>
        <p:spPr>
          <a:xfrm>
            <a:off x="609480" y="163368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77" name="PlaceHolder 3"/>
          <p:cNvSpPr>
            <a:spLocks noGrp="1"/>
          </p:cNvSpPr>
          <p:nvPr>
            <p:ph type="body"/>
          </p:nvPr>
        </p:nvSpPr>
        <p:spPr>
          <a:xfrm>
            <a:off x="3391920" y="163368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78" name="PlaceHolder 4"/>
          <p:cNvSpPr>
            <a:spLocks noGrp="1"/>
          </p:cNvSpPr>
          <p:nvPr>
            <p:ph type="body"/>
          </p:nvPr>
        </p:nvSpPr>
        <p:spPr>
          <a:xfrm>
            <a:off x="6174360" y="163368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79" name="PlaceHolder 5"/>
          <p:cNvSpPr>
            <a:spLocks noGrp="1"/>
          </p:cNvSpPr>
          <p:nvPr>
            <p:ph type="body"/>
          </p:nvPr>
        </p:nvSpPr>
        <p:spPr>
          <a:xfrm>
            <a:off x="609480" y="408420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80" name="PlaceHolder 6"/>
          <p:cNvSpPr>
            <a:spLocks noGrp="1"/>
          </p:cNvSpPr>
          <p:nvPr>
            <p:ph type="body"/>
          </p:nvPr>
        </p:nvSpPr>
        <p:spPr>
          <a:xfrm>
            <a:off x="3391920" y="408420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81" name="PlaceHolder 7"/>
          <p:cNvSpPr>
            <a:spLocks noGrp="1"/>
          </p:cNvSpPr>
          <p:nvPr>
            <p:ph type="body"/>
          </p:nvPr>
        </p:nvSpPr>
        <p:spPr>
          <a:xfrm>
            <a:off x="6174360" y="4084200"/>
            <a:ext cx="26496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8" name="PlaceHolder 2"/>
          <p:cNvSpPr>
            <a:spLocks noGrp="1"/>
          </p:cNvSpPr>
          <p:nvPr>
            <p:ph type="body"/>
          </p:nvPr>
        </p:nvSpPr>
        <p:spPr>
          <a:xfrm>
            <a:off x="609480" y="1633680"/>
            <a:ext cx="8229240" cy="46908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10" name="PlaceHolder 2"/>
          <p:cNvSpPr>
            <a:spLocks noGrp="1"/>
          </p:cNvSpPr>
          <p:nvPr>
            <p:ph type="body"/>
          </p:nvPr>
        </p:nvSpPr>
        <p:spPr>
          <a:xfrm>
            <a:off x="60948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11" name="PlaceHolder 3"/>
          <p:cNvSpPr>
            <a:spLocks noGrp="1"/>
          </p:cNvSpPr>
          <p:nvPr>
            <p:ph type="body"/>
          </p:nvPr>
        </p:nvSpPr>
        <p:spPr>
          <a:xfrm>
            <a:off x="482652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752480" y="282600"/>
            <a:ext cx="7086240" cy="4378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15" name="PlaceHolder 2"/>
          <p:cNvSpPr>
            <a:spLocks noGrp="1"/>
          </p:cNvSpPr>
          <p:nvPr>
            <p:ph type="body"/>
          </p:nvPr>
        </p:nvSpPr>
        <p:spPr>
          <a:xfrm>
            <a:off x="60948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16" name="PlaceHolder 3"/>
          <p:cNvSpPr>
            <a:spLocks noGrp="1"/>
          </p:cNvSpPr>
          <p:nvPr>
            <p:ph type="body"/>
          </p:nvPr>
        </p:nvSpPr>
        <p:spPr>
          <a:xfrm>
            <a:off x="482652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17" name="PlaceHolder 4"/>
          <p:cNvSpPr>
            <a:spLocks noGrp="1"/>
          </p:cNvSpPr>
          <p:nvPr>
            <p:ph type="body"/>
          </p:nvPr>
        </p:nvSpPr>
        <p:spPr>
          <a:xfrm>
            <a:off x="60948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19" name="PlaceHolder 2"/>
          <p:cNvSpPr>
            <a:spLocks noGrp="1"/>
          </p:cNvSpPr>
          <p:nvPr>
            <p:ph type="body"/>
          </p:nvPr>
        </p:nvSpPr>
        <p:spPr>
          <a:xfrm>
            <a:off x="609480" y="1633680"/>
            <a:ext cx="4015800" cy="46908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20" name="PlaceHolder 3"/>
          <p:cNvSpPr>
            <a:spLocks noGrp="1"/>
          </p:cNvSpPr>
          <p:nvPr>
            <p:ph type="body"/>
          </p:nvPr>
        </p:nvSpPr>
        <p:spPr>
          <a:xfrm>
            <a:off x="482652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21" name="PlaceHolder 4"/>
          <p:cNvSpPr>
            <a:spLocks noGrp="1"/>
          </p:cNvSpPr>
          <p:nvPr>
            <p:ph type="body"/>
          </p:nvPr>
        </p:nvSpPr>
        <p:spPr>
          <a:xfrm>
            <a:off x="4826520" y="408420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52480" y="282600"/>
            <a:ext cx="7086240" cy="944280"/>
          </a:xfrm>
          <a:prstGeom prst="rect">
            <a:avLst/>
          </a:prstGeom>
        </p:spPr>
        <p:txBody>
          <a:bodyPr lIns="0" tIns="0" rIns="0" bIns="0" anchor="ctr"/>
          <a:lstStyle/>
          <a:p>
            <a:endParaRPr lang="en-US" sz="3200" b="0" strike="noStrike" spc="-1">
              <a:solidFill>
                <a:srgbClr val="000000"/>
              </a:solidFill>
              <a:latin typeface="Arial"/>
            </a:endParaRPr>
          </a:p>
        </p:txBody>
      </p:sp>
      <p:sp>
        <p:nvSpPr>
          <p:cNvPr id="23" name="PlaceHolder 2"/>
          <p:cNvSpPr>
            <a:spLocks noGrp="1"/>
          </p:cNvSpPr>
          <p:nvPr>
            <p:ph type="body"/>
          </p:nvPr>
        </p:nvSpPr>
        <p:spPr>
          <a:xfrm>
            <a:off x="60948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24" name="PlaceHolder 3"/>
          <p:cNvSpPr>
            <a:spLocks noGrp="1"/>
          </p:cNvSpPr>
          <p:nvPr>
            <p:ph type="body"/>
          </p:nvPr>
        </p:nvSpPr>
        <p:spPr>
          <a:xfrm>
            <a:off x="4826520" y="1633680"/>
            <a:ext cx="4015800" cy="2237400"/>
          </a:xfrm>
          <a:prstGeom prst="rect">
            <a:avLst/>
          </a:prstGeom>
        </p:spPr>
        <p:txBody>
          <a:bodyPr lIns="0" tIns="0" rIns="0" bIns="0">
            <a:normAutofit/>
          </a:bodyPr>
          <a:lstStyle/>
          <a:p>
            <a:endParaRPr lang="en-US" sz="2900" b="0" strike="noStrike" spc="-1">
              <a:solidFill>
                <a:srgbClr val="000066"/>
              </a:solidFill>
              <a:latin typeface="Arial"/>
            </a:endParaRPr>
          </a:p>
        </p:txBody>
      </p:sp>
      <p:sp>
        <p:nvSpPr>
          <p:cNvPr id="25" name="PlaceHolder 4"/>
          <p:cNvSpPr>
            <a:spLocks noGrp="1"/>
          </p:cNvSpPr>
          <p:nvPr>
            <p:ph type="body"/>
          </p:nvPr>
        </p:nvSpPr>
        <p:spPr>
          <a:xfrm>
            <a:off x="609480" y="4084200"/>
            <a:ext cx="8229240" cy="2237400"/>
          </a:xfrm>
          <a:prstGeom prst="rect">
            <a:avLst/>
          </a:prstGeom>
        </p:spPr>
        <p:txBody>
          <a:bodyPr lIns="0" tIns="0" rIns="0" bIns="0">
            <a:normAutofit/>
          </a:bodyPr>
          <a:lstStyle/>
          <a:p>
            <a:endParaRPr lang="en-US" sz="2900" b="0" strike="noStrike" spc="-1">
              <a:solidFill>
                <a:srgbClr val="000066"/>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19280" y="2130480"/>
            <a:ext cx="7772040" cy="1469520"/>
          </a:xfrm>
          <a:prstGeom prst="rect">
            <a:avLst/>
          </a:prstGeom>
        </p:spPr>
        <p:txBody>
          <a:bodyPr anchor="ctr"/>
          <a:lstStyle/>
          <a:p>
            <a:pPr>
              <a:lnSpc>
                <a:spcPct val="100000"/>
              </a:lnSpc>
            </a:pPr>
            <a:r>
              <a:rPr lang="en-US" sz="3600" b="1" strike="noStrike" spc="-1">
                <a:solidFill>
                  <a:srgbClr val="996633"/>
                </a:solidFill>
                <a:latin typeface="Arial"/>
              </a:rPr>
              <a:t>Click to edit Master title style</a:t>
            </a:r>
            <a:endParaRPr lang="en-US" sz="3600" b="0" strike="noStrike" spc="-1">
              <a:solidFill>
                <a:srgbClr val="000000"/>
              </a:solidFill>
              <a:latin typeface="Arial"/>
            </a:endParaRPr>
          </a:p>
        </p:txBody>
      </p:sp>
      <p:sp>
        <p:nvSpPr>
          <p:cNvPr id="6" name="PlaceHolder 2"/>
          <p:cNvSpPr>
            <a:spLocks noGrp="1"/>
          </p:cNvSpPr>
          <p:nvPr>
            <p:ph type="dt"/>
          </p:nvPr>
        </p:nvSpPr>
        <p:spPr>
          <a:xfrm>
            <a:off x="609480" y="6245280"/>
            <a:ext cx="1980720" cy="475920"/>
          </a:xfrm>
          <a:prstGeom prst="rect">
            <a:avLst/>
          </a:prstGeom>
        </p:spPr>
        <p:txBody>
          <a:bodyPr/>
          <a:lstStyle/>
          <a:p>
            <a:endParaRPr lang="en-US" sz="2400" b="0" strike="noStrike" spc="-1">
              <a:latin typeface="Times New Roman"/>
            </a:endParaRPr>
          </a:p>
        </p:txBody>
      </p:sp>
      <p:sp>
        <p:nvSpPr>
          <p:cNvPr id="2" name="PlaceHolder 3"/>
          <p:cNvSpPr>
            <a:spLocks noGrp="1"/>
          </p:cNvSpPr>
          <p:nvPr>
            <p:ph type="ftr"/>
          </p:nvPr>
        </p:nvSpPr>
        <p:spPr>
          <a:xfrm>
            <a:off x="3124080" y="6245280"/>
            <a:ext cx="2895120" cy="475920"/>
          </a:xfrm>
          <a:prstGeom prst="rect">
            <a:avLst/>
          </a:prstGeom>
        </p:spPr>
        <p:txBody>
          <a:bodyPr/>
          <a:lstStyle/>
          <a:p>
            <a:endParaRPr lang="en-US" sz="2400" b="0" strike="noStrike" spc="-1">
              <a:latin typeface="Times New Roman"/>
            </a:endParaRPr>
          </a:p>
        </p:txBody>
      </p:sp>
      <p:sp>
        <p:nvSpPr>
          <p:cNvPr id="3" name="PlaceHolder 4"/>
          <p:cNvSpPr>
            <a:spLocks noGrp="1"/>
          </p:cNvSpPr>
          <p:nvPr>
            <p:ph type="sldNum"/>
          </p:nvPr>
        </p:nvSpPr>
        <p:spPr>
          <a:xfrm>
            <a:off x="6716880" y="6230880"/>
            <a:ext cx="2133360" cy="549000"/>
          </a:xfrm>
          <a:prstGeom prst="rect">
            <a:avLst/>
          </a:prstGeom>
        </p:spPr>
        <p:txBody>
          <a:bodyPr/>
          <a:lstStyle/>
          <a:p>
            <a:pPr algn="r">
              <a:lnSpc>
                <a:spcPct val="100000"/>
              </a:lnSpc>
            </a:pPr>
            <a:fld id="{2DAEE87D-0713-426D-8F60-C6571E7BAAD4}" type="slidenum">
              <a:rPr lang="en-US" sz="1400" b="0" strike="noStrike" spc="-1">
                <a:solidFill>
                  <a:srgbClr val="000000"/>
                </a:solidFill>
                <a:latin typeface="Arial"/>
              </a:rPr>
              <a:t>‹#›</a:t>
            </a:fld>
            <a:endParaRPr lang="en-US" sz="14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900" b="0" strike="noStrike" spc="-1">
                <a:solidFill>
                  <a:srgbClr val="000066"/>
                </a:solidFill>
                <a:latin typeface="Arial"/>
              </a:rPr>
              <a:t>Click to edit the outline text format</a:t>
            </a:r>
          </a:p>
          <a:p>
            <a:pPr marL="864000" lvl="1" indent="-324000">
              <a:spcBef>
                <a:spcPts val="1134"/>
              </a:spcBef>
              <a:buClr>
                <a:srgbClr val="000000"/>
              </a:buClr>
              <a:buSzPct val="75000"/>
              <a:buFont typeface="Symbol" charset="2"/>
              <a:buChar char=""/>
            </a:pPr>
            <a:r>
              <a:rPr lang="en-US" sz="2200" b="0" strike="noStrike" spc="-1">
                <a:solidFill>
                  <a:srgbClr val="000066"/>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66"/>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66"/>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66"/>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66"/>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66"/>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752480" y="282600"/>
            <a:ext cx="7086240" cy="944280"/>
          </a:xfrm>
          <a:prstGeom prst="rect">
            <a:avLst/>
          </a:prstGeom>
        </p:spPr>
        <p:txBody>
          <a:bodyPr anchor="ctr"/>
          <a:lstStyle/>
          <a:p>
            <a:pPr>
              <a:lnSpc>
                <a:spcPct val="100000"/>
              </a:lnSpc>
            </a:pPr>
            <a:r>
              <a:rPr lang="en-US" sz="3200" b="1" strike="noStrike" spc="-1">
                <a:solidFill>
                  <a:srgbClr val="996633"/>
                </a:solidFill>
                <a:latin typeface="Arial"/>
              </a:rPr>
              <a:t>Click to edit Master title style</a:t>
            </a:r>
            <a:endParaRPr lang="en-US" sz="3200" b="0" strike="noStrike" spc="-1">
              <a:solidFill>
                <a:srgbClr val="000000"/>
              </a:solidFill>
              <a:latin typeface="Arial"/>
            </a:endParaRPr>
          </a:p>
        </p:txBody>
      </p:sp>
      <p:sp>
        <p:nvSpPr>
          <p:cNvPr id="42" name="PlaceHolder 2"/>
          <p:cNvSpPr>
            <a:spLocks noGrp="1"/>
          </p:cNvSpPr>
          <p:nvPr>
            <p:ph type="body"/>
          </p:nvPr>
        </p:nvSpPr>
        <p:spPr>
          <a:xfrm>
            <a:off x="609480" y="1633680"/>
            <a:ext cx="8229240" cy="4690800"/>
          </a:xfrm>
          <a:prstGeom prst="rect">
            <a:avLst/>
          </a:prstGeom>
        </p:spPr>
        <p:txBody>
          <a:bodyPr/>
          <a:lstStyle/>
          <a:p>
            <a:pPr marL="343080" indent="-342720">
              <a:lnSpc>
                <a:spcPct val="100000"/>
              </a:lnSpc>
              <a:spcBef>
                <a:spcPts val="581"/>
              </a:spcBef>
              <a:buClr>
                <a:srgbClr val="000066"/>
              </a:buClr>
              <a:buFont typeface="Symbol" charset="2"/>
              <a:buChar char=""/>
            </a:pPr>
            <a:r>
              <a:rPr lang="en-US" sz="2900" b="0" strike="noStrike" spc="-1">
                <a:solidFill>
                  <a:srgbClr val="000066"/>
                </a:solidFill>
                <a:latin typeface="Arial"/>
              </a:rPr>
              <a:t>Edit Master text styles</a:t>
            </a:r>
          </a:p>
          <a:p>
            <a:pPr marL="743040" lvl="1" indent="-285480">
              <a:lnSpc>
                <a:spcPct val="100000"/>
              </a:lnSpc>
              <a:spcBef>
                <a:spcPts val="519"/>
              </a:spcBef>
              <a:buClr>
                <a:srgbClr val="000066"/>
              </a:buClr>
              <a:buFont typeface="Symbol" charset="2"/>
              <a:buChar char=""/>
            </a:pPr>
            <a:r>
              <a:rPr lang="en-US" sz="2600" b="0" strike="noStrike" spc="-1">
                <a:solidFill>
                  <a:srgbClr val="000066"/>
                </a:solidFill>
                <a:latin typeface="Arial"/>
              </a:rPr>
              <a:t>Second level</a:t>
            </a:r>
          </a:p>
          <a:p>
            <a:pPr marL="1143000" lvl="2" indent="-228240">
              <a:lnSpc>
                <a:spcPct val="100000"/>
              </a:lnSpc>
              <a:spcBef>
                <a:spcPts val="439"/>
              </a:spcBef>
              <a:buClr>
                <a:srgbClr val="000066"/>
              </a:buClr>
              <a:buFont typeface="Symbol" charset="2"/>
              <a:buChar char=""/>
            </a:pPr>
            <a:r>
              <a:rPr lang="en-US" sz="2200" b="0" strike="noStrike" spc="-1">
                <a:solidFill>
                  <a:srgbClr val="000066"/>
                </a:solidFill>
                <a:latin typeface="Arial"/>
              </a:rPr>
              <a:t>Third level</a:t>
            </a:r>
          </a:p>
          <a:p>
            <a:pPr marL="1600200" lvl="3" indent="-228240">
              <a:lnSpc>
                <a:spcPct val="100000"/>
              </a:lnSpc>
              <a:spcBef>
                <a:spcPts val="360"/>
              </a:spcBef>
              <a:buClr>
                <a:srgbClr val="000066"/>
              </a:buClr>
              <a:buFont typeface="Symbol" charset="2"/>
              <a:buChar char=""/>
            </a:pPr>
            <a:r>
              <a:rPr lang="en-US" sz="1800" b="0" strike="noStrike" spc="-1">
                <a:solidFill>
                  <a:srgbClr val="000066"/>
                </a:solidFill>
                <a:latin typeface="Arial"/>
              </a:rPr>
              <a:t>Fourth level</a:t>
            </a:r>
          </a:p>
          <a:p>
            <a:pPr marL="2057400" lvl="4" indent="-228240">
              <a:lnSpc>
                <a:spcPct val="100000"/>
              </a:lnSpc>
              <a:spcBef>
                <a:spcPts val="360"/>
              </a:spcBef>
              <a:buClr>
                <a:srgbClr val="000066"/>
              </a:buClr>
              <a:buFont typeface="StarSymbol"/>
              <a:buChar char="»"/>
            </a:pPr>
            <a:r>
              <a:rPr lang="en-US" sz="1800" b="0" strike="noStrike" spc="-1">
                <a:solidFill>
                  <a:srgbClr val="000066"/>
                </a:solidFill>
                <a:latin typeface="Arial"/>
              </a:rPr>
              <a:t>Fifth level</a:t>
            </a:r>
          </a:p>
        </p:txBody>
      </p:sp>
      <p:sp>
        <p:nvSpPr>
          <p:cNvPr id="43" name="PlaceHolder 3"/>
          <p:cNvSpPr>
            <a:spLocks noGrp="1"/>
          </p:cNvSpPr>
          <p:nvPr>
            <p:ph type="dt"/>
          </p:nvPr>
        </p:nvSpPr>
        <p:spPr>
          <a:xfrm>
            <a:off x="609480" y="6278400"/>
            <a:ext cx="1980720" cy="475920"/>
          </a:xfrm>
          <a:prstGeom prst="rect">
            <a:avLst/>
          </a:prstGeom>
        </p:spPr>
        <p:txBody>
          <a:bodyPr/>
          <a:lstStyle/>
          <a:p>
            <a:endParaRPr lang="en-US" sz="2400" b="0" strike="noStrike" spc="-1">
              <a:latin typeface="Times New Roman"/>
            </a:endParaRPr>
          </a:p>
        </p:txBody>
      </p:sp>
      <p:sp>
        <p:nvSpPr>
          <p:cNvPr id="44" name="PlaceHolder 4"/>
          <p:cNvSpPr>
            <a:spLocks noGrp="1"/>
          </p:cNvSpPr>
          <p:nvPr>
            <p:ph type="ftr"/>
          </p:nvPr>
        </p:nvSpPr>
        <p:spPr>
          <a:xfrm>
            <a:off x="2719440" y="6283440"/>
            <a:ext cx="2895120" cy="475920"/>
          </a:xfrm>
          <a:prstGeom prst="rect">
            <a:avLst/>
          </a:prstGeom>
        </p:spPr>
        <p:txBody>
          <a:bodyPr/>
          <a:lstStyle/>
          <a:p>
            <a:endParaRPr lang="en-US" sz="2400" b="0" strike="noStrike" spc="-1">
              <a:latin typeface="Times New Roman"/>
            </a:endParaRPr>
          </a:p>
        </p:txBody>
      </p:sp>
      <p:sp>
        <p:nvSpPr>
          <p:cNvPr id="45" name="PlaceHolder 5"/>
          <p:cNvSpPr>
            <a:spLocks noGrp="1"/>
          </p:cNvSpPr>
          <p:nvPr>
            <p:ph type="sldNum"/>
          </p:nvPr>
        </p:nvSpPr>
        <p:spPr>
          <a:xfrm>
            <a:off x="6705720" y="6226200"/>
            <a:ext cx="2133360" cy="553680"/>
          </a:xfrm>
          <a:prstGeom prst="rect">
            <a:avLst/>
          </a:prstGeom>
        </p:spPr>
        <p:txBody>
          <a:bodyPr/>
          <a:lstStyle/>
          <a:p>
            <a:pPr algn="r">
              <a:lnSpc>
                <a:spcPct val="100000"/>
              </a:lnSpc>
            </a:pPr>
            <a:fld id="{EE154D6B-A06F-45B5-8110-3FDD2917897A}" type="slidenum">
              <a:rPr lang="en-US" sz="1400" b="0" strike="noStrike" spc="-1">
                <a:solidFill>
                  <a:srgbClr val="000000"/>
                </a:solidFill>
                <a:latin typeface="Arial"/>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26" Type="http://schemas.openxmlformats.org/officeDocument/2006/relationships/image" Target="../media/image87.png"/><Relationship Id="rId3" Type="http://schemas.openxmlformats.org/officeDocument/2006/relationships/image" Target="../media/image11.png"/><Relationship Id="rId21" Type="http://schemas.openxmlformats.org/officeDocument/2006/relationships/image" Target="../media/image82.png"/><Relationship Id="rId7" Type="http://schemas.openxmlformats.org/officeDocument/2006/relationships/image" Target="../media/image15.png"/><Relationship Id="rId12" Type="http://schemas.openxmlformats.org/officeDocument/2006/relationships/image" Target="../media/image73.png"/><Relationship Id="rId17" Type="http://schemas.openxmlformats.org/officeDocument/2006/relationships/image" Target="../media/image78.png"/><Relationship Id="rId25" Type="http://schemas.openxmlformats.org/officeDocument/2006/relationships/image" Target="../media/image86.png"/><Relationship Id="rId2" Type="http://schemas.openxmlformats.org/officeDocument/2006/relationships/image" Target="../media/image68.png"/><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slideLayout" Target="../slideLayouts/slideLayout15.xml"/><Relationship Id="rId6" Type="http://schemas.openxmlformats.org/officeDocument/2006/relationships/image" Target="../media/image14.png"/><Relationship Id="rId11" Type="http://schemas.openxmlformats.org/officeDocument/2006/relationships/image" Target="../media/image72.png"/><Relationship Id="rId24" Type="http://schemas.openxmlformats.org/officeDocument/2006/relationships/image" Target="../media/image85.png"/><Relationship Id="rId5" Type="http://schemas.openxmlformats.org/officeDocument/2006/relationships/image" Target="../media/image13.png"/><Relationship Id="rId15" Type="http://schemas.openxmlformats.org/officeDocument/2006/relationships/image" Target="../media/image76.png"/><Relationship Id="rId23" Type="http://schemas.openxmlformats.org/officeDocument/2006/relationships/image" Target="../media/image84.png"/><Relationship Id="rId10" Type="http://schemas.openxmlformats.org/officeDocument/2006/relationships/image" Target="../media/image71.png"/><Relationship Id="rId19" Type="http://schemas.openxmlformats.org/officeDocument/2006/relationships/image" Target="../media/image80.png"/><Relationship Id="rId4" Type="http://schemas.openxmlformats.org/officeDocument/2006/relationships/image" Target="../media/image12.png"/><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slide" Target="slide14.xml"/></Relationships>
</file>

<file path=ppt/slides/_rels/slide1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8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3" Type="http://schemas.openxmlformats.org/officeDocument/2006/relationships/image" Target="../media/image11.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7.png"/><Relationship Id="rId24" Type="http://schemas.openxmlformats.org/officeDocument/2006/relationships/image" Target="../media/image30.png"/><Relationship Id="rId5" Type="http://schemas.openxmlformats.org/officeDocument/2006/relationships/image" Target="../media/image13.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0.png"/><Relationship Id="rId14" Type="http://schemas.openxmlformats.org/officeDocument/2006/relationships/image" Target="../media/image20.png"/><Relationship Id="rId22"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13.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1.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36.png"/><Relationship Id="rId5" Type="http://schemas.openxmlformats.org/officeDocument/2006/relationships/image" Target="../media/image11.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34.png"/><Relationship Id="rId9" Type="http://schemas.openxmlformats.org/officeDocument/2006/relationships/image" Target="../media/image15.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52.png"/><Relationship Id="rId18" Type="http://schemas.openxmlformats.org/officeDocument/2006/relationships/image" Target="../media/image57.png"/><Relationship Id="rId26" Type="http://schemas.openxmlformats.org/officeDocument/2006/relationships/image" Target="../media/image65.png"/><Relationship Id="rId3" Type="http://schemas.openxmlformats.org/officeDocument/2006/relationships/image" Target="../media/image47.png"/><Relationship Id="rId21" Type="http://schemas.openxmlformats.org/officeDocument/2006/relationships/image" Target="../media/image60.png"/><Relationship Id="rId7" Type="http://schemas.openxmlformats.org/officeDocument/2006/relationships/image" Target="../media/image13.png"/><Relationship Id="rId12" Type="http://schemas.openxmlformats.org/officeDocument/2006/relationships/image" Target="../media/image51.png"/><Relationship Id="rId17" Type="http://schemas.openxmlformats.org/officeDocument/2006/relationships/image" Target="../media/image56.png"/><Relationship Id="rId25" Type="http://schemas.openxmlformats.org/officeDocument/2006/relationships/image" Target="../media/image64.png"/><Relationship Id="rId2" Type="http://schemas.openxmlformats.org/officeDocument/2006/relationships/image" Target="../media/image46.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50.png"/><Relationship Id="rId24" Type="http://schemas.openxmlformats.org/officeDocument/2006/relationships/image" Target="../media/image63.png"/><Relationship Id="rId5" Type="http://schemas.openxmlformats.org/officeDocument/2006/relationships/image" Target="../media/image11.png"/><Relationship Id="rId15" Type="http://schemas.openxmlformats.org/officeDocument/2006/relationships/image" Target="../media/image54.png"/><Relationship Id="rId23" Type="http://schemas.openxmlformats.org/officeDocument/2006/relationships/image" Target="../media/image62.png"/><Relationship Id="rId28" Type="http://schemas.openxmlformats.org/officeDocument/2006/relationships/image" Target="../media/image67.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8.png"/><Relationship Id="rId9" Type="http://schemas.openxmlformats.org/officeDocument/2006/relationships/image" Target="../media/image15.png"/><Relationship Id="rId14" Type="http://schemas.openxmlformats.org/officeDocument/2006/relationships/image" Target="../media/image53.png"/><Relationship Id="rId22" Type="http://schemas.openxmlformats.org/officeDocument/2006/relationships/image" Target="../media/image61.png"/><Relationship Id="rId27" Type="http://schemas.openxmlformats.org/officeDocument/2006/relationships/image" Target="../media/image6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82" name="TextShape 1"/>
          <p:cNvSpPr txBox="1"/>
          <p:nvPr/>
        </p:nvSpPr>
        <p:spPr>
          <a:xfrm>
            <a:off x="719280" y="2130480"/>
            <a:ext cx="7772040" cy="1469520"/>
          </a:xfrm>
          <a:prstGeom prst="rect">
            <a:avLst/>
          </a:prstGeom>
          <a:noFill/>
          <a:ln>
            <a:noFill/>
          </a:ln>
        </p:spPr>
        <p:txBody>
          <a:bodyPr anchor="ctr"/>
          <a:lstStyle/>
          <a:p>
            <a:pPr algn="ctr">
              <a:lnSpc>
                <a:spcPct val="100000"/>
              </a:lnSpc>
            </a:pPr>
            <a:r>
              <a:rPr lang="en-US" sz="3200" b="1" strike="noStrike" spc="-1" dirty="0" err="1">
                <a:solidFill>
                  <a:srgbClr val="8AC6CD"/>
                </a:solidFill>
                <a:latin typeface="Arial"/>
              </a:rPr>
              <a:t>Báo</a:t>
            </a:r>
            <a:r>
              <a:rPr lang="en-US" sz="3200" b="1" strike="noStrike" spc="-1" dirty="0">
                <a:solidFill>
                  <a:srgbClr val="8AC6CD"/>
                </a:solidFill>
                <a:latin typeface="Arial"/>
              </a:rPr>
              <a:t> </a:t>
            </a:r>
            <a:r>
              <a:rPr lang="en-US" sz="3200" b="1" strike="noStrike" spc="-1" dirty="0" err="1">
                <a:solidFill>
                  <a:srgbClr val="8AC6CD"/>
                </a:solidFill>
                <a:latin typeface="Arial"/>
              </a:rPr>
              <a:t>Cáo</a:t>
            </a:r>
            <a:r>
              <a:rPr lang="en-US" sz="3200" b="1" strike="noStrike" spc="-1" dirty="0">
                <a:solidFill>
                  <a:srgbClr val="8AC6CD"/>
                </a:solidFill>
                <a:latin typeface="Arial"/>
              </a:rPr>
              <a:t> </a:t>
            </a:r>
            <a:r>
              <a:rPr lang="en-US" sz="3200" b="1" strike="noStrike" spc="-1" dirty="0" err="1">
                <a:solidFill>
                  <a:srgbClr val="8AC6CD"/>
                </a:solidFill>
                <a:latin typeface="Arial"/>
              </a:rPr>
              <a:t>Bài</a:t>
            </a:r>
            <a:r>
              <a:rPr lang="en-US" sz="3200" b="1" strike="noStrike" spc="-1" dirty="0">
                <a:solidFill>
                  <a:srgbClr val="8AC6CD"/>
                </a:solidFill>
                <a:latin typeface="Arial"/>
              </a:rPr>
              <a:t> </a:t>
            </a:r>
            <a:r>
              <a:rPr lang="en-US" sz="3200" b="1" strike="noStrike" spc="-1" dirty="0" err="1">
                <a:solidFill>
                  <a:srgbClr val="8AC6CD"/>
                </a:solidFill>
                <a:latin typeface="Arial"/>
              </a:rPr>
              <a:t>Tập</a:t>
            </a:r>
            <a:r>
              <a:rPr lang="en-US" sz="3200" b="1" strike="noStrike" spc="-1" dirty="0">
                <a:solidFill>
                  <a:srgbClr val="8AC6CD"/>
                </a:solidFill>
                <a:latin typeface="Arial"/>
              </a:rPr>
              <a:t> </a:t>
            </a:r>
            <a:r>
              <a:rPr lang="en-US" sz="3200" b="1" strike="noStrike" spc="-1" dirty="0" err="1">
                <a:solidFill>
                  <a:srgbClr val="8AC6CD"/>
                </a:solidFill>
                <a:latin typeface="Arial"/>
              </a:rPr>
              <a:t>Nhóm</a:t>
            </a:r>
            <a:r>
              <a:rPr lang="en-US" sz="3200" b="1" strike="noStrike" spc="-1" dirty="0">
                <a:solidFill>
                  <a:srgbClr val="8AC6CD"/>
                </a:solidFill>
                <a:latin typeface="Arial"/>
              </a:rPr>
              <a:t>:</a:t>
            </a:r>
            <a:r>
              <a:rPr dirty="0"/>
              <a:t/>
            </a:r>
            <a:br>
              <a:rPr dirty="0"/>
            </a:br>
            <a:r>
              <a:rPr lang="en-US" sz="2400" b="1" strike="noStrike" spc="-1" dirty="0">
                <a:solidFill>
                  <a:srgbClr val="1E4649"/>
                </a:solidFill>
                <a:latin typeface="Arial"/>
              </a:rPr>
              <a:t>DEFAULT OF CREDIT CARD CLIENTS DATA SET</a:t>
            </a:r>
            <a:endParaRPr lang="en-US" sz="2400" b="0" strike="noStrike" spc="-1" dirty="0">
              <a:solidFill>
                <a:srgbClr val="000000"/>
              </a:solidFill>
              <a:latin typeface="Arial"/>
            </a:endParaRPr>
          </a:p>
        </p:txBody>
      </p:sp>
      <p:sp>
        <p:nvSpPr>
          <p:cNvPr id="83" name="TextShape 2"/>
          <p:cNvSpPr txBox="1"/>
          <p:nvPr/>
        </p:nvSpPr>
        <p:spPr>
          <a:xfrm>
            <a:off x="988142" y="3871451"/>
            <a:ext cx="6400440" cy="1752120"/>
          </a:xfrm>
          <a:prstGeom prst="rect">
            <a:avLst/>
          </a:prstGeom>
          <a:noFill/>
          <a:ln>
            <a:noFill/>
          </a:ln>
        </p:spPr>
        <p:txBody>
          <a:bodyPr/>
          <a:lstStyle/>
          <a:p>
            <a:pPr>
              <a:lnSpc>
                <a:spcPct val="100000"/>
              </a:lnSpc>
              <a:spcBef>
                <a:spcPts val="360"/>
              </a:spcBef>
            </a:pPr>
            <a:r>
              <a:rPr lang="en-US" sz="1800" b="0" strike="noStrike" spc="-1" dirty="0">
                <a:solidFill>
                  <a:srgbClr val="72BFC5"/>
                </a:solidFill>
                <a:latin typeface="Arial"/>
              </a:rPr>
              <a:t>DSSV:</a:t>
            </a:r>
            <a:endParaRPr lang="en-US" sz="1800" b="0" strike="noStrike" spc="-1" dirty="0">
              <a:latin typeface="Arial"/>
            </a:endParaRPr>
          </a:p>
          <a:p>
            <a:pPr marL="1200240" lvl="1" indent="-456840">
              <a:lnSpc>
                <a:spcPct val="100000"/>
              </a:lnSpc>
              <a:spcBef>
                <a:spcPts val="360"/>
              </a:spcBef>
              <a:buClr>
                <a:srgbClr val="72BFC5"/>
              </a:buClr>
              <a:buFont typeface="Arial"/>
              <a:buAutoNum type="arabicPeriod"/>
            </a:pPr>
            <a:r>
              <a:rPr lang="en-US" sz="1800" b="0" strike="noStrike" spc="-1" dirty="0" err="1">
                <a:solidFill>
                  <a:schemeClr val="accent1">
                    <a:lumMod val="50000"/>
                  </a:schemeClr>
                </a:solidFill>
                <a:latin typeface="Arial"/>
              </a:rPr>
              <a:t>Lê</a:t>
            </a:r>
            <a:r>
              <a:rPr lang="en-US" sz="1800" b="0" strike="noStrike" spc="-1" dirty="0">
                <a:solidFill>
                  <a:schemeClr val="accent1">
                    <a:lumMod val="50000"/>
                  </a:schemeClr>
                </a:solidFill>
                <a:latin typeface="Arial"/>
              </a:rPr>
              <a:t> </a:t>
            </a:r>
            <a:r>
              <a:rPr lang="en-US" sz="1800" b="0" strike="noStrike" spc="-1" dirty="0" err="1">
                <a:solidFill>
                  <a:schemeClr val="accent1">
                    <a:lumMod val="50000"/>
                  </a:schemeClr>
                </a:solidFill>
                <a:latin typeface="Arial"/>
              </a:rPr>
              <a:t>Hữu</a:t>
            </a:r>
            <a:r>
              <a:rPr lang="en-US" sz="1800" b="0" strike="noStrike" spc="-1" dirty="0">
                <a:solidFill>
                  <a:schemeClr val="accent1">
                    <a:lumMod val="50000"/>
                  </a:schemeClr>
                </a:solidFill>
                <a:latin typeface="Arial"/>
              </a:rPr>
              <a:t> </a:t>
            </a:r>
            <a:r>
              <a:rPr lang="en-US" sz="1800" b="0" strike="noStrike" spc="-1" dirty="0" err="1">
                <a:solidFill>
                  <a:schemeClr val="accent1">
                    <a:lumMod val="50000"/>
                  </a:schemeClr>
                </a:solidFill>
                <a:latin typeface="Arial"/>
              </a:rPr>
              <a:t>Nghĩa</a:t>
            </a:r>
            <a:endParaRPr lang="en-US" sz="1800" b="0" strike="noStrike" spc="-1" dirty="0">
              <a:solidFill>
                <a:schemeClr val="accent1">
                  <a:lumMod val="50000"/>
                </a:schemeClr>
              </a:solidFill>
              <a:latin typeface="Arial"/>
            </a:endParaRPr>
          </a:p>
          <a:p>
            <a:pPr marL="1200240" lvl="1" indent="-456840">
              <a:lnSpc>
                <a:spcPct val="100000"/>
              </a:lnSpc>
              <a:spcBef>
                <a:spcPts val="360"/>
              </a:spcBef>
              <a:buClr>
                <a:srgbClr val="72BFC5"/>
              </a:buClr>
              <a:buFont typeface="Arial"/>
              <a:buAutoNum type="arabicPeriod"/>
            </a:pPr>
            <a:r>
              <a:rPr lang="en-US" sz="1800" b="0" strike="noStrike" spc="-1" dirty="0" err="1">
                <a:solidFill>
                  <a:schemeClr val="accent1">
                    <a:lumMod val="50000"/>
                  </a:schemeClr>
                </a:solidFill>
                <a:latin typeface="Arial"/>
              </a:rPr>
              <a:t>Lê</a:t>
            </a:r>
            <a:r>
              <a:rPr lang="en-US" sz="1800" b="0" strike="noStrike" spc="-1" dirty="0">
                <a:solidFill>
                  <a:schemeClr val="accent1">
                    <a:lumMod val="50000"/>
                  </a:schemeClr>
                </a:solidFill>
                <a:latin typeface="Arial"/>
              </a:rPr>
              <a:t> Minh </a:t>
            </a:r>
            <a:r>
              <a:rPr lang="en-US" sz="1800" b="0" strike="noStrike" spc="-1" dirty="0" err="1">
                <a:solidFill>
                  <a:schemeClr val="accent1">
                    <a:lumMod val="50000"/>
                  </a:schemeClr>
                </a:solidFill>
                <a:latin typeface="Arial"/>
              </a:rPr>
              <a:t>Trí</a:t>
            </a:r>
            <a:endParaRPr lang="en-US" sz="1800" b="0" strike="noStrike" spc="-1" dirty="0">
              <a:solidFill>
                <a:schemeClr val="accent1">
                  <a:lumMod val="50000"/>
                </a:schemeClr>
              </a:solidFill>
              <a:latin typeface="Arial"/>
            </a:endParaRPr>
          </a:p>
          <a:p>
            <a:pPr marL="1200240" lvl="1" indent="-456840">
              <a:lnSpc>
                <a:spcPct val="100000"/>
              </a:lnSpc>
              <a:spcBef>
                <a:spcPts val="360"/>
              </a:spcBef>
              <a:buClr>
                <a:srgbClr val="72BFC5"/>
              </a:buClr>
              <a:buFont typeface="Arial"/>
              <a:buAutoNum type="arabicPeriod"/>
            </a:pPr>
            <a:r>
              <a:rPr lang="en-US" sz="1800" b="0" strike="noStrike" spc="-1" dirty="0" err="1">
                <a:solidFill>
                  <a:schemeClr val="accent1">
                    <a:lumMod val="50000"/>
                  </a:schemeClr>
                </a:solidFill>
                <a:latin typeface="Arial"/>
              </a:rPr>
              <a:t>Võ</a:t>
            </a:r>
            <a:r>
              <a:rPr lang="en-US" sz="1800" b="0" strike="noStrike" spc="-1" dirty="0">
                <a:solidFill>
                  <a:schemeClr val="accent1">
                    <a:lumMod val="50000"/>
                  </a:schemeClr>
                </a:solidFill>
                <a:latin typeface="Arial"/>
              </a:rPr>
              <a:t> Hoàng </a:t>
            </a:r>
            <a:r>
              <a:rPr lang="en-US" sz="1800" b="0" strike="noStrike" spc="-1" dirty="0" err="1">
                <a:solidFill>
                  <a:schemeClr val="accent1">
                    <a:lumMod val="50000"/>
                  </a:schemeClr>
                </a:solidFill>
                <a:latin typeface="Arial"/>
              </a:rPr>
              <a:t>Trung</a:t>
            </a:r>
            <a:endParaRPr lang="en-US" sz="1800" b="0" strike="noStrike" spc="-1" dirty="0">
              <a:solidFill>
                <a:schemeClr val="accent1">
                  <a:lumMod val="50000"/>
                </a:schemeClr>
              </a:solidFill>
              <a:latin typeface="Arial"/>
            </a:endParaRPr>
          </a:p>
          <a:p>
            <a:pPr marL="1200240" lvl="1" indent="-456840">
              <a:lnSpc>
                <a:spcPct val="100000"/>
              </a:lnSpc>
              <a:spcBef>
                <a:spcPts val="360"/>
              </a:spcBef>
              <a:buClr>
                <a:srgbClr val="72BFC5"/>
              </a:buClr>
              <a:buFont typeface="Arial"/>
              <a:buAutoNum type="arabicPeriod"/>
            </a:pPr>
            <a:r>
              <a:rPr lang="en-US" sz="1800" b="0" strike="noStrike" spc="-1" dirty="0">
                <a:solidFill>
                  <a:schemeClr val="accent1">
                    <a:lumMod val="50000"/>
                  </a:schemeClr>
                </a:solidFill>
                <a:latin typeface="Arial"/>
              </a:rPr>
              <a:t>Phạm Hoàng Viện</a:t>
            </a:r>
          </a:p>
        </p:txBody>
      </p:sp>
      <p:sp>
        <p:nvSpPr>
          <p:cNvPr id="84" name="CustomShape 3"/>
          <p:cNvSpPr/>
          <p:nvPr/>
        </p:nvSpPr>
        <p:spPr>
          <a:xfrm>
            <a:off x="609480" y="6431040"/>
            <a:ext cx="35049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r>
              <a:rPr lang="en-US" sz="1200" b="1" i="1" strike="noStrike" spc="-1">
                <a:solidFill>
                  <a:srgbClr val="000066"/>
                </a:solidFill>
                <a:latin typeface="Arial"/>
              </a:rPr>
              <a:t>www.cit.ctu.edu.vn</a:t>
            </a:r>
            <a:endParaRPr lang="en-US" sz="1200" b="0" strike="noStrike" spc="-1">
              <a:latin typeface="Arial"/>
            </a:endParaRPr>
          </a:p>
        </p:txBody>
      </p:sp>
      <p:sp>
        <p:nvSpPr>
          <p:cNvPr id="85" name="CustomShape 4"/>
          <p:cNvSpPr/>
          <p:nvPr/>
        </p:nvSpPr>
        <p:spPr>
          <a:xfrm>
            <a:off x="2133720" y="27720"/>
            <a:ext cx="6933960" cy="81000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2800" b="1" strike="noStrike" spc="-1" dirty="0" err="1">
                <a:solidFill>
                  <a:srgbClr val="72BFC5"/>
                </a:solidFill>
                <a:latin typeface="Arial"/>
              </a:rPr>
              <a:t>Nguyên</a:t>
            </a:r>
            <a:r>
              <a:rPr lang="en-US" sz="2800" b="1" strike="noStrike" spc="-1" dirty="0">
                <a:solidFill>
                  <a:srgbClr val="72BFC5"/>
                </a:solidFill>
                <a:latin typeface="Arial"/>
              </a:rPr>
              <a:t> </a:t>
            </a:r>
            <a:r>
              <a:rPr lang="en-US" sz="2800" b="1" strike="noStrike" spc="-1" dirty="0" err="1">
                <a:solidFill>
                  <a:srgbClr val="72BFC5"/>
                </a:solidFill>
                <a:latin typeface="Arial"/>
              </a:rPr>
              <a:t>Lý</a:t>
            </a:r>
            <a:r>
              <a:rPr lang="en-US" sz="2800" b="1" strike="noStrike" spc="-1" dirty="0">
                <a:solidFill>
                  <a:srgbClr val="72BFC5"/>
                </a:solidFill>
                <a:latin typeface="Arial"/>
              </a:rPr>
              <a:t> </a:t>
            </a:r>
            <a:r>
              <a:rPr lang="en-US" sz="2800" b="1" strike="noStrike" spc="-1" dirty="0" err="1">
                <a:solidFill>
                  <a:srgbClr val="72BFC5"/>
                </a:solidFill>
                <a:latin typeface="Arial"/>
              </a:rPr>
              <a:t>Máy</a:t>
            </a:r>
            <a:r>
              <a:rPr lang="en-US" sz="2800" b="1" strike="noStrike" spc="-1" dirty="0">
                <a:solidFill>
                  <a:srgbClr val="72BFC5"/>
                </a:solidFill>
                <a:latin typeface="Arial"/>
              </a:rPr>
              <a:t> </a:t>
            </a:r>
            <a:r>
              <a:rPr lang="en-US" sz="2800" b="1" strike="noStrike" spc="-1" dirty="0" err="1">
                <a:solidFill>
                  <a:srgbClr val="72BFC5"/>
                </a:solidFill>
                <a:latin typeface="Arial"/>
              </a:rPr>
              <a:t>Học</a:t>
            </a:r>
            <a:r>
              <a:rPr lang="en-US" sz="2800" b="1" strike="noStrike" spc="-1" dirty="0">
                <a:solidFill>
                  <a:srgbClr val="72BFC5"/>
                </a:solidFill>
                <a:latin typeface="Arial"/>
              </a:rPr>
              <a:t> - HK2 (2018-2019)</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9373" y="1728159"/>
            <a:ext cx="8713900" cy="4459110"/>
            <a:chOff x="179373" y="1728159"/>
            <a:chExt cx="8713900" cy="4459110"/>
          </a:xfrm>
        </p:grpSpPr>
        <mc:AlternateContent xmlns:mc="http://schemas.openxmlformats.org/markup-compatibility/2006">
          <mc:Choice xmlns:a14="http://schemas.microsoft.com/office/drawing/2010/main" Requires="a14">
            <p:sp>
              <p:nvSpPr>
                <p:cNvPr id="4" name="Flowchart: Decision 3"/>
                <p:cNvSpPr/>
                <p:nvPr/>
              </p:nvSpPr>
              <p:spPr>
                <a:xfrm>
                  <a:off x="532019" y="2712750"/>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p:sp>
              <p:nvSpPr>
                <p:cNvPr id="4" name="Flowchart: Decision 3"/>
                <p:cNvSpPr>
                  <a:spLocks noRot="1" noChangeAspect="1" noMove="1" noResize="1" noEditPoints="1" noAdjustHandles="1" noChangeArrowheads="1" noChangeShapeType="1" noTextEdit="1"/>
                </p:cNvSpPr>
                <p:nvPr/>
              </p:nvSpPr>
              <p:spPr>
                <a:xfrm>
                  <a:off x="532019" y="2712750"/>
                  <a:ext cx="926570" cy="620802"/>
                </a:xfrm>
                <a:prstGeom prst="flowChartDecision">
                  <a:avLst/>
                </a:prstGeom>
                <a:blipFill>
                  <a:blip r:embed="rId2"/>
                  <a:stretch>
                    <a:fillRect/>
                  </a:stretch>
                </a:blipFill>
                <a:ln>
                  <a:noFill/>
                </a:ln>
              </p:spPr>
              <p:txBody>
                <a:bodyPr/>
                <a:lstStyle/>
                <a:p>
                  <a:r>
                    <a:rPr lang="en-US">
                      <a:noFill/>
                    </a:rPr>
                    <a:t> </a:t>
                  </a:r>
                </a:p>
              </p:txBody>
            </p:sp>
          </mc:Fallback>
        </mc:AlternateContent>
        <p:grpSp>
          <p:nvGrpSpPr>
            <p:cNvPr id="24" name="Group 23"/>
            <p:cNvGrpSpPr/>
            <p:nvPr/>
          </p:nvGrpSpPr>
          <p:grpSpPr>
            <a:xfrm>
              <a:off x="3565351" y="2416268"/>
              <a:ext cx="3440536" cy="3249129"/>
              <a:chOff x="3571014" y="2416268"/>
              <a:chExt cx="3524441" cy="3249129"/>
            </a:xfrm>
          </p:grpSpPr>
          <p:sp>
            <p:nvSpPr>
              <p:cNvPr id="153" name="Flowchart: Off-page Connector 152"/>
              <p:cNvSpPr/>
              <p:nvPr/>
            </p:nvSpPr>
            <p:spPr>
              <a:xfrm rot="16200000">
                <a:off x="3758633" y="2328575"/>
                <a:ext cx="3249129" cy="3424515"/>
              </a:xfrm>
              <a:prstGeom prst="flowChartOffpageConnector">
                <a:avLst/>
              </a:prstGeom>
              <a:solidFill>
                <a:srgbClr val="C0C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Oval 5"/>
                  <p:cNvSpPr/>
                  <p:nvPr/>
                </p:nvSpPr>
                <p:spPr>
                  <a:xfrm>
                    <a:off x="3585763" y="2692958"/>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𝟎𝟎</m:t>
                              </m:r>
                            </m:sub>
                          </m:sSub>
                        </m:oMath>
                      </m:oMathPara>
                    </a14:m>
                    <a:endParaRPr lang="en-US" b="1" dirty="0">
                      <a:solidFill>
                        <a:srgbClr val="FFFF00"/>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585763" y="2692958"/>
                    <a:ext cx="713915" cy="713915"/>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p:cNvSpPr/>
                  <p:nvPr/>
                </p:nvSpPr>
                <p:spPr>
                  <a:xfrm>
                    <a:off x="3571014" y="3670717"/>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𝟎𝟏</m:t>
                              </m:r>
                            </m:sub>
                          </m:sSub>
                        </m:oMath>
                      </m:oMathPara>
                    </a14:m>
                    <a:endParaRPr lang="en-US" b="1" dirty="0">
                      <a:solidFill>
                        <a:srgbClr val="FFFF00"/>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3571014" y="3670717"/>
                    <a:ext cx="713915" cy="713915"/>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3571014" y="4648476"/>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𝟎𝟐</m:t>
                              </m:r>
                            </m:sub>
                          </m:sSub>
                        </m:oMath>
                      </m:oMathPara>
                    </a14:m>
                    <a:endParaRPr lang="en-US" b="1" dirty="0">
                      <a:solidFill>
                        <a:srgbClr val="FFFF00"/>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3571014" y="4648476"/>
                    <a:ext cx="713915" cy="713915"/>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5918631" y="2712501"/>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5918631" y="2712501"/>
                    <a:ext cx="713915" cy="713915"/>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5918631" y="4652845"/>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5918631" y="4652845"/>
                    <a:ext cx="713915" cy="713915"/>
                  </a:xfrm>
                  <a:prstGeom prst="ellipse">
                    <a:avLst/>
                  </a:prstGeom>
                  <a:blipFill>
                    <a:blip r:embed="rId7"/>
                    <a:stretch>
                      <a:fillRect/>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3" name="Oval 12"/>
                <p:cNvSpPr/>
                <p:nvPr/>
              </p:nvSpPr>
              <p:spPr>
                <a:xfrm>
                  <a:off x="7855821" y="3571849"/>
                  <a:ext cx="1037452" cy="103745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rgbClr val="008000"/>
                            </a:solidFill>
                            <a:latin typeface="Cambria Math" panose="02040503050406030204" pitchFamily="18" charset="0"/>
                          </a:rPr>
                          <m:t>𝒐</m:t>
                        </m:r>
                        <m:r>
                          <a:rPr lang="en-US" sz="1600" b="1" i="1" smtClean="0">
                            <a:solidFill>
                              <a:srgbClr val="008000"/>
                            </a:solidFill>
                            <a:latin typeface="Cambria Math" panose="02040503050406030204" pitchFamily="18" charset="0"/>
                          </a:rPr>
                          <m:t>=</m:t>
                        </m:r>
                        <m:r>
                          <a:rPr lang="en-US" sz="1600" b="1" i="1" smtClean="0">
                            <a:solidFill>
                              <a:srgbClr val="008000"/>
                            </a:solidFill>
                            <a:latin typeface="Cambria Math" panose="02040503050406030204" pitchFamily="18" charset="0"/>
                          </a:rPr>
                          <m:t>𝟏</m:t>
                        </m:r>
                      </m:oMath>
                    </m:oMathPara>
                  </a14:m>
                  <a:endParaRPr lang="en-US" sz="1600" b="1" i="1" dirty="0">
                    <a:solidFill>
                      <a:srgbClr val="008000"/>
                    </a:solidFill>
                  </a:endParaRPr>
                </a:p>
              </p:txBody>
            </p:sp>
          </mc:Choice>
          <mc:Fallback>
            <p:sp>
              <p:nvSpPr>
                <p:cNvPr id="13" name="Oval 12"/>
                <p:cNvSpPr>
                  <a:spLocks noRot="1" noChangeAspect="1" noMove="1" noResize="1" noEditPoints="1" noAdjustHandles="1" noChangeArrowheads="1" noChangeShapeType="1" noTextEdit="1"/>
                </p:cNvSpPr>
                <p:nvPr/>
              </p:nvSpPr>
              <p:spPr>
                <a:xfrm>
                  <a:off x="7855821" y="3571849"/>
                  <a:ext cx="1037452" cy="1037452"/>
                </a:xfrm>
                <a:prstGeom prst="ellipse">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Flowchart: Decision 13"/>
                <p:cNvSpPr/>
                <p:nvPr/>
              </p:nvSpPr>
              <p:spPr>
                <a:xfrm>
                  <a:off x="532019" y="4681214"/>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p:sp>
              <p:nvSpPr>
                <p:cNvPr id="14" name="Flowchart: Decision 13"/>
                <p:cNvSpPr>
                  <a:spLocks noRot="1" noChangeAspect="1" noMove="1" noResize="1" noEditPoints="1" noAdjustHandles="1" noChangeArrowheads="1" noChangeShapeType="1" noTextEdit="1"/>
                </p:cNvSpPr>
                <p:nvPr/>
              </p:nvSpPr>
              <p:spPr>
                <a:xfrm>
                  <a:off x="532019" y="4681214"/>
                  <a:ext cx="926570" cy="620802"/>
                </a:xfrm>
                <a:prstGeom prst="flowChartDecision">
                  <a:avLst/>
                </a:prstGeom>
                <a:blipFill>
                  <a:blip r:embed="rId9"/>
                  <a:stretch>
                    <a:fillRect/>
                  </a:stretch>
                </a:blipFill>
                <a:ln>
                  <a:noFill/>
                </a:ln>
              </p:spPr>
              <p:txBody>
                <a:bodyPr/>
                <a:lstStyle/>
                <a:p>
                  <a:r>
                    <a:rPr lang="en-US">
                      <a:noFill/>
                    </a:rPr>
                    <a:t> </a:t>
                  </a:r>
                </a:p>
              </p:txBody>
            </p:sp>
          </mc:Fallback>
        </mc:AlternateContent>
        <p:cxnSp>
          <p:nvCxnSpPr>
            <p:cNvPr id="19" name="Straight Arrow Connector 18"/>
            <p:cNvCxnSpPr>
              <a:stCxn id="4" idx="3"/>
              <a:endCxn id="6" idx="2"/>
            </p:cNvCxnSpPr>
            <p:nvPr/>
          </p:nvCxnSpPr>
          <p:spPr>
            <a:xfrm>
              <a:off x="1458589" y="3023151"/>
              <a:ext cx="2121160" cy="267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7" idx="2"/>
            </p:cNvCxnSpPr>
            <p:nvPr/>
          </p:nvCxnSpPr>
          <p:spPr>
            <a:xfrm>
              <a:off x="1458589" y="3023151"/>
              <a:ext cx="2106762" cy="10045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8" idx="2"/>
            </p:cNvCxnSpPr>
            <p:nvPr/>
          </p:nvCxnSpPr>
          <p:spPr>
            <a:xfrm>
              <a:off x="1458589" y="3023151"/>
              <a:ext cx="2106762" cy="1982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3"/>
              <a:endCxn id="6" idx="2"/>
            </p:cNvCxnSpPr>
            <p:nvPr/>
          </p:nvCxnSpPr>
          <p:spPr>
            <a:xfrm flipV="1">
              <a:off x="1458589" y="3049916"/>
              <a:ext cx="2121160" cy="194169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4" idx="3"/>
              <a:endCxn id="7" idx="2"/>
            </p:cNvCxnSpPr>
            <p:nvPr/>
          </p:nvCxnSpPr>
          <p:spPr>
            <a:xfrm flipV="1">
              <a:off x="1458589" y="4027675"/>
              <a:ext cx="2106762" cy="96394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3"/>
              <a:endCxn id="8" idx="2"/>
            </p:cNvCxnSpPr>
            <p:nvPr/>
          </p:nvCxnSpPr>
          <p:spPr>
            <a:xfrm>
              <a:off x="1458589" y="4991615"/>
              <a:ext cx="2106762" cy="138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 idx="6"/>
              <a:endCxn id="11" idx="2"/>
            </p:cNvCxnSpPr>
            <p:nvPr/>
          </p:nvCxnSpPr>
          <p:spPr>
            <a:xfrm>
              <a:off x="4276668" y="3049916"/>
              <a:ext cx="1580411" cy="1954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 idx="6"/>
              <a:endCxn id="12" idx="2"/>
            </p:cNvCxnSpPr>
            <p:nvPr/>
          </p:nvCxnSpPr>
          <p:spPr>
            <a:xfrm>
              <a:off x="4276668" y="3049916"/>
              <a:ext cx="1580411" cy="195988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 idx="6"/>
              <a:endCxn id="11" idx="2"/>
            </p:cNvCxnSpPr>
            <p:nvPr/>
          </p:nvCxnSpPr>
          <p:spPr>
            <a:xfrm flipV="1">
              <a:off x="4262270" y="3069459"/>
              <a:ext cx="1594809" cy="95821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7" idx="6"/>
              <a:endCxn id="12" idx="2"/>
            </p:cNvCxnSpPr>
            <p:nvPr/>
          </p:nvCxnSpPr>
          <p:spPr>
            <a:xfrm>
              <a:off x="4262270" y="4027675"/>
              <a:ext cx="1594809" cy="98212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8" idx="6"/>
              <a:endCxn id="11" idx="2"/>
            </p:cNvCxnSpPr>
            <p:nvPr/>
          </p:nvCxnSpPr>
          <p:spPr>
            <a:xfrm flipV="1">
              <a:off x="4262270" y="3069459"/>
              <a:ext cx="1594809" cy="1935975"/>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8" idx="6"/>
              <a:endCxn id="12" idx="2"/>
            </p:cNvCxnSpPr>
            <p:nvPr/>
          </p:nvCxnSpPr>
          <p:spPr>
            <a:xfrm>
              <a:off x="4262270" y="5005434"/>
              <a:ext cx="1594809" cy="4369"/>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6"/>
              <a:endCxn id="13" idx="2"/>
            </p:cNvCxnSpPr>
            <p:nvPr/>
          </p:nvCxnSpPr>
          <p:spPr>
            <a:xfrm>
              <a:off x="6553999" y="3069459"/>
              <a:ext cx="1301822" cy="102111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2" idx="6"/>
              <a:endCxn id="13" idx="2"/>
            </p:cNvCxnSpPr>
            <p:nvPr/>
          </p:nvCxnSpPr>
          <p:spPr>
            <a:xfrm flipV="1">
              <a:off x="6553999" y="4090575"/>
              <a:ext cx="1301822" cy="91922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209177" y="2913506"/>
              <a:ext cx="284052" cy="307777"/>
            </a:xfrm>
            <a:prstGeom prst="rect">
              <a:avLst/>
            </a:prstGeom>
            <a:noFill/>
          </p:spPr>
          <p:txBody>
            <a:bodyPr wrap="none" rtlCol="0">
              <a:spAutoFit/>
            </a:bodyPr>
            <a:lstStyle/>
            <a:p>
              <a:r>
                <a:rPr lang="en-US" sz="1400" dirty="0" smtClean="0"/>
                <a:t>2</a:t>
              </a:r>
              <a:endParaRPr lang="en-US" sz="1400" dirty="0"/>
            </a:p>
          </p:txBody>
        </p:sp>
        <p:sp>
          <p:nvSpPr>
            <p:cNvPr id="103" name="TextBox 102"/>
            <p:cNvSpPr txBox="1"/>
            <p:nvPr/>
          </p:nvSpPr>
          <p:spPr>
            <a:xfrm>
              <a:off x="179373" y="4831994"/>
              <a:ext cx="284052" cy="307777"/>
            </a:xfrm>
            <a:prstGeom prst="rect">
              <a:avLst/>
            </a:prstGeom>
            <a:noFill/>
          </p:spPr>
          <p:txBody>
            <a:bodyPr wrap="none" rtlCol="0">
              <a:spAutoFit/>
            </a:bodyPr>
            <a:lstStyle/>
            <a:p>
              <a:r>
                <a:rPr lang="en-US" sz="1400" dirty="0" smtClean="0"/>
                <a:t>2</a:t>
              </a:r>
              <a:endParaRPr lang="en-US" sz="1400" dirty="0"/>
            </a:p>
          </p:txBody>
        </p:sp>
        <mc:AlternateContent xmlns:mc="http://schemas.openxmlformats.org/markup-compatibility/2006">
          <mc:Choice xmlns:a14="http://schemas.microsoft.com/office/drawing/2010/main" Requires="a14">
            <p:sp>
              <p:nvSpPr>
                <p:cNvPr id="122" name="Rectangle 121"/>
                <p:cNvSpPr/>
                <p:nvPr/>
              </p:nvSpPr>
              <p:spPr>
                <a:xfrm>
                  <a:off x="3070531" y="2749134"/>
                  <a:ext cx="440056"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oMath>
                    </m:oMathPara>
                  </a14:m>
                  <a:endParaRPr lang="en-US" sz="1400" dirty="0" smtClean="0"/>
                </a:p>
              </p:txBody>
            </p:sp>
          </mc:Choice>
          <mc:Fallback>
            <p:sp>
              <p:nvSpPr>
                <p:cNvPr id="122" name="Rectangle 121"/>
                <p:cNvSpPr>
                  <a:spLocks noRot="1" noChangeAspect="1" noMove="1" noResize="1" noEditPoints="1" noAdjustHandles="1" noChangeArrowheads="1" noChangeShapeType="1" noTextEdit="1"/>
                </p:cNvSpPr>
                <p:nvPr/>
              </p:nvSpPr>
              <p:spPr>
                <a:xfrm>
                  <a:off x="3070531" y="2749134"/>
                  <a:ext cx="440056"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Rectangle 123"/>
                <p:cNvSpPr/>
                <p:nvPr/>
              </p:nvSpPr>
              <p:spPr>
                <a:xfrm rot="1742786">
                  <a:off x="3159679" y="3634198"/>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3</m:t>
                            </m:r>
                          </m:sub>
                        </m:sSub>
                      </m:oMath>
                    </m:oMathPara>
                  </a14:m>
                  <a:endParaRPr lang="en-US" sz="1200" dirty="0"/>
                </a:p>
              </p:txBody>
            </p:sp>
          </mc:Choice>
          <mc:Fallback>
            <p:sp>
              <p:nvSpPr>
                <p:cNvPr id="124" name="Rectangle 123"/>
                <p:cNvSpPr>
                  <a:spLocks noRot="1" noChangeAspect="1" noMove="1" noResize="1" noEditPoints="1" noAdjustHandles="1" noChangeArrowheads="1" noChangeShapeType="1" noTextEdit="1"/>
                </p:cNvSpPr>
                <p:nvPr/>
              </p:nvSpPr>
              <p:spPr>
                <a:xfrm rot="1742786">
                  <a:off x="3159679" y="3634198"/>
                  <a:ext cx="444224"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8" name="Rectangle 127"/>
                <p:cNvSpPr/>
                <p:nvPr/>
              </p:nvSpPr>
              <p:spPr>
                <a:xfrm rot="18773080">
                  <a:off x="3126613" y="2984487"/>
                  <a:ext cx="380368" cy="30777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m:oMathPara>
                  </a14:m>
                  <a:endParaRPr lang="en-US" sz="1400" dirty="0"/>
                </a:p>
              </p:txBody>
            </p:sp>
          </mc:Choice>
          <mc:Fallback>
            <p:sp>
              <p:nvSpPr>
                <p:cNvPr id="128" name="Rectangle 127"/>
                <p:cNvSpPr>
                  <a:spLocks noRot="1" noChangeAspect="1" noMove="1" noResize="1" noEditPoints="1" noAdjustHandles="1" noChangeArrowheads="1" noChangeShapeType="1" noTextEdit="1"/>
                </p:cNvSpPr>
                <p:nvPr/>
              </p:nvSpPr>
              <p:spPr>
                <a:xfrm rot="18773080">
                  <a:off x="3126613" y="2984487"/>
                  <a:ext cx="380368" cy="307777"/>
                </a:xfrm>
                <a:prstGeom prst="rect">
                  <a:avLst/>
                </a:prstGeom>
                <a:blipFill>
                  <a:blip r:embed="rId12"/>
                  <a:stretch>
                    <a:fillRect/>
                  </a:stretch>
                </a:blipFill>
              </p:spPr>
              <p:txBody>
                <a:bodyPr/>
                <a:lstStyle/>
                <a:p>
                  <a:r>
                    <a:rPr lang="en-US">
                      <a:noFill/>
                    </a:rPr>
                    <a:t> </a:t>
                  </a:r>
                </a:p>
              </p:txBody>
            </p:sp>
          </mc:Fallback>
        </mc:AlternateContent>
        <p:sp>
          <p:nvSpPr>
            <p:cNvPr id="154" name="TextBox 153"/>
            <p:cNvSpPr txBox="1"/>
            <p:nvPr/>
          </p:nvSpPr>
          <p:spPr>
            <a:xfrm>
              <a:off x="5003680" y="5344010"/>
              <a:ext cx="1308371" cy="307777"/>
            </a:xfrm>
            <a:prstGeom prst="rect">
              <a:avLst/>
            </a:prstGeom>
            <a:noFill/>
          </p:spPr>
          <p:txBody>
            <a:bodyPr wrap="none" rtlCol="0">
              <a:spAutoFit/>
            </a:bodyPr>
            <a:lstStyle/>
            <a:p>
              <a:r>
                <a:rPr lang="en-US" sz="1400" dirty="0" smtClean="0"/>
                <a:t>#</a:t>
              </a:r>
              <a:r>
                <a:rPr lang="en-US" sz="1400" dirty="0" err="1" smtClean="0"/>
                <a:t>hidden_layer</a:t>
              </a:r>
              <a:endParaRPr lang="en-US" sz="1400" dirty="0"/>
            </a:p>
          </p:txBody>
        </p:sp>
        <p:sp>
          <p:nvSpPr>
            <p:cNvPr id="22" name="TextBox 21"/>
            <p:cNvSpPr txBox="1"/>
            <p:nvPr/>
          </p:nvSpPr>
          <p:spPr>
            <a:xfrm>
              <a:off x="781676" y="5848715"/>
              <a:ext cx="7732586" cy="338554"/>
            </a:xfrm>
            <a:prstGeom prst="rect">
              <a:avLst/>
            </a:prstGeom>
            <a:noFill/>
          </p:spPr>
          <p:txBody>
            <a:bodyPr wrap="square" rtlCol="0">
              <a:spAutoFit/>
            </a:bodyPr>
            <a:lstStyle/>
            <a:p>
              <a:pPr algn="ctr"/>
              <a:r>
                <a:rPr lang="en-US" sz="1600" i="1" dirty="0" err="1" smtClean="0"/>
                <a:t>Mạng</a:t>
              </a:r>
              <a:r>
                <a:rPr lang="en-US" sz="1600" i="1" dirty="0" smtClean="0"/>
                <a:t> </a:t>
              </a:r>
              <a:r>
                <a:rPr lang="en-US" sz="1600" i="1" dirty="0" err="1" smtClean="0"/>
                <a:t>nơ-ron</a:t>
              </a:r>
              <a:r>
                <a:rPr lang="en-US" sz="1600" i="1" dirty="0"/>
                <a:t> </a:t>
              </a:r>
              <a:r>
                <a:rPr lang="en-US" sz="1600" i="1" dirty="0" err="1" smtClean="0"/>
                <a:t>đa</a:t>
              </a:r>
              <a:r>
                <a:rPr lang="en-US" sz="1600" i="1" dirty="0" smtClean="0"/>
                <a:t> </a:t>
              </a:r>
              <a:r>
                <a:rPr lang="en-US" sz="1600" i="1" dirty="0" err="1" smtClean="0"/>
                <a:t>tầng</a:t>
              </a:r>
              <a:r>
                <a:rPr lang="en-US" sz="1600" i="1" dirty="0" smtClean="0"/>
                <a:t> </a:t>
              </a:r>
              <a:r>
                <a:rPr lang="en-US" sz="1600" i="1" dirty="0" err="1" smtClean="0"/>
                <a:t>với</a:t>
              </a:r>
              <a:r>
                <a:rPr lang="en-US" sz="1600" i="1" dirty="0" smtClean="0"/>
                <a:t> 1 – </a:t>
              </a:r>
              <a:r>
                <a:rPr lang="en-US" sz="1600" i="1" dirty="0" err="1" smtClean="0"/>
                <a:t>input_layer</a:t>
              </a:r>
              <a:r>
                <a:rPr lang="en-US" sz="1600" i="1" dirty="0" smtClean="0"/>
                <a:t>, 2 – </a:t>
              </a:r>
              <a:r>
                <a:rPr lang="en-US" sz="1600" i="1" dirty="0" err="1" smtClean="0"/>
                <a:t>hidden_layer</a:t>
              </a:r>
              <a:r>
                <a:rPr lang="en-US" sz="1600" i="1" dirty="0" smtClean="0"/>
                <a:t>(3,2), 1 – </a:t>
              </a:r>
              <a:r>
                <a:rPr lang="en-US" sz="1600" i="1" dirty="0" err="1" smtClean="0"/>
                <a:t>output_layer</a:t>
              </a:r>
              <a:endParaRPr lang="en-US" sz="1600" i="1" dirty="0"/>
            </a:p>
          </p:txBody>
        </p:sp>
        <mc:AlternateContent xmlns:mc="http://schemas.openxmlformats.org/markup-compatibility/2006">
          <mc:Choice xmlns:a14="http://schemas.microsoft.com/office/drawing/2010/main" Requires="a14">
            <p:sp>
              <p:nvSpPr>
                <p:cNvPr id="82" name="Rectangle 81"/>
                <p:cNvSpPr/>
                <p:nvPr/>
              </p:nvSpPr>
              <p:spPr>
                <a:xfrm rot="20177540">
                  <a:off x="2929458" y="3959045"/>
                  <a:ext cx="43877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4</m:t>
                            </m:r>
                          </m:sub>
                        </m:sSub>
                      </m:oMath>
                    </m:oMathPara>
                  </a14:m>
                  <a:endParaRPr lang="en-US" sz="1200" dirty="0"/>
                </a:p>
              </p:txBody>
            </p:sp>
          </mc:Choice>
          <mc:Fallback>
            <p:sp>
              <p:nvSpPr>
                <p:cNvPr id="82" name="Rectangle 81"/>
                <p:cNvSpPr>
                  <a:spLocks noRot="1" noChangeAspect="1" noMove="1" noResize="1" noEditPoints="1" noAdjustHandles="1" noChangeArrowheads="1" noChangeShapeType="1" noTextEdit="1"/>
                </p:cNvSpPr>
                <p:nvPr/>
              </p:nvSpPr>
              <p:spPr>
                <a:xfrm rot="20177540">
                  <a:off x="2929458" y="3959045"/>
                  <a:ext cx="438774"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Rectangle 82"/>
                <p:cNvSpPr/>
                <p:nvPr/>
              </p:nvSpPr>
              <p:spPr>
                <a:xfrm rot="1742786">
                  <a:off x="3128920" y="4490625"/>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5</m:t>
                            </m:r>
                          </m:sub>
                        </m:sSub>
                      </m:oMath>
                    </m:oMathPara>
                  </a14:m>
                  <a:endParaRPr lang="en-US" sz="1200" dirty="0"/>
                </a:p>
              </p:txBody>
            </p:sp>
          </mc:Choice>
          <mc:Fallback>
            <p:sp>
              <p:nvSpPr>
                <p:cNvPr id="83" name="Rectangle 82"/>
                <p:cNvSpPr>
                  <a:spLocks noRot="1" noChangeAspect="1" noMove="1" noResize="1" noEditPoints="1" noAdjustHandles="1" noChangeArrowheads="1" noChangeShapeType="1" noTextEdit="1"/>
                </p:cNvSpPr>
                <p:nvPr/>
              </p:nvSpPr>
              <p:spPr>
                <a:xfrm rot="1742786">
                  <a:off x="3128920" y="4490625"/>
                  <a:ext cx="444224"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4" name="Rectangle 83"/>
                <p:cNvSpPr/>
                <p:nvPr/>
              </p:nvSpPr>
              <p:spPr>
                <a:xfrm>
                  <a:off x="3012757" y="4898379"/>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6</m:t>
                            </m:r>
                          </m:sub>
                        </m:sSub>
                      </m:oMath>
                    </m:oMathPara>
                  </a14:m>
                  <a:endParaRPr lang="en-US" sz="1200" dirty="0"/>
                </a:p>
              </p:txBody>
            </p:sp>
          </mc:Choice>
          <mc:Fallback>
            <p:sp>
              <p:nvSpPr>
                <p:cNvPr id="84" name="Rectangle 83"/>
                <p:cNvSpPr>
                  <a:spLocks noRot="1" noChangeAspect="1" noMove="1" noResize="1" noEditPoints="1" noAdjustHandles="1" noChangeArrowheads="1" noChangeShapeType="1" noTextEdit="1"/>
                </p:cNvSpPr>
                <p:nvPr/>
              </p:nvSpPr>
              <p:spPr>
                <a:xfrm>
                  <a:off x="3012757" y="4898379"/>
                  <a:ext cx="444224" cy="30777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p:cNvSpPr/>
                <p:nvPr/>
              </p:nvSpPr>
              <p:spPr>
                <a:xfrm>
                  <a:off x="7005887" y="3205436"/>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13</m:t>
                            </m:r>
                          </m:sub>
                        </m:sSub>
                      </m:oMath>
                    </m:oMathPara>
                  </a14:m>
                  <a:endParaRPr lang="en-US" sz="1400" dirty="0" smtClean="0"/>
                </a:p>
              </p:txBody>
            </p:sp>
          </mc:Choice>
          <mc:Fallback>
            <p:sp>
              <p:nvSpPr>
                <p:cNvPr id="87" name="Rectangle 86"/>
                <p:cNvSpPr>
                  <a:spLocks noRot="1" noChangeAspect="1" noMove="1" noResize="1" noEditPoints="1" noAdjustHandles="1" noChangeArrowheads="1" noChangeShapeType="1" noTextEdit="1"/>
                </p:cNvSpPr>
                <p:nvPr/>
              </p:nvSpPr>
              <p:spPr>
                <a:xfrm>
                  <a:off x="7005887" y="3205436"/>
                  <a:ext cx="515398"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Rectangle 87"/>
                <p:cNvSpPr/>
                <p:nvPr/>
              </p:nvSpPr>
              <p:spPr>
                <a:xfrm>
                  <a:off x="7052908" y="4523615"/>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14</m:t>
                            </m:r>
                          </m:sub>
                        </m:sSub>
                      </m:oMath>
                    </m:oMathPara>
                  </a14:m>
                  <a:endParaRPr lang="en-US" sz="1400" dirty="0" smtClean="0"/>
                </a:p>
              </p:txBody>
            </p:sp>
          </mc:Choice>
          <mc:Fallback>
            <p:sp>
              <p:nvSpPr>
                <p:cNvPr id="88" name="Rectangle 87"/>
                <p:cNvSpPr>
                  <a:spLocks noRot="1" noChangeAspect="1" noMove="1" noResize="1" noEditPoints="1" noAdjustHandles="1" noChangeArrowheads="1" noChangeShapeType="1" noTextEdit="1"/>
                </p:cNvSpPr>
                <p:nvPr/>
              </p:nvSpPr>
              <p:spPr>
                <a:xfrm>
                  <a:off x="7052908" y="4523615"/>
                  <a:ext cx="515398"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Rectangle 88"/>
                <p:cNvSpPr/>
                <p:nvPr/>
              </p:nvSpPr>
              <p:spPr>
                <a:xfrm>
                  <a:off x="5275625" y="2737770"/>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7</m:t>
                            </m:r>
                          </m:sub>
                        </m:sSub>
                      </m:oMath>
                    </m:oMathPara>
                  </a14:m>
                  <a:endParaRPr lang="en-US" sz="1400" dirty="0" smtClean="0"/>
                </a:p>
              </p:txBody>
            </p:sp>
          </mc:Choice>
          <mc:Fallback>
            <p:sp>
              <p:nvSpPr>
                <p:cNvPr id="89" name="Rectangle 88"/>
                <p:cNvSpPr>
                  <a:spLocks noRot="1" noChangeAspect="1" noMove="1" noResize="1" noEditPoints="1" noAdjustHandles="1" noChangeArrowheads="1" noChangeShapeType="1" noTextEdit="1"/>
                </p:cNvSpPr>
                <p:nvPr/>
              </p:nvSpPr>
              <p:spPr>
                <a:xfrm>
                  <a:off x="5275625" y="2737770"/>
                  <a:ext cx="444224"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Rectangle 90"/>
                <p:cNvSpPr/>
                <p:nvPr/>
              </p:nvSpPr>
              <p:spPr>
                <a:xfrm rot="19644194">
                  <a:off x="5295962" y="2979701"/>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8</m:t>
                            </m:r>
                          </m:sub>
                        </m:sSub>
                      </m:oMath>
                    </m:oMathPara>
                  </a14:m>
                  <a:endParaRPr lang="en-US" sz="1400" dirty="0" smtClean="0"/>
                </a:p>
              </p:txBody>
            </p:sp>
          </mc:Choice>
          <mc:Fallback>
            <p:sp>
              <p:nvSpPr>
                <p:cNvPr id="91" name="Rectangle 90"/>
                <p:cNvSpPr>
                  <a:spLocks noRot="1" noChangeAspect="1" noMove="1" noResize="1" noEditPoints="1" noAdjustHandles="1" noChangeArrowheads="1" noChangeShapeType="1" noTextEdit="1"/>
                </p:cNvSpPr>
                <p:nvPr/>
              </p:nvSpPr>
              <p:spPr>
                <a:xfrm rot="19644194">
                  <a:off x="5295962" y="2979701"/>
                  <a:ext cx="444224"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3" name="Rectangle 92"/>
                <p:cNvSpPr/>
                <p:nvPr/>
              </p:nvSpPr>
              <p:spPr>
                <a:xfrm rot="18628851">
                  <a:off x="5363494" y="3331659"/>
                  <a:ext cx="44101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9</m:t>
                            </m:r>
                          </m:sub>
                        </m:sSub>
                      </m:oMath>
                    </m:oMathPara>
                  </a14:m>
                  <a:endParaRPr lang="en-US" sz="1400" dirty="0" smtClean="0"/>
                </a:p>
              </p:txBody>
            </p:sp>
          </mc:Choice>
          <mc:Fallback>
            <p:sp>
              <p:nvSpPr>
                <p:cNvPr id="93" name="Rectangle 92"/>
                <p:cNvSpPr>
                  <a:spLocks noRot="1" noChangeAspect="1" noMove="1" noResize="1" noEditPoints="1" noAdjustHandles="1" noChangeArrowheads="1" noChangeShapeType="1" noTextEdit="1"/>
                </p:cNvSpPr>
                <p:nvPr/>
              </p:nvSpPr>
              <p:spPr>
                <a:xfrm rot="18628851">
                  <a:off x="5363494" y="3331659"/>
                  <a:ext cx="441018"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Rectangle 93"/>
                <p:cNvSpPr/>
                <p:nvPr/>
              </p:nvSpPr>
              <p:spPr>
                <a:xfrm rot="3076127">
                  <a:off x="5383005" y="4375658"/>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10</m:t>
                            </m:r>
                          </m:sub>
                        </m:sSub>
                      </m:oMath>
                    </m:oMathPara>
                  </a14:m>
                  <a:endParaRPr lang="en-US" sz="1400" dirty="0" smtClean="0"/>
                </a:p>
              </p:txBody>
            </p:sp>
          </mc:Choice>
          <mc:Fallback>
            <p:sp>
              <p:nvSpPr>
                <p:cNvPr id="94" name="Rectangle 93"/>
                <p:cNvSpPr>
                  <a:spLocks noRot="1" noChangeAspect="1" noMove="1" noResize="1" noEditPoints="1" noAdjustHandles="1" noChangeArrowheads="1" noChangeShapeType="1" noTextEdit="1"/>
                </p:cNvSpPr>
                <p:nvPr/>
              </p:nvSpPr>
              <p:spPr>
                <a:xfrm rot="3076127">
                  <a:off x="5383005" y="4375658"/>
                  <a:ext cx="515398"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Rectangle 94"/>
                <p:cNvSpPr/>
                <p:nvPr/>
              </p:nvSpPr>
              <p:spPr>
                <a:xfrm rot="2042328">
                  <a:off x="5090294" y="4595858"/>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oMath>
                    </m:oMathPara>
                  </a14:m>
                  <a:endParaRPr lang="en-US" sz="1400" dirty="0" smtClean="0"/>
                </a:p>
              </p:txBody>
            </p:sp>
          </mc:Choice>
          <mc:Fallback>
            <p:sp>
              <p:nvSpPr>
                <p:cNvPr id="95" name="Rectangle 94"/>
                <p:cNvSpPr>
                  <a:spLocks noRot="1" noChangeAspect="1" noMove="1" noResize="1" noEditPoints="1" noAdjustHandles="1" noChangeArrowheads="1" noChangeShapeType="1" noTextEdit="1"/>
                </p:cNvSpPr>
                <p:nvPr/>
              </p:nvSpPr>
              <p:spPr>
                <a:xfrm rot="2042328">
                  <a:off x="5090294" y="4595858"/>
                  <a:ext cx="51539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Rectangle 95"/>
                <p:cNvSpPr/>
                <p:nvPr/>
              </p:nvSpPr>
              <p:spPr>
                <a:xfrm>
                  <a:off x="5194350" y="4943399"/>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12</m:t>
                            </m:r>
                          </m:sub>
                        </m:sSub>
                      </m:oMath>
                    </m:oMathPara>
                  </a14:m>
                  <a:endParaRPr lang="en-US" sz="1400" dirty="0" smtClean="0"/>
                </a:p>
              </p:txBody>
            </p:sp>
          </mc:Choice>
          <mc:Fallback>
            <p:sp>
              <p:nvSpPr>
                <p:cNvPr id="96" name="Rectangle 95"/>
                <p:cNvSpPr>
                  <a:spLocks noRot="1" noChangeAspect="1" noMove="1" noResize="1" noEditPoints="1" noAdjustHandles="1" noChangeArrowheads="1" noChangeShapeType="1" noTextEdit="1"/>
                </p:cNvSpPr>
                <p:nvPr/>
              </p:nvSpPr>
              <p:spPr>
                <a:xfrm>
                  <a:off x="5194350" y="4943399"/>
                  <a:ext cx="515398" cy="30777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Oval 31"/>
                <p:cNvSpPr/>
                <p:nvPr/>
              </p:nvSpPr>
              <p:spPr>
                <a:xfrm>
                  <a:off x="2144366" y="1728159"/>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m:oMathPara>
                  </a14:m>
                  <a:endParaRPr lang="en-US" dirty="0"/>
                </a:p>
              </p:txBody>
            </p:sp>
          </mc:Choice>
          <mc:Fallback>
            <p:sp>
              <p:nvSpPr>
                <p:cNvPr id="32" name="Oval 31"/>
                <p:cNvSpPr>
                  <a:spLocks noRot="1" noChangeAspect="1" noMove="1" noResize="1" noEditPoints="1" noAdjustHandles="1" noChangeArrowheads="1" noChangeShapeType="1" noTextEdit="1"/>
                </p:cNvSpPr>
                <p:nvPr/>
              </p:nvSpPr>
              <p:spPr>
                <a:xfrm>
                  <a:off x="2144366" y="1728159"/>
                  <a:ext cx="617798" cy="617798"/>
                </a:xfrm>
                <a:prstGeom prst="ellipse">
                  <a:avLst/>
                </a:prstGeom>
                <a:blipFill>
                  <a:blip r:embed="rId24"/>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8" name="Oval 107"/>
                <p:cNvSpPr/>
                <p:nvPr/>
              </p:nvSpPr>
              <p:spPr>
                <a:xfrm>
                  <a:off x="4576552" y="1757187"/>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oMath>
                    </m:oMathPara>
                  </a14:m>
                  <a:endParaRPr lang="en-US" dirty="0"/>
                </a:p>
              </p:txBody>
            </p:sp>
          </mc:Choice>
          <mc:Fallback>
            <p:sp>
              <p:nvSpPr>
                <p:cNvPr id="108" name="Oval 107"/>
                <p:cNvSpPr>
                  <a:spLocks noRot="1" noChangeAspect="1" noMove="1" noResize="1" noEditPoints="1" noAdjustHandles="1" noChangeArrowheads="1" noChangeShapeType="1" noTextEdit="1"/>
                </p:cNvSpPr>
                <p:nvPr/>
              </p:nvSpPr>
              <p:spPr>
                <a:xfrm>
                  <a:off x="4576552" y="1757187"/>
                  <a:ext cx="617798" cy="617798"/>
                </a:xfrm>
                <a:prstGeom prst="ellipse">
                  <a:avLst/>
                </a:prstGeom>
                <a:blipFill>
                  <a:blip r:embed="rId2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9" name="Oval 108"/>
                <p:cNvSpPr/>
                <p:nvPr/>
              </p:nvSpPr>
              <p:spPr>
                <a:xfrm>
                  <a:off x="6808927" y="1761035"/>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oMath>
                    </m:oMathPara>
                  </a14:m>
                  <a:endParaRPr lang="en-US" dirty="0"/>
                </a:p>
              </p:txBody>
            </p:sp>
          </mc:Choice>
          <mc:Fallback>
            <p:sp>
              <p:nvSpPr>
                <p:cNvPr id="109" name="Oval 108"/>
                <p:cNvSpPr>
                  <a:spLocks noRot="1" noChangeAspect="1" noMove="1" noResize="1" noEditPoints="1" noAdjustHandles="1" noChangeArrowheads="1" noChangeShapeType="1" noTextEdit="1"/>
                </p:cNvSpPr>
                <p:nvPr/>
              </p:nvSpPr>
              <p:spPr>
                <a:xfrm>
                  <a:off x="6808927" y="1761035"/>
                  <a:ext cx="617798" cy="617798"/>
                </a:xfrm>
                <a:prstGeom prst="ellipse">
                  <a:avLst/>
                </a:prstGeom>
                <a:blipFill>
                  <a:blip r:embed="rId26"/>
                  <a:stretch>
                    <a:fillRect/>
                  </a:stretch>
                </a:blipFill>
                <a:ln>
                  <a:noFill/>
                </a:ln>
              </p:spPr>
              <p:txBody>
                <a:bodyPr/>
                <a:lstStyle/>
                <a:p>
                  <a:r>
                    <a:rPr lang="en-US">
                      <a:noFill/>
                    </a:rPr>
                    <a:t> </a:t>
                  </a:r>
                </a:p>
              </p:txBody>
            </p:sp>
          </mc:Fallback>
        </mc:AlternateContent>
        <p:cxnSp>
          <p:nvCxnSpPr>
            <p:cNvPr id="36" name="Straight Arrow Connector 35"/>
            <p:cNvCxnSpPr>
              <a:stCxn id="32" idx="5"/>
              <a:endCxn id="6" idx="2"/>
            </p:cNvCxnSpPr>
            <p:nvPr/>
          </p:nvCxnSpPr>
          <p:spPr>
            <a:xfrm>
              <a:off x="2671690" y="2255483"/>
              <a:ext cx="908059" cy="794433"/>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2" idx="5"/>
              <a:endCxn id="7" idx="2"/>
            </p:cNvCxnSpPr>
            <p:nvPr/>
          </p:nvCxnSpPr>
          <p:spPr>
            <a:xfrm>
              <a:off x="2671690" y="2255483"/>
              <a:ext cx="893661" cy="1772192"/>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32" idx="5"/>
              <a:endCxn id="8" idx="2"/>
            </p:cNvCxnSpPr>
            <p:nvPr/>
          </p:nvCxnSpPr>
          <p:spPr>
            <a:xfrm>
              <a:off x="2671690" y="2255483"/>
              <a:ext cx="893661" cy="2749951"/>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08" idx="5"/>
              <a:endCxn id="11" idx="2"/>
            </p:cNvCxnSpPr>
            <p:nvPr/>
          </p:nvCxnSpPr>
          <p:spPr>
            <a:xfrm>
              <a:off x="5103876" y="2284511"/>
              <a:ext cx="753203" cy="784948"/>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08" idx="5"/>
              <a:endCxn id="12" idx="2"/>
            </p:cNvCxnSpPr>
            <p:nvPr/>
          </p:nvCxnSpPr>
          <p:spPr>
            <a:xfrm>
              <a:off x="5103876" y="2284511"/>
              <a:ext cx="753203" cy="272529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09" idx="4"/>
              <a:endCxn id="13" idx="2"/>
            </p:cNvCxnSpPr>
            <p:nvPr/>
          </p:nvCxnSpPr>
          <p:spPr>
            <a:xfrm>
              <a:off x="7117826" y="2378833"/>
              <a:ext cx="737995" cy="171174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715348" y="2030838"/>
              <a:ext cx="532518" cy="307777"/>
            </a:xfrm>
            <a:prstGeom prst="rect">
              <a:avLst/>
            </a:prstGeom>
            <a:noFill/>
          </p:spPr>
          <p:txBody>
            <a:bodyPr wrap="none" rtlCol="0">
              <a:spAutoFit/>
            </a:bodyPr>
            <a:lstStyle/>
            <a:p>
              <a:r>
                <a:rPr lang="en-US" sz="1400" dirty="0" smtClean="0"/>
                <a:t>0.35</a:t>
              </a:r>
              <a:endParaRPr lang="en-US" sz="1400" dirty="0"/>
            </a:p>
          </p:txBody>
        </p:sp>
        <p:sp>
          <p:nvSpPr>
            <p:cNvPr id="150" name="TextBox 149"/>
            <p:cNvSpPr txBox="1"/>
            <p:nvPr/>
          </p:nvSpPr>
          <p:spPr>
            <a:xfrm>
              <a:off x="5185790" y="2029669"/>
              <a:ext cx="433132" cy="307777"/>
            </a:xfrm>
            <a:prstGeom prst="rect">
              <a:avLst/>
            </a:prstGeom>
            <a:noFill/>
          </p:spPr>
          <p:txBody>
            <a:bodyPr wrap="none" rtlCol="0">
              <a:spAutoFit/>
            </a:bodyPr>
            <a:lstStyle/>
            <a:p>
              <a:r>
                <a:rPr lang="en-US" sz="1400" dirty="0" smtClean="0"/>
                <a:t>0.6</a:t>
              </a:r>
              <a:endParaRPr lang="en-US" sz="1400" dirty="0"/>
            </a:p>
          </p:txBody>
        </p:sp>
        <p:sp>
          <p:nvSpPr>
            <p:cNvPr id="151" name="TextBox 150"/>
            <p:cNvSpPr txBox="1"/>
            <p:nvPr/>
          </p:nvSpPr>
          <p:spPr>
            <a:xfrm>
              <a:off x="7426725" y="2029669"/>
              <a:ext cx="532518" cy="307777"/>
            </a:xfrm>
            <a:prstGeom prst="rect">
              <a:avLst/>
            </a:prstGeom>
            <a:noFill/>
          </p:spPr>
          <p:txBody>
            <a:bodyPr wrap="none" rtlCol="0">
              <a:spAutoFit/>
            </a:bodyPr>
            <a:lstStyle/>
            <a:p>
              <a:r>
                <a:rPr lang="en-US" sz="1400" dirty="0" smtClean="0"/>
                <a:t>0.18</a:t>
              </a:r>
              <a:endParaRPr lang="en-US" sz="1400" dirty="0"/>
            </a:p>
          </p:txBody>
        </p:sp>
      </p:grpSp>
      <p:sp>
        <p:nvSpPr>
          <p:cNvPr id="2" name="Title 1"/>
          <p:cNvSpPr>
            <a:spLocks noGrp="1"/>
          </p:cNvSpPr>
          <p:nvPr>
            <p:ph type="title"/>
          </p:nvPr>
        </p:nvSpPr>
        <p:spPr/>
        <p:txBody>
          <a:bodyPr/>
          <a:lstStyle/>
          <a:p>
            <a:pPr marL="571500" indent="-571500">
              <a:buFont typeface="+mj-lt"/>
              <a:buAutoNum type="romanUcPeriod" startAt="3"/>
            </a:pPr>
            <a:r>
              <a:rPr lang="vi-VN" sz="3200" dirty="0"/>
              <a:t>Huấn</a:t>
            </a:r>
            <a:r>
              <a:rPr lang="en-US" sz="3200" dirty="0"/>
              <a:t> </a:t>
            </a:r>
            <a:r>
              <a:rPr lang="en-US" sz="3200" dirty="0" err="1"/>
              <a:t>luyện</a:t>
            </a:r>
            <a:r>
              <a:rPr lang="vi-VN" sz="3200" dirty="0"/>
              <a:t> </a:t>
            </a:r>
            <a:r>
              <a:rPr lang="en-US" sz="3200" dirty="0" err="1"/>
              <a:t>MLPClassifier</a:t>
            </a:r>
            <a:endParaRPr lang="en-US" sz="3200" dirty="0"/>
          </a:p>
        </p:txBody>
      </p:sp>
      <p:sp>
        <p:nvSpPr>
          <p:cNvPr id="3" name="Action Button: End 2">
            <a:hlinkClick r:id="rId27" action="ppaction://hlinksldjump" highlightClick="1"/>
          </p:cNvPr>
          <p:cNvSpPr/>
          <p:nvPr/>
        </p:nvSpPr>
        <p:spPr>
          <a:xfrm>
            <a:off x="241300" y="6324600"/>
            <a:ext cx="457200" cy="228600"/>
          </a:xfrm>
          <a:prstGeom prst="actionButtonEnd">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8434173" y="6061708"/>
            <a:ext cx="633507" cy="369332"/>
          </a:xfrm>
          <a:prstGeom prst="rect">
            <a:avLst/>
          </a:prstGeom>
          <a:noFill/>
        </p:spPr>
        <p:txBody>
          <a:bodyPr wrap="none" rtlCol="0">
            <a:spAutoFit/>
          </a:bodyPr>
          <a:lstStyle/>
          <a:p>
            <a:r>
              <a:rPr lang="en-US" dirty="0" smtClean="0"/>
              <a:t>9/18</a:t>
            </a:r>
            <a:endParaRPr lang="en-US" dirty="0"/>
          </a:p>
        </p:txBody>
      </p:sp>
    </p:spTree>
    <p:extLst>
      <p:ext uri="{BB962C8B-B14F-4D97-AF65-F5344CB8AC3E}">
        <p14:creationId xmlns:p14="http://schemas.microsoft.com/office/powerpoint/2010/main" val="997350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p:nvPr>
            </p:nvSpPr>
            <p:spPr/>
            <p:txBody>
              <a:bodyPr/>
              <a:lstStyle/>
              <a:p>
                <a:pPr marL="290513" indent="-290513">
                  <a:buFont typeface="Arial" panose="020B0604020202020204" pitchFamily="34" charset="0"/>
                  <a:buChar char="•"/>
                </a:pPr>
                <a:r>
                  <a:rPr lang="en-US" sz="2400" dirty="0" smtClean="0"/>
                  <a:t>Quá </a:t>
                </a:r>
                <a:r>
                  <a:rPr lang="en-US" sz="2400" dirty="0" err="1" smtClean="0"/>
                  <a:t>trình</a:t>
                </a:r>
                <a:r>
                  <a:rPr lang="en-US" sz="2400" dirty="0" smtClean="0"/>
                  <a:t> </a:t>
                </a:r>
                <a:r>
                  <a:rPr lang="en-US" sz="2400" dirty="0" err="1" smtClean="0"/>
                  <a:t>lan</a:t>
                </a:r>
                <a:r>
                  <a:rPr lang="en-US" sz="2400" dirty="0" smtClean="0"/>
                  <a:t> </a:t>
                </a:r>
                <a:r>
                  <a:rPr lang="en-US" sz="2400" dirty="0" err="1" smtClean="0"/>
                  <a:t>truyền</a:t>
                </a:r>
                <a:r>
                  <a:rPr lang="en-US" sz="2400" dirty="0" smtClean="0"/>
                  <a:t> </a:t>
                </a:r>
                <a:r>
                  <a:rPr lang="en-US" sz="2400" dirty="0" err="1" smtClean="0"/>
                  <a:t>tiến</a:t>
                </a:r>
                <a:r>
                  <a:rPr lang="en-US" sz="2400" dirty="0" smtClean="0"/>
                  <a:t> (Signal forward):</a:t>
                </a:r>
              </a:p>
              <a:p>
                <a:pPr marL="914400" lvl="8"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𝑛𝑒𝑡</m:t>
                        </m:r>
                      </m:e>
                      <m:sub>
                        <m:r>
                          <a:rPr lang="en-US" b="0" i="1" smtClean="0">
                            <a:latin typeface="Cambria Math" panose="02040503050406030204" pitchFamily="18" charset="0"/>
                          </a:rPr>
                          <m:t>h</m:t>
                        </m:r>
                        <m:r>
                          <a:rPr lang="en-US" b="0" i="1" smtClean="0">
                            <a:latin typeface="Cambria Math" panose="02040503050406030204" pitchFamily="18" charset="0"/>
                          </a:rPr>
                          <m:t>00</m:t>
                        </m:r>
                      </m:sub>
                    </m:sSub>
                    <m:r>
                      <a:rPr lang="en-US" b="0" i="1" smtClean="0">
                        <a:latin typeface="Cambria Math" panose="02040503050406030204" pitchFamily="18" charset="0"/>
                      </a:rPr>
                      <m:t>=0.03∗2+0.01∗2+0.35∗1=0.43</m:t>
                    </m:r>
                  </m:oMath>
                </a14:m>
                <a:endParaRPr lang="en-US" dirty="0" smtClean="0"/>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𝑜𝑢𝑡</m:t>
                        </m:r>
                      </m:e>
                      <m:sub>
                        <m:r>
                          <a:rPr lang="en-US" i="1">
                            <a:latin typeface="Cambria Math" panose="02040503050406030204" pitchFamily="18" charset="0"/>
                          </a:rPr>
                          <m:t>h</m:t>
                        </m:r>
                        <m:r>
                          <a:rPr lang="en-US" i="1">
                            <a:latin typeface="Cambria Math" panose="02040503050406030204" pitchFamily="18" charset="0"/>
                          </a:rPr>
                          <m:t>00</m:t>
                        </m:r>
                      </m:sub>
                    </m:sSub>
                    <m:r>
                      <a:rPr lang="en-US" b="0" i="0" smtClean="0">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−0.43</m:t>
                            </m:r>
                          </m:sup>
                        </m:sSup>
                      </m:den>
                    </m:f>
                    <m:r>
                      <a:rPr lang="en-US" b="0" i="0" smtClean="0">
                        <a:latin typeface="Cambria Math" panose="02040503050406030204" pitchFamily="18" charset="0"/>
                      </a:rPr>
                      <m:t>=0.61</m:t>
                    </m:r>
                  </m:oMath>
                </a14:m>
                <a:r>
                  <a:rPr lang="en-US" dirty="0" smtClean="0"/>
                  <a:t> </a:t>
                </a:r>
                <a:endParaRPr lang="en-US" i="1" dirty="0" smtClean="0">
                  <a:latin typeface="Cambria Math" panose="02040503050406030204" pitchFamily="18" charset="0"/>
                </a:endParaRPr>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𝑛𝑒𝑡</m:t>
                        </m:r>
                      </m:e>
                      <m:sub>
                        <m:r>
                          <a:rPr lang="en-US" i="1">
                            <a:latin typeface="Cambria Math" panose="02040503050406030204" pitchFamily="18" charset="0"/>
                          </a:rPr>
                          <m:t>h</m:t>
                        </m:r>
                        <m:r>
                          <a:rPr lang="en-US" i="1">
                            <a:latin typeface="Cambria Math" panose="02040503050406030204" pitchFamily="18" charset="0"/>
                          </a:rPr>
                          <m:t>01</m:t>
                        </m:r>
                      </m:sub>
                    </m:sSub>
                    <m:r>
                      <a:rPr lang="en-US" b="0" i="1" smtClean="0">
                        <a:latin typeface="Cambria Math" panose="02040503050406030204" pitchFamily="18" charset="0"/>
                      </a:rPr>
                      <m:t>=0.15∗2+0.02∗2+0.35∗1=0.69</m:t>
                    </m:r>
                  </m:oMath>
                </a14:m>
                <a:endParaRPr lang="en-US" dirty="0" smtClean="0"/>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𝑜𝑢𝑡</m:t>
                        </m:r>
                      </m:e>
                      <m:sub>
                        <m:r>
                          <a:rPr lang="en-US" i="1">
                            <a:latin typeface="Cambria Math" panose="02040503050406030204" pitchFamily="18" charset="0"/>
                          </a:rPr>
                          <m:t>h</m:t>
                        </m:r>
                        <m:r>
                          <a:rPr lang="en-US" i="1">
                            <a:latin typeface="Cambria Math" panose="02040503050406030204" pitchFamily="18" charset="0"/>
                          </a:rPr>
                          <m:t>01</m:t>
                        </m:r>
                      </m:sub>
                    </m:sSub>
                    <m:r>
                      <a:rPr lang="en-US" b="0" i="1" smtClean="0">
                        <a:latin typeface="Cambria Math" panose="02040503050406030204" pitchFamily="18" charset="0"/>
                      </a:rPr>
                      <m:t>=</m:t>
                    </m:r>
                  </m:oMath>
                </a14:m>
                <a:r>
                  <a:rPr lang="en-US" dirty="0" smtClean="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sSup>
                          <m:sSupPr>
                            <m:ctrlPr>
                              <a:rPr lang="en-US" i="1" smtClean="0">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0.69</m:t>
                            </m:r>
                          </m:sup>
                        </m:sSup>
                      </m:den>
                    </m:f>
                    <m:r>
                      <a:rPr lang="en-US" b="0" i="1" smtClean="0">
                        <a:latin typeface="Cambria Math" panose="02040503050406030204" pitchFamily="18" charset="0"/>
                      </a:rPr>
                      <m:t>=</m:t>
                    </m:r>
                    <m:r>
                      <a:rPr lang="en-US" b="0" i="0" smtClean="0">
                        <a:latin typeface="Cambria Math" panose="02040503050406030204" pitchFamily="18" charset="0"/>
                      </a:rPr>
                      <m:t>0.66</m:t>
                    </m:r>
                  </m:oMath>
                </a14:m>
                <a:endParaRPr lang="en-US" dirty="0" smtClean="0"/>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𝑛𝑒𝑡</m:t>
                        </m:r>
                      </m:e>
                      <m:sub>
                        <m:r>
                          <a:rPr lang="en-US" i="1">
                            <a:latin typeface="Cambria Math" panose="02040503050406030204" pitchFamily="18" charset="0"/>
                          </a:rPr>
                          <m:t>h</m:t>
                        </m:r>
                        <m:r>
                          <a:rPr lang="en-US" i="1">
                            <a:latin typeface="Cambria Math" panose="02040503050406030204" pitchFamily="18" charset="0"/>
                          </a:rPr>
                          <m:t>02</m:t>
                        </m:r>
                      </m:sub>
                    </m:sSub>
                    <m:r>
                      <a:rPr lang="en-US" b="0" i="1" smtClean="0">
                        <a:latin typeface="Cambria Math" panose="02040503050406030204" pitchFamily="18" charset="0"/>
                      </a:rPr>
                      <m:t>=0.04∗2+0.18∗2+0.35 ∗1=0.79</m:t>
                    </m:r>
                  </m:oMath>
                </a14:m>
                <a:endParaRPr lang="en-US" dirty="0" smtClean="0"/>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𝑜𝑢𝑡</m:t>
                        </m:r>
                      </m:e>
                      <m:sub>
                        <m:r>
                          <a:rPr lang="en-US" i="1">
                            <a:latin typeface="Cambria Math" panose="02040503050406030204" pitchFamily="18" charset="0"/>
                          </a:rPr>
                          <m:t>h</m:t>
                        </m:r>
                        <m:r>
                          <a:rPr lang="en-US" i="1">
                            <a:latin typeface="Cambria Math" panose="02040503050406030204" pitchFamily="18" charset="0"/>
                          </a:rPr>
                          <m:t>02</m:t>
                        </m:r>
                      </m:sub>
                    </m:sSub>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0.79</m:t>
                            </m:r>
                          </m:sup>
                        </m:sSup>
                      </m:den>
                    </m:f>
                    <m:r>
                      <a:rPr lang="en-US" i="1">
                        <a:latin typeface="Cambria Math" panose="02040503050406030204" pitchFamily="18" charset="0"/>
                      </a:rPr>
                      <m:t>=</m:t>
                    </m:r>
                    <m:r>
                      <a:rPr lang="en-US" b="0" i="0" smtClean="0">
                        <a:latin typeface="Cambria Math" panose="02040503050406030204" pitchFamily="18" charset="0"/>
                      </a:rPr>
                      <m:t>0.68</m:t>
                    </m:r>
                  </m:oMath>
                </a14:m>
                <a:endParaRPr lang="en-US" b="0" dirty="0" smtClean="0"/>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𝑛𝑒𝑡</m:t>
                        </m:r>
                      </m:e>
                      <m:sub>
                        <m:r>
                          <a:rPr lang="en-US" i="1">
                            <a:latin typeface="Cambria Math" panose="02040503050406030204" pitchFamily="18" charset="0"/>
                          </a:rPr>
                          <m:t>h</m:t>
                        </m:r>
                        <m:r>
                          <a:rPr lang="en-US" b="0" i="1" smtClean="0">
                            <a:latin typeface="Cambria Math" panose="02040503050406030204" pitchFamily="18" charset="0"/>
                          </a:rPr>
                          <m:t>10</m:t>
                        </m:r>
                      </m:sub>
                    </m:sSub>
                    <m:r>
                      <a:rPr lang="en-US" b="0" i="1" smtClean="0">
                        <a:latin typeface="Cambria Math" panose="02040503050406030204" pitchFamily="18" charset="0"/>
                      </a:rPr>
                      <m:t>=0.13∗0.43+0.21∗0.69+0.3∗0.79+0.6∗1=1.04</m:t>
                    </m:r>
                  </m:oMath>
                </a14:m>
                <a:endParaRPr lang="en-US" b="0" dirty="0" smtClean="0"/>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𝑜𝑢𝑡</m:t>
                        </m:r>
                      </m:e>
                      <m:sub>
                        <m:r>
                          <a:rPr lang="en-US" i="1">
                            <a:latin typeface="Cambria Math" panose="02040503050406030204" pitchFamily="18" charset="0"/>
                          </a:rPr>
                          <m:t>h</m:t>
                        </m:r>
                        <m:r>
                          <a:rPr lang="en-US" b="0" i="1" smtClean="0">
                            <a:latin typeface="Cambria Math" panose="02040503050406030204" pitchFamily="18" charset="0"/>
                          </a:rPr>
                          <m:t>10</m:t>
                        </m:r>
                      </m:sub>
                    </m:sSub>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sSup>
                          <m:sSupPr>
                            <m:ctrlPr>
                              <a:rPr lang="en-US" i="1" smtClean="0">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−1.04</m:t>
                            </m:r>
                          </m:sup>
                        </m:sSup>
                      </m:den>
                    </m:f>
                    <m:r>
                      <a:rPr lang="en-US" i="1">
                        <a:latin typeface="Cambria Math" panose="02040503050406030204" pitchFamily="18" charset="0"/>
                      </a:rPr>
                      <m:t>=</m:t>
                    </m:r>
                    <m:r>
                      <a:rPr lang="en-US" b="0" i="0" smtClean="0">
                        <a:latin typeface="Cambria Math" panose="02040503050406030204" pitchFamily="18" charset="0"/>
                      </a:rPr>
                      <m:t>0.73</m:t>
                    </m:r>
                  </m:oMath>
                </a14:m>
                <a:endParaRPr lang="en-US" b="0" dirty="0" smtClean="0"/>
              </a:p>
              <a:p>
                <a:pPr marL="914400" lvl="5"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𝑛𝑒𝑡</m:t>
                        </m:r>
                      </m:e>
                      <m:sub>
                        <m:r>
                          <a:rPr lang="en-US" i="1">
                            <a:latin typeface="Cambria Math" panose="02040503050406030204" pitchFamily="18" charset="0"/>
                          </a:rPr>
                          <m:t>h</m:t>
                        </m:r>
                        <m:r>
                          <a:rPr lang="en-US" i="1">
                            <a:latin typeface="Cambria Math" panose="02040503050406030204" pitchFamily="18" charset="0"/>
                          </a:rPr>
                          <m:t>11</m:t>
                        </m:r>
                      </m:sub>
                    </m:sSub>
                    <m:r>
                      <a:rPr lang="en-US" b="0" i="1" smtClean="0">
                        <a:latin typeface="Cambria Math" panose="02040503050406030204" pitchFamily="18" charset="0"/>
                      </a:rPr>
                      <m:t>=0.11∗0.43+0.22∗0.69+0.50∗0.79+0.6∗1=1.19</m:t>
                    </m:r>
                  </m:oMath>
                </a14:m>
                <a:endParaRPr lang="en-US" b="0" dirty="0" smtClean="0"/>
              </a:p>
              <a:p>
                <a:pPr marL="914400" lvl="5"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𝑜𝑢𝑡</m:t>
                        </m:r>
                      </m:e>
                      <m:sub>
                        <m:r>
                          <a:rPr lang="en-US" i="1">
                            <a:latin typeface="Cambria Math" panose="02040503050406030204" pitchFamily="18" charset="0"/>
                          </a:rPr>
                          <m:t>h</m:t>
                        </m:r>
                        <m:r>
                          <a:rPr lang="en-US" b="0" i="1" smtClean="0">
                            <a:latin typeface="Cambria Math" panose="02040503050406030204" pitchFamily="18" charset="0"/>
                          </a:rPr>
                          <m:t>11</m:t>
                        </m:r>
                      </m:sub>
                    </m:sSub>
                    <m:r>
                      <a:rPr lang="en-US"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−1.19</m:t>
                            </m:r>
                          </m:sup>
                        </m:sSup>
                      </m:den>
                    </m:f>
                    <m:r>
                      <a:rPr lang="en-US" i="1">
                        <a:latin typeface="Cambria Math" panose="02040503050406030204" pitchFamily="18" charset="0"/>
                      </a:rPr>
                      <m:t>=</m:t>
                    </m:r>
                    <m:r>
                      <a:rPr lang="en-US" b="0" i="1" smtClean="0">
                        <a:latin typeface="Cambria Math" panose="02040503050406030204" pitchFamily="18" charset="0"/>
                      </a:rPr>
                      <m:t>0.76</m:t>
                    </m:r>
                  </m:oMath>
                </a14:m>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subTitle"/>
              </p:nvPr>
            </p:nvSpPr>
            <p:spPr>
              <a:xfrm>
                <a:off x="609480" y="1706250"/>
                <a:ext cx="8229240" cy="4157521"/>
              </a:xfrm>
              <a:blipFill>
                <a:blip r:embed="rId2"/>
                <a:stretch>
                  <a:fillRect l="-2148" t="-440"/>
                </a:stretch>
              </a:blipFill>
            </p:spPr>
            <p:txBody>
              <a:bodyPr/>
              <a:lstStyle/>
              <a:p>
                <a:r>
                  <a:rPr lang="en-US">
                    <a:noFill/>
                  </a:rPr>
                  <a:t> </a:t>
                </a:r>
              </a:p>
            </p:txBody>
          </p:sp>
        </mc:Fallback>
      </mc:AlternateContent>
      <p:sp>
        <p:nvSpPr>
          <p:cNvPr id="2" name="Title 1"/>
          <p:cNvSpPr>
            <a:spLocks noGrp="1"/>
          </p:cNvSpPr>
          <p:nvPr>
            <p:ph type="title"/>
          </p:nvPr>
        </p:nvSpPr>
        <p:spPr/>
        <p:txBody>
          <a:bodyPr/>
          <a:lstStyle/>
          <a:p>
            <a:pPr marL="571500" indent="-571500">
              <a:buFont typeface="+mj-lt"/>
              <a:buAutoNum type="romanUcPeriod" startAt="3"/>
            </a:pPr>
            <a:r>
              <a:rPr lang="vi-VN" sz="3200" smtClean="0"/>
              <a:t>Huấn</a:t>
            </a:r>
            <a:r>
              <a:rPr lang="en-US" sz="3200" smtClean="0"/>
              <a:t> luyện</a:t>
            </a:r>
            <a:r>
              <a:rPr lang="vi-VN" sz="3200" smtClean="0"/>
              <a:t> </a:t>
            </a:r>
            <a:r>
              <a:rPr lang="en-US" sz="3200" smtClean="0"/>
              <a:t>MLPClassifier</a:t>
            </a:r>
            <a:endParaRPr lang="en-US" sz="3200" dirty="0"/>
          </a:p>
        </p:txBody>
      </p:sp>
      <p:sp>
        <p:nvSpPr>
          <p:cNvPr id="5" name="TextBox 4"/>
          <p:cNvSpPr txBox="1"/>
          <p:nvPr/>
        </p:nvSpPr>
        <p:spPr>
          <a:xfrm>
            <a:off x="8434173" y="6061708"/>
            <a:ext cx="761747" cy="369332"/>
          </a:xfrm>
          <a:prstGeom prst="rect">
            <a:avLst/>
          </a:prstGeom>
          <a:noFill/>
        </p:spPr>
        <p:txBody>
          <a:bodyPr wrap="none" rtlCol="0">
            <a:spAutoFit/>
          </a:bodyPr>
          <a:lstStyle/>
          <a:p>
            <a:r>
              <a:rPr lang="en-US" dirty="0" smtClean="0"/>
              <a:t>10/18</a:t>
            </a:r>
            <a:endParaRPr lang="en-US" dirty="0"/>
          </a:p>
        </p:txBody>
      </p:sp>
    </p:spTree>
    <p:extLst>
      <p:ext uri="{BB962C8B-B14F-4D97-AF65-F5344CB8AC3E}">
        <p14:creationId xmlns:p14="http://schemas.microsoft.com/office/powerpoint/2010/main" val="1595536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p:cNvSpPr>
                <a:spLocks noGrp="1"/>
              </p:cNvSpPr>
              <p:nvPr>
                <p:ph type="body"/>
              </p:nvPr>
            </p:nvSpPr>
            <p:spPr/>
            <p:txBody>
              <a:bodyPr/>
              <a:lstStyle/>
              <a:p>
                <a:pPr marL="290513" indent="-290513">
                  <a:buFont typeface="Arial" panose="020B0604020202020204" pitchFamily="34" charset="0"/>
                  <a:buChar char="•"/>
                </a:pPr>
                <a:r>
                  <a:rPr lang="en-US" sz="2400" dirty="0" smtClean="0"/>
                  <a:t>Quá </a:t>
                </a:r>
                <a:r>
                  <a:rPr lang="en-US" sz="2400" dirty="0" err="1"/>
                  <a:t>trình</a:t>
                </a:r>
                <a:r>
                  <a:rPr lang="en-US" sz="2400" dirty="0"/>
                  <a:t> </a:t>
                </a:r>
                <a:r>
                  <a:rPr lang="en-US" sz="2400" dirty="0" err="1"/>
                  <a:t>lan</a:t>
                </a:r>
                <a:r>
                  <a:rPr lang="en-US" sz="2400" dirty="0"/>
                  <a:t> </a:t>
                </a:r>
                <a:r>
                  <a:rPr lang="en-US" sz="2400" dirty="0" err="1"/>
                  <a:t>truyền</a:t>
                </a:r>
                <a:r>
                  <a:rPr lang="en-US" sz="2400" dirty="0"/>
                  <a:t> </a:t>
                </a:r>
                <a:r>
                  <a:rPr lang="en-US" sz="2400" dirty="0" err="1"/>
                  <a:t>tiến</a:t>
                </a:r>
                <a:r>
                  <a:rPr lang="en-US" sz="2400" dirty="0"/>
                  <a:t> (Signal forward</a:t>
                </a:r>
                <a:r>
                  <a:rPr lang="en-US" sz="2400" dirty="0" smtClean="0"/>
                  <a:t>):</a:t>
                </a:r>
                <a:endParaRPr lang="en-US" sz="4000" dirty="0" smtClean="0"/>
              </a:p>
              <a:p>
                <a:pPr marL="914400" lvl="1" indent="-285750">
                  <a:buFont typeface="Arial" panose="020B0604020202020204" pitchFamily="34" charset="0"/>
                  <a:buChar char="•"/>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𝑛𝑒𝑡</m:t>
                        </m:r>
                      </m:e>
                      <m:sub>
                        <m:r>
                          <a:rPr lang="en-US" sz="1800" b="0" i="1" smtClean="0">
                            <a:latin typeface="Cambria Math" panose="02040503050406030204" pitchFamily="18" charset="0"/>
                          </a:rPr>
                          <m:t>𝑜</m:t>
                        </m:r>
                      </m:sub>
                    </m:sSub>
                    <m:r>
                      <a:rPr lang="en-US" sz="1800" b="0" i="1" smtClean="0">
                        <a:latin typeface="Cambria Math" panose="02040503050406030204" pitchFamily="18" charset="0"/>
                      </a:rPr>
                      <m:t>=1.04∗0.06+1.19∗0.1+0.18∗1=0.36</m:t>
                    </m:r>
                  </m:oMath>
                </a14:m>
                <a:endParaRPr lang="en-US" sz="1800" b="0" dirty="0" smtClean="0"/>
              </a:p>
              <a:p>
                <a:pPr marL="914400" lvl="1" indent="-285750">
                  <a:buFont typeface="Arial" panose="020B0604020202020204" pitchFamily="34" charset="0"/>
                  <a:buChar char="•"/>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𝑜𝑢𝑡</m:t>
                        </m:r>
                      </m:e>
                      <m:sub>
                        <m:r>
                          <a:rPr lang="en-US" sz="1800" b="0" i="1" smtClean="0">
                            <a:latin typeface="Cambria Math" panose="02040503050406030204" pitchFamily="18" charset="0"/>
                          </a:rPr>
                          <m:t>𝑜</m:t>
                        </m:r>
                      </m:sub>
                    </m:sSub>
                    <m:r>
                      <a:rPr lang="en-US" sz="1800" i="1">
                        <a:latin typeface="Cambria Math" panose="02040503050406030204" pitchFamily="18" charset="0"/>
                      </a:rPr>
                      <m:t>=</m:t>
                    </m:r>
                  </m:oMath>
                </a14:m>
                <a:r>
                  <a:rPr lang="en-US" sz="1800" dirty="0"/>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1+ </m:t>
                        </m:r>
                        <m:sSup>
                          <m:sSupPr>
                            <m:ctrlPr>
                              <a:rPr lang="en-US" sz="1800" i="1">
                                <a:latin typeface="Cambria Math" panose="02040503050406030204" pitchFamily="18" charset="0"/>
                              </a:rPr>
                            </m:ctrlPr>
                          </m:sSupPr>
                          <m:e>
                            <m:r>
                              <a:rPr lang="en-US" sz="1800" i="1">
                                <a:latin typeface="Cambria Math" panose="02040503050406030204" pitchFamily="18" charset="0"/>
                              </a:rPr>
                              <m:t>𝑒</m:t>
                            </m:r>
                          </m:e>
                          <m:sup>
                            <m:r>
                              <a:rPr lang="en-US" sz="1800" b="0" i="1" smtClean="0">
                                <a:latin typeface="Cambria Math" panose="02040503050406030204" pitchFamily="18" charset="0"/>
                              </a:rPr>
                              <m:t>−0.36</m:t>
                            </m:r>
                          </m:sup>
                        </m:sSup>
                      </m:den>
                    </m:f>
                    <m:r>
                      <a:rPr lang="en-US" sz="1800" i="1">
                        <a:latin typeface="Cambria Math" panose="02040503050406030204" pitchFamily="18" charset="0"/>
                      </a:rPr>
                      <m:t>=</m:t>
                    </m:r>
                    <m:r>
                      <a:rPr lang="en-US" sz="1800">
                        <a:latin typeface="Cambria Math" panose="02040503050406030204" pitchFamily="18" charset="0"/>
                      </a:rPr>
                      <m:t>0</m:t>
                    </m:r>
                    <m:r>
                      <a:rPr lang="en-US" sz="1800" b="0" i="0" smtClean="0">
                        <a:latin typeface="Cambria Math" panose="02040503050406030204" pitchFamily="18" charset="0"/>
                      </a:rPr>
                      <m:t>.59</m:t>
                    </m:r>
                  </m:oMath>
                </a14:m>
                <a:endParaRPr lang="en-US" sz="1800" b="0" dirty="0" smtClean="0"/>
              </a:p>
              <a:p>
                <a:pPr lvl="1"/>
                <a:endParaRPr lang="en-US" sz="2800" dirty="0" smtClean="0"/>
              </a:p>
              <a:p>
                <a:pPr marL="800100" lvl="2" indent="-342900">
                  <a:buFont typeface="Courier New" panose="02070309020205020404" pitchFamily="49" charset="0"/>
                  <a:buChar char="o"/>
                </a:pPr>
                <a:endParaRPr lang="en-US" sz="1800" dirty="0"/>
              </a:p>
              <a:p>
                <a:pPr lvl="1">
                  <a:buFont typeface="Courier New" panose="02070309020205020404" pitchFamily="49" charset="0"/>
                  <a:buChar char="o"/>
                </a:pPr>
                <a:endParaRPr lang="en-US" sz="1800" b="0" dirty="0" smtClean="0"/>
              </a:p>
              <a:p>
                <a:pPr lvl="1">
                  <a:buFont typeface="Courier New" panose="02070309020205020404" pitchFamily="49" charset="0"/>
                  <a:buChar char="o"/>
                </a:pPr>
                <a:endParaRPr lang="en-US" sz="1800" dirty="0"/>
              </a:p>
              <a:p>
                <a:pPr marL="457200" lvl="1" indent="0">
                  <a:buNone/>
                </a:pPr>
                <a:endParaRPr lang="en-US" sz="1800" b="0" dirty="0" smtClean="0"/>
              </a:p>
              <a:p>
                <a:pPr lvl="1">
                  <a:buFont typeface="Courier New" panose="02070309020205020404" pitchFamily="49" charset="0"/>
                  <a:buChar char="o"/>
                </a:pPr>
                <a:endParaRPr lang="en-US" sz="1800" dirty="0"/>
              </a:p>
              <a:p>
                <a:pPr lvl="1">
                  <a:buFont typeface="Courier New" panose="02070309020205020404" pitchFamily="49" charset="0"/>
                  <a:buChar char="o"/>
                </a:pPr>
                <a:endParaRPr lang="en-US" sz="1800" b="0" dirty="0" smtClean="0"/>
              </a:p>
              <a:p>
                <a:pPr marL="457200" lvl="1" indent="0">
                  <a:buNone/>
                </a:pPr>
                <a:endParaRPr lang="en-US" sz="1800" b="0" dirty="0" smtClean="0"/>
              </a:p>
            </p:txBody>
          </p:sp>
        </mc:Choice>
        <mc:Fallback xmlns="">
          <p:sp>
            <p:nvSpPr>
              <p:cNvPr id="5" name="Text Placeholder 4"/>
              <p:cNvSpPr>
                <a:spLocks noGrp="1" noRot="1" noChangeAspect="1" noMove="1" noResize="1" noEditPoints="1" noAdjustHandles="1" noChangeArrowheads="1" noChangeShapeType="1" noTextEdit="1"/>
              </p:cNvSpPr>
              <p:nvPr>
                <p:ph type="subTitle"/>
              </p:nvPr>
            </p:nvSpPr>
            <p:spPr>
              <a:xfrm>
                <a:off x="609480" y="1735278"/>
                <a:ext cx="8229240" cy="3780149"/>
              </a:xfrm>
              <a:blipFill>
                <a:blip r:embed="rId2"/>
                <a:stretch>
                  <a:fillRect l="-2148" t="-1935"/>
                </a:stretch>
              </a:blipFill>
            </p:spPr>
            <p:txBody>
              <a:bodyPr/>
              <a:lstStyle/>
              <a:p>
                <a:r>
                  <a:rPr lang="en-US">
                    <a:noFill/>
                  </a:rPr>
                  <a:t> </a:t>
                </a:r>
              </a:p>
            </p:txBody>
          </p:sp>
        </mc:Fallback>
      </mc:AlternateContent>
      <p:sp>
        <p:nvSpPr>
          <p:cNvPr id="4" name="Title 3"/>
          <p:cNvSpPr>
            <a:spLocks noGrp="1"/>
          </p:cNvSpPr>
          <p:nvPr>
            <p:ph type="title"/>
          </p:nvPr>
        </p:nvSpPr>
        <p:spPr/>
        <p:txBody>
          <a:bodyPr/>
          <a:lstStyle/>
          <a:p>
            <a:pPr marL="571500" indent="-571500">
              <a:buFont typeface="+mj-lt"/>
              <a:buAutoNum type="romanUcPeriod" startAt="3"/>
            </a:pPr>
            <a:r>
              <a:rPr lang="vi-VN" sz="3200" dirty="0"/>
              <a:t>Huấn</a:t>
            </a:r>
            <a:r>
              <a:rPr lang="en-US" sz="3200" dirty="0"/>
              <a:t> </a:t>
            </a:r>
            <a:r>
              <a:rPr lang="en-US" sz="3200" dirty="0" err="1"/>
              <a:t>luyện</a:t>
            </a:r>
            <a:r>
              <a:rPr lang="vi-VN" sz="3200" dirty="0"/>
              <a:t> </a:t>
            </a:r>
            <a:r>
              <a:rPr lang="en-US" sz="3200" dirty="0" err="1"/>
              <a:t>MLPClassifier</a:t>
            </a:r>
            <a:endParaRPr lang="en-US" sz="3200" dirty="0"/>
          </a:p>
        </p:txBody>
      </p:sp>
      <p:sp>
        <p:nvSpPr>
          <p:cNvPr id="6" name="TextBox 5"/>
          <p:cNvSpPr txBox="1"/>
          <p:nvPr/>
        </p:nvSpPr>
        <p:spPr>
          <a:xfrm>
            <a:off x="8434173" y="6061708"/>
            <a:ext cx="744627" cy="369332"/>
          </a:xfrm>
          <a:prstGeom prst="rect">
            <a:avLst/>
          </a:prstGeom>
          <a:noFill/>
        </p:spPr>
        <p:txBody>
          <a:bodyPr wrap="none" rtlCol="0">
            <a:spAutoFit/>
          </a:bodyPr>
          <a:lstStyle/>
          <a:p>
            <a:r>
              <a:rPr lang="en-US" dirty="0" smtClean="0"/>
              <a:t>11/18</a:t>
            </a:r>
            <a:endParaRPr lang="en-US" dirty="0"/>
          </a:p>
        </p:txBody>
      </p:sp>
    </p:spTree>
    <p:extLst>
      <p:ext uri="{BB962C8B-B14F-4D97-AF65-F5344CB8AC3E}">
        <p14:creationId xmlns:p14="http://schemas.microsoft.com/office/powerpoint/2010/main" val="2449745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UcPeriod" startAt="3"/>
            </a:pPr>
            <a:r>
              <a:rPr lang="vi-VN" sz="3200" dirty="0"/>
              <a:t>Huấn</a:t>
            </a:r>
            <a:r>
              <a:rPr lang="en-US" sz="3200" dirty="0"/>
              <a:t> </a:t>
            </a:r>
            <a:r>
              <a:rPr lang="en-US" sz="3200" dirty="0" err="1"/>
              <a:t>luyện</a:t>
            </a:r>
            <a:r>
              <a:rPr lang="vi-VN" sz="3200" dirty="0"/>
              <a:t> </a:t>
            </a:r>
            <a:r>
              <a:rPr lang="en-US" sz="3200" dirty="0" err="1"/>
              <a:t>MLPClassifier</a:t>
            </a:r>
            <a:endParaRPr lang="en-US" sz="3200" dirty="0"/>
          </a:p>
        </p:txBody>
      </p:sp>
      <mc:AlternateContent xmlns:mc="http://schemas.openxmlformats.org/markup-compatibility/2006" xmlns:a14="http://schemas.microsoft.com/office/drawing/2010/main">
        <mc:Choice Requires="a14">
          <p:sp>
            <p:nvSpPr>
              <p:cNvPr id="6" name="Text Placeholder 5"/>
              <p:cNvSpPr>
                <a:spLocks noGrp="1"/>
              </p:cNvSpPr>
              <p:nvPr>
                <p:ph type="body"/>
              </p:nvPr>
            </p:nvSpPr>
            <p:spPr/>
            <p:txBody>
              <a:bodyPr>
                <a:noAutofit/>
              </a:bodyPr>
              <a:lstStyle/>
              <a:p>
                <a:r>
                  <a:rPr lang="en-US" sz="2400" dirty="0" smtClean="0"/>
                  <a:t>Quá </a:t>
                </a:r>
                <a:r>
                  <a:rPr lang="en-US" sz="2400" dirty="0" err="1" smtClean="0"/>
                  <a:t>trình</a:t>
                </a:r>
                <a:r>
                  <a:rPr lang="en-US" sz="2400" dirty="0" smtClean="0"/>
                  <a:t> </a:t>
                </a:r>
                <a:r>
                  <a:rPr lang="en-US" sz="2400" dirty="0" err="1" smtClean="0"/>
                  <a:t>lan</a:t>
                </a:r>
                <a:r>
                  <a:rPr lang="en-US" sz="2400" dirty="0" smtClean="0"/>
                  <a:t> </a:t>
                </a:r>
                <a:r>
                  <a:rPr lang="en-US" sz="2400" dirty="0" err="1" smtClean="0"/>
                  <a:t>truyền</a:t>
                </a:r>
                <a:r>
                  <a:rPr lang="en-US" sz="2400" dirty="0" smtClean="0"/>
                  <a:t> </a:t>
                </a:r>
                <a:r>
                  <a:rPr lang="en-US" sz="2400" dirty="0" err="1" smtClean="0"/>
                  <a:t>ngược</a:t>
                </a:r>
                <a:r>
                  <a:rPr lang="en-US" sz="2400" dirty="0" smtClean="0"/>
                  <a:t> (</a:t>
                </a:r>
                <a:r>
                  <a:rPr lang="en-US" sz="2400" dirty="0" err="1" smtClean="0"/>
                  <a:t>Backpropation</a:t>
                </a:r>
                <a:r>
                  <a:rPr lang="en-US" sz="2400" dirty="0" smtClean="0"/>
                  <a:t>):</a:t>
                </a:r>
              </a:p>
              <a:p>
                <a:pPr lvl="1"/>
                <a:r>
                  <a:rPr lang="en-US" sz="1600" dirty="0" err="1" smtClean="0"/>
                  <a:t>Tính</a:t>
                </a:r>
                <a:r>
                  <a:rPr lang="en-US" sz="1600" dirty="0" smtClean="0"/>
                  <a:t> </a:t>
                </a:r>
                <a:r>
                  <a:rPr lang="en-US" sz="1600" dirty="0" err="1" smtClean="0"/>
                  <a:t>toán</a:t>
                </a:r>
                <a:r>
                  <a:rPr lang="en-US" sz="1600" dirty="0" smtClean="0"/>
                  <a:t> </a:t>
                </a:r>
                <a:r>
                  <a:rPr lang="en-US" sz="1600" dirty="0" err="1" smtClean="0"/>
                  <a:t>kích</a:t>
                </a:r>
                <a:r>
                  <a:rPr lang="en-US" sz="1600" dirty="0" smtClean="0"/>
                  <a:t> </a:t>
                </a:r>
                <a:r>
                  <a:rPr lang="en-US" sz="1600" dirty="0" err="1" smtClean="0"/>
                  <a:t>thước</a:t>
                </a:r>
                <a:r>
                  <a:rPr lang="en-US" sz="1600" dirty="0" smtClean="0"/>
                  <a:t> </a:t>
                </a:r>
                <a:r>
                  <a:rPr lang="en-US" sz="1600" dirty="0" err="1" smtClean="0"/>
                  <a:t>lỗi</a:t>
                </a:r>
                <a:r>
                  <a:rPr lang="vi-VN" sz="1600" dirty="0" smtClean="0"/>
                  <a:t> của Output</a:t>
                </a:r>
                <a:r>
                  <a:rPr lang="en-US" sz="1600" dirty="0" smtClean="0"/>
                  <a:t>:</a:t>
                </a:r>
              </a:p>
              <a:p>
                <a:pPr lvl="2"/>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𝑡𝑜𝑡𝑎𝑙</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59</m:t>
                        </m:r>
                        <m:r>
                          <a:rPr lang="en-US" sz="1600" b="0" i="1" smtClean="0">
                            <a:latin typeface="Cambria Math" panose="02040503050406030204" pitchFamily="18" charset="0"/>
                          </a:rPr>
                          <m:t>)</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08405</m:t>
                    </m:r>
                  </m:oMath>
                </a14:m>
                <a:endParaRPr lang="en-US" sz="1600" b="0" dirty="0" smtClean="0"/>
              </a:p>
              <a:p>
                <a:pPr lvl="1"/>
                <a:r>
                  <a:rPr lang="en-US" sz="1600" dirty="0" smtClean="0"/>
                  <a:t> </a:t>
                </a:r>
                <a:r>
                  <a:rPr lang="en-US" sz="1600" dirty="0" err="1" smtClean="0"/>
                  <a:t>Ngưỡng</a:t>
                </a:r>
                <a:r>
                  <a:rPr lang="en-US" sz="1600" dirty="0" smtClean="0"/>
                  <a:t> </a:t>
                </a:r>
                <a:r>
                  <a:rPr lang="en-US" sz="1600" dirty="0" err="1" smtClean="0"/>
                  <a:t>chịu</a:t>
                </a:r>
                <a:r>
                  <a:rPr lang="en-US" sz="1600" dirty="0" smtClean="0"/>
                  <a:t> </a:t>
                </a:r>
                <a:r>
                  <a:rPr lang="en-US" sz="1600" dirty="0" err="1" smtClean="0"/>
                  <a:t>lỗi</a:t>
                </a:r>
                <a:r>
                  <a:rPr lang="en-US" sz="1600" dirty="0" smtClean="0"/>
                  <a:t> </a:t>
                </a:r>
                <a:r>
                  <a:rPr lang="en-US" sz="1600" dirty="0" err="1" smtClean="0"/>
                  <a:t>của</a:t>
                </a:r>
                <a:r>
                  <a:rPr lang="en-US" sz="1600" dirty="0" smtClean="0"/>
                  <a:t> </a:t>
                </a:r>
                <a:r>
                  <a:rPr lang="en-US" sz="1600" dirty="0" err="1" smtClean="0"/>
                  <a:t>từng</a:t>
                </a:r>
                <a:r>
                  <a:rPr lang="en-US" sz="1600" dirty="0" smtClean="0"/>
                  <a:t> </a:t>
                </a:r>
                <a:r>
                  <a:rPr lang="en-US" sz="1600" dirty="0" err="1" smtClean="0"/>
                  <a:t>trọng</a:t>
                </a:r>
                <a:r>
                  <a:rPr lang="en-US" sz="1600" dirty="0" smtClean="0"/>
                  <a:t> </a:t>
                </a:r>
                <a:r>
                  <a:rPr lang="en-US" sz="1600" dirty="0" err="1" smtClean="0"/>
                  <a:t>số</a:t>
                </a:r>
                <a:r>
                  <a:rPr lang="en-US" sz="1600" dirty="0" smtClean="0"/>
                  <a:t> </a:t>
                </a:r>
                <a:r>
                  <a:rPr lang="en-US" sz="1600" dirty="0" err="1" smtClean="0"/>
                  <a:t>và</a:t>
                </a:r>
                <a:r>
                  <a:rPr lang="en-US" sz="1600" dirty="0" smtClean="0"/>
                  <a:t> </a:t>
                </a:r>
                <a:r>
                  <a:rPr lang="en-US" sz="1600" dirty="0" err="1" smtClean="0"/>
                  <a:t>cập</a:t>
                </a:r>
                <a:r>
                  <a:rPr lang="en-US" sz="1600" dirty="0" smtClean="0"/>
                  <a:t> </a:t>
                </a:r>
                <a:r>
                  <a:rPr lang="en-US" sz="1600" dirty="0" err="1" smtClean="0"/>
                  <a:t>nhật</a:t>
                </a:r>
                <a:r>
                  <a:rPr lang="en-US" sz="1600" dirty="0" smtClean="0"/>
                  <a:t> </a:t>
                </a:r>
                <a:r>
                  <a:rPr lang="en-US" sz="1600" dirty="0" err="1" smtClean="0"/>
                  <a:t>lại</a:t>
                </a:r>
                <a:r>
                  <a:rPr lang="en-US" sz="1600" dirty="0" smtClean="0"/>
                  <a:t> </a:t>
                </a:r>
                <a:r>
                  <a:rPr lang="en-US" sz="1600" dirty="0" err="1" smtClean="0"/>
                  <a:t>trọng</a:t>
                </a:r>
                <a:r>
                  <a:rPr lang="en-US" sz="1600" dirty="0" smtClean="0"/>
                  <a:t> </a:t>
                </a:r>
                <a:r>
                  <a:rPr lang="en-US" sz="1600" dirty="0" err="1" smtClean="0"/>
                  <a:t>số</a:t>
                </a:r>
                <a:r>
                  <a:rPr lang="en-US" sz="1600" dirty="0" smtClean="0"/>
                  <a:t>:</a:t>
                </a:r>
              </a:p>
              <a:p>
                <a:pPr lvl="2"/>
                <a14:m>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𝐸</m:t>
                            </m:r>
                          </m:e>
                          <m:sub>
                            <m:r>
                              <a:rPr lang="en-US" sz="1600" b="0" i="1" smtClean="0">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14</m:t>
                            </m:r>
                          </m:sub>
                        </m:sSub>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𝐸</m:t>
                            </m:r>
                          </m:e>
                          <m:sub>
                            <m:r>
                              <a:rPr lang="en-US" sz="1600" b="0" i="1" smtClean="0">
                                <a:latin typeface="Cambria Math" panose="02040503050406030204" pitchFamily="18" charset="0"/>
                                <a:ea typeface="Cambria Math" panose="02040503050406030204" pitchFamily="18" charset="0"/>
                              </a:rPr>
                              <m:t>𝑡𝑜𝑡𝑎𝑙</m:t>
                            </m:r>
                          </m:sub>
                        </m:sSub>
                      </m:num>
                      <m:den>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𝑜</m:t>
                            </m:r>
                          </m:sub>
                        </m:sSub>
                      </m:den>
                    </m:f>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𝑜</m:t>
                            </m:r>
                          </m:sub>
                        </m:sSub>
                      </m:num>
                      <m:den>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𝑛𝑒𝑡</m:t>
                            </m:r>
                          </m:e>
                          <m:sub>
                            <m:r>
                              <a:rPr lang="en-US" sz="1600" i="1">
                                <a:latin typeface="Cambria Math" panose="02040503050406030204" pitchFamily="18" charset="0"/>
                                <a:ea typeface="Cambria Math" panose="02040503050406030204" pitchFamily="18" charset="0"/>
                              </a:rPr>
                              <m:t>𝑜</m:t>
                            </m:r>
                          </m:sub>
                        </m:sSub>
                      </m:den>
                    </m:f>
                    <m:r>
                      <a:rPr lang="en-US" sz="1600" b="0" i="1" smtClean="0">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𝑛𝑒𝑡</m:t>
                            </m:r>
                          </m:e>
                          <m:sub>
                            <m:r>
                              <a:rPr lang="en-US" sz="1600" b="0" i="1" smtClean="0">
                                <a:latin typeface="Cambria Math" panose="02040503050406030204" pitchFamily="18" charset="0"/>
                                <a:ea typeface="Cambria Math" panose="02040503050406030204" pitchFamily="18" charset="0"/>
                              </a:rPr>
                              <m:t>𝑜</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14</m:t>
                            </m:r>
                          </m:sub>
                        </m:sSub>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07</m:t>
                    </m:r>
                  </m:oMath>
                </a14:m>
                <a:endParaRPr lang="en-US" sz="1600" dirty="0" smtClean="0"/>
              </a:p>
              <a:p>
                <a:pPr lvl="3"/>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14</m:t>
                        </m:r>
                      </m:sub>
                    </m:sSub>
                  </m:oMath>
                </a14:m>
                <a:r>
                  <a:rPr lang="en-US" sz="1400" dirty="0" smtClean="0"/>
                  <a:t> =0.1 – 0.2*(-0,07) = 0,08</a:t>
                </a:r>
              </a:p>
              <a:p>
                <a:pPr lvl="2"/>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3</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i="1">
                                <a:latin typeface="Cambria Math" panose="02040503050406030204" pitchFamily="18" charset="0"/>
                                <a:ea typeface="Cambria Math" panose="02040503050406030204" pitchFamily="18" charset="0"/>
                              </a:rPr>
                              <m:t>𝑜</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i="1">
                                <a:latin typeface="Cambria Math" panose="02040503050406030204" pitchFamily="18" charset="0"/>
                                <a:ea typeface="Cambria Math" panose="02040503050406030204" pitchFamily="18" charset="0"/>
                              </a:rPr>
                              <m:t>𝑜</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i="1">
                                <a:latin typeface="Cambria Math" panose="02040503050406030204" pitchFamily="18" charset="0"/>
                                <a:ea typeface="Cambria Math" panose="02040503050406030204" pitchFamily="18" charset="0"/>
                              </a:rPr>
                              <m:t>𝑜</m:t>
                            </m:r>
                          </m:sub>
                        </m:sSub>
                      </m:den>
                    </m:f>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i="1">
                                <a:latin typeface="Cambria Math" panose="02040503050406030204" pitchFamily="18" charset="0"/>
                                <a:ea typeface="Cambria Math" panose="02040503050406030204" pitchFamily="18" charset="0"/>
                              </a:rPr>
                              <m:t>𝑜</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3</m:t>
                            </m:r>
                          </m:sub>
                        </m:sSub>
                      </m:den>
                    </m:f>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07</m:t>
                    </m:r>
                  </m:oMath>
                </a14:m>
                <a:endParaRPr lang="en-US" sz="1600" b="0" dirty="0" smtClean="0">
                  <a:ea typeface="Cambria Math" panose="02040503050406030204" pitchFamily="18" charset="0"/>
                </a:endParaRPr>
              </a:p>
              <a:p>
                <a:pPr lvl="3"/>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3</m:t>
                        </m:r>
                      </m:sub>
                    </m:sSub>
                  </m:oMath>
                </a14:m>
                <a:r>
                  <a:rPr lang="en-US" sz="1400" b="0" dirty="0" smtClean="0">
                    <a:ea typeface="Cambria Math" panose="02040503050406030204" pitchFamily="18" charset="0"/>
                  </a:rPr>
                  <a:t>=0,06 - 0,2(-0,07) = 0,046</a:t>
                </a:r>
              </a:p>
              <a:p>
                <a:pPr lvl="2"/>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2</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den>
                    </m:f>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2</m:t>
                            </m:r>
                          </m:sub>
                        </m:sSub>
                      </m:den>
                    </m:f>
                    <m:r>
                      <a:rPr lang="en-US" sz="1600" i="1">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9</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835</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4</m:t>
                        </m:r>
                      </m:sup>
                    </m:sSup>
                  </m:oMath>
                </a14:m>
                <a:endParaRPr lang="en-US" sz="1600" b="0" dirty="0" smtClean="0">
                  <a:ea typeface="Cambria Math" panose="02040503050406030204" pitchFamily="18" charset="0"/>
                </a:endParaRPr>
              </a:p>
              <a:p>
                <a:pPr lvl="3"/>
                <a:r>
                  <a:rPr lang="en-US" sz="1400" dirty="0" smtClean="0"/>
                  <a:t> </a:t>
                </a:r>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5</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m:t>
                    </m:r>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9</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835</m:t>
                        </m:r>
                      </m:e>
                      <m: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4</m:t>
                        </m:r>
                      </m:sup>
                    </m:sSup>
                  </m:oMath>
                </a14:m>
                <a:r>
                  <a:rPr lang="en-US" sz="1400" dirty="0" smtClean="0"/>
                  <a:t>) = 0,499</a:t>
                </a:r>
              </a:p>
              <a:p>
                <a:pPr lvl="2"/>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1</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den>
                    </m:f>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1</m:t>
                            </m:r>
                          </m:sub>
                        </m:sSub>
                      </m:den>
                    </m:f>
                    <m:r>
                      <a:rPr lang="en-US" sz="1600" i="1">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9</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546</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4</m:t>
                        </m:r>
                      </m:sup>
                    </m:sSup>
                  </m:oMath>
                </a14:m>
                <a:endParaRPr lang="en-US" sz="1600" b="0" dirty="0" smtClean="0">
                  <a:ea typeface="Cambria Math" panose="02040503050406030204" pitchFamily="18" charset="0"/>
                </a:endParaRPr>
              </a:p>
              <a:p>
                <a:pPr lvl="3"/>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1</m:t>
                        </m:r>
                      </m:sub>
                    </m:sSub>
                  </m:oMath>
                </a14:m>
                <a:r>
                  <a:rPr lang="en-US" sz="1400" dirty="0" smtClean="0"/>
                  <a:t> = 0,22 – 0,2* (</a:t>
                </a: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9</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546</m:t>
                        </m:r>
                      </m:e>
                      <m: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4</m:t>
                        </m:r>
                      </m:sup>
                    </m:sSup>
                  </m:oMath>
                </a14:m>
                <a:r>
                  <a:rPr lang="en-US" sz="1400" dirty="0" smtClean="0"/>
                  <a:t>) = 0,219</a:t>
                </a:r>
              </a:p>
              <a:p>
                <a:pPr lvl="2"/>
                <a14:m>
                  <m:oMath xmlns:m="http://schemas.openxmlformats.org/officeDocument/2006/math">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0</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𝐸</m:t>
                            </m:r>
                          </m:e>
                          <m:sub>
                            <m:r>
                              <a:rPr lang="en-US" sz="1600" i="1">
                                <a:latin typeface="Cambria Math" panose="02040503050406030204" pitchFamily="18" charset="0"/>
                                <a:ea typeface="Cambria Math" panose="02040503050406030204" pitchFamily="18" charset="0"/>
                              </a:rPr>
                              <m:t>𝑡𝑜𝑡𝑎𝑙</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den>
                    </m:f>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𝑜𝑢𝑡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den>
                    </m:f>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𝑛𝑒𝑡</m:t>
                            </m:r>
                          </m:e>
                          <m:sub>
                            <m:r>
                              <a:rPr lang="en-US" sz="1600" b="0" i="1" smtClean="0">
                                <a:latin typeface="Cambria Math" panose="02040503050406030204" pitchFamily="18" charset="0"/>
                                <a:ea typeface="Cambria Math" panose="02040503050406030204" pitchFamily="18" charset="0"/>
                              </a:rPr>
                              <m:t>h</m:t>
                            </m:r>
                            <m:r>
                              <a:rPr lang="en-US" sz="1600" b="0" i="1" smtClean="0">
                                <a:latin typeface="Cambria Math" panose="02040503050406030204" pitchFamily="18" charset="0"/>
                                <a:ea typeface="Cambria Math" panose="02040503050406030204" pitchFamily="18" charset="0"/>
                              </a:rPr>
                              <m:t>11</m:t>
                            </m:r>
                          </m:sub>
                        </m:sSub>
                      </m:num>
                      <m:den>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0</m:t>
                            </m:r>
                          </m:sub>
                        </m:sSub>
                      </m:den>
                    </m:f>
                    <m:r>
                      <a:rPr lang="en-US" sz="1600" i="1">
                        <a:latin typeface="Cambria Math" panose="02040503050406030204" pitchFamily="18" charset="0"/>
                        <a:ea typeface="Cambria Math" panose="02040503050406030204" pitchFamily="18" charset="0"/>
                      </a:rPr>
                      <m:t>=</m:t>
                    </m:r>
                    <m:sSup>
                      <m:sSupPr>
                        <m:ctrlPr>
                          <a:rPr lang="en-US" sz="160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823</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4</m:t>
                        </m:r>
                      </m:sup>
                    </m:sSup>
                  </m:oMath>
                </a14:m>
                <a:endParaRPr lang="en-US" sz="1600" dirty="0" smtClean="0">
                  <a:ea typeface="Cambria Math" panose="02040503050406030204" pitchFamily="18" charset="0"/>
                </a:endParaRPr>
              </a:p>
              <a:p>
                <a:pPr lvl="3"/>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0</m:t>
                        </m:r>
                      </m:sub>
                    </m:sSub>
                  </m:oMath>
                </a14:m>
                <a:r>
                  <a:rPr lang="en-US" sz="1400" dirty="0" smtClean="0">
                    <a:ea typeface="Cambria Math" panose="02040503050406030204" pitchFamily="18" charset="0"/>
                  </a:rPr>
                  <a:t> = 0,11 – 0,2*(</a:t>
                </a: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8</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823</m:t>
                        </m:r>
                      </m:e>
                      <m:sup>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4</m:t>
                        </m:r>
                      </m:sup>
                    </m:sSup>
                  </m:oMath>
                </a14:m>
                <a:r>
                  <a:rPr lang="en-US" sz="1400" dirty="0" smtClean="0">
                    <a:ea typeface="Cambria Math" panose="02040503050406030204" pitchFamily="18" charset="0"/>
                  </a:rPr>
                  <a:t>) = 0,109</a:t>
                </a:r>
              </a:p>
              <a:p>
                <a:pPr lvl="2"/>
                <a:endParaRPr lang="en-US" sz="1600" dirty="0" smtClean="0"/>
              </a:p>
              <a:p>
                <a:pPr lvl="2"/>
                <a:endParaRPr lang="en-US" sz="1600" dirty="0"/>
              </a:p>
              <a:p>
                <a:pPr lvl="2"/>
                <a:endParaRPr lang="en-US" sz="1600" dirty="0"/>
              </a:p>
              <a:p>
                <a:pPr lvl="2"/>
                <a:endParaRPr lang="en-US" sz="1600" dirty="0"/>
              </a:p>
              <a:p>
                <a:pPr lvl="2"/>
                <a:endParaRPr lang="en-US" sz="1600" dirty="0" smtClean="0"/>
              </a:p>
              <a:p>
                <a:pPr lvl="2"/>
                <a:endParaRPr lang="en-US" sz="1600" dirty="0"/>
              </a:p>
            </p:txBody>
          </p:sp>
        </mc:Choice>
        <mc:Fallback xmlns="">
          <p:sp>
            <p:nvSpPr>
              <p:cNvPr id="6" name="Text Placeholder 5"/>
              <p:cNvSpPr>
                <a:spLocks noGrp="1" noRot="1" noChangeAspect="1" noMove="1" noResize="1" noEditPoints="1" noAdjustHandles="1" noChangeArrowheads="1" noChangeShapeType="1" noTextEdit="1"/>
              </p:cNvSpPr>
              <p:nvPr>
                <p:ph type="body"/>
              </p:nvPr>
            </p:nvSpPr>
            <p:spPr>
              <a:xfrm>
                <a:off x="609480" y="1764308"/>
                <a:ext cx="8229240" cy="4690800"/>
              </a:xfrm>
              <a:blipFill>
                <a:blip r:embed="rId2"/>
                <a:stretch>
                  <a:fillRect l="-2148" t="-2597" b="-649"/>
                </a:stretch>
              </a:blipFill>
            </p:spPr>
            <p:txBody>
              <a:bodyPr/>
              <a:lstStyle/>
              <a:p>
                <a:r>
                  <a:rPr lang="en-US">
                    <a:noFill/>
                  </a:rPr>
                  <a:t> </a:t>
                </a:r>
              </a:p>
            </p:txBody>
          </p:sp>
        </mc:Fallback>
      </mc:AlternateContent>
      <p:sp>
        <p:nvSpPr>
          <p:cNvPr id="4" name="TextBox 3"/>
          <p:cNvSpPr txBox="1"/>
          <p:nvPr/>
        </p:nvSpPr>
        <p:spPr>
          <a:xfrm>
            <a:off x="8434173" y="6061708"/>
            <a:ext cx="761747" cy="369332"/>
          </a:xfrm>
          <a:prstGeom prst="rect">
            <a:avLst/>
          </a:prstGeom>
          <a:noFill/>
        </p:spPr>
        <p:txBody>
          <a:bodyPr wrap="none" rtlCol="0">
            <a:spAutoFit/>
          </a:bodyPr>
          <a:lstStyle/>
          <a:p>
            <a:r>
              <a:rPr lang="en-US" dirty="0" smtClean="0"/>
              <a:t>12/18</a:t>
            </a:r>
            <a:endParaRPr lang="en-US" dirty="0"/>
          </a:p>
        </p:txBody>
      </p:sp>
    </p:spTree>
    <p:extLst>
      <p:ext uri="{BB962C8B-B14F-4D97-AF65-F5344CB8AC3E}">
        <p14:creationId xmlns:p14="http://schemas.microsoft.com/office/powerpoint/2010/main" val="4286163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UcPeriod" startAt="3"/>
            </a:pPr>
            <a:r>
              <a:rPr lang="vi-VN" sz="3200" dirty="0"/>
              <a:t>Huấn</a:t>
            </a:r>
            <a:r>
              <a:rPr lang="en-US" sz="3200" dirty="0"/>
              <a:t> </a:t>
            </a:r>
            <a:r>
              <a:rPr lang="en-US" sz="3200" dirty="0" err="1"/>
              <a:t>luyện</a:t>
            </a:r>
            <a:r>
              <a:rPr lang="vi-VN" sz="3200" dirty="0"/>
              <a:t> </a:t>
            </a:r>
            <a:r>
              <a:rPr lang="en-US" sz="3200" dirty="0" err="1"/>
              <a:t>MLPClassifier</a:t>
            </a:r>
            <a:endParaRPr lang="en-US" sz="3200" dirty="0"/>
          </a:p>
        </p:txBody>
      </p:sp>
      <mc:AlternateContent xmlns:mc="http://schemas.openxmlformats.org/markup-compatibility/2006" xmlns:a14="http://schemas.microsoft.com/office/drawing/2010/main">
        <mc:Choice Requires="a14">
          <p:sp>
            <p:nvSpPr>
              <p:cNvPr id="3" name="Text Placeholder 2"/>
              <p:cNvSpPr>
                <a:spLocks noGrp="1"/>
              </p:cNvSpPr>
              <p:nvPr>
                <p:ph type="body"/>
              </p:nvPr>
            </p:nvSpPr>
            <p:spPr/>
            <p:txBody>
              <a:bodyPr/>
              <a:lstStyle/>
              <a:p>
                <a:r>
                  <a:rPr lang="en-US" dirty="0" smtClean="0"/>
                  <a:t>Quá</a:t>
                </a:r>
                <a:r>
                  <a:rPr lang="en-US" dirty="0"/>
                  <a:t> </a:t>
                </a:r>
                <a:r>
                  <a:rPr lang="en-US" dirty="0" err="1"/>
                  <a:t>trình</a:t>
                </a:r>
                <a:r>
                  <a:rPr lang="en-US" dirty="0"/>
                  <a:t> </a:t>
                </a:r>
                <a:r>
                  <a:rPr lang="en-US" dirty="0" err="1"/>
                  <a:t>lan</a:t>
                </a:r>
                <a:r>
                  <a:rPr lang="en-US" dirty="0"/>
                  <a:t> </a:t>
                </a:r>
                <a:r>
                  <a:rPr lang="en-US" dirty="0" err="1"/>
                  <a:t>truyền</a:t>
                </a:r>
                <a:r>
                  <a:rPr lang="en-US" dirty="0"/>
                  <a:t> </a:t>
                </a:r>
                <a:r>
                  <a:rPr lang="en-US" dirty="0" err="1"/>
                  <a:t>ngược</a:t>
                </a:r>
                <a:r>
                  <a:rPr lang="en-US" dirty="0"/>
                  <a:t> (</a:t>
                </a:r>
                <a:r>
                  <a:rPr lang="en-US" dirty="0" err="1"/>
                  <a:t>Backpropation</a:t>
                </a:r>
                <a:r>
                  <a:rPr lang="en-US" dirty="0"/>
                  <a:t>):</a:t>
                </a:r>
              </a:p>
              <a:p>
                <a:pPr lvl="1"/>
                <a:r>
                  <a:rPr lang="en-US" sz="1800" dirty="0" err="1"/>
                  <a:t>Ngưỡng</a:t>
                </a:r>
                <a:r>
                  <a:rPr lang="en-US" sz="1800" dirty="0"/>
                  <a:t> </a:t>
                </a:r>
                <a:r>
                  <a:rPr lang="en-US" sz="1800" dirty="0" err="1"/>
                  <a:t>chịu</a:t>
                </a:r>
                <a:r>
                  <a:rPr lang="en-US" sz="1800" dirty="0"/>
                  <a:t> </a:t>
                </a:r>
                <a:r>
                  <a:rPr lang="en-US" sz="1800" dirty="0" err="1"/>
                  <a:t>lỗi</a:t>
                </a:r>
                <a:r>
                  <a:rPr lang="en-US" sz="1800" dirty="0"/>
                  <a:t> </a:t>
                </a:r>
                <a:r>
                  <a:rPr lang="en-US" sz="1800" dirty="0" err="1"/>
                  <a:t>của</a:t>
                </a:r>
                <a:r>
                  <a:rPr lang="en-US" sz="1800" dirty="0"/>
                  <a:t> </a:t>
                </a:r>
                <a:r>
                  <a:rPr lang="en-US" sz="1800" dirty="0" err="1"/>
                  <a:t>từng</a:t>
                </a:r>
                <a:r>
                  <a:rPr lang="en-US" sz="1800" dirty="0"/>
                  <a:t> </a:t>
                </a:r>
                <a:r>
                  <a:rPr lang="en-US" sz="1800" dirty="0" err="1"/>
                  <a:t>trọng</a:t>
                </a:r>
                <a:r>
                  <a:rPr lang="en-US" sz="1800" dirty="0"/>
                  <a:t> </a:t>
                </a:r>
                <a:r>
                  <a:rPr lang="en-US" sz="1800" dirty="0" err="1"/>
                  <a:t>số</a:t>
                </a:r>
                <a:r>
                  <a:rPr lang="en-US" sz="1800" dirty="0" smtClean="0"/>
                  <a:t>:</a:t>
                </a:r>
              </a:p>
              <a:p>
                <a:pPr lvl="2"/>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9</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9</m:t>
                            </m:r>
                          </m:sub>
                        </m:sSub>
                      </m:den>
                    </m:f>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6.75</m:t>
                        </m:r>
                      </m:e>
                      <m:sup>
                        <m:r>
                          <a:rPr lang="en-US" sz="1800" i="1">
                            <a:latin typeface="Cambria Math" panose="02040503050406030204" pitchFamily="18" charset="0"/>
                            <a:ea typeface="Cambria Math" panose="02040503050406030204" pitchFamily="18" charset="0"/>
                          </a:rPr>
                          <m:t>−4</m:t>
                        </m:r>
                      </m:sup>
                    </m:sSup>
                  </m:oMath>
                </a14:m>
                <a:endParaRPr lang="en-US" sz="1800" dirty="0" smtClean="0"/>
              </a:p>
              <a:p>
                <a:pPr lvl="3"/>
                <a:r>
                  <a:rPr lang="en-US" dirty="0"/>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9</m:t>
                        </m:r>
                      </m:sub>
                    </m:sSub>
                  </m:oMath>
                </a14:m>
                <a:r>
                  <a:rPr lang="en-US" sz="1600" dirty="0" smtClean="0"/>
                  <a:t> = 0.3 – 0.2 * (</a:t>
                </a:r>
                <a14:m>
                  <m:oMath xmlns:m="http://schemas.openxmlformats.org/officeDocument/2006/math">
                    <m:sSup>
                      <m:sSupPr>
                        <m:ctrlPr>
                          <a:rPr lang="en-US" sz="160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6.75</m:t>
                        </m:r>
                      </m:e>
                      <m:sup>
                        <m:r>
                          <a:rPr lang="en-US" sz="1600" i="1">
                            <a:latin typeface="Cambria Math" panose="02040503050406030204" pitchFamily="18" charset="0"/>
                            <a:ea typeface="Cambria Math" panose="02040503050406030204" pitchFamily="18" charset="0"/>
                          </a:rPr>
                          <m:t>−4</m:t>
                        </m:r>
                      </m:sup>
                    </m:sSup>
                  </m:oMath>
                </a14:m>
                <a:r>
                  <a:rPr lang="en-US" sz="1600" dirty="0" smtClean="0"/>
                  <a:t>) = 0,299</a:t>
                </a:r>
              </a:p>
              <a:p>
                <a:pPr lvl="2"/>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8</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8</m:t>
                            </m:r>
                          </m:sub>
                        </m:sSub>
                      </m:den>
                    </m:f>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6.5517</m:t>
                        </m:r>
                      </m:e>
                      <m:sup>
                        <m:r>
                          <a:rPr lang="en-US" sz="1800" i="1">
                            <a:latin typeface="Cambria Math" panose="02040503050406030204" pitchFamily="18" charset="0"/>
                            <a:ea typeface="Cambria Math" panose="02040503050406030204" pitchFamily="18" charset="0"/>
                          </a:rPr>
                          <m:t>−4</m:t>
                        </m:r>
                      </m:sup>
                    </m:sSup>
                  </m:oMath>
                </a14:m>
                <a:endParaRPr lang="en-US" sz="1800" dirty="0" smtClean="0">
                  <a:ea typeface="Cambria Math" panose="02040503050406030204" pitchFamily="18" charset="0"/>
                </a:endParaRPr>
              </a:p>
              <a:p>
                <a:pPr lvl="3"/>
                <a:r>
                  <a:rPr lang="en-US" sz="1600" dirty="0" smtClean="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8</m:t>
                        </m:r>
                      </m:sub>
                    </m:sSub>
                  </m:oMath>
                </a14:m>
                <a:r>
                  <a:rPr lang="en-US" sz="1600" dirty="0" smtClean="0">
                    <a:ea typeface="Cambria Math" panose="02040503050406030204" pitchFamily="18" charset="0"/>
                  </a:rPr>
                  <a:t> = 0.21 – 0.21*(</a:t>
                </a:r>
                <a14:m>
                  <m:oMath xmlns:m="http://schemas.openxmlformats.org/officeDocument/2006/math">
                    <m:sSup>
                      <m:sSupPr>
                        <m:ctrlPr>
                          <a:rPr lang="en-US" sz="160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6.5517</m:t>
                        </m:r>
                      </m:e>
                      <m:sup>
                        <m:r>
                          <a:rPr lang="en-US" sz="1600" i="1">
                            <a:latin typeface="Cambria Math" panose="02040503050406030204" pitchFamily="18" charset="0"/>
                            <a:ea typeface="Cambria Math" panose="02040503050406030204" pitchFamily="18" charset="0"/>
                          </a:rPr>
                          <m:t>−4</m:t>
                        </m:r>
                      </m:sup>
                    </m:sSup>
                  </m:oMath>
                </a14:m>
                <a:r>
                  <a:rPr lang="en-US" sz="1600" dirty="0" smtClean="0">
                    <a:ea typeface="Cambria Math" panose="02040503050406030204" pitchFamily="18" charset="0"/>
                  </a:rPr>
                  <a:t>) = 0,209</a:t>
                </a:r>
              </a:p>
              <a:p>
                <a:pPr lvl="2"/>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7</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10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7</m:t>
                            </m:r>
                          </m:sub>
                        </m:sSub>
                      </m:den>
                    </m:f>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6.055</m:t>
                        </m:r>
                      </m:e>
                      <m:sup>
                        <m:r>
                          <a:rPr lang="en-US" sz="1800" i="1">
                            <a:latin typeface="Cambria Math" panose="02040503050406030204" pitchFamily="18" charset="0"/>
                            <a:ea typeface="Cambria Math" panose="02040503050406030204" pitchFamily="18" charset="0"/>
                          </a:rPr>
                          <m:t>−4</m:t>
                        </m:r>
                      </m:sup>
                    </m:sSup>
                  </m:oMath>
                </a14:m>
                <a:endParaRPr lang="en-US" sz="1800" dirty="0" smtClean="0">
                  <a:ea typeface="Cambria Math" panose="02040503050406030204" pitchFamily="18" charset="0"/>
                </a:endParaRPr>
              </a:p>
              <a:p>
                <a:pPr lvl="3"/>
                <a:r>
                  <a:rPr lang="en-US" sz="1600" dirty="0" smtClean="0"/>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7</m:t>
                        </m:r>
                      </m:sub>
                    </m:sSub>
                  </m:oMath>
                </a14:m>
                <a:r>
                  <a:rPr lang="en-US" sz="1600" dirty="0" smtClean="0"/>
                  <a:t> = 0.13 – 0.2* (</a:t>
                </a:r>
                <a14:m>
                  <m:oMath xmlns:m="http://schemas.openxmlformats.org/officeDocument/2006/math">
                    <m:sSup>
                      <m:sSupPr>
                        <m:ctrlPr>
                          <a:rPr lang="en-US" sz="1600" i="1" smtClean="0">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6.055</m:t>
                        </m:r>
                      </m:e>
                      <m:sup>
                        <m:r>
                          <a:rPr lang="en-US" sz="1600" i="1">
                            <a:latin typeface="Cambria Math" panose="02040503050406030204" pitchFamily="18" charset="0"/>
                            <a:ea typeface="Cambria Math" panose="02040503050406030204" pitchFamily="18" charset="0"/>
                          </a:rPr>
                          <m:t>−4</m:t>
                        </m:r>
                      </m:sup>
                    </m:sSup>
                  </m:oMath>
                </a14:m>
                <a:r>
                  <a:rPr lang="en-US" sz="1600" dirty="0" smtClean="0"/>
                  <a:t>) = 0.129</a:t>
                </a:r>
              </a:p>
              <a:p>
                <a:pPr lvl="2"/>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6</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b="0" i="1" smtClean="0">
                                <a:latin typeface="Cambria Math" panose="02040503050406030204" pitchFamily="18" charset="0"/>
                                <a:ea typeface="Cambria Math" panose="02040503050406030204" pitchFamily="18" charset="0"/>
                              </a:rPr>
                              <m:t>02</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b="0" i="1" smtClean="0">
                                <a:latin typeface="Cambria Math" panose="02040503050406030204" pitchFamily="18" charset="0"/>
                                <a:ea typeface="Cambria Math" panose="02040503050406030204" pitchFamily="18" charset="0"/>
                              </a:rPr>
                              <m:t>02</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b="0" i="1" smtClean="0">
                                <a:latin typeface="Cambria Math" panose="02040503050406030204" pitchFamily="18" charset="0"/>
                                <a:ea typeface="Cambria Math" panose="02040503050406030204" pitchFamily="18" charset="0"/>
                              </a:rPr>
                              <m:t>02</m:t>
                            </m:r>
                          </m:sub>
                        </m:sSub>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b="0" i="1" smtClean="0">
                                <a:latin typeface="Cambria Math" panose="02040503050406030204" pitchFamily="18" charset="0"/>
                                <a:ea typeface="Cambria Math" panose="02040503050406030204" pitchFamily="18" charset="0"/>
                              </a:rPr>
                              <m:t>02</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6</m:t>
                            </m:r>
                          </m:sub>
                        </m:sSub>
                      </m:den>
                    </m:f>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8.4408</m:t>
                        </m:r>
                      </m:e>
                      <m:sup>
                        <m:r>
                          <a:rPr lang="en-US" sz="1800" i="1">
                            <a:latin typeface="Cambria Math" panose="02040503050406030204" pitchFamily="18" charset="0"/>
                            <a:ea typeface="Cambria Math" panose="02040503050406030204" pitchFamily="18" charset="0"/>
                          </a:rPr>
                          <m:t>−4</m:t>
                        </m:r>
                      </m:sup>
                    </m:sSup>
                  </m:oMath>
                </a14:m>
                <a:r>
                  <a:rPr lang="en-US" sz="1800" i="1" dirty="0" smtClean="0">
                    <a:latin typeface="Cambria Math" panose="02040503050406030204" pitchFamily="18" charset="0"/>
                    <a:ea typeface="Cambria Math" panose="02040503050406030204" pitchFamily="18" charset="0"/>
                  </a:rPr>
                  <a:t> </a:t>
                </a:r>
                <a:r>
                  <a:rPr lang="en-US" sz="1800" dirty="0" smtClean="0">
                    <a:latin typeface="Cambria Math" panose="02040503050406030204" pitchFamily="18" charset="0"/>
                    <a:ea typeface="Cambria Math" panose="02040503050406030204" pitchFamily="18" charset="0"/>
                  </a:rPr>
                  <a:t>=</a:t>
                </a:r>
                <a:r>
                  <a:rPr lang="en-US" sz="1800" i="1" dirty="0" smtClean="0">
                    <a:latin typeface="Cambria Math" panose="02040503050406030204" pitchFamily="18" charset="0"/>
                    <a:ea typeface="Cambria Math" panose="02040503050406030204" pitchFamily="18" charset="0"/>
                  </a:rPr>
                  <a:t> </a:t>
                </a: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5</m:t>
                            </m:r>
                          </m:sub>
                        </m:sSub>
                      </m:den>
                    </m:f>
                  </m:oMath>
                </a14:m>
                <a:endParaRPr lang="en-US" sz="1800" i="1" dirty="0" smtClean="0">
                  <a:latin typeface="Cambria Math" panose="02040503050406030204" pitchFamily="18" charset="0"/>
                  <a:ea typeface="Cambria Math" panose="02040503050406030204" pitchFamily="18" charset="0"/>
                </a:endParaRPr>
              </a:p>
              <a:p>
                <a:pPr lvl="3"/>
                <a:r>
                  <a:rPr lang="en-US" sz="1600" i="1" dirty="0" smtClean="0">
                    <a:latin typeface="Cambria Math" panose="02040503050406030204" pitchFamily="18" charset="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6</m:t>
                        </m:r>
                      </m:sub>
                    </m:sSub>
                  </m:oMath>
                </a14:m>
                <a:r>
                  <a:rPr lang="en-US" sz="1600" i="1" dirty="0" smtClean="0">
                    <a:latin typeface="Cambria Math" panose="02040503050406030204" pitchFamily="18" charset="0"/>
                    <a:ea typeface="Cambria Math" panose="02040503050406030204" pitchFamily="18" charset="0"/>
                  </a:rPr>
                  <a:t> = </a:t>
                </a:r>
                <a:r>
                  <a:rPr lang="en-US" sz="1600" dirty="0" smtClean="0">
                    <a:latin typeface="Cambria Math" panose="02040503050406030204" pitchFamily="18" charset="0"/>
                    <a:ea typeface="Cambria Math" panose="02040503050406030204" pitchFamily="18" charset="0"/>
                  </a:rPr>
                  <a:t>0.18 – 0.2*(</a:t>
                </a:r>
                <a14:m>
                  <m:oMath xmlns:m="http://schemas.openxmlformats.org/officeDocument/2006/math">
                    <m:sSup>
                      <m:sSupPr>
                        <m:ctrlPr>
                          <a:rPr lang="en-US" sz="1600" i="1" smtClean="0">
                            <a:latin typeface="Cambria Math" panose="02040503050406030204" pitchFamily="18" charset="0"/>
                            <a:ea typeface="Cambria Math" panose="02040503050406030204" pitchFamily="18" charset="0"/>
                          </a:rPr>
                        </m:ctrlPr>
                      </m:sSupPr>
                      <m:e>
                        <m:r>
                          <a:rPr lang="en-US" sz="1600" b="0" i="0" smtClean="0">
                            <a:latin typeface="Cambria Math" panose="02040503050406030204" pitchFamily="18" charset="0"/>
                            <a:ea typeface="Cambria Math" panose="02040503050406030204" pitchFamily="18" charset="0"/>
                          </a:rPr>
                          <m:t>8.4408</m:t>
                        </m:r>
                      </m:e>
                      <m:sup>
                        <m:r>
                          <a:rPr lang="en-US" sz="1600" i="0">
                            <a:latin typeface="Cambria Math" panose="02040503050406030204" pitchFamily="18" charset="0"/>
                            <a:ea typeface="Cambria Math" panose="02040503050406030204" pitchFamily="18" charset="0"/>
                          </a:rPr>
                          <m:t>−4</m:t>
                        </m:r>
                      </m:sup>
                    </m:sSup>
                  </m:oMath>
                </a14:m>
                <a:r>
                  <a:rPr lang="en-US" sz="1600" dirty="0" smtClean="0">
                    <a:latin typeface="Cambria Math" panose="02040503050406030204" pitchFamily="18" charset="0"/>
                    <a:ea typeface="Cambria Math" panose="02040503050406030204" pitchFamily="18" charset="0"/>
                  </a:rPr>
                  <a:t>) = 0.179</a:t>
                </a:r>
              </a:p>
              <a:p>
                <a:pPr lvl="3"/>
                <a:r>
                  <a:rPr lang="en-US" sz="1600" dirty="0" smtClean="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5</m:t>
                        </m:r>
                      </m:sub>
                    </m:sSub>
                  </m:oMath>
                </a14:m>
                <a:r>
                  <a:rPr lang="en-US" sz="1600" dirty="0" smtClean="0">
                    <a:ea typeface="Cambria Math" panose="02040503050406030204" pitchFamily="18" charset="0"/>
                  </a:rPr>
                  <a:t> = 0.04 – 0.2* (</a:t>
                </a:r>
                <a14:m>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8.4408</m:t>
                        </m:r>
                      </m:e>
                      <m:sup>
                        <m:r>
                          <a:rPr lang="en-US" sz="1600" i="1">
                            <a:latin typeface="Cambria Math" panose="02040503050406030204" pitchFamily="18" charset="0"/>
                            <a:ea typeface="Cambria Math" panose="02040503050406030204" pitchFamily="18" charset="0"/>
                          </a:rPr>
                          <m:t>−4</m:t>
                        </m:r>
                      </m:sup>
                    </m:sSup>
                  </m:oMath>
                </a14:m>
                <a:r>
                  <a:rPr lang="en-US" sz="1600" dirty="0" smtClean="0">
                    <a:ea typeface="Cambria Math" panose="02040503050406030204" pitchFamily="18" charset="0"/>
                  </a:rPr>
                  <a:t>) = 0.0398</a:t>
                </a:r>
              </a:p>
              <a:p>
                <a:pPr lvl="2"/>
                <a:endParaRPr lang="en-US" sz="1800" dirty="0"/>
              </a:p>
              <a:p>
                <a:pPr lvl="1"/>
                <a:endParaRPr lang="en-US" dirty="0"/>
              </a:p>
              <a:p>
                <a:pPr lvl="2"/>
                <a:endParaRPr lang="en-US" sz="1800" dirty="0"/>
              </a:p>
              <a:p>
                <a:pPr lvl="1"/>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p:nvPr>
            </p:nvSpPr>
            <p:spPr>
              <a:xfrm>
                <a:off x="609480" y="1793334"/>
                <a:ext cx="8229240" cy="4690800"/>
              </a:xfrm>
              <a:blipFill>
                <a:blip r:embed="rId2"/>
                <a:stretch>
                  <a:fillRect l="-2444" t="-3247"/>
                </a:stretch>
              </a:blipFill>
            </p:spPr>
            <p:txBody>
              <a:bodyPr/>
              <a:lstStyle/>
              <a:p>
                <a:r>
                  <a:rPr lang="en-US">
                    <a:noFill/>
                  </a:rPr>
                  <a:t> </a:t>
                </a:r>
              </a:p>
            </p:txBody>
          </p:sp>
        </mc:Fallback>
      </mc:AlternateContent>
      <p:sp>
        <p:nvSpPr>
          <p:cNvPr id="4" name="Action Button: Beginning 3">
            <a:hlinkClick r:id="rId3" action="ppaction://hlinksldjump" highlightClick="1"/>
          </p:cNvPr>
          <p:cNvSpPr/>
          <p:nvPr/>
        </p:nvSpPr>
        <p:spPr>
          <a:xfrm>
            <a:off x="304680" y="6324480"/>
            <a:ext cx="457200" cy="228600"/>
          </a:xfrm>
          <a:prstGeom prst="actionButtonBeginning">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34173" y="6061708"/>
            <a:ext cx="761747" cy="369332"/>
          </a:xfrm>
          <a:prstGeom prst="rect">
            <a:avLst/>
          </a:prstGeom>
          <a:noFill/>
        </p:spPr>
        <p:txBody>
          <a:bodyPr wrap="none" rtlCol="0">
            <a:spAutoFit/>
          </a:bodyPr>
          <a:lstStyle/>
          <a:p>
            <a:r>
              <a:rPr lang="en-US" dirty="0" smtClean="0"/>
              <a:t>13/18</a:t>
            </a:r>
            <a:endParaRPr lang="en-US" dirty="0"/>
          </a:p>
        </p:txBody>
      </p:sp>
    </p:spTree>
    <p:extLst>
      <p:ext uri="{BB962C8B-B14F-4D97-AF65-F5344CB8AC3E}">
        <p14:creationId xmlns:p14="http://schemas.microsoft.com/office/powerpoint/2010/main" val="3064765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7"/>
          <p:cNvSpPr>
            <a:spLocks noGrp="1"/>
          </p:cNvSpPr>
          <p:nvPr>
            <p:ph type="title"/>
          </p:nvPr>
        </p:nvSpPr>
        <p:spPr/>
        <p:txBody>
          <a:bodyPr/>
          <a:lstStyle/>
          <a:p>
            <a:pPr marL="571500" indent="-571500">
              <a:buFont typeface="+mj-lt"/>
              <a:buAutoNum type="romanUcPeriod" startAt="3"/>
            </a:pPr>
            <a:r>
              <a:rPr lang="vi-VN" sz="3200" dirty="0"/>
              <a:t>Huấn</a:t>
            </a:r>
            <a:r>
              <a:rPr lang="en-US" sz="3200" dirty="0"/>
              <a:t> </a:t>
            </a:r>
            <a:r>
              <a:rPr lang="en-US" sz="3200" dirty="0" err="1"/>
              <a:t>luyện</a:t>
            </a:r>
            <a:r>
              <a:rPr lang="vi-VN" sz="3200" dirty="0"/>
              <a:t> </a:t>
            </a:r>
            <a:r>
              <a:rPr lang="en-US" sz="3200" dirty="0" err="1"/>
              <a:t>MLPClassifier</a:t>
            </a:r>
            <a:endParaRPr lang="en-US" sz="3200" dirty="0"/>
          </a:p>
        </p:txBody>
      </p:sp>
      <mc:AlternateContent xmlns:mc="http://schemas.openxmlformats.org/markup-compatibility/2006" xmlns:a14="http://schemas.microsoft.com/office/drawing/2010/main">
        <mc:Choice Requires="a14">
          <p:sp>
            <p:nvSpPr>
              <p:cNvPr id="3" name="Text Placeholder 2"/>
              <p:cNvSpPr>
                <a:spLocks noGrp="1"/>
              </p:cNvSpPr>
              <p:nvPr>
                <p:ph type="body"/>
              </p:nvPr>
            </p:nvSpPr>
            <p:spPr/>
            <p:txBody>
              <a:bodyPr/>
              <a:lstStyle/>
              <a:p>
                <a:r>
                  <a:rPr lang="en-US" sz="2400" dirty="0" err="1"/>
                  <a:t>Quá</a:t>
                </a:r>
                <a:r>
                  <a:rPr lang="en-US" sz="2400" dirty="0"/>
                  <a:t> </a:t>
                </a:r>
                <a:r>
                  <a:rPr lang="en-US" sz="2400" dirty="0" err="1"/>
                  <a:t>trình</a:t>
                </a:r>
                <a:r>
                  <a:rPr lang="en-US" sz="2400" dirty="0"/>
                  <a:t> </a:t>
                </a:r>
                <a:r>
                  <a:rPr lang="en-US" sz="2400" dirty="0" err="1"/>
                  <a:t>lan</a:t>
                </a:r>
                <a:r>
                  <a:rPr lang="en-US" sz="2400" dirty="0"/>
                  <a:t> </a:t>
                </a:r>
                <a:r>
                  <a:rPr lang="en-US" sz="2400" dirty="0" err="1"/>
                  <a:t>truyền</a:t>
                </a:r>
                <a:r>
                  <a:rPr lang="en-US" sz="2400" dirty="0"/>
                  <a:t> </a:t>
                </a:r>
                <a:r>
                  <a:rPr lang="en-US" sz="2400" dirty="0" err="1"/>
                  <a:t>ngược</a:t>
                </a:r>
                <a:r>
                  <a:rPr lang="en-US" sz="2400" dirty="0"/>
                  <a:t> (</a:t>
                </a:r>
                <a:r>
                  <a:rPr lang="en-US" sz="2400" dirty="0" err="1"/>
                  <a:t>Backpropation</a:t>
                </a:r>
                <a:r>
                  <a:rPr lang="en-US" sz="2400" dirty="0"/>
                  <a:t>):</a:t>
                </a:r>
              </a:p>
              <a:p>
                <a:pPr lvl="1"/>
                <a:r>
                  <a:rPr lang="en-US" sz="1800" dirty="0" err="1"/>
                  <a:t>Ngưỡng</a:t>
                </a:r>
                <a:r>
                  <a:rPr lang="en-US" sz="1800" dirty="0"/>
                  <a:t> </a:t>
                </a:r>
                <a:r>
                  <a:rPr lang="en-US" sz="1800" dirty="0" err="1"/>
                  <a:t>chịu</a:t>
                </a:r>
                <a:r>
                  <a:rPr lang="en-US" sz="1800" dirty="0"/>
                  <a:t> </a:t>
                </a:r>
                <a:r>
                  <a:rPr lang="en-US" sz="1800" dirty="0" err="1"/>
                  <a:t>lỗi</a:t>
                </a:r>
                <a:r>
                  <a:rPr lang="en-US" sz="1800" dirty="0"/>
                  <a:t> </a:t>
                </a:r>
                <a:r>
                  <a:rPr lang="en-US" sz="1800" dirty="0" err="1"/>
                  <a:t>của</a:t>
                </a:r>
                <a:r>
                  <a:rPr lang="en-US" sz="1800" dirty="0"/>
                  <a:t> </a:t>
                </a:r>
                <a:r>
                  <a:rPr lang="en-US" sz="1800" dirty="0" err="1"/>
                  <a:t>từng</a:t>
                </a:r>
                <a:r>
                  <a:rPr lang="en-US" sz="1800" dirty="0"/>
                  <a:t> </a:t>
                </a:r>
                <a:r>
                  <a:rPr lang="en-US" sz="1800" dirty="0" err="1"/>
                  <a:t>trọng</a:t>
                </a:r>
                <a:r>
                  <a:rPr lang="en-US" sz="1800" dirty="0"/>
                  <a:t> </a:t>
                </a:r>
                <a:r>
                  <a:rPr lang="en-US" sz="1800" dirty="0" err="1"/>
                  <a:t>số</a:t>
                </a:r>
                <a:r>
                  <a:rPr lang="en-US" sz="1800" dirty="0" smtClean="0"/>
                  <a:t>:</a:t>
                </a:r>
                <a:endParaRPr lang="vi-VN" sz="2000" i="1" dirty="0" smtClean="0">
                  <a:latin typeface="Cambria Math" panose="02040503050406030204" pitchFamily="18" charset="0"/>
                </a:endParaRPr>
              </a:p>
              <a:p>
                <a:pPr lvl="2"/>
                <a14:m>
                  <m:oMath xmlns:m="http://schemas.openxmlformats.org/officeDocument/2006/math">
                    <m:f>
                      <m:fPr>
                        <m:ctrlPr>
                          <a:rPr lang="en-US" sz="1800" i="1" smtClean="0">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i="1">
                                <a:latin typeface="Cambria Math" panose="02040503050406030204" pitchFamily="18" charset="0"/>
                                <a:ea typeface="Cambria Math" panose="02040503050406030204" pitchFamily="18" charset="0"/>
                              </a:rPr>
                              <m:t>4</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01</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01</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01</m:t>
                            </m:r>
                          </m:sub>
                        </m:sSub>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01</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i="1">
                                <a:latin typeface="Cambria Math" panose="02040503050406030204" pitchFamily="18" charset="0"/>
                                <a:ea typeface="Cambria Math" panose="02040503050406030204" pitchFamily="18" charset="0"/>
                              </a:rPr>
                              <m:t>4</m:t>
                            </m:r>
                          </m:sub>
                        </m:sSub>
                      </m:den>
                    </m:f>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580</m:t>
                        </m:r>
                      </m:e>
                      <m:sup>
                        <m:r>
                          <a:rPr lang="en-US" sz="1800" i="1">
                            <a:latin typeface="Cambria Math" panose="02040503050406030204" pitchFamily="18" charset="0"/>
                            <a:ea typeface="Cambria Math" panose="02040503050406030204" pitchFamily="18" charset="0"/>
                          </a:rPr>
                          <m:t>−4</m:t>
                        </m:r>
                      </m:sup>
                    </m:sSup>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i="1">
                                <a:latin typeface="Cambria Math" panose="02040503050406030204" pitchFamily="18" charset="0"/>
                                <a:ea typeface="Cambria Math" panose="02040503050406030204" pitchFamily="18" charset="0"/>
                              </a:rPr>
                              <m:t>3</m:t>
                            </m:r>
                          </m:sub>
                        </m:sSub>
                      </m:den>
                    </m:f>
                  </m:oMath>
                </a14:m>
                <a:endParaRPr lang="en-US" sz="1800" dirty="0" smtClean="0"/>
              </a:p>
              <a:p>
                <a:pPr lvl="3"/>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4</m:t>
                        </m:r>
                      </m:sub>
                    </m:sSub>
                  </m:oMath>
                </a14:m>
                <a:r>
                  <a:rPr lang="en-US" sz="1600" dirty="0" smtClean="0"/>
                  <a:t> = 0.02 – 0.2*(</a:t>
                </a:r>
                <a14:m>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1.580</m:t>
                        </m:r>
                      </m:e>
                      <m:sup>
                        <m:r>
                          <a:rPr lang="en-US" sz="1600" i="1">
                            <a:latin typeface="Cambria Math" panose="02040503050406030204" pitchFamily="18" charset="0"/>
                            <a:ea typeface="Cambria Math" panose="02040503050406030204" pitchFamily="18" charset="0"/>
                          </a:rPr>
                          <m:t>−4</m:t>
                        </m:r>
                      </m:sup>
                    </m:sSup>
                  </m:oMath>
                </a14:m>
                <a:r>
                  <a:rPr lang="en-US" sz="1600" dirty="0" smtClean="0"/>
                  <a:t>) = 0.01969</a:t>
                </a:r>
              </a:p>
              <a:p>
                <a:pPr lvl="3"/>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3</m:t>
                        </m:r>
                      </m:sub>
                    </m:sSub>
                  </m:oMath>
                </a14:m>
                <a:r>
                  <a:rPr lang="en-US" sz="1600" dirty="0" smtClean="0"/>
                  <a:t> = 0.15 – 0.2*</a:t>
                </a:r>
                <a:r>
                  <a:rPr lang="en-US" sz="1600" dirty="0"/>
                  <a:t>(</a:t>
                </a:r>
                <a14:m>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1.580</m:t>
                        </m:r>
                      </m:e>
                      <m:sup>
                        <m:r>
                          <a:rPr lang="en-US" sz="1600" i="1">
                            <a:latin typeface="Cambria Math" panose="02040503050406030204" pitchFamily="18" charset="0"/>
                            <a:ea typeface="Cambria Math" panose="02040503050406030204" pitchFamily="18" charset="0"/>
                          </a:rPr>
                          <m:t>−4</m:t>
                        </m:r>
                      </m:sup>
                    </m:sSup>
                  </m:oMath>
                </a14:m>
                <a:r>
                  <a:rPr lang="en-US" sz="1600" dirty="0" smtClean="0"/>
                  <a:t>) = 0.149</a:t>
                </a:r>
                <a:endParaRPr lang="en-US" sz="1600" dirty="0"/>
              </a:p>
              <a:p>
                <a:pPr lvl="2"/>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i="1">
                                <a:latin typeface="Cambria Math" panose="02040503050406030204" pitchFamily="18" charset="0"/>
                                <a:ea typeface="Cambria Math" panose="02040503050406030204" pitchFamily="18" charset="0"/>
                              </a:rPr>
                              <m:t>2</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00</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𝑜𝑢𝑡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00</m:t>
                            </m:r>
                          </m:sub>
                        </m:sSub>
                      </m:den>
                    </m:f>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𝑛𝑒𝑡</m:t>
                            </m:r>
                          </m:e>
                          <m:sub>
                            <m:r>
                              <a:rPr lang="en-US" sz="1800" i="1">
                                <a:latin typeface="Cambria Math" panose="02040503050406030204" pitchFamily="18" charset="0"/>
                                <a:ea typeface="Cambria Math" panose="02040503050406030204" pitchFamily="18" charset="0"/>
                              </a:rPr>
                              <m:t>h</m:t>
                            </m:r>
                            <m:r>
                              <a:rPr lang="en-US" sz="1800" i="1">
                                <a:latin typeface="Cambria Math" panose="02040503050406030204" pitchFamily="18" charset="0"/>
                                <a:ea typeface="Cambria Math" panose="02040503050406030204" pitchFamily="18" charset="0"/>
                              </a:rPr>
                              <m:t>00</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i="1">
                                <a:latin typeface="Cambria Math" panose="02040503050406030204" pitchFamily="18" charset="0"/>
                                <a:ea typeface="Cambria Math" panose="02040503050406030204" pitchFamily="18" charset="0"/>
                              </a:rPr>
                              <m:t>2</m:t>
                            </m:r>
                          </m:sub>
                        </m:sSub>
                      </m:den>
                    </m:f>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1</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359</m:t>
                        </m:r>
                      </m:e>
                      <m:sup>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4</m:t>
                        </m:r>
                      </m:sup>
                    </m:sSup>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𝐸</m:t>
                            </m:r>
                          </m:e>
                          <m:sub>
                            <m:r>
                              <a:rPr lang="en-US" sz="1800" i="1">
                                <a:latin typeface="Cambria Math" panose="02040503050406030204" pitchFamily="18" charset="0"/>
                                <a:ea typeface="Cambria Math" panose="02040503050406030204" pitchFamily="18" charset="0"/>
                              </a:rPr>
                              <m:t>𝑡𝑜𝑡𝑎𝑙</m:t>
                            </m:r>
                          </m:sub>
                        </m:sSub>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m:t>
                            </m:r>
                          </m:sub>
                        </m:sSub>
                      </m:den>
                    </m:f>
                  </m:oMath>
                </a14:m>
                <a:endParaRPr lang="en-US" sz="1800" dirty="0" smtClean="0"/>
              </a:p>
              <a:p>
                <a:pPr lvl="3"/>
                <a14:m>
                  <m:oMath xmlns:m="http://schemas.openxmlformats.org/officeDocument/2006/math">
                    <m:r>
                      <a:rPr lang="en-US" sz="1600" b="0" i="1" smtClean="0">
                        <a:latin typeface="Cambria Math" panose="02040503050406030204" pitchFamily="18" charset="0"/>
                        <a:ea typeface="Cambria Math" panose="02040503050406030204" pitchFamily="18" charset="0"/>
                      </a:rPr>
                      <m:t> </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 </m:t>
                    </m:r>
                  </m:oMath>
                </a14:m>
                <a:r>
                  <a:rPr lang="en-US" sz="1600" dirty="0" smtClean="0"/>
                  <a:t>0.01 – 0.2* (</a:t>
                </a:r>
                <a14:m>
                  <m:oMath xmlns:m="http://schemas.openxmlformats.org/officeDocument/2006/math">
                    <m:sSup>
                      <m:sSupPr>
                        <m:ctrlPr>
                          <a:rPr lang="en-US" sz="1600" i="1">
                            <a:latin typeface="Cambria Math" panose="02040503050406030204" pitchFamily="18" charset="0"/>
                            <a:ea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−1.359</m:t>
                        </m:r>
                      </m:e>
                      <m:sup>
                        <m:r>
                          <a:rPr lang="en-US" sz="1600" i="1">
                            <a:latin typeface="Cambria Math" panose="02040503050406030204" pitchFamily="18" charset="0"/>
                            <a:ea typeface="Cambria Math" panose="02040503050406030204" pitchFamily="18" charset="0"/>
                          </a:rPr>
                          <m:t>−4</m:t>
                        </m:r>
                      </m:sup>
                    </m:sSup>
                  </m:oMath>
                </a14:m>
                <a:r>
                  <a:rPr lang="en-US" sz="1600" dirty="0" smtClean="0"/>
                  <a:t>) = 0.01</a:t>
                </a:r>
              </a:p>
              <a:p>
                <a:pPr lvl="3"/>
                <a14:m>
                  <m:oMath xmlns:m="http://schemas.openxmlformats.org/officeDocument/2006/math">
                    <m:r>
                      <a:rPr lang="en-US" sz="1400" b="0" i="1" smtClean="0">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=0.03−0.2∗</m:t>
                    </m:r>
                  </m:oMath>
                </a14:m>
                <a:r>
                  <a:rPr lang="en-US" sz="1400" dirty="0"/>
                  <a:t>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−1.359</m:t>
                        </m:r>
                      </m:e>
                      <m:sup>
                        <m:r>
                          <a:rPr lang="en-US" sz="1400" i="1">
                            <a:latin typeface="Cambria Math" panose="02040503050406030204" pitchFamily="18" charset="0"/>
                            <a:ea typeface="Cambria Math" panose="02040503050406030204" pitchFamily="18" charset="0"/>
                          </a:rPr>
                          <m:t>−4</m:t>
                        </m:r>
                      </m:sup>
                    </m:sSup>
                  </m:oMath>
                </a14:m>
                <a:r>
                  <a:rPr lang="en-US" sz="1400" dirty="0"/>
                  <a:t>) </a:t>
                </a:r>
                <a:r>
                  <a:rPr lang="en-US" sz="1400" dirty="0" smtClean="0"/>
                  <a:t> = 0.03</a:t>
                </a:r>
              </a:p>
              <a:p>
                <a:pPr lvl="2"/>
                <a:endParaRPr lang="en-US" sz="1800" dirty="0"/>
              </a:p>
            </p:txBody>
          </p:sp>
        </mc:Choice>
        <mc:Fallback xmlns="">
          <p:sp>
            <p:nvSpPr>
              <p:cNvPr id="3" name="Text Placeholder 2"/>
              <p:cNvSpPr>
                <a:spLocks noGrp="1" noRot="1" noChangeAspect="1" noMove="1" noResize="1" noEditPoints="1" noAdjustHandles="1" noChangeArrowheads="1" noChangeShapeType="1" noTextEdit="1"/>
              </p:cNvSpPr>
              <p:nvPr>
                <p:ph type="body"/>
              </p:nvPr>
            </p:nvSpPr>
            <p:spPr>
              <a:xfrm>
                <a:off x="609480" y="1836876"/>
                <a:ext cx="8229240" cy="4690800"/>
              </a:xfrm>
              <a:blipFill>
                <a:blip r:embed="rId2"/>
                <a:stretch>
                  <a:fillRect l="-2148" t="-2597"/>
                </a:stretch>
              </a:blipFill>
            </p:spPr>
            <p:txBody>
              <a:bodyPr/>
              <a:lstStyle/>
              <a:p>
                <a:r>
                  <a:rPr lang="en-US">
                    <a:noFill/>
                  </a:rPr>
                  <a:t> </a:t>
                </a:r>
              </a:p>
            </p:txBody>
          </p:sp>
        </mc:Fallback>
      </mc:AlternateContent>
      <p:sp>
        <p:nvSpPr>
          <p:cNvPr id="4" name="TextBox 3"/>
          <p:cNvSpPr txBox="1"/>
          <p:nvPr/>
        </p:nvSpPr>
        <p:spPr>
          <a:xfrm>
            <a:off x="8434173" y="6061708"/>
            <a:ext cx="761747" cy="369332"/>
          </a:xfrm>
          <a:prstGeom prst="rect">
            <a:avLst/>
          </a:prstGeom>
          <a:noFill/>
        </p:spPr>
        <p:txBody>
          <a:bodyPr wrap="none" rtlCol="0">
            <a:spAutoFit/>
          </a:bodyPr>
          <a:lstStyle/>
          <a:p>
            <a:r>
              <a:rPr lang="en-US" dirty="0" smtClean="0"/>
              <a:t>14/18</a:t>
            </a:r>
            <a:endParaRPr lang="en-US" dirty="0"/>
          </a:p>
        </p:txBody>
      </p:sp>
    </p:spTree>
    <p:extLst>
      <p:ext uri="{BB962C8B-B14F-4D97-AF65-F5344CB8AC3E}">
        <p14:creationId xmlns:p14="http://schemas.microsoft.com/office/powerpoint/2010/main" val="42526585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p:txBody>
          <a:bodyPr/>
          <a:lstStyle/>
          <a:p>
            <a:r>
              <a:rPr lang="en-US" dirty="0" err="1" smtClean="0"/>
              <a:t>Phân</a:t>
            </a:r>
            <a:r>
              <a:rPr lang="en-US" dirty="0" smtClean="0"/>
              <a:t> chia </a:t>
            </a:r>
            <a:r>
              <a:rPr lang="en-US" dirty="0" err="1" smtClean="0"/>
              <a:t>tập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theo</a:t>
            </a:r>
            <a:r>
              <a:rPr lang="en-US" dirty="0" smtClean="0"/>
              <a:t> </a:t>
            </a:r>
            <a:r>
              <a:rPr lang="en-US" dirty="0" err="1" smtClean="0"/>
              <a:t>nghi</a:t>
            </a:r>
            <a:r>
              <a:rPr lang="en-US" dirty="0" smtClean="0"/>
              <a:t> </a:t>
            </a:r>
            <a:r>
              <a:rPr lang="en-US" dirty="0" err="1" smtClean="0"/>
              <a:t>thức</a:t>
            </a:r>
            <a:r>
              <a:rPr lang="en-US" dirty="0" smtClean="0"/>
              <a:t> Hold-Out:</a:t>
            </a:r>
          </a:p>
          <a:p>
            <a:pPr lvl="1"/>
            <a:r>
              <a:rPr lang="en-US" dirty="0" err="1" smtClean="0"/>
              <a:t>Tập</a:t>
            </a:r>
            <a:r>
              <a:rPr lang="en-US" dirty="0" smtClean="0"/>
              <a:t> train: 80% - 24000 (rows)</a:t>
            </a:r>
          </a:p>
          <a:p>
            <a:pPr lvl="1"/>
            <a:r>
              <a:rPr lang="en-US" dirty="0" err="1" smtClean="0"/>
              <a:t>Tập</a:t>
            </a:r>
            <a:r>
              <a:rPr lang="en-US" dirty="0" smtClean="0"/>
              <a:t> test: 20% 	- 6000 (rows)</a:t>
            </a:r>
          </a:p>
          <a:p>
            <a:pPr lvl="1"/>
            <a:r>
              <a:rPr lang="en-US" dirty="0" err="1" smtClean="0"/>
              <a:t>Chọn</a:t>
            </a:r>
            <a:r>
              <a:rPr lang="en-US" dirty="0" smtClean="0"/>
              <a:t> </a:t>
            </a:r>
            <a:r>
              <a:rPr lang="en-US" dirty="0" err="1" smtClean="0"/>
              <a:t>random_state</a:t>
            </a:r>
            <a:r>
              <a:rPr lang="en-US" dirty="0" smtClean="0"/>
              <a:t>:</a:t>
            </a:r>
          </a:p>
          <a:p>
            <a:pPr lvl="2"/>
            <a:r>
              <a:rPr lang="en-US" dirty="0" err="1" smtClean="0"/>
              <a:t>Với</a:t>
            </a:r>
            <a:r>
              <a:rPr lang="en-US" dirty="0" smtClean="0"/>
              <a:t> </a:t>
            </a:r>
            <a:r>
              <a:rPr lang="en-US" dirty="0" err="1" smtClean="0"/>
              <a:t>giá</a:t>
            </a:r>
            <a:r>
              <a:rPr lang="en-US" dirty="0" smtClean="0"/>
              <a:t> </a:t>
            </a:r>
            <a:r>
              <a:rPr lang="en-US" dirty="0" err="1" smtClean="0"/>
              <a:t>trị</a:t>
            </a:r>
            <a:r>
              <a:rPr lang="en-US" dirty="0" smtClean="0"/>
              <a:t> = 0:</a:t>
            </a:r>
          </a:p>
          <a:p>
            <a:pPr lvl="3"/>
            <a:r>
              <a:rPr lang="en-US" dirty="0"/>
              <a:t>Accuracy is: </a:t>
            </a:r>
            <a:r>
              <a:rPr lang="en-US" dirty="0" smtClean="0"/>
              <a:t>78.38333333333334</a:t>
            </a:r>
          </a:p>
          <a:p>
            <a:pPr lvl="2"/>
            <a:r>
              <a:rPr lang="en-US" dirty="0" err="1" smtClean="0"/>
              <a:t>Với</a:t>
            </a:r>
            <a:r>
              <a:rPr lang="en-US" dirty="0" smtClean="0"/>
              <a:t> </a:t>
            </a:r>
            <a:r>
              <a:rPr lang="en-US" dirty="0" err="1" smtClean="0"/>
              <a:t>giá</a:t>
            </a:r>
            <a:r>
              <a:rPr lang="en-US" dirty="0" smtClean="0"/>
              <a:t> </a:t>
            </a:r>
            <a:r>
              <a:rPr lang="en-US" dirty="0" err="1" smtClean="0"/>
              <a:t>trị</a:t>
            </a:r>
            <a:r>
              <a:rPr lang="en-US" dirty="0" smtClean="0"/>
              <a:t> = 5:</a:t>
            </a:r>
          </a:p>
          <a:p>
            <a:pPr lvl="3"/>
            <a:r>
              <a:rPr lang="en-US" dirty="0"/>
              <a:t>Accuracy is: </a:t>
            </a:r>
            <a:r>
              <a:rPr lang="en-US" dirty="0" smtClean="0"/>
              <a:t>77.68333333333334</a:t>
            </a:r>
          </a:p>
          <a:p>
            <a:pPr lvl="2"/>
            <a:r>
              <a:rPr lang="en-US" dirty="0" err="1" smtClean="0"/>
              <a:t>Với</a:t>
            </a:r>
            <a:r>
              <a:rPr lang="en-US" dirty="0" smtClean="0"/>
              <a:t> </a:t>
            </a:r>
            <a:r>
              <a:rPr lang="en-US" dirty="0" err="1" smtClean="0"/>
              <a:t>giá</a:t>
            </a:r>
            <a:r>
              <a:rPr lang="en-US" dirty="0" smtClean="0"/>
              <a:t> </a:t>
            </a:r>
            <a:r>
              <a:rPr lang="en-US" dirty="0" err="1" smtClean="0"/>
              <a:t>trị</a:t>
            </a:r>
            <a:r>
              <a:rPr lang="en-US" dirty="0" smtClean="0"/>
              <a:t> = 10:</a:t>
            </a:r>
          </a:p>
          <a:p>
            <a:pPr lvl="3"/>
            <a:r>
              <a:rPr lang="en-US" dirty="0"/>
              <a:t>Accuracy is: 78.05</a:t>
            </a:r>
            <a:endParaRPr lang="en-US" dirty="0" smtClean="0"/>
          </a:p>
          <a:p>
            <a:pPr lvl="1"/>
            <a:endParaRPr lang="en-US" dirty="0" smtClean="0"/>
          </a:p>
          <a:p>
            <a:endParaRPr lang="en-US" dirty="0"/>
          </a:p>
        </p:txBody>
      </p:sp>
      <p:sp>
        <p:nvSpPr>
          <p:cNvPr id="4" name="Title 3"/>
          <p:cNvSpPr>
            <a:spLocks noGrp="1"/>
          </p:cNvSpPr>
          <p:nvPr>
            <p:ph type="title"/>
          </p:nvPr>
        </p:nvSpPr>
        <p:spPr/>
        <p:txBody>
          <a:bodyPr/>
          <a:lstStyle/>
          <a:p>
            <a:pPr marL="571500" indent="-571500">
              <a:buFont typeface="+mj-lt"/>
              <a:buAutoNum type="romanUcPeriod" startAt="4"/>
            </a:pPr>
            <a:r>
              <a:rPr lang="en-US" sz="3200" dirty="0" err="1"/>
              <a:t>Phân</a:t>
            </a:r>
            <a:r>
              <a:rPr lang="en-US" sz="3200" dirty="0"/>
              <a:t> chia - </a:t>
            </a:r>
            <a:r>
              <a:rPr lang="en-US" sz="3200" dirty="0" err="1"/>
              <a:t>Huần</a:t>
            </a:r>
            <a:r>
              <a:rPr lang="en-US" sz="3200" dirty="0"/>
              <a:t> </a:t>
            </a:r>
            <a:r>
              <a:rPr lang="en-US" sz="3200" dirty="0" err="1"/>
              <a:t>luyện</a:t>
            </a:r>
            <a:r>
              <a:rPr lang="en-US" sz="3200" dirty="0"/>
              <a:t> </a:t>
            </a:r>
            <a:r>
              <a:rPr lang="en-US" sz="3200" dirty="0" err="1"/>
              <a:t>tập</a:t>
            </a:r>
            <a:r>
              <a:rPr lang="en-US" sz="3200" dirty="0"/>
              <a:t> </a:t>
            </a:r>
            <a:r>
              <a:rPr lang="en-US" sz="3200" dirty="0" err="1"/>
              <a:t>dữ</a:t>
            </a:r>
            <a:r>
              <a:rPr lang="en-US" sz="3200" dirty="0"/>
              <a:t> </a:t>
            </a:r>
            <a:r>
              <a:rPr lang="en-US" sz="3200" dirty="0" err="1"/>
              <a:t>liệu</a:t>
            </a:r>
            <a:endParaRPr lang="en-US" sz="3200" dirty="0"/>
          </a:p>
        </p:txBody>
      </p:sp>
      <p:sp>
        <p:nvSpPr>
          <p:cNvPr id="6" name="TextBox 5"/>
          <p:cNvSpPr txBox="1"/>
          <p:nvPr/>
        </p:nvSpPr>
        <p:spPr>
          <a:xfrm>
            <a:off x="8434173" y="6061708"/>
            <a:ext cx="761747" cy="369332"/>
          </a:xfrm>
          <a:prstGeom prst="rect">
            <a:avLst/>
          </a:prstGeom>
          <a:noFill/>
        </p:spPr>
        <p:txBody>
          <a:bodyPr wrap="none" rtlCol="0">
            <a:spAutoFit/>
          </a:bodyPr>
          <a:lstStyle/>
          <a:p>
            <a:r>
              <a:rPr lang="en-US" dirty="0" smtClean="0"/>
              <a:t>15/18</a:t>
            </a:r>
            <a:endParaRPr lang="en-US" dirty="0"/>
          </a:p>
        </p:txBody>
      </p:sp>
    </p:spTree>
    <p:extLst>
      <p:ext uri="{BB962C8B-B14F-4D97-AF65-F5344CB8AC3E}">
        <p14:creationId xmlns:p14="http://schemas.microsoft.com/office/powerpoint/2010/main" val="215094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Placeholder 4"/>
              <p:cNvSpPr>
                <a:spLocks noGrp="1"/>
              </p:cNvSpPr>
              <p:nvPr>
                <p:ph type="body"/>
              </p:nvPr>
            </p:nvSpPr>
            <p:spPr/>
            <p:txBody>
              <a:bodyPr/>
              <a:lstStyle/>
              <a:p>
                <a:r>
                  <a:rPr lang="en-US" sz="2400" dirty="0" smtClean="0"/>
                  <a:t>Huần </a:t>
                </a:r>
                <a:r>
                  <a:rPr lang="en-US" sz="2400" dirty="0" err="1" smtClean="0"/>
                  <a:t>luyện</a:t>
                </a:r>
                <a:r>
                  <a:rPr lang="en-US" sz="2400" dirty="0" smtClean="0"/>
                  <a:t> </a:t>
                </a:r>
                <a:r>
                  <a:rPr lang="en-US" sz="2400" dirty="0" err="1" smtClean="0"/>
                  <a:t>với</a:t>
                </a:r>
                <a:r>
                  <a:rPr lang="en-US" sz="2400" dirty="0" smtClean="0"/>
                  <a:t> </a:t>
                </a:r>
                <a:r>
                  <a:rPr lang="en-US" sz="2400" dirty="0" err="1" smtClean="0"/>
                  <a:t>các</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khác</a:t>
                </a:r>
                <a:r>
                  <a:rPr lang="en-US" sz="2400" dirty="0" smtClean="0"/>
                  <a:t> </a:t>
                </a:r>
                <a:r>
                  <a:rPr lang="en-US" sz="2400" dirty="0" err="1" smtClean="0"/>
                  <a:t>nhau</a:t>
                </a:r>
                <a:r>
                  <a:rPr lang="en-US" sz="2400" dirty="0" smtClean="0"/>
                  <a:t>(</a:t>
                </a:r>
                <a:r>
                  <a:rPr lang="en-US" sz="2400" dirty="0" err="1" smtClean="0"/>
                  <a:t>MLPClassifier</a:t>
                </a:r>
                <a:r>
                  <a:rPr lang="en-US" sz="2400" dirty="0" smtClean="0"/>
                  <a:t>):</a:t>
                </a:r>
              </a:p>
              <a:p>
                <a:pPr lvl="1"/>
                <a:r>
                  <a:rPr lang="en-US" sz="1800" dirty="0"/>
                  <a:t>a</a:t>
                </a:r>
                <a:r>
                  <a:rPr lang="en-US" sz="1800" dirty="0" smtClean="0"/>
                  <a:t>ctivation = “</a:t>
                </a:r>
                <a:r>
                  <a:rPr lang="en-US" sz="1800" dirty="0" err="1" smtClean="0"/>
                  <a:t>tanh</a:t>
                </a:r>
                <a:r>
                  <a:rPr lang="en-US" sz="1800" dirty="0" smtClean="0"/>
                  <a:t>”, solver=“</a:t>
                </a:r>
                <a:r>
                  <a:rPr lang="en-US" sz="1800" dirty="0" err="1" smtClean="0"/>
                  <a:t>adam</a:t>
                </a:r>
                <a:r>
                  <a:rPr lang="en-US" sz="1800" dirty="0" smtClean="0"/>
                  <a:t>”, </a:t>
                </a:r>
                <a:r>
                  <a:rPr lang="en-US" sz="1800" dirty="0" err="1" smtClean="0"/>
                  <a:t>random_state</a:t>
                </a:r>
                <a:r>
                  <a:rPr lang="en-US" sz="1800" dirty="0" smtClean="0"/>
                  <a:t>=“0”, </a:t>
                </a:r>
                <a14:m>
                  <m:oMath xmlns:m="http://schemas.openxmlformats.org/officeDocument/2006/math">
                    <m:r>
                      <a:rPr lang="en-US" sz="1800" i="1" smtClean="0">
                        <a:latin typeface="Cambria Math" panose="02040503050406030204" pitchFamily="18" charset="0"/>
                        <a:ea typeface="Cambria Math" panose="02040503050406030204" pitchFamily="18" charset="0"/>
                      </a:rPr>
                      <m:t>𝜂</m:t>
                    </m:r>
                    <m:r>
                      <a:rPr lang="en-US" sz="1800" b="0" i="1" smtClean="0">
                        <a:latin typeface="Cambria Math" panose="02040503050406030204" pitchFamily="18" charset="0"/>
                        <a:ea typeface="Cambria Math" panose="02040503050406030204" pitchFamily="18" charset="0"/>
                      </a:rPr>
                      <m:t>=0.01</m:t>
                    </m:r>
                  </m:oMath>
                </a14:m>
                <a:r>
                  <a:rPr lang="en-US" sz="1800" dirty="0" smtClean="0"/>
                  <a:t>:</a:t>
                </a:r>
              </a:p>
              <a:p>
                <a:pPr lvl="2"/>
                <a:r>
                  <a:rPr lang="en-US" dirty="0" smtClean="0"/>
                  <a:t>Accuracy: 78.38333333333334</a:t>
                </a:r>
              </a:p>
              <a:p>
                <a:pPr lvl="1"/>
                <a:r>
                  <a:rPr lang="en-US" sz="1800" dirty="0"/>
                  <a:t>activation = “</a:t>
                </a:r>
                <a:r>
                  <a:rPr lang="en-US" sz="1800" dirty="0" err="1"/>
                  <a:t>tanh</a:t>
                </a:r>
                <a:r>
                  <a:rPr lang="en-US" sz="1800" dirty="0"/>
                  <a:t>”, solver</a:t>
                </a:r>
                <a:r>
                  <a:rPr lang="en-US" sz="1800" dirty="0" smtClean="0"/>
                  <a:t>=“</a:t>
                </a:r>
                <a:r>
                  <a:rPr lang="en-US" sz="1800" dirty="0" err="1" smtClean="0"/>
                  <a:t>sgd</a:t>
                </a:r>
                <a:r>
                  <a:rPr lang="en-US" sz="1800" dirty="0" smtClean="0"/>
                  <a:t>”, </a:t>
                </a:r>
                <a:r>
                  <a:rPr lang="en-US" sz="1800" dirty="0" err="1"/>
                  <a:t>random_state</a:t>
                </a:r>
                <a:r>
                  <a:rPr lang="en-US" sz="1800" dirty="0" smtClean="0"/>
                  <a:t>=“0”, </a:t>
                </a:r>
                <a14:m>
                  <m:oMath xmlns:m="http://schemas.openxmlformats.org/officeDocument/2006/math">
                    <m:r>
                      <a:rPr lang="en-US" sz="1800" i="1">
                        <a:latin typeface="Cambria Math" panose="02040503050406030204" pitchFamily="18" charset="0"/>
                        <a:ea typeface="Cambria Math" panose="02040503050406030204" pitchFamily="18" charset="0"/>
                      </a:rPr>
                      <m:t>𝜂</m:t>
                    </m:r>
                    <m:r>
                      <a:rPr lang="en-US" sz="1800" i="1">
                        <a:latin typeface="Cambria Math" panose="02040503050406030204" pitchFamily="18" charset="0"/>
                        <a:ea typeface="Cambria Math" panose="02040503050406030204" pitchFamily="18" charset="0"/>
                      </a:rPr>
                      <m:t>=0.04</m:t>
                    </m:r>
                  </m:oMath>
                </a14:m>
                <a:r>
                  <a:rPr lang="en-US" sz="1800" dirty="0"/>
                  <a:t>:</a:t>
                </a:r>
              </a:p>
              <a:p>
                <a:pPr lvl="2"/>
                <a:r>
                  <a:rPr lang="en-US" dirty="0"/>
                  <a:t>Accuracy: </a:t>
                </a:r>
                <a:r>
                  <a:rPr lang="en-US" dirty="0" smtClean="0"/>
                  <a:t>78.38333333333334</a:t>
                </a:r>
              </a:p>
              <a:p>
                <a:pPr lvl="1"/>
                <a:r>
                  <a:rPr lang="en-US" sz="1800" dirty="0"/>
                  <a:t>activation = </a:t>
                </a:r>
                <a:r>
                  <a:rPr lang="en-US" sz="1800" dirty="0" smtClean="0"/>
                  <a:t>“logistic”, </a:t>
                </a:r>
                <a:r>
                  <a:rPr lang="en-US" sz="1800" dirty="0"/>
                  <a:t>solver</a:t>
                </a:r>
                <a:r>
                  <a:rPr lang="en-US" sz="1800" dirty="0" smtClean="0"/>
                  <a:t>=“</a:t>
                </a:r>
                <a:r>
                  <a:rPr lang="en-US" sz="1800" dirty="0" err="1" smtClean="0"/>
                  <a:t>adam</a:t>
                </a:r>
                <a:r>
                  <a:rPr lang="en-US" sz="1800" dirty="0" smtClean="0"/>
                  <a:t>”, </a:t>
                </a:r>
                <a:r>
                  <a:rPr lang="en-US" sz="1800" dirty="0" err="1"/>
                  <a:t>random_state</a:t>
                </a:r>
                <a:r>
                  <a:rPr lang="en-US" sz="1800" dirty="0" smtClean="0"/>
                  <a:t>=“5”, </a:t>
                </a:r>
                <a14:m>
                  <m:oMath xmlns:m="http://schemas.openxmlformats.org/officeDocument/2006/math">
                    <m:r>
                      <a:rPr lang="en-US" sz="1800" i="1">
                        <a:latin typeface="Cambria Math" panose="02040503050406030204" pitchFamily="18" charset="0"/>
                        <a:ea typeface="Cambria Math" panose="02040503050406030204" pitchFamily="18" charset="0"/>
                      </a:rPr>
                      <m:t>𝜂</m:t>
                    </m:r>
                    <m:r>
                      <a:rPr lang="en-US" sz="1800" i="1">
                        <a:latin typeface="Cambria Math" panose="02040503050406030204" pitchFamily="18" charset="0"/>
                        <a:ea typeface="Cambria Math" panose="02040503050406030204" pitchFamily="18" charset="0"/>
                      </a:rPr>
                      <m:t>=0.1</m:t>
                    </m:r>
                  </m:oMath>
                </a14:m>
                <a:r>
                  <a:rPr lang="en-US" sz="1800" dirty="0"/>
                  <a:t>:</a:t>
                </a:r>
              </a:p>
              <a:p>
                <a:pPr lvl="2"/>
                <a:r>
                  <a:rPr lang="en-US" dirty="0"/>
                  <a:t>Accuracy: </a:t>
                </a:r>
                <a:r>
                  <a:rPr lang="en-US" dirty="0" smtClean="0"/>
                  <a:t>78.38333333333334</a:t>
                </a:r>
              </a:p>
              <a:p>
                <a:pPr lvl="1"/>
                <a:r>
                  <a:rPr lang="en-US" sz="1800" dirty="0"/>
                  <a:t>activation = </a:t>
                </a:r>
                <a:r>
                  <a:rPr lang="en-US" sz="1800" dirty="0" smtClean="0"/>
                  <a:t>“</a:t>
                </a:r>
                <a:r>
                  <a:rPr lang="en-US" sz="1800" dirty="0"/>
                  <a:t>logistic</a:t>
                </a:r>
                <a:r>
                  <a:rPr lang="en-US" sz="1800" dirty="0" smtClean="0"/>
                  <a:t>”, </a:t>
                </a:r>
                <a:r>
                  <a:rPr lang="en-US" sz="1800" dirty="0"/>
                  <a:t>solver</a:t>
                </a:r>
                <a:r>
                  <a:rPr lang="en-US" sz="1800" dirty="0"/>
                  <a:t>=“</a:t>
                </a:r>
                <a:r>
                  <a:rPr lang="en-US" sz="1800" dirty="0" err="1"/>
                  <a:t>sgd</a:t>
                </a:r>
                <a:r>
                  <a:rPr lang="en-US" sz="1800" dirty="0"/>
                  <a:t>”, </a:t>
                </a:r>
                <a:r>
                  <a:rPr lang="en-US" sz="1800" dirty="0" err="1"/>
                  <a:t>random_state</a:t>
                </a:r>
                <a:r>
                  <a:rPr lang="en-US" sz="1800" dirty="0" smtClean="0"/>
                  <a:t>=“100”, </a:t>
                </a:r>
                <a14:m>
                  <m:oMath xmlns:m="http://schemas.openxmlformats.org/officeDocument/2006/math">
                    <m:r>
                      <a:rPr lang="en-US" sz="1800" i="1">
                        <a:latin typeface="Cambria Math" panose="02040503050406030204" pitchFamily="18" charset="0"/>
                        <a:ea typeface="Cambria Math" panose="02040503050406030204" pitchFamily="18" charset="0"/>
                      </a:rPr>
                      <m:t>𝜂</m:t>
                    </m:r>
                    <m:r>
                      <a:rPr lang="en-US" sz="1800" i="1">
                        <a:latin typeface="Cambria Math" panose="02040503050406030204" pitchFamily="18" charset="0"/>
                        <a:ea typeface="Cambria Math" panose="02040503050406030204" pitchFamily="18" charset="0"/>
                      </a:rPr>
                      <m:t>=0.2</m:t>
                    </m:r>
                  </m:oMath>
                </a14:m>
                <a:r>
                  <a:rPr lang="en-US" sz="1800" dirty="0"/>
                  <a:t>:</a:t>
                </a:r>
              </a:p>
              <a:p>
                <a:pPr lvl="2"/>
                <a:r>
                  <a:rPr lang="en-US" dirty="0"/>
                  <a:t>Accuracy: </a:t>
                </a:r>
                <a:r>
                  <a:rPr lang="en-US" dirty="0"/>
                  <a:t>78.38333333333334</a:t>
                </a:r>
              </a:p>
              <a:p>
                <a:pPr lvl="1"/>
                <a:endParaRPr lang="en-US" dirty="0"/>
              </a:p>
              <a:p>
                <a:pPr lvl="1"/>
                <a:endParaRPr lang="en-US" dirty="0"/>
              </a:p>
              <a:p>
                <a:pPr lvl="1"/>
                <a:endParaRPr lang="en-US" dirty="0"/>
              </a:p>
            </p:txBody>
          </p:sp>
        </mc:Choice>
        <mc:Fallback>
          <p:sp>
            <p:nvSpPr>
              <p:cNvPr id="5" name="Text Placeholder 4"/>
              <p:cNvSpPr>
                <a:spLocks noGrp="1" noRot="1" noChangeAspect="1" noMove="1" noResize="1" noEditPoints="1" noAdjustHandles="1" noChangeArrowheads="1" noChangeShapeType="1" noTextEdit="1"/>
              </p:cNvSpPr>
              <p:nvPr>
                <p:ph type="body"/>
              </p:nvPr>
            </p:nvSpPr>
            <p:spPr>
              <a:blipFill>
                <a:blip r:embed="rId2"/>
                <a:stretch>
                  <a:fillRect l="-2148" t="-2731"/>
                </a:stretch>
              </a:blipFill>
            </p:spPr>
            <p:txBody>
              <a:bodyPr/>
              <a:lstStyle/>
              <a:p>
                <a:r>
                  <a:rPr lang="en-US">
                    <a:noFill/>
                  </a:rPr>
                  <a:t> </a:t>
                </a:r>
              </a:p>
            </p:txBody>
          </p:sp>
        </mc:Fallback>
      </mc:AlternateContent>
      <p:sp>
        <p:nvSpPr>
          <p:cNvPr id="4" name="Title 3"/>
          <p:cNvSpPr>
            <a:spLocks noGrp="1"/>
          </p:cNvSpPr>
          <p:nvPr>
            <p:ph type="title"/>
          </p:nvPr>
        </p:nvSpPr>
        <p:spPr/>
        <p:txBody>
          <a:bodyPr/>
          <a:lstStyle/>
          <a:p>
            <a:pPr marL="571500" indent="-571500">
              <a:buFont typeface="+mj-lt"/>
              <a:buAutoNum type="romanUcPeriod" startAt="4"/>
            </a:pPr>
            <a:r>
              <a:rPr lang="en-US" sz="3200" dirty="0" err="1"/>
              <a:t>Phân</a:t>
            </a:r>
            <a:r>
              <a:rPr lang="en-US" sz="3200" dirty="0"/>
              <a:t> chia - </a:t>
            </a:r>
            <a:r>
              <a:rPr lang="en-US" sz="3200" dirty="0" err="1"/>
              <a:t>Huần</a:t>
            </a:r>
            <a:r>
              <a:rPr lang="en-US" sz="3200" dirty="0"/>
              <a:t> </a:t>
            </a:r>
            <a:r>
              <a:rPr lang="en-US" sz="3200" dirty="0" err="1"/>
              <a:t>luyện</a:t>
            </a:r>
            <a:r>
              <a:rPr lang="en-US" sz="3200" dirty="0"/>
              <a:t> </a:t>
            </a:r>
            <a:r>
              <a:rPr lang="en-US" sz="3200" dirty="0" err="1"/>
              <a:t>tập</a:t>
            </a:r>
            <a:r>
              <a:rPr lang="en-US" sz="3200" dirty="0"/>
              <a:t> </a:t>
            </a:r>
            <a:r>
              <a:rPr lang="en-US" sz="3200" dirty="0" err="1"/>
              <a:t>dữ</a:t>
            </a:r>
            <a:r>
              <a:rPr lang="en-US" sz="3200" dirty="0"/>
              <a:t> </a:t>
            </a:r>
            <a:r>
              <a:rPr lang="en-US" sz="3200" dirty="0" err="1"/>
              <a:t>liệu</a:t>
            </a:r>
            <a:endParaRPr lang="en-US" sz="3200" dirty="0"/>
          </a:p>
        </p:txBody>
      </p:sp>
      <p:sp>
        <p:nvSpPr>
          <p:cNvPr id="6" name="TextBox 5"/>
          <p:cNvSpPr txBox="1"/>
          <p:nvPr/>
        </p:nvSpPr>
        <p:spPr>
          <a:xfrm>
            <a:off x="8434173" y="6061708"/>
            <a:ext cx="761747" cy="369332"/>
          </a:xfrm>
          <a:prstGeom prst="rect">
            <a:avLst/>
          </a:prstGeom>
          <a:noFill/>
        </p:spPr>
        <p:txBody>
          <a:bodyPr wrap="none" rtlCol="0">
            <a:spAutoFit/>
          </a:bodyPr>
          <a:lstStyle/>
          <a:p>
            <a:r>
              <a:rPr lang="en-US" dirty="0" smtClean="0"/>
              <a:t>16/18</a:t>
            </a:r>
            <a:endParaRPr lang="en-US" dirty="0"/>
          </a:p>
        </p:txBody>
      </p:sp>
    </p:spTree>
    <p:extLst>
      <p:ext uri="{BB962C8B-B14F-4D97-AF65-F5344CB8AC3E}">
        <p14:creationId xmlns:p14="http://schemas.microsoft.com/office/powerpoint/2010/main" val="824466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p:txBody>
          <a:bodyPr>
            <a:normAutofit/>
          </a:bodyPr>
          <a:lstStyle/>
          <a:p>
            <a:r>
              <a:rPr lang="vi-VN" sz="2400" dirty="0" smtClean="0"/>
              <a:t>So sánh độ chính xác tổng thể sau 10 lần lặp giữa MLPClassifier - DecisionTreeClassifier:</a:t>
            </a:r>
          </a:p>
          <a:p>
            <a:endParaRPr lang="en-US" dirty="0"/>
          </a:p>
        </p:txBody>
      </p:sp>
      <p:sp>
        <p:nvSpPr>
          <p:cNvPr id="2" name="Title 1"/>
          <p:cNvSpPr>
            <a:spLocks noGrp="1"/>
          </p:cNvSpPr>
          <p:nvPr>
            <p:ph type="title"/>
          </p:nvPr>
        </p:nvSpPr>
        <p:spPr/>
        <p:txBody>
          <a:bodyPr/>
          <a:lstStyle/>
          <a:p>
            <a:pPr marL="571500" indent="-571500">
              <a:buFont typeface="+mj-lt"/>
              <a:buAutoNum type="romanUcPeriod" startAt="5"/>
            </a:pPr>
            <a:r>
              <a:rPr lang="vi-VN" sz="2800" dirty="0" smtClean="0"/>
              <a:t>So sánh MLP </a:t>
            </a:r>
            <a:r>
              <a:rPr lang="vi-VN" sz="2800" dirty="0"/>
              <a:t>- </a:t>
            </a:r>
            <a:r>
              <a:rPr lang="vi-VN" sz="2800" dirty="0" smtClean="0"/>
              <a:t>DecisionTree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360573895"/>
              </p:ext>
            </p:extLst>
          </p:nvPr>
        </p:nvGraphicFramePr>
        <p:xfrm>
          <a:off x="1181100" y="2545080"/>
          <a:ext cx="6952950" cy="36176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536281629"/>
                    </a:ext>
                  </a:extLst>
                </a:gridCol>
                <a:gridCol w="2540000">
                  <a:extLst>
                    <a:ext uri="{9D8B030D-6E8A-4147-A177-3AD203B41FA5}">
                      <a16:colId xmlns:a16="http://schemas.microsoft.com/office/drawing/2014/main" val="2864570234"/>
                    </a:ext>
                  </a:extLst>
                </a:gridCol>
                <a:gridCol w="2888950">
                  <a:extLst>
                    <a:ext uri="{9D8B030D-6E8A-4147-A177-3AD203B41FA5}">
                      <a16:colId xmlns:a16="http://schemas.microsoft.com/office/drawing/2014/main" val="1487575481"/>
                    </a:ext>
                  </a:extLst>
                </a:gridCol>
              </a:tblGrid>
              <a:tr h="298001">
                <a:tc>
                  <a:txBody>
                    <a:bodyPr/>
                    <a:lstStyle/>
                    <a:p>
                      <a:pPr algn="ctr"/>
                      <a:r>
                        <a:rPr lang="vi-VN" sz="1500" dirty="0" smtClean="0"/>
                        <a:t>Số</a:t>
                      </a:r>
                      <a:r>
                        <a:rPr lang="vi-VN" sz="1500" baseline="0" dirty="0" smtClean="0"/>
                        <a:t> lần lặp</a:t>
                      </a:r>
                      <a:endParaRPr lang="en-US" sz="1500" dirty="0"/>
                    </a:p>
                  </a:txBody>
                  <a:tcPr marL="72869" marR="72869" marT="36435" marB="36435"/>
                </a:tc>
                <a:tc>
                  <a:txBody>
                    <a:bodyPr/>
                    <a:lstStyle/>
                    <a:p>
                      <a:pPr algn="ctr"/>
                      <a:r>
                        <a:rPr lang="vi-VN" sz="1500" dirty="0" smtClean="0"/>
                        <a:t>MLPClassifier (%)</a:t>
                      </a:r>
                      <a:endParaRPr lang="en-US" sz="1500" dirty="0"/>
                    </a:p>
                  </a:txBody>
                  <a:tcPr marL="72869" marR="72869" marT="36435" marB="36435"/>
                </a:tc>
                <a:tc>
                  <a:txBody>
                    <a:bodyPr/>
                    <a:lstStyle/>
                    <a:p>
                      <a:pPr algn="ctr"/>
                      <a:r>
                        <a:rPr lang="vi-VN" sz="1500" dirty="0" smtClean="0"/>
                        <a:t>DecisionTreeClassifier(%)</a:t>
                      </a:r>
                      <a:endParaRPr lang="en-US" sz="1500" dirty="0"/>
                    </a:p>
                  </a:txBody>
                  <a:tcPr marL="72869" marR="72869" marT="36435" marB="36435"/>
                </a:tc>
                <a:extLst>
                  <a:ext uri="{0D108BD9-81ED-4DB2-BD59-A6C34878D82A}">
                    <a16:rowId xmlns:a16="http://schemas.microsoft.com/office/drawing/2014/main" val="4070651823"/>
                  </a:ext>
                </a:extLst>
              </a:tr>
              <a:tr h="298001">
                <a:tc>
                  <a:txBody>
                    <a:bodyPr/>
                    <a:lstStyle/>
                    <a:p>
                      <a:pPr algn="ctr"/>
                      <a:r>
                        <a:rPr lang="vi-VN" sz="1500" dirty="0" smtClean="0"/>
                        <a:t>1</a:t>
                      </a:r>
                      <a:endParaRPr lang="en-US" sz="1500" dirty="0"/>
                    </a:p>
                  </a:txBody>
                  <a:tcPr marL="72869" marR="72869" marT="36435" marB="36435"/>
                </a:tc>
                <a:tc>
                  <a:txBody>
                    <a:bodyPr/>
                    <a:lstStyle/>
                    <a:p>
                      <a:pPr algn="ctr"/>
                      <a:r>
                        <a:rPr lang="en-US" sz="1500" dirty="0" smtClean="0"/>
                        <a:t>78.38</a:t>
                      </a:r>
                      <a:endParaRPr lang="en-US" sz="1500" dirty="0"/>
                    </a:p>
                  </a:txBody>
                  <a:tcPr marL="72869" marR="72869" marT="36435" marB="36435"/>
                </a:tc>
                <a:tc>
                  <a:txBody>
                    <a:bodyPr/>
                    <a:lstStyle/>
                    <a:p>
                      <a:pPr algn="ctr"/>
                      <a:r>
                        <a:rPr lang="en-US" sz="1500" dirty="0" smtClean="0"/>
                        <a:t>82.95</a:t>
                      </a:r>
                      <a:endParaRPr lang="en-US" sz="1500" dirty="0"/>
                    </a:p>
                  </a:txBody>
                  <a:tcPr marL="72869" marR="72869" marT="36435" marB="36435"/>
                </a:tc>
                <a:extLst>
                  <a:ext uri="{0D108BD9-81ED-4DB2-BD59-A6C34878D82A}">
                    <a16:rowId xmlns:a16="http://schemas.microsoft.com/office/drawing/2014/main" val="64709408"/>
                  </a:ext>
                </a:extLst>
              </a:tr>
              <a:tr h="298001">
                <a:tc>
                  <a:txBody>
                    <a:bodyPr/>
                    <a:lstStyle/>
                    <a:p>
                      <a:pPr algn="ctr"/>
                      <a:r>
                        <a:rPr lang="vi-VN" sz="1500" dirty="0" smtClean="0"/>
                        <a:t>2</a:t>
                      </a:r>
                      <a:endParaRPr lang="en-US" sz="1500" dirty="0"/>
                    </a:p>
                  </a:txBody>
                  <a:tcPr marL="72869" marR="72869" marT="36435" marB="36435"/>
                </a:tc>
                <a:tc>
                  <a:txBody>
                    <a:bodyPr/>
                    <a:lstStyle/>
                    <a:p>
                      <a:pPr algn="ctr"/>
                      <a:r>
                        <a:rPr lang="en-US" sz="1500" dirty="0" smtClean="0"/>
                        <a:t>78.05</a:t>
                      </a:r>
                      <a:endParaRPr lang="en-US" sz="1500" dirty="0"/>
                    </a:p>
                  </a:txBody>
                  <a:tcPr marL="72869" marR="72869" marT="36435" marB="36435"/>
                </a:tc>
                <a:tc>
                  <a:txBody>
                    <a:bodyPr/>
                    <a:lstStyle/>
                    <a:p>
                      <a:pPr algn="ctr"/>
                      <a:r>
                        <a:rPr lang="en-US" sz="1500" dirty="0" smtClean="0"/>
                        <a:t>82.45</a:t>
                      </a:r>
                      <a:endParaRPr lang="en-US" sz="1500" dirty="0"/>
                    </a:p>
                  </a:txBody>
                  <a:tcPr marL="72869" marR="72869" marT="36435" marB="36435"/>
                </a:tc>
                <a:extLst>
                  <a:ext uri="{0D108BD9-81ED-4DB2-BD59-A6C34878D82A}">
                    <a16:rowId xmlns:a16="http://schemas.microsoft.com/office/drawing/2014/main" val="2737652856"/>
                  </a:ext>
                </a:extLst>
              </a:tr>
              <a:tr h="298001">
                <a:tc>
                  <a:txBody>
                    <a:bodyPr/>
                    <a:lstStyle/>
                    <a:p>
                      <a:pPr algn="ctr"/>
                      <a:r>
                        <a:rPr lang="vi-VN" sz="1500" dirty="0" smtClean="0"/>
                        <a:t>3</a:t>
                      </a:r>
                      <a:endParaRPr lang="en-US" sz="1500" dirty="0"/>
                    </a:p>
                  </a:txBody>
                  <a:tcPr marL="72869" marR="72869" marT="36435" marB="36435"/>
                </a:tc>
                <a:tc>
                  <a:txBody>
                    <a:bodyPr/>
                    <a:lstStyle/>
                    <a:p>
                      <a:pPr algn="ctr"/>
                      <a:r>
                        <a:rPr lang="en-US" sz="1500" dirty="0" smtClean="0"/>
                        <a:t>77.71</a:t>
                      </a:r>
                      <a:endParaRPr lang="en-US" sz="1500" dirty="0"/>
                    </a:p>
                  </a:txBody>
                  <a:tcPr marL="72869" marR="72869" marT="36435" marB="36435"/>
                </a:tc>
                <a:tc>
                  <a:txBody>
                    <a:bodyPr/>
                    <a:lstStyle/>
                    <a:p>
                      <a:pPr algn="ctr"/>
                      <a:r>
                        <a:rPr lang="en-US" sz="1500" dirty="0" smtClean="0"/>
                        <a:t>82.36</a:t>
                      </a:r>
                      <a:endParaRPr lang="en-US" sz="1500" dirty="0"/>
                    </a:p>
                  </a:txBody>
                  <a:tcPr marL="72869" marR="72869" marT="36435" marB="36435"/>
                </a:tc>
                <a:extLst>
                  <a:ext uri="{0D108BD9-81ED-4DB2-BD59-A6C34878D82A}">
                    <a16:rowId xmlns:a16="http://schemas.microsoft.com/office/drawing/2014/main" val="3756844699"/>
                  </a:ext>
                </a:extLst>
              </a:tr>
              <a:tr h="298001">
                <a:tc>
                  <a:txBody>
                    <a:bodyPr/>
                    <a:lstStyle/>
                    <a:p>
                      <a:pPr algn="ctr"/>
                      <a:r>
                        <a:rPr lang="vi-VN" sz="1500" dirty="0" smtClean="0"/>
                        <a:t>4</a:t>
                      </a:r>
                      <a:endParaRPr lang="en-US" sz="1500" dirty="0"/>
                    </a:p>
                  </a:txBody>
                  <a:tcPr marL="72869" marR="72869" marT="36435" marB="36435"/>
                </a:tc>
                <a:tc>
                  <a:txBody>
                    <a:bodyPr/>
                    <a:lstStyle/>
                    <a:p>
                      <a:pPr algn="ctr"/>
                      <a:r>
                        <a:rPr lang="en-US" sz="1500" dirty="0" smtClean="0"/>
                        <a:t>78.63</a:t>
                      </a:r>
                      <a:endParaRPr lang="en-US" sz="1500" dirty="0"/>
                    </a:p>
                  </a:txBody>
                  <a:tcPr marL="72869" marR="72869" marT="36435" marB="36435"/>
                </a:tc>
                <a:tc>
                  <a:txBody>
                    <a:bodyPr/>
                    <a:lstStyle/>
                    <a:p>
                      <a:pPr algn="ctr"/>
                      <a:r>
                        <a:rPr lang="en-US" sz="1500" dirty="0" smtClean="0"/>
                        <a:t>81.86</a:t>
                      </a:r>
                      <a:endParaRPr lang="en-US" sz="1500" dirty="0"/>
                    </a:p>
                  </a:txBody>
                  <a:tcPr marL="72869" marR="72869" marT="36435" marB="36435"/>
                </a:tc>
                <a:extLst>
                  <a:ext uri="{0D108BD9-81ED-4DB2-BD59-A6C34878D82A}">
                    <a16:rowId xmlns:a16="http://schemas.microsoft.com/office/drawing/2014/main" val="414400555"/>
                  </a:ext>
                </a:extLst>
              </a:tr>
              <a:tr h="298001">
                <a:tc>
                  <a:txBody>
                    <a:bodyPr/>
                    <a:lstStyle/>
                    <a:p>
                      <a:pPr algn="ctr"/>
                      <a:r>
                        <a:rPr lang="vi-VN" sz="1500" dirty="0" smtClean="0"/>
                        <a:t>5</a:t>
                      </a:r>
                      <a:endParaRPr lang="en-US" sz="1500" dirty="0"/>
                    </a:p>
                  </a:txBody>
                  <a:tcPr marL="72869" marR="72869" marT="36435" marB="36435"/>
                </a:tc>
                <a:tc>
                  <a:txBody>
                    <a:bodyPr/>
                    <a:lstStyle/>
                    <a:p>
                      <a:pPr algn="ctr"/>
                      <a:r>
                        <a:rPr lang="en-US" sz="1500" dirty="0" smtClean="0"/>
                        <a:t>78.05</a:t>
                      </a:r>
                      <a:endParaRPr lang="en-US" sz="1500" dirty="0"/>
                    </a:p>
                  </a:txBody>
                  <a:tcPr marL="72869" marR="72869" marT="36435" marB="36435"/>
                </a:tc>
                <a:tc>
                  <a:txBody>
                    <a:bodyPr/>
                    <a:lstStyle/>
                    <a:p>
                      <a:pPr algn="ctr"/>
                      <a:r>
                        <a:rPr lang="en-US" sz="1500" dirty="0" smtClean="0"/>
                        <a:t>82.75</a:t>
                      </a:r>
                      <a:endParaRPr lang="en-US" sz="1500" dirty="0"/>
                    </a:p>
                  </a:txBody>
                  <a:tcPr marL="72869" marR="72869" marT="36435" marB="36435"/>
                </a:tc>
                <a:extLst>
                  <a:ext uri="{0D108BD9-81ED-4DB2-BD59-A6C34878D82A}">
                    <a16:rowId xmlns:a16="http://schemas.microsoft.com/office/drawing/2014/main" val="2673082238"/>
                  </a:ext>
                </a:extLst>
              </a:tr>
              <a:tr h="298001">
                <a:tc>
                  <a:txBody>
                    <a:bodyPr/>
                    <a:lstStyle/>
                    <a:p>
                      <a:pPr algn="ctr"/>
                      <a:r>
                        <a:rPr lang="vi-VN" sz="1500" dirty="0" smtClean="0"/>
                        <a:t>6</a:t>
                      </a:r>
                      <a:endParaRPr lang="en-US" sz="1500" dirty="0"/>
                    </a:p>
                  </a:txBody>
                  <a:tcPr marL="72869" marR="72869" marT="36435" marB="36435"/>
                </a:tc>
                <a:tc>
                  <a:txBody>
                    <a:bodyPr/>
                    <a:lstStyle/>
                    <a:p>
                      <a:pPr algn="ctr"/>
                      <a:r>
                        <a:rPr lang="en-US" sz="1500" dirty="0" smtClean="0"/>
                        <a:t>78.88</a:t>
                      </a:r>
                      <a:endParaRPr lang="en-US" sz="1500" dirty="0"/>
                    </a:p>
                  </a:txBody>
                  <a:tcPr marL="72869" marR="72869" marT="36435" marB="36435"/>
                </a:tc>
                <a:tc>
                  <a:txBody>
                    <a:bodyPr/>
                    <a:lstStyle/>
                    <a:p>
                      <a:pPr algn="ctr"/>
                      <a:r>
                        <a:rPr lang="en-US" sz="1500" dirty="0" smtClean="0"/>
                        <a:t>82.58</a:t>
                      </a:r>
                      <a:endParaRPr lang="en-US" sz="1500" dirty="0"/>
                    </a:p>
                  </a:txBody>
                  <a:tcPr marL="72869" marR="72869" marT="36435" marB="36435"/>
                </a:tc>
                <a:extLst>
                  <a:ext uri="{0D108BD9-81ED-4DB2-BD59-A6C34878D82A}">
                    <a16:rowId xmlns:a16="http://schemas.microsoft.com/office/drawing/2014/main" val="424936827"/>
                  </a:ext>
                </a:extLst>
              </a:tr>
              <a:tr h="298001">
                <a:tc>
                  <a:txBody>
                    <a:bodyPr/>
                    <a:lstStyle/>
                    <a:p>
                      <a:pPr algn="ctr"/>
                      <a:r>
                        <a:rPr lang="vi-VN" sz="1500" dirty="0" smtClean="0"/>
                        <a:t>7</a:t>
                      </a:r>
                      <a:endParaRPr lang="en-US" sz="1500" dirty="0"/>
                    </a:p>
                  </a:txBody>
                  <a:tcPr marL="72869" marR="72869" marT="36435" marB="36435"/>
                </a:tc>
                <a:tc>
                  <a:txBody>
                    <a:bodyPr/>
                    <a:lstStyle/>
                    <a:p>
                      <a:pPr algn="ctr"/>
                      <a:r>
                        <a:rPr lang="en-US" sz="1500" dirty="0" smtClean="0"/>
                        <a:t>77.06</a:t>
                      </a:r>
                      <a:endParaRPr lang="en-US" sz="1500" dirty="0"/>
                    </a:p>
                  </a:txBody>
                  <a:tcPr marL="72869" marR="72869" marT="36435" marB="36435"/>
                </a:tc>
                <a:tc>
                  <a:txBody>
                    <a:bodyPr/>
                    <a:lstStyle/>
                    <a:p>
                      <a:pPr algn="ctr"/>
                      <a:r>
                        <a:rPr lang="en-US" sz="1500" dirty="0" smtClean="0"/>
                        <a:t>81.75</a:t>
                      </a:r>
                      <a:endParaRPr lang="en-US" sz="1500" dirty="0"/>
                    </a:p>
                  </a:txBody>
                  <a:tcPr marL="72869" marR="72869" marT="36435" marB="36435"/>
                </a:tc>
                <a:extLst>
                  <a:ext uri="{0D108BD9-81ED-4DB2-BD59-A6C34878D82A}">
                    <a16:rowId xmlns:a16="http://schemas.microsoft.com/office/drawing/2014/main" val="1907784289"/>
                  </a:ext>
                </a:extLst>
              </a:tr>
              <a:tr h="298001">
                <a:tc>
                  <a:txBody>
                    <a:bodyPr/>
                    <a:lstStyle/>
                    <a:p>
                      <a:pPr algn="ctr"/>
                      <a:r>
                        <a:rPr lang="vi-VN" sz="1500" dirty="0" smtClean="0"/>
                        <a:t>8</a:t>
                      </a:r>
                      <a:endParaRPr lang="en-US" sz="1500" dirty="0"/>
                    </a:p>
                  </a:txBody>
                  <a:tcPr marL="72869" marR="72869" marT="36435" marB="36435"/>
                </a:tc>
                <a:tc>
                  <a:txBody>
                    <a:bodyPr/>
                    <a:lstStyle/>
                    <a:p>
                      <a:pPr algn="ctr"/>
                      <a:r>
                        <a:rPr lang="en-US" sz="1500" dirty="0" smtClean="0"/>
                        <a:t>78.53</a:t>
                      </a:r>
                      <a:endParaRPr lang="en-US" sz="1500" dirty="0"/>
                    </a:p>
                  </a:txBody>
                  <a:tcPr marL="72869" marR="72869" marT="36435" marB="36435"/>
                </a:tc>
                <a:tc>
                  <a:txBody>
                    <a:bodyPr/>
                    <a:lstStyle/>
                    <a:p>
                      <a:pPr algn="ctr"/>
                      <a:r>
                        <a:rPr lang="en-US" sz="1500" dirty="0" smtClean="0"/>
                        <a:t>81.89</a:t>
                      </a:r>
                      <a:endParaRPr lang="en-US" sz="1500" dirty="0"/>
                    </a:p>
                  </a:txBody>
                  <a:tcPr marL="72869" marR="72869" marT="36435" marB="36435"/>
                </a:tc>
                <a:extLst>
                  <a:ext uri="{0D108BD9-81ED-4DB2-BD59-A6C34878D82A}">
                    <a16:rowId xmlns:a16="http://schemas.microsoft.com/office/drawing/2014/main" val="1937058036"/>
                  </a:ext>
                </a:extLst>
              </a:tr>
              <a:tr h="298001">
                <a:tc>
                  <a:txBody>
                    <a:bodyPr/>
                    <a:lstStyle/>
                    <a:p>
                      <a:pPr algn="ctr"/>
                      <a:r>
                        <a:rPr lang="vi-VN" sz="1500" dirty="0" smtClean="0"/>
                        <a:t>9</a:t>
                      </a:r>
                      <a:endParaRPr lang="en-US" sz="1500" dirty="0"/>
                    </a:p>
                  </a:txBody>
                  <a:tcPr marL="72869" marR="72869" marT="36435" marB="36435"/>
                </a:tc>
                <a:tc>
                  <a:txBody>
                    <a:bodyPr/>
                    <a:lstStyle/>
                    <a:p>
                      <a:pPr algn="ctr"/>
                      <a:r>
                        <a:rPr lang="en-US" sz="1500" dirty="0" smtClean="0"/>
                        <a:t>78.60</a:t>
                      </a:r>
                      <a:endParaRPr lang="en-US" sz="1500" dirty="0"/>
                    </a:p>
                  </a:txBody>
                  <a:tcPr marL="72869" marR="72869" marT="36435" marB="36435"/>
                </a:tc>
                <a:tc>
                  <a:txBody>
                    <a:bodyPr/>
                    <a:lstStyle/>
                    <a:p>
                      <a:pPr algn="ctr"/>
                      <a:r>
                        <a:rPr lang="en-US" sz="1500" dirty="0" smtClean="0"/>
                        <a:t>82.71</a:t>
                      </a:r>
                      <a:endParaRPr lang="en-US" sz="1500" dirty="0"/>
                    </a:p>
                  </a:txBody>
                  <a:tcPr marL="72869" marR="72869" marT="36435" marB="36435"/>
                </a:tc>
                <a:extLst>
                  <a:ext uri="{0D108BD9-81ED-4DB2-BD59-A6C34878D82A}">
                    <a16:rowId xmlns:a16="http://schemas.microsoft.com/office/drawing/2014/main" val="4207094793"/>
                  </a:ext>
                </a:extLst>
              </a:tr>
              <a:tr h="298001">
                <a:tc>
                  <a:txBody>
                    <a:bodyPr/>
                    <a:lstStyle/>
                    <a:p>
                      <a:pPr algn="ctr"/>
                      <a:r>
                        <a:rPr lang="vi-VN" sz="1500" dirty="0" smtClean="0"/>
                        <a:t>10</a:t>
                      </a:r>
                      <a:endParaRPr lang="en-US" sz="1500" dirty="0"/>
                    </a:p>
                  </a:txBody>
                  <a:tcPr marL="72869" marR="72869" marT="36435" marB="36435"/>
                </a:tc>
                <a:tc>
                  <a:txBody>
                    <a:bodyPr/>
                    <a:lstStyle/>
                    <a:p>
                      <a:pPr algn="ctr"/>
                      <a:r>
                        <a:rPr lang="en-US" sz="1500" dirty="0" smtClean="0"/>
                        <a:t>78.01</a:t>
                      </a:r>
                      <a:endParaRPr lang="en-US" sz="1500" dirty="0"/>
                    </a:p>
                  </a:txBody>
                  <a:tcPr marL="72869" marR="72869" marT="36435" marB="36435"/>
                </a:tc>
                <a:tc>
                  <a:txBody>
                    <a:bodyPr/>
                    <a:lstStyle/>
                    <a:p>
                      <a:pPr algn="ctr"/>
                      <a:r>
                        <a:rPr lang="en-US" sz="1500" dirty="0" smtClean="0"/>
                        <a:t>82.08</a:t>
                      </a:r>
                      <a:endParaRPr lang="en-US" sz="1500" dirty="0"/>
                    </a:p>
                  </a:txBody>
                  <a:tcPr marL="72869" marR="72869" marT="36435" marB="36435"/>
                </a:tc>
                <a:extLst>
                  <a:ext uri="{0D108BD9-81ED-4DB2-BD59-A6C34878D82A}">
                    <a16:rowId xmlns:a16="http://schemas.microsoft.com/office/drawing/2014/main" val="965197260"/>
                  </a:ext>
                </a:extLst>
              </a:tr>
              <a:tr h="298001">
                <a:tc>
                  <a:txBody>
                    <a:bodyPr/>
                    <a:lstStyle/>
                    <a:p>
                      <a:pPr algn="ctr"/>
                      <a:r>
                        <a:rPr lang="vi-VN" sz="1500" dirty="0" smtClean="0"/>
                        <a:t>Trung</a:t>
                      </a:r>
                      <a:r>
                        <a:rPr lang="vi-VN" sz="1500" baseline="0" dirty="0" smtClean="0"/>
                        <a:t> bình</a:t>
                      </a:r>
                      <a:endParaRPr lang="en-US" sz="1500" dirty="0"/>
                    </a:p>
                  </a:txBody>
                  <a:tcPr marL="72869" marR="72869" marT="36435" marB="36435"/>
                </a:tc>
                <a:tc>
                  <a:txBody>
                    <a:bodyPr/>
                    <a:lstStyle/>
                    <a:p>
                      <a:pPr algn="ctr"/>
                      <a:r>
                        <a:rPr lang="vi-VN" sz="1500" dirty="0" smtClean="0"/>
                        <a:t>78.38</a:t>
                      </a:r>
                      <a:endParaRPr lang="en-US" sz="1500" dirty="0"/>
                    </a:p>
                  </a:txBody>
                  <a:tcPr marL="72869" marR="72869" marT="36435" marB="36435"/>
                </a:tc>
                <a:tc>
                  <a:txBody>
                    <a:bodyPr/>
                    <a:lstStyle/>
                    <a:p>
                      <a:pPr algn="ctr"/>
                      <a:r>
                        <a:rPr lang="vi-VN" sz="1500" dirty="0" smtClean="0"/>
                        <a:t>82.95</a:t>
                      </a:r>
                      <a:endParaRPr lang="en-US" sz="1500" dirty="0"/>
                    </a:p>
                  </a:txBody>
                  <a:tcPr marL="72869" marR="72869" marT="36435" marB="36435"/>
                </a:tc>
                <a:extLst>
                  <a:ext uri="{0D108BD9-81ED-4DB2-BD59-A6C34878D82A}">
                    <a16:rowId xmlns:a16="http://schemas.microsoft.com/office/drawing/2014/main" val="1262868591"/>
                  </a:ext>
                </a:extLst>
              </a:tr>
            </a:tbl>
          </a:graphicData>
        </a:graphic>
      </p:graphicFrame>
      <p:sp>
        <p:nvSpPr>
          <p:cNvPr id="5" name="TextBox 4"/>
          <p:cNvSpPr txBox="1"/>
          <p:nvPr/>
        </p:nvSpPr>
        <p:spPr>
          <a:xfrm>
            <a:off x="8434173" y="6061708"/>
            <a:ext cx="761747" cy="369332"/>
          </a:xfrm>
          <a:prstGeom prst="rect">
            <a:avLst/>
          </a:prstGeom>
          <a:noFill/>
        </p:spPr>
        <p:txBody>
          <a:bodyPr wrap="none" rtlCol="0">
            <a:spAutoFit/>
          </a:bodyPr>
          <a:lstStyle/>
          <a:p>
            <a:r>
              <a:rPr lang="en-US" dirty="0" smtClean="0"/>
              <a:t>17/18</a:t>
            </a:r>
            <a:endParaRPr lang="en-US" dirty="0"/>
          </a:p>
        </p:txBody>
      </p:sp>
    </p:spTree>
    <p:extLst>
      <p:ext uri="{BB962C8B-B14F-4D97-AF65-F5344CB8AC3E}">
        <p14:creationId xmlns:p14="http://schemas.microsoft.com/office/powerpoint/2010/main" val="2046891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p:txBody>
          <a:bodyPr/>
          <a:lstStyle/>
          <a:p>
            <a:r>
              <a:rPr lang="vi-VN" dirty="0" smtClean="0"/>
              <a:t>Nhận xét:</a:t>
            </a:r>
          </a:p>
          <a:p>
            <a:pPr lvl="1"/>
            <a:r>
              <a:rPr lang="vi-VN" dirty="0" smtClean="0"/>
              <a:t>MLPClassifier: Theo lý thuyết thì khi nhãn có giá trị là nhị phân thì giải đây là giải thuật thích hợp. Nhưng do giá trị các cột data của tập dữ liệu có nhiều giá trị lớn và liên tục nên xác xuất ra vẫn chưa được tối ưu.</a:t>
            </a:r>
          </a:p>
          <a:p>
            <a:pPr lvl="1"/>
            <a:r>
              <a:rPr lang="vi-VN" dirty="0" smtClean="0"/>
              <a:t>DecisionTreeClassifier: So với MLP thì giải thuật lại tối ưu hơn. Nếu có sử dụng trong ứng dụng thực tế thì nên chọn giải thuật này.</a:t>
            </a:r>
            <a:endParaRPr lang="en-US" dirty="0"/>
          </a:p>
        </p:txBody>
      </p:sp>
      <p:sp>
        <p:nvSpPr>
          <p:cNvPr id="2" name="Title 1"/>
          <p:cNvSpPr>
            <a:spLocks noGrp="1"/>
          </p:cNvSpPr>
          <p:nvPr>
            <p:ph type="title"/>
          </p:nvPr>
        </p:nvSpPr>
        <p:spPr/>
        <p:txBody>
          <a:bodyPr/>
          <a:lstStyle/>
          <a:p>
            <a:pPr marL="571500" indent="-571500">
              <a:buFont typeface="+mj-lt"/>
              <a:buAutoNum type="romanUcPeriod" startAt="6"/>
            </a:pPr>
            <a:r>
              <a:rPr lang="vi-VN" sz="3200" dirty="0"/>
              <a:t>Đánh </a:t>
            </a:r>
            <a:r>
              <a:rPr lang="vi-VN" sz="3200" dirty="0" smtClean="0"/>
              <a:t>giá</a:t>
            </a:r>
            <a:r>
              <a:rPr lang="vi-VN" sz="3200" dirty="0"/>
              <a:t> </a:t>
            </a:r>
            <a:endParaRPr lang="en-US" sz="3200" dirty="0"/>
          </a:p>
        </p:txBody>
      </p:sp>
      <p:sp>
        <p:nvSpPr>
          <p:cNvPr id="4" name="TextBox 3"/>
          <p:cNvSpPr txBox="1"/>
          <p:nvPr/>
        </p:nvSpPr>
        <p:spPr>
          <a:xfrm>
            <a:off x="8434173" y="6061708"/>
            <a:ext cx="761747" cy="369332"/>
          </a:xfrm>
          <a:prstGeom prst="rect">
            <a:avLst/>
          </a:prstGeom>
          <a:noFill/>
        </p:spPr>
        <p:txBody>
          <a:bodyPr wrap="none" rtlCol="0">
            <a:spAutoFit/>
          </a:bodyPr>
          <a:lstStyle/>
          <a:p>
            <a:r>
              <a:rPr lang="en-US" dirty="0" smtClean="0"/>
              <a:t>18/18</a:t>
            </a:r>
            <a:endParaRPr lang="en-US" dirty="0"/>
          </a:p>
        </p:txBody>
      </p:sp>
    </p:spTree>
    <p:extLst>
      <p:ext uri="{BB962C8B-B14F-4D97-AF65-F5344CB8AC3E}">
        <p14:creationId xmlns:p14="http://schemas.microsoft.com/office/powerpoint/2010/main" val="1048247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p:nvPr>
        </p:nvSpPr>
        <p:spPr>
          <a:xfrm>
            <a:off x="609480" y="1841500"/>
            <a:ext cx="8229240" cy="3327280"/>
          </a:xfrm>
        </p:spPr>
        <p:txBody>
          <a:bodyPr>
            <a:normAutofit/>
          </a:bodyPr>
          <a:lstStyle/>
          <a:p>
            <a:pPr marL="465138" indent="-465138">
              <a:buFont typeface="+mj-lt"/>
              <a:buAutoNum type="romanUcPeriod"/>
            </a:pPr>
            <a:r>
              <a:rPr lang="en-US" sz="2400" dirty="0" err="1" smtClean="0"/>
              <a:t>Tổng</a:t>
            </a:r>
            <a:r>
              <a:rPr lang="en-US" sz="2400" dirty="0" smtClean="0"/>
              <a:t> </a:t>
            </a:r>
            <a:r>
              <a:rPr lang="en-US" sz="2400" dirty="0" err="1" smtClean="0"/>
              <a:t>quan</a:t>
            </a:r>
            <a:r>
              <a:rPr lang="en-US" sz="2400" dirty="0" smtClean="0"/>
              <a:t> </a:t>
            </a:r>
            <a:r>
              <a:rPr lang="en-US" sz="2400" dirty="0" err="1" smtClean="0"/>
              <a:t>tập</a:t>
            </a:r>
            <a:r>
              <a:rPr lang="en-US" sz="2400" dirty="0" smtClean="0"/>
              <a:t> </a:t>
            </a:r>
            <a:r>
              <a:rPr lang="en-US" sz="2400" dirty="0" err="1" smtClean="0"/>
              <a:t>dữ</a:t>
            </a:r>
            <a:r>
              <a:rPr lang="en-US" sz="2400" dirty="0" smtClean="0"/>
              <a:t> </a:t>
            </a:r>
            <a:r>
              <a:rPr lang="en-US" sz="2400" dirty="0" err="1" smtClean="0"/>
              <a:t>liệu</a:t>
            </a:r>
            <a:r>
              <a:rPr lang="vi-VN" sz="2400" dirty="0" smtClean="0"/>
              <a:t>.</a:t>
            </a:r>
            <a:endParaRPr lang="en-US" sz="2400" dirty="0" smtClean="0"/>
          </a:p>
          <a:p>
            <a:pPr marL="465138" indent="-465138">
              <a:buFont typeface="+mj-lt"/>
              <a:buAutoNum type="romanUcPeriod"/>
            </a:pPr>
            <a:r>
              <a:rPr lang="en-US" sz="2400" dirty="0" err="1" smtClean="0"/>
              <a:t>Sơ</a:t>
            </a:r>
            <a:r>
              <a:rPr lang="en-US" sz="2400" dirty="0" smtClean="0"/>
              <a:t> </a:t>
            </a:r>
            <a:r>
              <a:rPr lang="en-US" sz="2400" dirty="0" err="1" smtClean="0"/>
              <a:t>lược</a:t>
            </a:r>
            <a:r>
              <a:rPr lang="en-US" sz="2400" dirty="0" smtClean="0"/>
              <a:t> </a:t>
            </a:r>
            <a:r>
              <a:rPr lang="en-US" sz="2400" dirty="0" err="1" smtClean="0"/>
              <a:t>về</a:t>
            </a:r>
            <a:r>
              <a:rPr lang="en-US" sz="2400" dirty="0" smtClean="0"/>
              <a:t> </a:t>
            </a:r>
            <a:r>
              <a:rPr lang="en-US" sz="2400" dirty="0" err="1" smtClean="0"/>
              <a:t>giải</a:t>
            </a:r>
            <a:r>
              <a:rPr lang="en-US" sz="2400" dirty="0" smtClean="0"/>
              <a:t> </a:t>
            </a:r>
            <a:r>
              <a:rPr lang="en-US" sz="2400" dirty="0" err="1" smtClean="0"/>
              <a:t>thuật</a:t>
            </a:r>
            <a:r>
              <a:rPr lang="en-US" sz="2400" dirty="0" smtClean="0"/>
              <a:t> </a:t>
            </a:r>
            <a:r>
              <a:rPr lang="en-US" sz="2400" dirty="0" err="1" smtClean="0"/>
              <a:t>MLPClassifier</a:t>
            </a:r>
            <a:r>
              <a:rPr lang="vi-VN" sz="2400" dirty="0" smtClean="0"/>
              <a:t>.</a:t>
            </a:r>
            <a:endParaRPr lang="en-US" sz="2400" dirty="0" smtClean="0"/>
          </a:p>
          <a:p>
            <a:pPr marL="465138" indent="-465138">
              <a:buFont typeface="+mj-lt"/>
              <a:buAutoNum type="romanUcPeriod"/>
            </a:pPr>
            <a:r>
              <a:rPr lang="vi-VN" sz="2400" dirty="0" smtClean="0"/>
              <a:t>Huấn</a:t>
            </a:r>
            <a:r>
              <a:rPr lang="en-US" sz="2400" dirty="0" smtClean="0"/>
              <a:t> </a:t>
            </a:r>
            <a:r>
              <a:rPr lang="en-US" sz="2400" dirty="0" err="1" smtClean="0"/>
              <a:t>luyện</a:t>
            </a:r>
            <a:r>
              <a:rPr lang="en-US" sz="2400" dirty="0" smtClean="0"/>
              <a:t> </a:t>
            </a:r>
            <a:r>
              <a:rPr lang="en-US" sz="2400" dirty="0" err="1" smtClean="0"/>
              <a:t>MLPClassifier</a:t>
            </a:r>
            <a:r>
              <a:rPr lang="vi-VN" sz="2400" dirty="0" smtClean="0"/>
              <a:t>.</a:t>
            </a:r>
            <a:endParaRPr lang="en-US" sz="2400" dirty="0" smtClean="0"/>
          </a:p>
          <a:p>
            <a:pPr marL="465138" indent="-465138">
              <a:buFont typeface="+mj-lt"/>
              <a:buAutoNum type="romanUcPeriod"/>
            </a:pPr>
            <a:r>
              <a:rPr lang="en-US" sz="2400" dirty="0" err="1" smtClean="0"/>
              <a:t>Phân</a:t>
            </a:r>
            <a:r>
              <a:rPr lang="en-US" sz="2400" dirty="0" smtClean="0"/>
              <a:t> chia - </a:t>
            </a:r>
            <a:r>
              <a:rPr lang="en-US" sz="2400" dirty="0" err="1" smtClean="0"/>
              <a:t>Huần</a:t>
            </a:r>
            <a:r>
              <a:rPr lang="en-US" sz="2400" dirty="0" smtClean="0"/>
              <a:t> </a:t>
            </a:r>
            <a:r>
              <a:rPr lang="en-US" sz="2400" dirty="0" err="1" smtClean="0"/>
              <a:t>luyện</a:t>
            </a:r>
            <a:r>
              <a:rPr lang="en-US" sz="2400" dirty="0" smtClean="0"/>
              <a:t> </a:t>
            </a:r>
            <a:r>
              <a:rPr lang="en-US" sz="2400" dirty="0" err="1" smtClean="0"/>
              <a:t>tập</a:t>
            </a:r>
            <a:r>
              <a:rPr lang="en-US" sz="2400" dirty="0" smtClean="0"/>
              <a:t> </a:t>
            </a:r>
            <a:r>
              <a:rPr lang="en-US" sz="2400" dirty="0" err="1" smtClean="0"/>
              <a:t>dữ</a:t>
            </a:r>
            <a:r>
              <a:rPr lang="en-US" sz="2400" dirty="0" smtClean="0"/>
              <a:t> </a:t>
            </a:r>
            <a:r>
              <a:rPr lang="en-US" sz="2400" dirty="0" err="1" smtClean="0"/>
              <a:t>liệu</a:t>
            </a:r>
            <a:r>
              <a:rPr lang="vi-VN" sz="2400" dirty="0" smtClean="0"/>
              <a:t>.</a:t>
            </a:r>
          </a:p>
          <a:p>
            <a:pPr marL="465138" indent="-465138">
              <a:buFont typeface="+mj-lt"/>
              <a:buAutoNum type="romanUcPeriod"/>
            </a:pPr>
            <a:r>
              <a:rPr lang="vi-VN" sz="2400" dirty="0" smtClean="0"/>
              <a:t>So sánh MLP – DecisionTree.</a:t>
            </a:r>
          </a:p>
          <a:p>
            <a:pPr marL="465138" indent="-465138">
              <a:buFont typeface="+mj-lt"/>
              <a:buAutoNum type="romanUcPeriod"/>
            </a:pPr>
            <a:r>
              <a:rPr lang="vi-VN" sz="2400" dirty="0" smtClean="0"/>
              <a:t>Đánh giá.</a:t>
            </a:r>
            <a:endParaRPr lang="en-US" sz="2400" dirty="0" smtClean="0"/>
          </a:p>
          <a:p>
            <a:pPr marL="571500" indent="-571500">
              <a:buFont typeface="+mj-lt"/>
              <a:buAutoNum type="romanUcPeriod"/>
            </a:pPr>
            <a:endParaRPr lang="en-US" sz="2400" dirty="0" smtClean="0"/>
          </a:p>
          <a:p>
            <a:pPr marL="571500" indent="-571500">
              <a:buFont typeface="+mj-lt"/>
              <a:buAutoNum type="romanUcPeriod"/>
            </a:pPr>
            <a:endParaRPr lang="en-US" sz="2400" dirty="0"/>
          </a:p>
        </p:txBody>
      </p:sp>
      <p:sp>
        <p:nvSpPr>
          <p:cNvPr id="2" name="Title 1"/>
          <p:cNvSpPr>
            <a:spLocks noGrp="1"/>
          </p:cNvSpPr>
          <p:nvPr>
            <p:ph type="title"/>
          </p:nvPr>
        </p:nvSpPr>
        <p:spPr/>
        <p:txBody>
          <a:bodyPr/>
          <a:lstStyle/>
          <a:p>
            <a:r>
              <a:rPr lang="en-US" sz="3200" smtClean="0"/>
              <a:t>Nội dung:</a:t>
            </a:r>
            <a:endParaRPr lang="en-US" sz="3200" dirty="0"/>
          </a:p>
        </p:txBody>
      </p:sp>
      <p:sp>
        <p:nvSpPr>
          <p:cNvPr id="4" name="TextBox 3"/>
          <p:cNvSpPr txBox="1"/>
          <p:nvPr/>
        </p:nvSpPr>
        <p:spPr>
          <a:xfrm>
            <a:off x="8434173" y="6061708"/>
            <a:ext cx="633507" cy="369332"/>
          </a:xfrm>
          <a:prstGeom prst="rect">
            <a:avLst/>
          </a:prstGeom>
          <a:noFill/>
        </p:spPr>
        <p:txBody>
          <a:bodyPr wrap="none" rtlCol="0">
            <a:spAutoFit/>
          </a:bodyPr>
          <a:lstStyle/>
          <a:p>
            <a:r>
              <a:rPr lang="en-US" dirty="0" smtClean="0"/>
              <a:t>1/18</a:t>
            </a:r>
            <a:endParaRPr lang="en-US" dirty="0"/>
          </a:p>
        </p:txBody>
      </p:sp>
    </p:spTree>
    <p:extLst>
      <p:ext uri="{BB962C8B-B14F-4D97-AF65-F5344CB8AC3E}">
        <p14:creationId xmlns:p14="http://schemas.microsoft.com/office/powerpoint/2010/main" val="2260284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34" name="TextShape 1"/>
          <p:cNvSpPr txBox="1"/>
          <p:nvPr/>
        </p:nvSpPr>
        <p:spPr>
          <a:xfrm>
            <a:off x="609480" y="3200400"/>
            <a:ext cx="7924320" cy="979200"/>
          </a:xfrm>
          <a:prstGeom prst="rect">
            <a:avLst/>
          </a:prstGeom>
          <a:noFill/>
          <a:ln>
            <a:noFill/>
          </a:ln>
        </p:spPr>
        <p:txBody>
          <a:bodyPr/>
          <a:lstStyle/>
          <a:p>
            <a:pPr marL="343080" indent="-342720" algn="ctr">
              <a:lnSpc>
                <a:spcPct val="100000"/>
              </a:lnSpc>
              <a:spcBef>
                <a:spcPts val="581"/>
              </a:spcBef>
            </a:pPr>
            <a:r>
              <a:rPr lang="en-US" sz="2900" b="0" strike="noStrike" spc="-1">
                <a:solidFill>
                  <a:srgbClr val="000066"/>
                </a:solidFill>
                <a:latin typeface="Arial"/>
              </a:rPr>
              <a:t>Cảm ơn Cô và mọi người đã lắng nghe!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1752480" y="282600"/>
            <a:ext cx="7086240" cy="944280"/>
          </a:xfrm>
          <a:prstGeom prst="rect">
            <a:avLst/>
          </a:prstGeom>
          <a:noFill/>
          <a:ln>
            <a:noFill/>
          </a:ln>
        </p:spPr>
        <p:txBody>
          <a:bodyPr anchor="ctr"/>
          <a:lstStyle/>
          <a:p>
            <a:pPr marL="465138" indent="-465138">
              <a:buFont typeface="+mj-lt"/>
              <a:buAutoNum type="romanUcPeriod"/>
            </a:pPr>
            <a:r>
              <a:rPr lang="en-US" sz="3200" dirty="0" err="1"/>
              <a:t>Tổng</a:t>
            </a:r>
            <a:r>
              <a:rPr lang="en-US" sz="3200" dirty="0"/>
              <a:t> </a:t>
            </a:r>
            <a:r>
              <a:rPr lang="en-US" sz="3200" dirty="0" err="1"/>
              <a:t>quan</a:t>
            </a:r>
            <a:r>
              <a:rPr lang="en-US" sz="3200" dirty="0"/>
              <a:t> </a:t>
            </a:r>
            <a:r>
              <a:rPr lang="en-US" sz="3200" dirty="0" err="1"/>
              <a:t>tập</a:t>
            </a:r>
            <a:r>
              <a:rPr lang="en-US" sz="3200" dirty="0"/>
              <a:t> </a:t>
            </a:r>
            <a:r>
              <a:rPr lang="en-US" sz="3200" dirty="0" err="1"/>
              <a:t>dữ</a:t>
            </a:r>
            <a:r>
              <a:rPr lang="en-US" sz="3200" dirty="0"/>
              <a:t> </a:t>
            </a:r>
            <a:r>
              <a:rPr lang="en-US" sz="3200" dirty="0" err="1"/>
              <a:t>liệu</a:t>
            </a:r>
            <a:endParaRPr lang="en-US" sz="3200" dirty="0"/>
          </a:p>
        </p:txBody>
      </p:sp>
      <p:sp>
        <p:nvSpPr>
          <p:cNvPr id="87" name="TextShape 2"/>
          <p:cNvSpPr txBox="1"/>
          <p:nvPr/>
        </p:nvSpPr>
        <p:spPr>
          <a:xfrm>
            <a:off x="609480" y="1633680"/>
            <a:ext cx="8229240" cy="4690800"/>
          </a:xfrm>
          <a:prstGeom prst="rect">
            <a:avLst/>
          </a:prstGeom>
          <a:noFill/>
          <a:ln>
            <a:noFill/>
          </a:ln>
        </p:spPr>
        <p:txBody>
          <a:bodyPr/>
          <a:lstStyle/>
          <a:p>
            <a:pPr marL="343080" indent="-342720">
              <a:lnSpc>
                <a:spcPct val="100000"/>
              </a:lnSpc>
              <a:spcBef>
                <a:spcPts val="561"/>
              </a:spcBef>
              <a:buClr>
                <a:srgbClr val="000066"/>
              </a:buClr>
              <a:buFont typeface="Symbol" charset="2"/>
              <a:buChar char=""/>
            </a:pPr>
            <a:r>
              <a:rPr lang="en-US" sz="2800" b="0" strike="noStrike" spc="-1" dirty="0" err="1" smtClean="0">
                <a:solidFill>
                  <a:srgbClr val="000066"/>
                </a:solidFill>
                <a:latin typeface="Arial"/>
              </a:rPr>
              <a:t>Nguồn</a:t>
            </a:r>
            <a:r>
              <a:rPr lang="en-US" sz="2800" b="0" strike="noStrike" spc="-1" dirty="0" smtClean="0">
                <a:solidFill>
                  <a:srgbClr val="000066"/>
                </a:solidFill>
                <a:latin typeface="Arial"/>
              </a:rPr>
              <a:t>: </a:t>
            </a:r>
          </a:p>
          <a:p>
            <a:pPr marL="800280" lvl="1" indent="-342720">
              <a:spcBef>
                <a:spcPts val="561"/>
              </a:spcBef>
              <a:buClr>
                <a:srgbClr val="000066"/>
              </a:buClr>
              <a:buFont typeface="Symbol" charset="2"/>
              <a:buChar char=""/>
            </a:pPr>
            <a:r>
              <a:rPr lang="en-US" sz="1600" spc="-1" dirty="0">
                <a:solidFill>
                  <a:schemeClr val="accent1">
                    <a:lumMod val="50000"/>
                  </a:schemeClr>
                </a:solidFill>
              </a:rPr>
              <a:t>https://archive.ics.uci.edu</a:t>
            </a:r>
            <a:endParaRPr lang="en-US" sz="1600" b="0" strike="noStrike" spc="-1" dirty="0" smtClean="0">
              <a:solidFill>
                <a:schemeClr val="accent1">
                  <a:lumMod val="50000"/>
                </a:schemeClr>
              </a:solidFill>
              <a:latin typeface="Arial"/>
            </a:endParaRPr>
          </a:p>
          <a:p>
            <a:pPr marL="1257480" lvl="2" indent="-342720">
              <a:spcBef>
                <a:spcPts val="561"/>
              </a:spcBef>
              <a:buClr>
                <a:srgbClr val="000066"/>
              </a:buClr>
              <a:buFont typeface="Symbol" charset="2"/>
              <a:buChar char=""/>
            </a:pPr>
            <a:r>
              <a:rPr lang="en-US" sz="1600" dirty="0">
                <a:solidFill>
                  <a:schemeClr val="accent1">
                    <a:lumMod val="50000"/>
                  </a:schemeClr>
                </a:solidFill>
              </a:rPr>
              <a:t>Department of Information Management, Chung Hua University, Taiwan</a:t>
            </a:r>
            <a:r>
              <a:rPr lang="en-US" sz="1600" dirty="0" smtClean="0">
                <a:solidFill>
                  <a:schemeClr val="accent1">
                    <a:lumMod val="50000"/>
                  </a:schemeClr>
                </a:solidFill>
              </a:rPr>
              <a:t>.</a:t>
            </a:r>
          </a:p>
          <a:p>
            <a:pPr marL="1257480" lvl="2" indent="-342720">
              <a:spcBef>
                <a:spcPts val="561"/>
              </a:spcBef>
              <a:buClr>
                <a:srgbClr val="000066"/>
              </a:buClr>
              <a:buFont typeface="Symbol" charset="2"/>
              <a:buChar char=""/>
            </a:pPr>
            <a:r>
              <a:rPr lang="en-US" sz="1600" dirty="0">
                <a:solidFill>
                  <a:schemeClr val="accent1">
                    <a:lumMod val="50000"/>
                  </a:schemeClr>
                </a:solidFill>
              </a:rPr>
              <a:t>Department of Civil Engineering, </a:t>
            </a:r>
            <a:r>
              <a:rPr lang="en-US" sz="1600" dirty="0" err="1">
                <a:solidFill>
                  <a:schemeClr val="accent1">
                    <a:lumMod val="50000"/>
                  </a:schemeClr>
                </a:solidFill>
              </a:rPr>
              <a:t>Tamkang</a:t>
            </a:r>
            <a:r>
              <a:rPr lang="en-US" sz="1600" dirty="0">
                <a:solidFill>
                  <a:schemeClr val="accent1">
                    <a:lumMod val="50000"/>
                  </a:schemeClr>
                </a:solidFill>
              </a:rPr>
              <a:t> University, Taiwan.</a:t>
            </a:r>
            <a:endParaRPr lang="en-US" sz="1600" b="0" strike="noStrike" spc="-1" dirty="0" smtClean="0">
              <a:solidFill>
                <a:schemeClr val="accent1">
                  <a:lumMod val="50000"/>
                </a:schemeClr>
              </a:solidFill>
              <a:latin typeface="Arial"/>
            </a:endParaRPr>
          </a:p>
          <a:p>
            <a:pPr marL="343080" indent="-342720">
              <a:lnSpc>
                <a:spcPct val="100000"/>
              </a:lnSpc>
              <a:spcBef>
                <a:spcPts val="561"/>
              </a:spcBef>
              <a:buClr>
                <a:srgbClr val="000066"/>
              </a:buClr>
              <a:buFont typeface="Symbol" charset="2"/>
              <a:buChar char=""/>
            </a:pPr>
            <a:r>
              <a:rPr lang="en-US" sz="2800" b="0" strike="noStrike" spc="-1" dirty="0" err="1" smtClean="0">
                <a:solidFill>
                  <a:srgbClr val="000066"/>
                </a:solidFill>
                <a:latin typeface="Arial"/>
              </a:rPr>
              <a:t>Dự</a:t>
            </a:r>
            <a:r>
              <a:rPr lang="en-US" sz="2800" b="0" strike="noStrike" spc="-1" dirty="0" smtClean="0">
                <a:solidFill>
                  <a:srgbClr val="000066"/>
                </a:solidFill>
                <a:latin typeface="Arial"/>
              </a:rPr>
              <a:t> </a:t>
            </a:r>
            <a:r>
              <a:rPr lang="en-US" sz="2800" b="0" strike="noStrike" spc="-1" dirty="0" err="1">
                <a:solidFill>
                  <a:srgbClr val="000066"/>
                </a:solidFill>
                <a:latin typeface="Arial"/>
              </a:rPr>
              <a:t>đoán</a:t>
            </a:r>
            <a:r>
              <a:rPr lang="en-US" sz="2800" b="0" strike="noStrike" spc="-1" dirty="0">
                <a:solidFill>
                  <a:srgbClr val="000066"/>
                </a:solidFill>
                <a:latin typeface="Arial"/>
              </a:rPr>
              <a:t> </a:t>
            </a:r>
            <a:r>
              <a:rPr lang="en-US" sz="2800" b="0" strike="noStrike" spc="-1" dirty="0" err="1">
                <a:solidFill>
                  <a:srgbClr val="000066"/>
                </a:solidFill>
                <a:latin typeface="Arial"/>
              </a:rPr>
              <a:t>về</a:t>
            </a:r>
            <a:r>
              <a:rPr lang="en-US" sz="2800" b="0" strike="noStrike" spc="-1" dirty="0">
                <a:solidFill>
                  <a:srgbClr val="000066"/>
                </a:solidFill>
                <a:latin typeface="Arial"/>
              </a:rPr>
              <a:t> </a:t>
            </a:r>
            <a:r>
              <a:rPr lang="en-US" sz="2800" b="0" strike="noStrike" spc="-1" dirty="0" err="1">
                <a:solidFill>
                  <a:srgbClr val="000066"/>
                </a:solidFill>
                <a:latin typeface="Arial"/>
              </a:rPr>
              <a:t>xác</a:t>
            </a:r>
            <a:r>
              <a:rPr lang="en-US" sz="2800" b="0" strike="noStrike" spc="-1" dirty="0">
                <a:solidFill>
                  <a:srgbClr val="000066"/>
                </a:solidFill>
                <a:latin typeface="Arial"/>
              </a:rPr>
              <a:t> </a:t>
            </a:r>
            <a:r>
              <a:rPr lang="en-US" sz="2800" b="0" strike="noStrike" spc="-1" dirty="0" err="1">
                <a:solidFill>
                  <a:srgbClr val="000066"/>
                </a:solidFill>
                <a:latin typeface="Arial"/>
              </a:rPr>
              <a:t>suất</a:t>
            </a:r>
            <a:r>
              <a:rPr lang="en-US" sz="2800" b="0" strike="noStrike" spc="-1" dirty="0">
                <a:solidFill>
                  <a:srgbClr val="000066"/>
                </a:solidFill>
                <a:latin typeface="Arial"/>
              </a:rPr>
              <a:t> </a:t>
            </a:r>
            <a:r>
              <a:rPr lang="en-US" sz="2800" b="0" strike="noStrike" spc="-1" dirty="0" err="1">
                <a:solidFill>
                  <a:srgbClr val="000066"/>
                </a:solidFill>
                <a:latin typeface="Arial"/>
              </a:rPr>
              <a:t>vỡ</a:t>
            </a:r>
            <a:r>
              <a:rPr lang="en-US" sz="2800" b="0" strike="noStrike" spc="-1" dirty="0">
                <a:solidFill>
                  <a:srgbClr val="000066"/>
                </a:solidFill>
                <a:latin typeface="Arial"/>
              </a:rPr>
              <a:t> </a:t>
            </a:r>
            <a:r>
              <a:rPr lang="en-US" sz="2800" b="0" strike="noStrike" spc="-1" dirty="0" err="1">
                <a:solidFill>
                  <a:srgbClr val="000066"/>
                </a:solidFill>
                <a:latin typeface="Arial"/>
              </a:rPr>
              <a:t>nợ</a:t>
            </a:r>
            <a:r>
              <a:rPr lang="en-US" sz="2800" b="0" strike="noStrike" spc="-1" dirty="0">
                <a:solidFill>
                  <a:srgbClr val="000066"/>
                </a:solidFill>
                <a:latin typeface="Arial"/>
              </a:rPr>
              <a:t> </a:t>
            </a:r>
            <a:r>
              <a:rPr lang="en-US" sz="2800" b="0" strike="noStrike" spc="-1" dirty="0" err="1">
                <a:solidFill>
                  <a:srgbClr val="000066"/>
                </a:solidFill>
                <a:latin typeface="Arial"/>
              </a:rPr>
              <a:t>của</a:t>
            </a:r>
            <a:r>
              <a:rPr lang="en-US" sz="2800" b="0" strike="noStrike" spc="-1" dirty="0">
                <a:solidFill>
                  <a:srgbClr val="000066"/>
                </a:solidFill>
                <a:latin typeface="Arial"/>
              </a:rPr>
              <a:t> </a:t>
            </a:r>
            <a:r>
              <a:rPr lang="en-US" sz="2800" b="0" strike="noStrike" spc="-1" dirty="0" err="1">
                <a:solidFill>
                  <a:srgbClr val="000066"/>
                </a:solidFill>
                <a:latin typeface="Arial"/>
              </a:rPr>
              <a:t>khách</a:t>
            </a:r>
            <a:r>
              <a:rPr lang="en-US" sz="2800" b="0" strike="noStrike" spc="-1" dirty="0">
                <a:solidFill>
                  <a:srgbClr val="000066"/>
                </a:solidFill>
                <a:latin typeface="Arial"/>
              </a:rPr>
              <a:t> </a:t>
            </a:r>
            <a:r>
              <a:rPr lang="en-US" sz="2800" b="0" strike="noStrike" spc="-1" dirty="0" err="1">
                <a:solidFill>
                  <a:srgbClr val="000066"/>
                </a:solidFill>
                <a:latin typeface="Arial"/>
              </a:rPr>
              <a:t>hàng</a:t>
            </a:r>
            <a:r>
              <a:rPr lang="en-US" sz="2800" b="0" strike="noStrike" spc="-1" dirty="0">
                <a:solidFill>
                  <a:srgbClr val="000066"/>
                </a:solidFill>
                <a:latin typeface="Arial"/>
              </a:rPr>
              <a:t>.</a:t>
            </a:r>
          </a:p>
          <a:p>
            <a:pPr marL="343080" indent="-342720">
              <a:lnSpc>
                <a:spcPct val="100000"/>
              </a:lnSpc>
              <a:spcBef>
                <a:spcPts val="561"/>
              </a:spcBef>
              <a:buClr>
                <a:srgbClr val="000066"/>
              </a:buClr>
              <a:buFont typeface="Symbol" charset="2"/>
              <a:buChar char=""/>
            </a:pPr>
            <a:r>
              <a:rPr lang="en-US" sz="2800" b="0" strike="noStrike" spc="-1" dirty="0" err="1">
                <a:solidFill>
                  <a:srgbClr val="000066"/>
                </a:solidFill>
                <a:latin typeface="Arial"/>
              </a:rPr>
              <a:t>Nội</a:t>
            </a:r>
            <a:r>
              <a:rPr lang="en-US" sz="2800" b="0" strike="noStrike" spc="-1" dirty="0">
                <a:solidFill>
                  <a:srgbClr val="000066"/>
                </a:solidFill>
                <a:latin typeface="Arial"/>
              </a:rPr>
              <a:t> dung: </a:t>
            </a:r>
            <a:r>
              <a:rPr lang="en-US" sz="2800" b="0" strike="noStrike" spc="-1" dirty="0" err="1">
                <a:solidFill>
                  <a:srgbClr val="000066"/>
                </a:solidFill>
                <a:latin typeface="Arial"/>
              </a:rPr>
              <a:t>Kết</a:t>
            </a:r>
            <a:r>
              <a:rPr lang="en-US" sz="2800" b="0" strike="noStrike" spc="-1" dirty="0">
                <a:solidFill>
                  <a:srgbClr val="000066"/>
                </a:solidFill>
                <a:latin typeface="Arial"/>
              </a:rPr>
              <a:t> </a:t>
            </a:r>
            <a:r>
              <a:rPr lang="en-US" sz="2800" b="0" strike="noStrike" spc="-1" dirty="0" err="1">
                <a:solidFill>
                  <a:srgbClr val="000066"/>
                </a:solidFill>
                <a:latin typeface="Arial"/>
              </a:rPr>
              <a:t>quả</a:t>
            </a:r>
            <a:r>
              <a:rPr lang="en-US" sz="2800" b="0" strike="noStrike" spc="-1" dirty="0">
                <a:solidFill>
                  <a:srgbClr val="000066"/>
                </a:solidFill>
                <a:latin typeface="Arial"/>
              </a:rPr>
              <a:t> </a:t>
            </a:r>
            <a:r>
              <a:rPr lang="en-US" sz="2800" b="0" strike="noStrike" spc="-1" dirty="0" err="1">
                <a:solidFill>
                  <a:srgbClr val="000066"/>
                </a:solidFill>
                <a:latin typeface="Arial"/>
              </a:rPr>
              <a:t>của</a:t>
            </a:r>
            <a:r>
              <a:rPr lang="en-US" sz="2800" b="0" strike="noStrike" spc="-1" dirty="0">
                <a:solidFill>
                  <a:srgbClr val="000066"/>
                </a:solidFill>
                <a:latin typeface="Arial"/>
              </a:rPr>
              <a:t> </a:t>
            </a:r>
            <a:r>
              <a:rPr lang="en-US" sz="2800" b="0" strike="noStrike" spc="-1" dirty="0" err="1">
                <a:solidFill>
                  <a:srgbClr val="000066"/>
                </a:solidFill>
                <a:latin typeface="Arial"/>
              </a:rPr>
              <a:t>độ</a:t>
            </a:r>
            <a:r>
              <a:rPr lang="en-US" sz="2800" b="0" strike="noStrike" spc="-1" dirty="0">
                <a:solidFill>
                  <a:srgbClr val="000066"/>
                </a:solidFill>
                <a:latin typeface="Arial"/>
              </a:rPr>
              <a:t> </a:t>
            </a:r>
            <a:r>
              <a:rPr lang="en-US" sz="2800" b="0" strike="noStrike" spc="-1" dirty="0" err="1">
                <a:solidFill>
                  <a:srgbClr val="000066"/>
                </a:solidFill>
                <a:latin typeface="Arial"/>
              </a:rPr>
              <a:t>chính</a:t>
            </a:r>
            <a:r>
              <a:rPr lang="en-US" sz="2800" b="0" strike="noStrike" spc="-1" dirty="0">
                <a:solidFill>
                  <a:srgbClr val="000066"/>
                </a:solidFill>
                <a:latin typeface="Arial"/>
              </a:rPr>
              <a:t> </a:t>
            </a:r>
            <a:r>
              <a:rPr lang="en-US" sz="2800" b="0" strike="noStrike" spc="-1" dirty="0" err="1">
                <a:solidFill>
                  <a:srgbClr val="000066"/>
                </a:solidFill>
                <a:latin typeface="Arial"/>
              </a:rPr>
              <a:t>xác</a:t>
            </a:r>
            <a:r>
              <a:rPr lang="en-US" sz="2800" b="0" strike="noStrike" spc="-1" dirty="0">
                <a:solidFill>
                  <a:srgbClr val="000066"/>
                </a:solidFill>
                <a:latin typeface="Arial"/>
              </a:rPr>
              <a:t> </a:t>
            </a:r>
            <a:r>
              <a:rPr lang="en-US" sz="2800" b="0" strike="noStrike" spc="-1" dirty="0" err="1">
                <a:solidFill>
                  <a:srgbClr val="000066"/>
                </a:solidFill>
                <a:latin typeface="Arial"/>
              </a:rPr>
              <a:t>dự</a:t>
            </a:r>
            <a:r>
              <a:rPr lang="en-US" sz="2800" b="0" strike="noStrike" spc="-1" dirty="0">
                <a:solidFill>
                  <a:srgbClr val="000066"/>
                </a:solidFill>
                <a:latin typeface="Arial"/>
              </a:rPr>
              <a:t> </a:t>
            </a:r>
            <a:r>
              <a:rPr lang="en-US" sz="2800" b="0" strike="noStrike" spc="-1" dirty="0" err="1">
                <a:solidFill>
                  <a:srgbClr val="000066"/>
                </a:solidFill>
                <a:latin typeface="Arial"/>
              </a:rPr>
              <a:t>đoán</a:t>
            </a:r>
            <a:r>
              <a:rPr lang="en-US" sz="2800" b="0" strike="noStrike" spc="-1" dirty="0">
                <a:solidFill>
                  <a:srgbClr val="000066"/>
                </a:solidFill>
                <a:latin typeface="Arial"/>
              </a:rPr>
              <a:t> </a:t>
            </a:r>
            <a:r>
              <a:rPr lang="en-US" sz="2800" b="0" strike="noStrike" spc="-1" dirty="0" err="1">
                <a:solidFill>
                  <a:srgbClr val="000066"/>
                </a:solidFill>
                <a:latin typeface="Arial"/>
              </a:rPr>
              <a:t>về</a:t>
            </a:r>
            <a:r>
              <a:rPr lang="en-US" sz="2800" b="0" strike="noStrike" spc="-1" dirty="0">
                <a:solidFill>
                  <a:srgbClr val="000066"/>
                </a:solidFill>
                <a:latin typeface="Arial"/>
              </a:rPr>
              <a:t> </a:t>
            </a:r>
            <a:r>
              <a:rPr lang="en-US" sz="2800" b="0" strike="noStrike" spc="-1" dirty="0" err="1">
                <a:solidFill>
                  <a:srgbClr val="000066"/>
                </a:solidFill>
                <a:latin typeface="Arial"/>
              </a:rPr>
              <a:t>xác</a:t>
            </a:r>
            <a:r>
              <a:rPr lang="en-US" sz="2800" b="0" strike="noStrike" spc="-1" dirty="0">
                <a:solidFill>
                  <a:srgbClr val="000066"/>
                </a:solidFill>
                <a:latin typeface="Arial"/>
              </a:rPr>
              <a:t> </a:t>
            </a:r>
            <a:r>
              <a:rPr lang="en-US" sz="2800" b="0" strike="noStrike" spc="-1" dirty="0" err="1">
                <a:solidFill>
                  <a:srgbClr val="000066"/>
                </a:solidFill>
                <a:latin typeface="Arial"/>
              </a:rPr>
              <a:t>suất</a:t>
            </a:r>
            <a:r>
              <a:rPr lang="en-US" sz="2800" b="0" strike="noStrike" spc="-1" dirty="0">
                <a:solidFill>
                  <a:srgbClr val="000066"/>
                </a:solidFill>
                <a:latin typeface="Arial"/>
              </a:rPr>
              <a:t> </a:t>
            </a:r>
            <a:r>
              <a:rPr lang="en-US" sz="2800" b="0" strike="noStrike" spc="-1" dirty="0" err="1">
                <a:solidFill>
                  <a:srgbClr val="000066"/>
                </a:solidFill>
                <a:latin typeface="Arial"/>
              </a:rPr>
              <a:t>khách</a:t>
            </a:r>
            <a:r>
              <a:rPr lang="en-US" sz="2800" b="0" strike="noStrike" spc="-1" dirty="0">
                <a:solidFill>
                  <a:srgbClr val="000066"/>
                </a:solidFill>
                <a:latin typeface="Arial"/>
              </a:rPr>
              <a:t> </a:t>
            </a:r>
            <a:r>
              <a:rPr lang="en-US" sz="2800" b="0" strike="noStrike" spc="-1" dirty="0" err="1">
                <a:solidFill>
                  <a:srgbClr val="000066"/>
                </a:solidFill>
                <a:latin typeface="Arial"/>
              </a:rPr>
              <a:t>hàng</a:t>
            </a:r>
            <a:r>
              <a:rPr lang="en-US" sz="2800" b="0" strike="noStrike" spc="-1" dirty="0">
                <a:solidFill>
                  <a:srgbClr val="000066"/>
                </a:solidFill>
                <a:latin typeface="Arial"/>
              </a:rPr>
              <a:t> </a:t>
            </a:r>
            <a:r>
              <a:rPr lang="en-US" sz="2800" b="0" strike="noStrike" spc="-1" dirty="0" err="1">
                <a:solidFill>
                  <a:srgbClr val="000066"/>
                </a:solidFill>
                <a:latin typeface="Arial"/>
              </a:rPr>
              <a:t>đáng</a:t>
            </a:r>
            <a:r>
              <a:rPr lang="en-US" sz="2800" b="0" strike="noStrike" spc="-1" dirty="0">
                <a:solidFill>
                  <a:srgbClr val="000066"/>
                </a:solidFill>
                <a:latin typeface="Arial"/>
              </a:rPr>
              <a:t> tin </a:t>
            </a:r>
            <a:r>
              <a:rPr lang="en-US" sz="2800" b="0" strike="noStrike" spc="-1" dirty="0" err="1">
                <a:solidFill>
                  <a:srgbClr val="000066"/>
                </a:solidFill>
                <a:latin typeface="Arial"/>
              </a:rPr>
              <a:t>cậy</a:t>
            </a:r>
            <a:r>
              <a:rPr lang="en-US" sz="2800" b="0" strike="noStrike" spc="-1" dirty="0">
                <a:solidFill>
                  <a:srgbClr val="000066"/>
                </a:solidFill>
                <a:latin typeface="Arial"/>
              </a:rPr>
              <a:t> </a:t>
            </a:r>
            <a:r>
              <a:rPr lang="en-US" sz="2800" b="0" strike="noStrike" spc="-1" dirty="0" err="1">
                <a:solidFill>
                  <a:srgbClr val="000066"/>
                </a:solidFill>
                <a:latin typeface="Arial"/>
              </a:rPr>
              <a:t>hoặc</a:t>
            </a:r>
            <a:r>
              <a:rPr lang="en-US" sz="2800" b="0" strike="noStrike" spc="-1" dirty="0">
                <a:solidFill>
                  <a:srgbClr val="000066"/>
                </a:solidFill>
                <a:latin typeface="Arial"/>
              </a:rPr>
              <a:t> </a:t>
            </a:r>
            <a:r>
              <a:rPr lang="en-US" sz="2800" b="0" strike="noStrike" spc="-1" dirty="0" err="1">
                <a:solidFill>
                  <a:srgbClr val="000066"/>
                </a:solidFill>
                <a:latin typeface="Arial"/>
              </a:rPr>
              <a:t>không</a:t>
            </a:r>
            <a:r>
              <a:rPr lang="en-US" sz="2800" b="0" strike="noStrike" spc="-1" dirty="0">
                <a:solidFill>
                  <a:srgbClr val="000066"/>
                </a:solidFill>
                <a:latin typeface="Arial"/>
              </a:rPr>
              <a:t> </a:t>
            </a:r>
            <a:r>
              <a:rPr lang="en-US" sz="2800" b="0" strike="noStrike" spc="-1" dirty="0" err="1">
                <a:solidFill>
                  <a:srgbClr val="000066"/>
                </a:solidFill>
                <a:latin typeface="Arial"/>
              </a:rPr>
              <a:t>đáng</a:t>
            </a:r>
            <a:r>
              <a:rPr lang="en-US" sz="2800" b="0" strike="noStrike" spc="-1" dirty="0">
                <a:solidFill>
                  <a:srgbClr val="000066"/>
                </a:solidFill>
                <a:latin typeface="Arial"/>
              </a:rPr>
              <a:t> tin </a:t>
            </a:r>
            <a:r>
              <a:rPr lang="en-US" sz="2800" b="0" strike="noStrike" spc="-1" dirty="0" err="1">
                <a:solidFill>
                  <a:srgbClr val="000066"/>
                </a:solidFill>
                <a:latin typeface="Arial"/>
              </a:rPr>
              <a:t>cậy</a:t>
            </a:r>
            <a:r>
              <a:rPr lang="en-US" sz="2800" b="0" strike="noStrike" spc="-1" dirty="0">
                <a:solidFill>
                  <a:srgbClr val="000066"/>
                </a:solidFill>
                <a:latin typeface="Arial"/>
              </a:rPr>
              <a:t>.</a:t>
            </a:r>
          </a:p>
          <a:p>
            <a:pPr marL="343080" indent="-342720">
              <a:lnSpc>
                <a:spcPct val="100000"/>
              </a:lnSpc>
              <a:spcBef>
                <a:spcPts val="561"/>
              </a:spcBef>
              <a:buClr>
                <a:srgbClr val="000066"/>
              </a:buClr>
              <a:buFont typeface="Symbol" charset="2"/>
              <a:buChar char=""/>
            </a:pPr>
            <a:r>
              <a:rPr lang="en-US" sz="2800" b="0" strike="noStrike" spc="-1" dirty="0" err="1">
                <a:solidFill>
                  <a:srgbClr val="000066"/>
                </a:solidFill>
                <a:latin typeface="Arial"/>
              </a:rPr>
              <a:t>Khó</a:t>
            </a:r>
            <a:r>
              <a:rPr lang="en-US" sz="2800" b="0" strike="noStrike" spc="-1" dirty="0">
                <a:solidFill>
                  <a:srgbClr val="000066"/>
                </a:solidFill>
                <a:latin typeface="Arial"/>
              </a:rPr>
              <a:t> </a:t>
            </a:r>
            <a:r>
              <a:rPr lang="en-US" sz="2800" b="0" strike="noStrike" spc="-1" dirty="0" err="1">
                <a:solidFill>
                  <a:srgbClr val="000066"/>
                </a:solidFill>
                <a:latin typeface="Arial"/>
              </a:rPr>
              <a:t>khăn</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Nhiều</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cột</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có</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giá</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trị</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liên</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tục</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khó</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khăn</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trong</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việ</a:t>
            </a:r>
            <a:r>
              <a:rPr lang="en-US" sz="2800" spc="-1" dirty="0" err="1" smtClean="0">
                <a:solidFill>
                  <a:srgbClr val="000066"/>
                </a:solidFill>
                <a:latin typeface="Arial"/>
              </a:rPr>
              <a:t>c</a:t>
            </a:r>
            <a:r>
              <a:rPr lang="en-US" sz="2800" spc="-1" dirty="0" smtClean="0">
                <a:solidFill>
                  <a:srgbClr val="000066"/>
                </a:solidFill>
                <a:latin typeface="Arial"/>
              </a:rPr>
              <a:t> </a:t>
            </a:r>
            <a:r>
              <a:rPr lang="en-US" sz="2800" spc="-1" dirty="0" err="1" smtClean="0">
                <a:solidFill>
                  <a:srgbClr val="000066"/>
                </a:solidFill>
                <a:latin typeface="Arial"/>
              </a:rPr>
              <a:t>tính</a:t>
            </a:r>
            <a:r>
              <a:rPr lang="en-US" sz="2800" spc="-1" dirty="0" smtClean="0">
                <a:solidFill>
                  <a:srgbClr val="000066"/>
                </a:solidFill>
                <a:latin typeface="Arial"/>
              </a:rPr>
              <a:t> </a:t>
            </a:r>
            <a:r>
              <a:rPr lang="en-US" sz="2800" spc="-1" dirty="0" err="1" smtClean="0">
                <a:solidFill>
                  <a:srgbClr val="000066"/>
                </a:solidFill>
                <a:latin typeface="Arial"/>
              </a:rPr>
              <a:t>toán</a:t>
            </a:r>
            <a:r>
              <a:rPr lang="en-US" sz="2800" spc="-1" dirty="0" smtClean="0">
                <a:solidFill>
                  <a:srgbClr val="000066"/>
                </a:solidFill>
                <a:latin typeface="Arial"/>
              </a:rPr>
              <a:t>.</a:t>
            </a:r>
            <a:endParaRPr lang="en-US" sz="2800" b="0" strike="noStrike" spc="-1" dirty="0">
              <a:solidFill>
                <a:srgbClr val="000066"/>
              </a:solidFill>
              <a:latin typeface="Arial"/>
            </a:endParaRPr>
          </a:p>
          <a:p>
            <a:pPr>
              <a:lnSpc>
                <a:spcPct val="100000"/>
              </a:lnSpc>
              <a:spcBef>
                <a:spcPts val="581"/>
              </a:spcBef>
            </a:pPr>
            <a:endParaRPr lang="en-US" sz="2800" b="0" strike="noStrike" spc="-1" dirty="0">
              <a:solidFill>
                <a:srgbClr val="000066"/>
              </a:solidFill>
              <a:latin typeface="Arial"/>
            </a:endParaRPr>
          </a:p>
        </p:txBody>
      </p:sp>
      <p:sp>
        <p:nvSpPr>
          <p:cNvPr id="4" name="TextBox 3"/>
          <p:cNvSpPr txBox="1"/>
          <p:nvPr/>
        </p:nvSpPr>
        <p:spPr>
          <a:xfrm>
            <a:off x="8434173" y="6061708"/>
            <a:ext cx="633507" cy="369332"/>
          </a:xfrm>
          <a:prstGeom prst="rect">
            <a:avLst/>
          </a:prstGeom>
          <a:noFill/>
        </p:spPr>
        <p:txBody>
          <a:bodyPr wrap="none" rtlCol="0">
            <a:spAutoFit/>
          </a:bodyPr>
          <a:lstStyle/>
          <a:p>
            <a:r>
              <a:rPr lang="en-US" dirty="0" smtClean="0"/>
              <a:t>2/18</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1752480" y="282600"/>
            <a:ext cx="7086240" cy="944280"/>
          </a:xfrm>
          <a:prstGeom prst="rect">
            <a:avLst/>
          </a:prstGeom>
          <a:noFill/>
          <a:ln>
            <a:noFill/>
          </a:ln>
        </p:spPr>
        <p:txBody>
          <a:bodyPr anchor="ctr"/>
          <a:lstStyle/>
          <a:p>
            <a:pPr marL="465138" indent="-465138">
              <a:buFont typeface="+mj-lt"/>
              <a:buAutoNum type="romanUcPeriod"/>
            </a:pPr>
            <a:r>
              <a:rPr lang="en-US" sz="3200" dirty="0" err="1"/>
              <a:t>Tổng</a:t>
            </a:r>
            <a:r>
              <a:rPr lang="en-US" sz="3200" dirty="0"/>
              <a:t> </a:t>
            </a:r>
            <a:r>
              <a:rPr lang="en-US" sz="3200" dirty="0" err="1"/>
              <a:t>quan</a:t>
            </a:r>
            <a:r>
              <a:rPr lang="en-US" sz="3200" dirty="0"/>
              <a:t> </a:t>
            </a:r>
            <a:r>
              <a:rPr lang="en-US" sz="3200" dirty="0" err="1"/>
              <a:t>tập</a:t>
            </a:r>
            <a:r>
              <a:rPr lang="en-US" sz="3200" dirty="0"/>
              <a:t> </a:t>
            </a:r>
            <a:r>
              <a:rPr lang="en-US" sz="3200" dirty="0" err="1"/>
              <a:t>dữ</a:t>
            </a:r>
            <a:r>
              <a:rPr lang="en-US" sz="3200" dirty="0"/>
              <a:t> </a:t>
            </a:r>
            <a:r>
              <a:rPr lang="en-US" sz="3200" dirty="0" err="1"/>
              <a:t>liệu</a:t>
            </a:r>
            <a:endParaRPr lang="en-US" sz="3200" dirty="0"/>
          </a:p>
        </p:txBody>
      </p:sp>
      <p:sp>
        <p:nvSpPr>
          <p:cNvPr id="89" name="TextShape 2"/>
          <p:cNvSpPr txBox="1"/>
          <p:nvPr/>
        </p:nvSpPr>
        <p:spPr>
          <a:xfrm>
            <a:off x="609480" y="1633680"/>
            <a:ext cx="8229240" cy="4843080"/>
          </a:xfrm>
          <a:prstGeom prst="rect">
            <a:avLst/>
          </a:prstGeom>
          <a:noFill/>
          <a:ln>
            <a:noFill/>
          </a:ln>
        </p:spPr>
        <p:txBody>
          <a:bodyPr/>
          <a:lstStyle/>
          <a:p>
            <a:pPr marL="343080" indent="-342720">
              <a:lnSpc>
                <a:spcPct val="100000"/>
              </a:lnSpc>
              <a:spcBef>
                <a:spcPts val="561"/>
              </a:spcBef>
              <a:buClr>
                <a:srgbClr val="000066"/>
              </a:buClr>
              <a:buFont typeface="Symbol" charset="2"/>
              <a:buChar char=""/>
            </a:pPr>
            <a:r>
              <a:rPr lang="en-US" sz="2800" b="0" strike="noStrike" spc="-1" dirty="0" err="1">
                <a:solidFill>
                  <a:srgbClr val="000066"/>
                </a:solidFill>
                <a:latin typeface="Arial"/>
              </a:rPr>
              <a:t>Số</a:t>
            </a:r>
            <a:r>
              <a:rPr lang="en-US" sz="2800" b="0" strike="noStrike" spc="-1" dirty="0">
                <a:solidFill>
                  <a:srgbClr val="000066"/>
                </a:solidFill>
                <a:latin typeface="Arial"/>
              </a:rPr>
              <a:t> </a:t>
            </a:r>
            <a:r>
              <a:rPr lang="en-US" sz="2800" b="0" strike="noStrike" spc="-1" dirty="0" err="1">
                <a:solidFill>
                  <a:srgbClr val="000066"/>
                </a:solidFill>
                <a:latin typeface="Arial"/>
              </a:rPr>
              <a:t>dòng</a:t>
            </a:r>
            <a:r>
              <a:rPr lang="en-US" sz="2800" b="0" strike="noStrike" spc="-1" dirty="0">
                <a:solidFill>
                  <a:srgbClr val="000066"/>
                </a:solidFill>
                <a:latin typeface="Arial"/>
              </a:rPr>
              <a:t> </a:t>
            </a:r>
            <a:r>
              <a:rPr lang="en-US" sz="2800" b="0" strike="noStrike" spc="-1" dirty="0" err="1">
                <a:solidFill>
                  <a:srgbClr val="000066"/>
                </a:solidFill>
                <a:latin typeface="Arial"/>
              </a:rPr>
              <a:t>dữ</a:t>
            </a:r>
            <a:r>
              <a:rPr lang="en-US" sz="2800" b="0" strike="noStrike" spc="-1" dirty="0">
                <a:solidFill>
                  <a:srgbClr val="000066"/>
                </a:solidFill>
                <a:latin typeface="Arial"/>
              </a:rPr>
              <a:t> </a:t>
            </a:r>
            <a:r>
              <a:rPr lang="en-US" sz="2800" b="0" strike="noStrike" spc="-1" dirty="0" err="1">
                <a:solidFill>
                  <a:srgbClr val="000066"/>
                </a:solidFill>
                <a:latin typeface="Arial"/>
              </a:rPr>
              <a:t>liệu</a:t>
            </a:r>
            <a:r>
              <a:rPr lang="en-US" sz="2800" b="0" strike="noStrike" spc="-1" dirty="0">
                <a:solidFill>
                  <a:srgbClr val="000066"/>
                </a:solidFill>
                <a:latin typeface="Arial"/>
              </a:rPr>
              <a:t>: 30000 </a:t>
            </a:r>
            <a:r>
              <a:rPr lang="en-US" sz="2800" b="0" strike="noStrike" spc="-1" dirty="0" err="1">
                <a:solidFill>
                  <a:srgbClr val="000066"/>
                </a:solidFill>
                <a:latin typeface="Arial"/>
              </a:rPr>
              <a:t>dòng</a:t>
            </a:r>
            <a:r>
              <a:rPr lang="en-US" sz="2800" b="0" strike="noStrike" spc="-1" dirty="0">
                <a:solidFill>
                  <a:srgbClr val="000066"/>
                </a:solidFill>
                <a:latin typeface="Arial"/>
              </a:rPr>
              <a:t>.</a:t>
            </a:r>
          </a:p>
          <a:p>
            <a:pPr marL="343080" indent="-342720">
              <a:lnSpc>
                <a:spcPct val="100000"/>
              </a:lnSpc>
              <a:spcBef>
                <a:spcPts val="561"/>
              </a:spcBef>
              <a:buClr>
                <a:srgbClr val="000066"/>
              </a:buClr>
              <a:buFont typeface="Symbol" charset="2"/>
              <a:buChar char=""/>
            </a:pPr>
            <a:r>
              <a:rPr lang="en-US" sz="2800" b="0" strike="noStrike" spc="-1" dirty="0" err="1">
                <a:solidFill>
                  <a:srgbClr val="000066"/>
                </a:solidFill>
                <a:latin typeface="Arial"/>
              </a:rPr>
              <a:t>Số</a:t>
            </a:r>
            <a:r>
              <a:rPr lang="en-US" sz="2800" b="0" strike="noStrike" spc="-1" dirty="0">
                <a:solidFill>
                  <a:srgbClr val="000066"/>
                </a:solidFill>
                <a:latin typeface="Arial"/>
              </a:rPr>
              <a:t> </a:t>
            </a:r>
            <a:r>
              <a:rPr lang="en-US" sz="2800" b="0" strike="noStrike" spc="-1" dirty="0" err="1">
                <a:solidFill>
                  <a:srgbClr val="000066"/>
                </a:solidFill>
                <a:latin typeface="Arial"/>
              </a:rPr>
              <a:t>cột</a:t>
            </a:r>
            <a:r>
              <a:rPr lang="en-US" sz="2800" b="0" strike="noStrike" spc="-1" dirty="0">
                <a:solidFill>
                  <a:srgbClr val="000066"/>
                </a:solidFill>
                <a:latin typeface="Arial"/>
              </a:rPr>
              <a:t>: 24 </a:t>
            </a:r>
            <a:r>
              <a:rPr lang="en-US" sz="2800" b="0" strike="noStrike" spc="-1" dirty="0" err="1">
                <a:solidFill>
                  <a:srgbClr val="000066"/>
                </a:solidFill>
                <a:latin typeface="Arial"/>
              </a:rPr>
              <a:t>cột</a:t>
            </a:r>
            <a:r>
              <a:rPr lang="en-US" sz="2800" b="0" strike="noStrike" spc="-1" dirty="0">
                <a:solidFill>
                  <a:srgbClr val="000066"/>
                </a:solidFill>
                <a:latin typeface="Arial"/>
              </a:rPr>
              <a:t>.</a:t>
            </a:r>
          </a:p>
          <a:p>
            <a:pPr marL="343080" indent="-342720">
              <a:lnSpc>
                <a:spcPct val="100000"/>
              </a:lnSpc>
              <a:spcBef>
                <a:spcPts val="561"/>
              </a:spcBef>
              <a:buClr>
                <a:srgbClr val="000066"/>
              </a:buClr>
              <a:buFont typeface="Symbol" charset="2"/>
              <a:buChar char=""/>
            </a:pPr>
            <a:r>
              <a:rPr lang="en-US" sz="2800" b="0" strike="noStrike" spc="-1" dirty="0">
                <a:solidFill>
                  <a:srgbClr val="000066"/>
                </a:solidFill>
                <a:latin typeface="Arial"/>
              </a:rPr>
              <a:t>Chi </a:t>
            </a:r>
            <a:r>
              <a:rPr lang="en-US" sz="2800" b="0" strike="noStrike" spc="-1" dirty="0" err="1">
                <a:solidFill>
                  <a:srgbClr val="000066"/>
                </a:solidFill>
                <a:latin typeface="Arial"/>
              </a:rPr>
              <a:t>tiết</a:t>
            </a:r>
            <a:r>
              <a:rPr lang="en-US" sz="2800" b="0" strike="noStrike" spc="-1" dirty="0">
                <a:solidFill>
                  <a:srgbClr val="000066"/>
                </a:solidFill>
                <a:latin typeface="Arial"/>
              </a:rPr>
              <a:t> </a:t>
            </a:r>
            <a:r>
              <a:rPr lang="en-US" sz="2800" b="0" strike="noStrike" spc="-1" dirty="0" err="1">
                <a:solidFill>
                  <a:srgbClr val="000066"/>
                </a:solidFill>
                <a:latin typeface="Arial"/>
              </a:rPr>
              <a:t>thuộc</a:t>
            </a:r>
            <a:r>
              <a:rPr lang="en-US" sz="2800" b="0" strike="noStrike" spc="-1" dirty="0">
                <a:solidFill>
                  <a:srgbClr val="000066"/>
                </a:solidFill>
                <a:latin typeface="Arial"/>
              </a:rPr>
              <a:t> </a:t>
            </a:r>
            <a:r>
              <a:rPr lang="en-US" sz="2800" b="0" strike="noStrike" spc="-1" dirty="0" err="1">
                <a:solidFill>
                  <a:srgbClr val="000066"/>
                </a:solidFill>
                <a:latin typeface="Arial"/>
              </a:rPr>
              <a:t>tính</a:t>
            </a:r>
            <a:r>
              <a:rPr lang="en-US" sz="2800" b="0" strike="noStrike" spc="-1" dirty="0">
                <a:solidFill>
                  <a:srgbClr val="000066"/>
                </a:solidFill>
                <a:latin typeface="Arial"/>
              </a:rPr>
              <a:t> </a:t>
            </a:r>
            <a:r>
              <a:rPr lang="en-US" sz="2800" b="0" strike="noStrike" spc="-1" dirty="0" err="1">
                <a:solidFill>
                  <a:srgbClr val="000066"/>
                </a:solidFill>
                <a:latin typeface="Arial"/>
              </a:rPr>
              <a:t>và</a:t>
            </a:r>
            <a:r>
              <a:rPr lang="en-US" sz="2800" b="0" strike="noStrike" spc="-1" dirty="0">
                <a:solidFill>
                  <a:srgbClr val="000066"/>
                </a:solidFill>
                <a:latin typeface="Arial"/>
              </a:rPr>
              <a:t> </a:t>
            </a:r>
            <a:r>
              <a:rPr lang="en-US" sz="2800" b="0" strike="noStrike" spc="-1" dirty="0" err="1">
                <a:solidFill>
                  <a:srgbClr val="000066"/>
                </a:solidFill>
                <a:latin typeface="Arial"/>
              </a:rPr>
              <a:t>nhãn</a:t>
            </a:r>
            <a:r>
              <a:rPr lang="en-US" sz="2800" b="0" strike="noStrike" spc="-1" dirty="0">
                <a:solidFill>
                  <a:srgbClr val="000066"/>
                </a:solidFill>
                <a:latin typeface="Arial"/>
              </a:rPr>
              <a:t>:</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LIMIT_BAL : </a:t>
            </a:r>
            <a:r>
              <a:rPr lang="en-US" sz="1800" b="0" strike="noStrike" spc="-1" dirty="0" err="1">
                <a:solidFill>
                  <a:srgbClr val="000066"/>
                </a:solidFill>
                <a:latin typeface="Arial"/>
              </a:rPr>
              <a:t>Số</a:t>
            </a:r>
            <a:r>
              <a:rPr lang="en-US" sz="1800" b="0" strike="noStrike" spc="-1" dirty="0">
                <a:solidFill>
                  <a:srgbClr val="000066"/>
                </a:solidFill>
                <a:latin typeface="Arial"/>
              </a:rPr>
              <a:t> </a:t>
            </a:r>
            <a:r>
              <a:rPr lang="en-US" sz="1800" b="0" strike="noStrike" spc="-1" dirty="0" err="1">
                <a:solidFill>
                  <a:srgbClr val="000066"/>
                </a:solidFill>
                <a:latin typeface="Arial"/>
              </a:rPr>
              <a:t>tiền</a:t>
            </a:r>
            <a:r>
              <a:rPr lang="en-US" sz="1800" b="0" strike="noStrike" spc="-1" dirty="0">
                <a:solidFill>
                  <a:srgbClr val="000066"/>
                </a:solidFill>
                <a:latin typeface="Arial"/>
              </a:rPr>
              <a:t> </a:t>
            </a:r>
            <a:r>
              <a:rPr lang="en-US" sz="1800" b="0" strike="noStrike" spc="-1" dirty="0" err="1">
                <a:solidFill>
                  <a:srgbClr val="000066"/>
                </a:solidFill>
                <a:latin typeface="Arial"/>
              </a:rPr>
              <a:t>tín</a:t>
            </a:r>
            <a:r>
              <a:rPr lang="en-US" sz="1800" b="0" strike="noStrike" spc="-1" dirty="0">
                <a:solidFill>
                  <a:srgbClr val="000066"/>
                </a:solidFill>
                <a:latin typeface="Arial"/>
              </a:rPr>
              <a:t> </a:t>
            </a:r>
            <a:r>
              <a:rPr lang="en-US" sz="1800" b="0" strike="noStrike" spc="-1" dirty="0" err="1">
                <a:solidFill>
                  <a:srgbClr val="000066"/>
                </a:solidFill>
                <a:latin typeface="Arial"/>
              </a:rPr>
              <a:t>dụng</a:t>
            </a:r>
            <a:r>
              <a:rPr lang="en-US" sz="1800" b="0" strike="noStrike" spc="-1" dirty="0">
                <a:solidFill>
                  <a:srgbClr val="000066"/>
                </a:solidFill>
                <a:latin typeface="Arial"/>
              </a:rPr>
              <a:t> </a:t>
            </a:r>
            <a:r>
              <a:rPr lang="en-US" sz="1800" b="0" strike="noStrike" spc="-1" dirty="0" err="1">
                <a:solidFill>
                  <a:srgbClr val="000066"/>
                </a:solidFill>
                <a:latin typeface="Arial"/>
              </a:rPr>
              <a:t>đã</a:t>
            </a:r>
            <a:r>
              <a:rPr lang="en-US" sz="1800" b="0" strike="noStrike" spc="-1" dirty="0">
                <a:solidFill>
                  <a:srgbClr val="000066"/>
                </a:solidFill>
                <a:latin typeface="Arial"/>
              </a:rPr>
              <a:t> </a:t>
            </a:r>
            <a:r>
              <a:rPr lang="en-US" sz="1800" b="0" strike="noStrike" spc="-1" dirty="0" err="1">
                <a:solidFill>
                  <a:srgbClr val="000066"/>
                </a:solidFill>
                <a:latin typeface="Arial"/>
              </a:rPr>
              <a:t>vay</a:t>
            </a:r>
            <a:r>
              <a:rPr lang="en-US" sz="1800" b="0" strike="noStrike" spc="-1" dirty="0">
                <a:solidFill>
                  <a:srgbClr val="000066"/>
                </a:solidFill>
                <a:latin typeface="Arial"/>
              </a:rPr>
              <a:t>.</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Gender: </a:t>
            </a:r>
            <a:r>
              <a:rPr lang="en-US" sz="1800" b="0" strike="noStrike" spc="-1" dirty="0" err="1">
                <a:solidFill>
                  <a:srgbClr val="000066"/>
                </a:solidFill>
                <a:latin typeface="Arial"/>
              </a:rPr>
              <a:t>Giới</a:t>
            </a:r>
            <a:r>
              <a:rPr lang="en-US" sz="1800" b="0" strike="noStrike" spc="-1" dirty="0">
                <a:solidFill>
                  <a:srgbClr val="000066"/>
                </a:solidFill>
                <a:latin typeface="Arial"/>
              </a:rPr>
              <a:t> </a:t>
            </a:r>
            <a:r>
              <a:rPr lang="en-US" sz="1800" b="0" strike="noStrike" spc="-1" dirty="0" err="1">
                <a:solidFill>
                  <a:srgbClr val="000066"/>
                </a:solidFill>
                <a:latin typeface="Arial"/>
              </a:rPr>
              <a:t>tính</a:t>
            </a:r>
            <a:r>
              <a:rPr lang="en-US" sz="1800" b="0" strike="noStrike" spc="-1" dirty="0">
                <a:solidFill>
                  <a:srgbClr val="000066"/>
                </a:solidFill>
                <a:latin typeface="Arial"/>
              </a:rPr>
              <a:t>.</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Education: </a:t>
            </a:r>
            <a:r>
              <a:rPr lang="en-US" sz="1800" b="0" strike="noStrike" spc="-1" dirty="0" err="1">
                <a:solidFill>
                  <a:srgbClr val="000066"/>
                </a:solidFill>
                <a:latin typeface="Arial"/>
              </a:rPr>
              <a:t>Trình</a:t>
            </a:r>
            <a:r>
              <a:rPr lang="en-US" sz="1800" b="0" strike="noStrike" spc="-1" dirty="0">
                <a:solidFill>
                  <a:srgbClr val="000066"/>
                </a:solidFill>
                <a:latin typeface="Arial"/>
              </a:rPr>
              <a:t> </a:t>
            </a:r>
            <a:r>
              <a:rPr lang="en-US" sz="1800" b="0" strike="noStrike" spc="-1" dirty="0" err="1">
                <a:solidFill>
                  <a:srgbClr val="000066"/>
                </a:solidFill>
                <a:latin typeface="Arial"/>
              </a:rPr>
              <a:t>độ</a:t>
            </a:r>
            <a:r>
              <a:rPr lang="en-US" sz="1800" b="0" strike="noStrike" spc="-1" dirty="0">
                <a:solidFill>
                  <a:srgbClr val="000066"/>
                </a:solidFill>
                <a:latin typeface="Arial"/>
              </a:rPr>
              <a:t> </a:t>
            </a:r>
            <a:r>
              <a:rPr lang="en-US" sz="1800" b="0" strike="noStrike" spc="-1" dirty="0" err="1">
                <a:solidFill>
                  <a:srgbClr val="000066"/>
                </a:solidFill>
                <a:latin typeface="Arial"/>
              </a:rPr>
              <a:t>giáo</a:t>
            </a:r>
            <a:r>
              <a:rPr lang="en-US" sz="1800" b="0" strike="noStrike" spc="-1" dirty="0">
                <a:solidFill>
                  <a:srgbClr val="000066"/>
                </a:solidFill>
                <a:latin typeface="Arial"/>
              </a:rPr>
              <a:t> </a:t>
            </a:r>
            <a:r>
              <a:rPr lang="en-US" sz="1800" b="0" strike="noStrike" spc="-1" dirty="0" err="1">
                <a:solidFill>
                  <a:srgbClr val="000066"/>
                </a:solidFill>
                <a:latin typeface="Arial"/>
              </a:rPr>
              <a:t>dục</a:t>
            </a:r>
            <a:r>
              <a:rPr lang="en-US" sz="1800" b="0" strike="noStrike" spc="-1" dirty="0">
                <a:solidFill>
                  <a:srgbClr val="000066"/>
                </a:solidFill>
                <a:latin typeface="Arial"/>
              </a:rPr>
              <a:t>.</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Marital status: </a:t>
            </a:r>
            <a:r>
              <a:rPr lang="en-US" sz="1800" b="0" strike="noStrike" spc="-1" dirty="0" err="1">
                <a:solidFill>
                  <a:srgbClr val="000066"/>
                </a:solidFill>
                <a:latin typeface="Arial"/>
              </a:rPr>
              <a:t>Tình</a:t>
            </a:r>
            <a:r>
              <a:rPr lang="en-US" sz="1800" b="0" strike="noStrike" spc="-1" dirty="0">
                <a:solidFill>
                  <a:srgbClr val="000066"/>
                </a:solidFill>
                <a:latin typeface="Arial"/>
              </a:rPr>
              <a:t> </a:t>
            </a:r>
            <a:r>
              <a:rPr lang="en-US" sz="1800" b="0" strike="noStrike" spc="-1" dirty="0" err="1">
                <a:solidFill>
                  <a:srgbClr val="000066"/>
                </a:solidFill>
                <a:latin typeface="Arial"/>
              </a:rPr>
              <a:t>trạng</a:t>
            </a:r>
            <a:r>
              <a:rPr lang="en-US" sz="1800" b="0" strike="noStrike" spc="-1" dirty="0">
                <a:solidFill>
                  <a:srgbClr val="000066"/>
                </a:solidFill>
                <a:latin typeface="Arial"/>
              </a:rPr>
              <a:t> </a:t>
            </a:r>
            <a:r>
              <a:rPr lang="en-US" sz="1800" b="0" strike="noStrike" spc="-1" dirty="0" err="1">
                <a:solidFill>
                  <a:srgbClr val="000066"/>
                </a:solidFill>
                <a:latin typeface="Arial"/>
              </a:rPr>
              <a:t>hôn</a:t>
            </a:r>
            <a:r>
              <a:rPr lang="en-US" sz="1800" b="0" strike="noStrike" spc="-1" dirty="0">
                <a:solidFill>
                  <a:srgbClr val="000066"/>
                </a:solidFill>
                <a:latin typeface="Arial"/>
              </a:rPr>
              <a:t> </a:t>
            </a:r>
            <a:r>
              <a:rPr lang="en-US" sz="1800" b="0" strike="noStrike" spc="-1" dirty="0" err="1">
                <a:solidFill>
                  <a:srgbClr val="000066"/>
                </a:solidFill>
                <a:latin typeface="Arial"/>
              </a:rPr>
              <a:t>nhân</a:t>
            </a:r>
            <a:r>
              <a:rPr lang="en-US" sz="1800" b="0" strike="noStrike" spc="-1" dirty="0">
                <a:solidFill>
                  <a:srgbClr val="000066"/>
                </a:solidFill>
                <a:latin typeface="Arial"/>
              </a:rPr>
              <a:t>.</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Age: </a:t>
            </a:r>
            <a:r>
              <a:rPr lang="en-US" sz="1800" b="0" strike="noStrike" spc="-1" dirty="0" err="1">
                <a:solidFill>
                  <a:srgbClr val="000066"/>
                </a:solidFill>
                <a:latin typeface="Arial"/>
              </a:rPr>
              <a:t>Tuổi</a:t>
            </a:r>
            <a:r>
              <a:rPr lang="en-US" sz="1800" b="0" strike="noStrike" spc="-1" dirty="0">
                <a:solidFill>
                  <a:srgbClr val="000066"/>
                </a:solidFill>
                <a:latin typeface="Arial"/>
              </a:rPr>
              <a:t>.</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PAY_1 - 6: </a:t>
            </a:r>
            <a:r>
              <a:rPr lang="en-US" sz="1800" b="0" strike="noStrike" spc="-1" dirty="0" err="1">
                <a:solidFill>
                  <a:srgbClr val="000066"/>
                </a:solidFill>
                <a:latin typeface="Arial"/>
              </a:rPr>
              <a:t>Lịch</a:t>
            </a:r>
            <a:r>
              <a:rPr lang="en-US" sz="1800" b="0" strike="noStrike" spc="-1" dirty="0">
                <a:solidFill>
                  <a:srgbClr val="000066"/>
                </a:solidFill>
                <a:latin typeface="Arial"/>
              </a:rPr>
              <a:t> </a:t>
            </a:r>
            <a:r>
              <a:rPr lang="en-US" sz="1800" b="0" strike="noStrike" spc="-1" dirty="0" err="1">
                <a:solidFill>
                  <a:srgbClr val="000066"/>
                </a:solidFill>
                <a:latin typeface="Arial"/>
              </a:rPr>
              <a:t>sử</a:t>
            </a:r>
            <a:r>
              <a:rPr lang="en-US" sz="1800" b="0" strike="noStrike" spc="-1" dirty="0">
                <a:solidFill>
                  <a:srgbClr val="000066"/>
                </a:solidFill>
                <a:latin typeface="Arial"/>
              </a:rPr>
              <a:t> </a:t>
            </a:r>
            <a:r>
              <a:rPr lang="en-US" sz="1800" b="0" strike="noStrike" spc="-1" dirty="0" err="1">
                <a:solidFill>
                  <a:srgbClr val="000066"/>
                </a:solidFill>
                <a:latin typeface="Arial"/>
              </a:rPr>
              <a:t>thanh</a:t>
            </a:r>
            <a:r>
              <a:rPr lang="en-US" sz="1800" b="0" strike="noStrike" spc="-1" dirty="0">
                <a:solidFill>
                  <a:srgbClr val="000066"/>
                </a:solidFill>
                <a:latin typeface="Arial"/>
              </a:rPr>
              <a:t> </a:t>
            </a:r>
            <a:r>
              <a:rPr lang="en-US" sz="1800" b="0" strike="noStrike" spc="-1" dirty="0" err="1">
                <a:solidFill>
                  <a:srgbClr val="000066"/>
                </a:solidFill>
                <a:latin typeface="Arial"/>
              </a:rPr>
              <a:t>toán</a:t>
            </a:r>
            <a:r>
              <a:rPr lang="en-US" sz="1800" b="0" strike="noStrike" spc="-1" dirty="0">
                <a:solidFill>
                  <a:srgbClr val="000066"/>
                </a:solidFill>
                <a:latin typeface="Arial"/>
              </a:rPr>
              <a:t> </a:t>
            </a:r>
            <a:r>
              <a:rPr lang="en-US" sz="1800" b="0" strike="noStrike" spc="-1" dirty="0" err="1">
                <a:solidFill>
                  <a:srgbClr val="000066"/>
                </a:solidFill>
                <a:latin typeface="Arial"/>
              </a:rPr>
              <a:t>trong</a:t>
            </a:r>
            <a:r>
              <a:rPr lang="en-US" sz="1800" b="0" strike="noStrike" spc="-1" dirty="0">
                <a:solidFill>
                  <a:srgbClr val="000066"/>
                </a:solidFill>
                <a:latin typeface="Arial"/>
              </a:rPr>
              <a:t> </a:t>
            </a:r>
            <a:r>
              <a:rPr lang="en-US" sz="1800" b="0" strike="noStrike" spc="-1" dirty="0" err="1">
                <a:solidFill>
                  <a:srgbClr val="000066"/>
                </a:solidFill>
                <a:latin typeface="Arial"/>
              </a:rPr>
              <a:t>quá</a:t>
            </a:r>
            <a:r>
              <a:rPr lang="en-US" sz="1800" b="0" strike="noStrike" spc="-1" dirty="0">
                <a:solidFill>
                  <a:srgbClr val="000066"/>
                </a:solidFill>
                <a:latin typeface="Arial"/>
              </a:rPr>
              <a:t> </a:t>
            </a:r>
            <a:r>
              <a:rPr lang="en-US" sz="1800" b="0" strike="noStrike" spc="-1" dirty="0" err="1">
                <a:solidFill>
                  <a:srgbClr val="000066"/>
                </a:solidFill>
                <a:latin typeface="Arial"/>
              </a:rPr>
              <a:t>khứ</a:t>
            </a:r>
            <a:r>
              <a:rPr lang="en-US" sz="1800" b="0" strike="noStrike" spc="-1" dirty="0">
                <a:solidFill>
                  <a:srgbClr val="000066"/>
                </a:solidFill>
                <a:latin typeface="Arial"/>
              </a:rPr>
              <a:t> (09/2005).</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BILL_AMT1 - 6: </a:t>
            </a:r>
            <a:r>
              <a:rPr lang="en-US" sz="1800" b="0" strike="noStrike" spc="-1" dirty="0" err="1">
                <a:solidFill>
                  <a:srgbClr val="000066"/>
                </a:solidFill>
                <a:latin typeface="Arial"/>
              </a:rPr>
              <a:t>Số</a:t>
            </a:r>
            <a:r>
              <a:rPr lang="en-US" sz="1800" b="0" strike="noStrike" spc="-1" dirty="0">
                <a:solidFill>
                  <a:srgbClr val="000066"/>
                </a:solidFill>
                <a:latin typeface="Arial"/>
              </a:rPr>
              <a:t> </a:t>
            </a:r>
            <a:r>
              <a:rPr lang="en-US" sz="1800" b="0" strike="noStrike" spc="-1" dirty="0" err="1">
                <a:solidFill>
                  <a:srgbClr val="000066"/>
                </a:solidFill>
                <a:latin typeface="Arial"/>
              </a:rPr>
              <a:t>tiền</a:t>
            </a:r>
            <a:r>
              <a:rPr lang="en-US" sz="1800" b="0" strike="noStrike" spc="-1" dirty="0">
                <a:solidFill>
                  <a:srgbClr val="000066"/>
                </a:solidFill>
                <a:latin typeface="Arial"/>
              </a:rPr>
              <a:t> </a:t>
            </a:r>
            <a:r>
              <a:rPr lang="en-US" sz="1800" b="0" strike="noStrike" spc="-1" dirty="0" err="1">
                <a:solidFill>
                  <a:srgbClr val="000066"/>
                </a:solidFill>
                <a:latin typeface="Arial"/>
              </a:rPr>
              <a:t>sao</a:t>
            </a:r>
            <a:r>
              <a:rPr lang="en-US" sz="1800" b="0" strike="noStrike" spc="-1" dirty="0">
                <a:solidFill>
                  <a:srgbClr val="000066"/>
                </a:solidFill>
                <a:latin typeface="Arial"/>
              </a:rPr>
              <a:t> </a:t>
            </a:r>
            <a:r>
              <a:rPr lang="en-US" sz="1800" b="0" strike="noStrike" spc="-1" dirty="0" err="1">
                <a:solidFill>
                  <a:srgbClr val="000066"/>
                </a:solidFill>
                <a:latin typeface="Arial"/>
              </a:rPr>
              <a:t>kê</a:t>
            </a:r>
            <a:r>
              <a:rPr lang="en-US" sz="1800" b="0" strike="noStrike" spc="-1" dirty="0">
                <a:solidFill>
                  <a:srgbClr val="000066"/>
                </a:solidFill>
                <a:latin typeface="Arial"/>
              </a:rPr>
              <a:t> </a:t>
            </a:r>
            <a:r>
              <a:rPr lang="en-US" sz="1800" b="0" strike="noStrike" spc="-1" dirty="0" err="1">
                <a:solidFill>
                  <a:srgbClr val="000066"/>
                </a:solidFill>
                <a:latin typeface="Arial"/>
              </a:rPr>
              <a:t>hóa</a:t>
            </a:r>
            <a:r>
              <a:rPr lang="en-US" sz="1800" b="0" strike="noStrike" spc="-1" dirty="0">
                <a:solidFill>
                  <a:srgbClr val="000066"/>
                </a:solidFill>
                <a:latin typeface="Arial"/>
              </a:rPr>
              <a:t> </a:t>
            </a:r>
            <a:r>
              <a:rPr lang="en-US" sz="1800" b="0" strike="noStrike" spc="-1" dirty="0" err="1">
                <a:solidFill>
                  <a:srgbClr val="000066"/>
                </a:solidFill>
                <a:latin typeface="Arial"/>
              </a:rPr>
              <a:t>đơn</a:t>
            </a:r>
            <a:r>
              <a:rPr lang="en-US" sz="1800" b="0" strike="noStrike" spc="-1" dirty="0">
                <a:solidFill>
                  <a:srgbClr val="000066"/>
                </a:solidFill>
                <a:latin typeface="Arial"/>
              </a:rPr>
              <a:t> (09/2005).</a:t>
            </a:r>
          </a:p>
          <a:p>
            <a:pPr marL="743040" lvl="1" indent="-285480">
              <a:lnSpc>
                <a:spcPct val="100000"/>
              </a:lnSpc>
              <a:spcBef>
                <a:spcPts val="360"/>
              </a:spcBef>
              <a:buClr>
                <a:srgbClr val="000066"/>
              </a:buClr>
              <a:buFont typeface="Symbol" charset="2"/>
              <a:buChar char=""/>
            </a:pPr>
            <a:r>
              <a:rPr lang="en-US" sz="1800" b="0" strike="noStrike" spc="-1" dirty="0" smtClean="0">
                <a:solidFill>
                  <a:srgbClr val="000066"/>
                </a:solidFill>
                <a:latin typeface="Arial"/>
              </a:rPr>
              <a:t>PAY_AMT1 </a:t>
            </a:r>
            <a:r>
              <a:rPr lang="en-US" sz="1800" b="0" strike="noStrike" spc="-1" dirty="0">
                <a:solidFill>
                  <a:srgbClr val="000066"/>
                </a:solidFill>
                <a:latin typeface="Arial"/>
              </a:rPr>
              <a:t>- 6: </a:t>
            </a:r>
            <a:r>
              <a:rPr lang="en-US" sz="1800" b="0" strike="noStrike" spc="-1" dirty="0" err="1">
                <a:solidFill>
                  <a:srgbClr val="000066"/>
                </a:solidFill>
                <a:latin typeface="Arial"/>
              </a:rPr>
              <a:t>Số</a:t>
            </a:r>
            <a:r>
              <a:rPr lang="en-US" sz="1800" b="0" strike="noStrike" spc="-1" dirty="0">
                <a:solidFill>
                  <a:srgbClr val="000066"/>
                </a:solidFill>
                <a:latin typeface="Arial"/>
              </a:rPr>
              <a:t> </a:t>
            </a:r>
            <a:r>
              <a:rPr lang="en-US" sz="1800" b="0" strike="noStrike" spc="-1" dirty="0" err="1">
                <a:solidFill>
                  <a:srgbClr val="000066"/>
                </a:solidFill>
                <a:latin typeface="Arial"/>
              </a:rPr>
              <a:t>tiền</a:t>
            </a:r>
            <a:r>
              <a:rPr lang="en-US" sz="1800" b="0" strike="noStrike" spc="-1" dirty="0">
                <a:solidFill>
                  <a:srgbClr val="000066"/>
                </a:solidFill>
                <a:latin typeface="Arial"/>
              </a:rPr>
              <a:t> </a:t>
            </a:r>
            <a:r>
              <a:rPr lang="en-US" sz="1800" b="0" strike="noStrike" spc="-1" dirty="0" err="1">
                <a:solidFill>
                  <a:srgbClr val="000066"/>
                </a:solidFill>
                <a:latin typeface="Arial"/>
              </a:rPr>
              <a:t>thanh</a:t>
            </a:r>
            <a:r>
              <a:rPr lang="en-US" sz="1800" b="0" strike="noStrike" spc="-1" dirty="0">
                <a:solidFill>
                  <a:srgbClr val="000066"/>
                </a:solidFill>
                <a:latin typeface="Arial"/>
              </a:rPr>
              <a:t> </a:t>
            </a:r>
            <a:r>
              <a:rPr lang="en-US" sz="1800" b="0" strike="noStrike" spc="-1" dirty="0" err="1">
                <a:solidFill>
                  <a:srgbClr val="000066"/>
                </a:solidFill>
                <a:latin typeface="Arial"/>
              </a:rPr>
              <a:t>toán</a:t>
            </a:r>
            <a:r>
              <a:rPr lang="en-US" sz="1800" b="0" strike="noStrike" spc="-1" dirty="0">
                <a:solidFill>
                  <a:srgbClr val="000066"/>
                </a:solidFill>
                <a:latin typeface="Arial"/>
              </a:rPr>
              <a:t> </a:t>
            </a:r>
            <a:r>
              <a:rPr lang="en-US" sz="1800" b="0" strike="noStrike" spc="-1" dirty="0" err="1">
                <a:solidFill>
                  <a:srgbClr val="000066"/>
                </a:solidFill>
                <a:latin typeface="Arial"/>
              </a:rPr>
              <a:t>trước</a:t>
            </a:r>
            <a:r>
              <a:rPr lang="en-US" sz="1800" b="0" strike="noStrike" spc="-1" dirty="0">
                <a:solidFill>
                  <a:srgbClr val="000066"/>
                </a:solidFill>
                <a:latin typeface="Arial"/>
              </a:rPr>
              <a:t> </a:t>
            </a:r>
            <a:r>
              <a:rPr lang="en-US" sz="1800" b="0" strike="noStrike" spc="-1" dirty="0" err="1">
                <a:solidFill>
                  <a:srgbClr val="000066"/>
                </a:solidFill>
                <a:latin typeface="Arial"/>
              </a:rPr>
              <a:t>đó</a:t>
            </a:r>
            <a:r>
              <a:rPr lang="en-US" sz="1800" b="0" strike="noStrike" spc="-1" dirty="0">
                <a:solidFill>
                  <a:srgbClr val="000066"/>
                </a:solidFill>
                <a:latin typeface="Arial"/>
              </a:rPr>
              <a:t> (09/2005).</a:t>
            </a:r>
          </a:p>
          <a:p>
            <a:pPr marL="743040" lvl="1" indent="-285480">
              <a:lnSpc>
                <a:spcPct val="100000"/>
              </a:lnSpc>
              <a:spcBef>
                <a:spcPts val="360"/>
              </a:spcBef>
              <a:buClr>
                <a:srgbClr val="000066"/>
              </a:buClr>
              <a:buFont typeface="Symbol" charset="2"/>
              <a:buChar char=""/>
            </a:pPr>
            <a:r>
              <a:rPr lang="en-US" sz="1800" b="0" strike="noStrike" spc="-1" dirty="0">
                <a:solidFill>
                  <a:srgbClr val="000066"/>
                </a:solidFill>
                <a:latin typeface="Arial"/>
              </a:rPr>
              <a:t>Default payment next month: KH </a:t>
            </a:r>
            <a:r>
              <a:rPr lang="en-US" sz="1800" b="0" strike="noStrike" spc="-1" dirty="0" err="1">
                <a:solidFill>
                  <a:srgbClr val="000066"/>
                </a:solidFill>
                <a:latin typeface="Arial"/>
              </a:rPr>
              <a:t>có</a:t>
            </a:r>
            <a:r>
              <a:rPr lang="en-US" sz="1800" b="0" strike="noStrike" spc="-1" dirty="0">
                <a:solidFill>
                  <a:srgbClr val="000066"/>
                </a:solidFill>
                <a:latin typeface="Arial"/>
              </a:rPr>
              <a:t> </a:t>
            </a:r>
            <a:r>
              <a:rPr lang="en-US" sz="1800" b="0" strike="noStrike" spc="-1" dirty="0" err="1">
                <a:solidFill>
                  <a:srgbClr val="000066"/>
                </a:solidFill>
                <a:latin typeface="Arial"/>
              </a:rPr>
              <a:t>khả</a:t>
            </a:r>
            <a:r>
              <a:rPr lang="en-US" sz="1800" b="0" strike="noStrike" spc="-1" dirty="0">
                <a:solidFill>
                  <a:srgbClr val="000066"/>
                </a:solidFill>
                <a:latin typeface="Arial"/>
              </a:rPr>
              <a:t> </a:t>
            </a:r>
            <a:r>
              <a:rPr lang="en-US" sz="1800" b="0" strike="noStrike" spc="-1" dirty="0" err="1">
                <a:solidFill>
                  <a:srgbClr val="000066"/>
                </a:solidFill>
                <a:latin typeface="Arial"/>
              </a:rPr>
              <a:t>năng</a:t>
            </a:r>
            <a:r>
              <a:rPr lang="en-US" sz="1800" b="0" strike="noStrike" spc="-1" dirty="0">
                <a:solidFill>
                  <a:srgbClr val="000066"/>
                </a:solidFill>
                <a:latin typeface="Arial"/>
              </a:rPr>
              <a:t> </a:t>
            </a:r>
            <a:r>
              <a:rPr lang="en-US" sz="1800" b="0" strike="noStrike" spc="-1" dirty="0" err="1">
                <a:solidFill>
                  <a:srgbClr val="000066"/>
                </a:solidFill>
                <a:latin typeface="Arial"/>
              </a:rPr>
              <a:t>vỡ</a:t>
            </a:r>
            <a:r>
              <a:rPr lang="en-US" sz="1800" b="0" strike="noStrike" spc="-1" dirty="0">
                <a:solidFill>
                  <a:srgbClr val="000066"/>
                </a:solidFill>
                <a:latin typeface="Arial"/>
              </a:rPr>
              <a:t> </a:t>
            </a:r>
            <a:r>
              <a:rPr lang="en-US" sz="1800" b="0" strike="noStrike" spc="-1" dirty="0" err="1">
                <a:solidFill>
                  <a:srgbClr val="000066"/>
                </a:solidFill>
                <a:latin typeface="Arial"/>
              </a:rPr>
              <a:t>nợ</a:t>
            </a:r>
            <a:r>
              <a:rPr lang="en-US" sz="1800" b="0" strike="noStrike" spc="-1" dirty="0">
                <a:solidFill>
                  <a:srgbClr val="000066"/>
                </a:solidFill>
                <a:latin typeface="Arial"/>
              </a:rPr>
              <a:t> hay </a:t>
            </a:r>
            <a:r>
              <a:rPr lang="en-US" sz="1800" b="0" strike="noStrike" spc="-1" dirty="0" err="1">
                <a:solidFill>
                  <a:srgbClr val="000066"/>
                </a:solidFill>
                <a:latin typeface="Arial"/>
              </a:rPr>
              <a:t>không</a:t>
            </a:r>
            <a:r>
              <a:rPr lang="en-US" sz="1800" b="0" strike="noStrike" spc="-1" dirty="0">
                <a:solidFill>
                  <a:srgbClr val="000066"/>
                </a:solidFill>
                <a:latin typeface="Arial"/>
              </a:rPr>
              <a:t>.</a:t>
            </a:r>
          </a:p>
        </p:txBody>
      </p:sp>
      <p:sp>
        <p:nvSpPr>
          <p:cNvPr id="4" name="TextBox 3"/>
          <p:cNvSpPr txBox="1"/>
          <p:nvPr/>
        </p:nvSpPr>
        <p:spPr>
          <a:xfrm>
            <a:off x="8434173" y="6061708"/>
            <a:ext cx="633507" cy="369332"/>
          </a:xfrm>
          <a:prstGeom prst="rect">
            <a:avLst/>
          </a:prstGeom>
          <a:noFill/>
        </p:spPr>
        <p:txBody>
          <a:bodyPr wrap="none" rtlCol="0">
            <a:spAutoFit/>
          </a:bodyPr>
          <a:lstStyle/>
          <a:p>
            <a:r>
              <a:rPr lang="en-US" dirty="0" smtClean="0"/>
              <a:t>3/18</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752480" y="282600"/>
            <a:ext cx="7086240" cy="944280"/>
          </a:xfrm>
          <a:prstGeom prst="rect">
            <a:avLst/>
          </a:prstGeom>
          <a:noFill/>
          <a:ln>
            <a:noFill/>
          </a:ln>
        </p:spPr>
        <p:txBody>
          <a:bodyPr anchor="ctr"/>
          <a:lstStyle/>
          <a:p>
            <a:pPr marL="465138" indent="-465138">
              <a:buFont typeface="+mj-lt"/>
              <a:buAutoNum type="romanUcPeriod"/>
            </a:pPr>
            <a:r>
              <a:rPr lang="en-US" sz="3200" dirty="0" err="1"/>
              <a:t>Tổng</a:t>
            </a:r>
            <a:r>
              <a:rPr lang="en-US" sz="3200" dirty="0"/>
              <a:t> </a:t>
            </a:r>
            <a:r>
              <a:rPr lang="en-US" sz="3200" dirty="0" err="1"/>
              <a:t>quan</a:t>
            </a:r>
            <a:r>
              <a:rPr lang="en-US" sz="3200" dirty="0"/>
              <a:t> </a:t>
            </a:r>
            <a:r>
              <a:rPr lang="en-US" sz="3200" dirty="0" err="1"/>
              <a:t>tập</a:t>
            </a:r>
            <a:r>
              <a:rPr lang="en-US" sz="3200" dirty="0"/>
              <a:t> </a:t>
            </a:r>
            <a:r>
              <a:rPr lang="en-US" sz="3200" dirty="0" err="1"/>
              <a:t>dữ</a:t>
            </a:r>
            <a:r>
              <a:rPr lang="en-US" sz="3200" dirty="0"/>
              <a:t> </a:t>
            </a:r>
            <a:r>
              <a:rPr lang="en-US" sz="3200" dirty="0" err="1"/>
              <a:t>liệu</a:t>
            </a:r>
            <a:endParaRPr lang="en-US" sz="3200" dirty="0"/>
          </a:p>
        </p:txBody>
      </p:sp>
      <p:sp>
        <p:nvSpPr>
          <p:cNvPr id="91" name="TextShape 2"/>
          <p:cNvSpPr txBox="1"/>
          <p:nvPr/>
        </p:nvSpPr>
        <p:spPr>
          <a:xfrm>
            <a:off x="609480" y="1633680"/>
            <a:ext cx="8229240" cy="4690800"/>
          </a:xfrm>
          <a:prstGeom prst="rect">
            <a:avLst/>
          </a:prstGeom>
          <a:noFill/>
          <a:ln>
            <a:noFill/>
          </a:ln>
        </p:spPr>
        <p:txBody>
          <a:bodyPr/>
          <a:lstStyle/>
          <a:p>
            <a:pPr marL="343080" indent="-342720">
              <a:lnSpc>
                <a:spcPct val="100000"/>
              </a:lnSpc>
              <a:spcBef>
                <a:spcPts val="581"/>
              </a:spcBef>
              <a:buClr>
                <a:srgbClr val="000066"/>
              </a:buClr>
              <a:buFont typeface="Symbol" charset="2"/>
              <a:buChar char=""/>
            </a:pPr>
            <a:r>
              <a:rPr lang="en-US" sz="2900" b="0" strike="noStrike" spc="-1" dirty="0" err="1">
                <a:solidFill>
                  <a:srgbClr val="000066"/>
                </a:solidFill>
                <a:latin typeface="Arial"/>
              </a:rPr>
              <a:t>Thuộc</a:t>
            </a:r>
            <a:r>
              <a:rPr lang="en-US" sz="2900" b="0" strike="noStrike" spc="-1" dirty="0">
                <a:solidFill>
                  <a:srgbClr val="000066"/>
                </a:solidFill>
                <a:latin typeface="Arial"/>
              </a:rPr>
              <a:t> </a:t>
            </a:r>
            <a:r>
              <a:rPr lang="en-US" sz="2900" b="0" strike="noStrike" spc="-1" dirty="0" err="1">
                <a:solidFill>
                  <a:srgbClr val="000066"/>
                </a:solidFill>
                <a:latin typeface="Arial"/>
              </a:rPr>
              <a:t>tính</a:t>
            </a:r>
            <a:r>
              <a:rPr lang="en-US" sz="2900" b="0" strike="noStrike" spc="-1" dirty="0">
                <a:solidFill>
                  <a:srgbClr val="000066"/>
                </a:solidFill>
                <a:latin typeface="Arial"/>
              </a:rPr>
              <a:t>(</a:t>
            </a:r>
            <a:r>
              <a:rPr lang="en-US" sz="2900" b="0" strike="noStrike" spc="-1" dirty="0" err="1">
                <a:solidFill>
                  <a:srgbClr val="000066"/>
                </a:solidFill>
                <a:latin typeface="Arial"/>
              </a:rPr>
              <a:t>Cột</a:t>
            </a:r>
            <a:r>
              <a:rPr lang="en-US" sz="2900" b="0" strike="noStrike" spc="-1" dirty="0">
                <a:solidFill>
                  <a:srgbClr val="000066"/>
                </a:solidFill>
                <a:latin typeface="Arial"/>
              </a:rPr>
              <a:t>): 1 - 23.</a:t>
            </a:r>
          </a:p>
          <a:p>
            <a:pPr marL="343080" indent="-342720">
              <a:lnSpc>
                <a:spcPct val="100000"/>
              </a:lnSpc>
              <a:spcBef>
                <a:spcPts val="581"/>
              </a:spcBef>
              <a:buClr>
                <a:srgbClr val="000066"/>
              </a:buClr>
              <a:buFont typeface="Symbol" charset="2"/>
              <a:buChar char=""/>
            </a:pPr>
            <a:r>
              <a:rPr lang="en-US" sz="2900" b="0" strike="noStrike" spc="-1" dirty="0" err="1">
                <a:solidFill>
                  <a:srgbClr val="000066"/>
                </a:solidFill>
                <a:latin typeface="Arial"/>
              </a:rPr>
              <a:t>Nhãn</a:t>
            </a:r>
            <a:r>
              <a:rPr lang="en-US" sz="2900" b="0" strike="noStrike" spc="-1" dirty="0">
                <a:solidFill>
                  <a:srgbClr val="000066"/>
                </a:solidFill>
                <a:latin typeface="Arial"/>
              </a:rPr>
              <a:t>(</a:t>
            </a:r>
            <a:r>
              <a:rPr lang="en-US" sz="2900" b="0" strike="noStrike" spc="-1" dirty="0" err="1">
                <a:solidFill>
                  <a:srgbClr val="000066"/>
                </a:solidFill>
                <a:latin typeface="Arial"/>
              </a:rPr>
              <a:t>Cột</a:t>
            </a:r>
            <a:r>
              <a:rPr lang="en-US" sz="2900" b="0" strike="noStrike" spc="-1" dirty="0">
                <a:solidFill>
                  <a:srgbClr val="000066"/>
                </a:solidFill>
                <a:latin typeface="Arial"/>
              </a:rPr>
              <a:t>): 24 “</a:t>
            </a:r>
            <a:r>
              <a:rPr lang="en-US" sz="2800" b="0" strike="noStrike" spc="-1" dirty="0">
                <a:solidFill>
                  <a:srgbClr val="000066"/>
                </a:solidFill>
                <a:latin typeface="Arial"/>
              </a:rPr>
              <a:t>default payment next month”.</a:t>
            </a:r>
          </a:p>
          <a:p>
            <a:pPr marL="743040" lvl="1" indent="-285480">
              <a:lnSpc>
                <a:spcPct val="100000"/>
              </a:lnSpc>
              <a:spcBef>
                <a:spcPts val="499"/>
              </a:spcBef>
              <a:buClr>
                <a:srgbClr val="000066"/>
              </a:buClr>
              <a:buFont typeface="Symbol" charset="2"/>
              <a:buChar char=""/>
            </a:pPr>
            <a:r>
              <a:rPr lang="en-US" sz="2500" b="0" strike="noStrike" spc="-1" dirty="0" err="1">
                <a:solidFill>
                  <a:srgbClr val="000066"/>
                </a:solidFill>
                <a:latin typeface="Arial"/>
              </a:rPr>
              <a:t>Giá</a:t>
            </a:r>
            <a:r>
              <a:rPr lang="en-US" sz="2500" b="0" strike="noStrike" spc="-1" dirty="0">
                <a:solidFill>
                  <a:srgbClr val="000066"/>
                </a:solidFill>
                <a:latin typeface="Arial"/>
              </a:rPr>
              <a:t> </a:t>
            </a:r>
            <a:r>
              <a:rPr lang="en-US" sz="2500" b="0" strike="noStrike" spc="-1" dirty="0" err="1">
                <a:solidFill>
                  <a:srgbClr val="000066"/>
                </a:solidFill>
                <a:latin typeface="Arial"/>
              </a:rPr>
              <a:t>trị</a:t>
            </a:r>
            <a:r>
              <a:rPr lang="en-US" sz="2500" b="0" strike="noStrike" spc="-1" dirty="0">
                <a:solidFill>
                  <a:srgbClr val="000066"/>
                </a:solidFill>
                <a:latin typeface="Arial"/>
              </a:rPr>
              <a:t> </a:t>
            </a:r>
            <a:r>
              <a:rPr lang="en-US" sz="2500" b="0" strike="noStrike" spc="-1" dirty="0" err="1">
                <a:solidFill>
                  <a:srgbClr val="000066"/>
                </a:solidFill>
                <a:latin typeface="Arial"/>
              </a:rPr>
              <a:t>nhãn</a:t>
            </a:r>
            <a:r>
              <a:rPr lang="en-US" sz="2500" b="0" strike="noStrike" spc="-1" dirty="0">
                <a:solidFill>
                  <a:srgbClr val="000066"/>
                </a:solidFill>
                <a:latin typeface="Arial"/>
              </a:rPr>
              <a:t>: 1 – </a:t>
            </a:r>
            <a:r>
              <a:rPr lang="en-US" sz="2500" b="0" strike="noStrike" spc="-1" dirty="0" err="1">
                <a:solidFill>
                  <a:srgbClr val="000066"/>
                </a:solidFill>
                <a:latin typeface="Arial"/>
              </a:rPr>
              <a:t>có</a:t>
            </a:r>
            <a:r>
              <a:rPr lang="en-US" sz="2500" b="0" strike="noStrike" spc="-1" dirty="0">
                <a:solidFill>
                  <a:srgbClr val="000066"/>
                </a:solidFill>
                <a:latin typeface="Arial"/>
              </a:rPr>
              <a:t>, 0 – </a:t>
            </a:r>
            <a:r>
              <a:rPr lang="en-US" sz="2500" b="0" strike="noStrike" spc="-1" dirty="0" err="1">
                <a:solidFill>
                  <a:srgbClr val="000066"/>
                </a:solidFill>
                <a:latin typeface="Arial"/>
              </a:rPr>
              <a:t>không</a:t>
            </a:r>
            <a:r>
              <a:rPr lang="en-US" sz="2500" b="0" strike="noStrike" spc="-1" dirty="0">
                <a:solidFill>
                  <a:srgbClr val="000066"/>
                </a:solidFill>
                <a:latin typeface="Arial"/>
              </a:rPr>
              <a:t>.</a:t>
            </a:r>
          </a:p>
          <a:p>
            <a:pPr marL="343080" indent="-342720">
              <a:lnSpc>
                <a:spcPct val="100000"/>
              </a:lnSpc>
              <a:spcBef>
                <a:spcPts val="561"/>
              </a:spcBef>
              <a:buClr>
                <a:srgbClr val="000066"/>
              </a:buClr>
              <a:buFont typeface="Symbol" charset="2"/>
              <a:buChar char=""/>
            </a:pPr>
            <a:r>
              <a:rPr lang="en-US" sz="2800" b="0" strike="noStrike" spc="-1" dirty="0">
                <a:solidFill>
                  <a:srgbClr val="000066"/>
                </a:solidFill>
                <a:latin typeface="Arial"/>
              </a:rPr>
              <a:t>Do </a:t>
            </a:r>
            <a:r>
              <a:rPr lang="en-US" sz="2800" b="0" strike="noStrike" spc="-1" dirty="0" err="1">
                <a:solidFill>
                  <a:srgbClr val="000066"/>
                </a:solidFill>
                <a:latin typeface="Arial"/>
              </a:rPr>
              <a:t>nhãn</a:t>
            </a:r>
            <a:r>
              <a:rPr lang="en-US" sz="2800" b="0" strike="noStrike" spc="-1" dirty="0">
                <a:solidFill>
                  <a:srgbClr val="000066"/>
                </a:solidFill>
                <a:latin typeface="Arial"/>
              </a:rPr>
              <a:t> </a:t>
            </a:r>
            <a:r>
              <a:rPr lang="en-US" sz="2800" b="0" strike="noStrike" spc="-1" dirty="0" err="1">
                <a:solidFill>
                  <a:srgbClr val="000066"/>
                </a:solidFill>
                <a:latin typeface="Arial"/>
              </a:rPr>
              <a:t>của</a:t>
            </a:r>
            <a:r>
              <a:rPr lang="en-US" sz="2800" b="0" strike="noStrike" spc="-1" dirty="0">
                <a:solidFill>
                  <a:srgbClr val="000066"/>
                </a:solidFill>
                <a:latin typeface="Arial"/>
              </a:rPr>
              <a:t> </a:t>
            </a:r>
            <a:r>
              <a:rPr lang="en-US" sz="2800" b="0" strike="noStrike" spc="-1" dirty="0" err="1">
                <a:solidFill>
                  <a:srgbClr val="000066"/>
                </a:solidFill>
                <a:latin typeface="Arial"/>
              </a:rPr>
              <a:t>tập</a:t>
            </a:r>
            <a:r>
              <a:rPr lang="en-US" sz="2800" b="0" strike="noStrike" spc="-1" dirty="0">
                <a:solidFill>
                  <a:srgbClr val="000066"/>
                </a:solidFill>
                <a:latin typeface="Arial"/>
              </a:rPr>
              <a:t> </a:t>
            </a:r>
            <a:r>
              <a:rPr lang="en-US" sz="2800" b="0" strike="noStrike" spc="-1" dirty="0" err="1">
                <a:solidFill>
                  <a:srgbClr val="000066"/>
                </a:solidFill>
                <a:latin typeface="Arial"/>
              </a:rPr>
              <a:t>dữ</a:t>
            </a:r>
            <a:r>
              <a:rPr lang="en-US" sz="2800" b="0" strike="noStrike" spc="-1" dirty="0">
                <a:solidFill>
                  <a:srgbClr val="000066"/>
                </a:solidFill>
                <a:latin typeface="Arial"/>
              </a:rPr>
              <a:t> </a:t>
            </a:r>
            <a:r>
              <a:rPr lang="en-US" sz="2800" b="0" strike="noStrike" spc="-1" dirty="0" err="1">
                <a:solidFill>
                  <a:srgbClr val="000066"/>
                </a:solidFill>
                <a:latin typeface="Arial"/>
              </a:rPr>
              <a:t>liệu</a:t>
            </a:r>
            <a:r>
              <a:rPr lang="en-US" sz="2800" b="0" strike="noStrike" spc="-1" dirty="0">
                <a:solidFill>
                  <a:srgbClr val="000066"/>
                </a:solidFill>
                <a:latin typeface="Arial"/>
              </a:rPr>
              <a:t> </a:t>
            </a:r>
            <a:r>
              <a:rPr lang="en-US" sz="2800" b="0" strike="noStrike" spc="-1" dirty="0" err="1" smtClean="0">
                <a:solidFill>
                  <a:srgbClr val="000066"/>
                </a:solidFill>
                <a:latin typeface="Arial"/>
              </a:rPr>
              <a:t>có</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giá</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trị</a:t>
            </a:r>
            <a:r>
              <a:rPr lang="en-US" sz="2800" b="0" strike="noStrike" spc="-1" dirty="0" smtClean="0">
                <a:solidFill>
                  <a:srgbClr val="000066"/>
                </a:solidFill>
                <a:latin typeface="Arial"/>
              </a:rPr>
              <a:t> </a:t>
            </a:r>
            <a:r>
              <a:rPr lang="en-US" sz="2800" b="0" i="1" strike="noStrike" spc="-1" dirty="0" err="1" smtClean="0">
                <a:solidFill>
                  <a:srgbClr val="FF0000"/>
                </a:solidFill>
                <a:latin typeface="Arial"/>
              </a:rPr>
              <a:t>Nhị</a:t>
            </a:r>
            <a:r>
              <a:rPr lang="en-US" sz="2800" b="0" i="1" strike="noStrike" spc="-1" dirty="0" smtClean="0">
                <a:solidFill>
                  <a:srgbClr val="FF0000"/>
                </a:solidFill>
                <a:latin typeface="Arial"/>
              </a:rPr>
              <a:t> </a:t>
            </a:r>
            <a:r>
              <a:rPr lang="en-US" sz="2800" b="0" i="1" strike="noStrike" spc="-1" dirty="0" err="1">
                <a:solidFill>
                  <a:srgbClr val="FF0000"/>
                </a:solidFill>
                <a:latin typeface="Arial"/>
              </a:rPr>
              <a:t>phân</a:t>
            </a:r>
            <a:r>
              <a:rPr lang="en-US" sz="2800" b="0" strike="noStrike" spc="-1" dirty="0">
                <a:solidFill>
                  <a:srgbClr val="FF0000"/>
                </a:solidFill>
                <a:latin typeface="Arial"/>
              </a:rPr>
              <a:t> </a:t>
            </a:r>
            <a:endParaRPr lang="en-US" sz="2800" b="0" strike="noStrike" spc="-1" dirty="0" smtClean="0">
              <a:solidFill>
                <a:srgbClr val="FF0000"/>
              </a:solidFill>
              <a:latin typeface="Arial"/>
            </a:endParaRPr>
          </a:p>
          <a:p>
            <a:pPr marL="343080" indent="-342720">
              <a:lnSpc>
                <a:spcPct val="100000"/>
              </a:lnSpc>
              <a:spcBef>
                <a:spcPts val="561"/>
              </a:spcBef>
              <a:buClr>
                <a:srgbClr val="000066"/>
              </a:buClr>
              <a:buFont typeface="Symbol" charset="2"/>
              <a:buChar char=""/>
            </a:pPr>
            <a:r>
              <a:rPr lang="en-US" sz="2800" spc="-1" dirty="0" smtClean="0">
                <a:solidFill>
                  <a:schemeClr val="accent2">
                    <a:lumMod val="75000"/>
                  </a:schemeClr>
                </a:solidFill>
                <a:latin typeface="Arial"/>
              </a:rPr>
              <a:t>=&gt; </a:t>
            </a:r>
            <a:r>
              <a:rPr lang="en-US" sz="2800" b="0" strike="noStrike" spc="-1" dirty="0" smtClean="0">
                <a:solidFill>
                  <a:srgbClr val="000066"/>
                </a:solidFill>
                <a:latin typeface="Arial"/>
              </a:rPr>
              <a:t>Multi-layer Perceptron Classifier </a:t>
            </a:r>
            <a:r>
              <a:rPr lang="en-US" sz="2800" b="0" strike="noStrike" spc="-1" dirty="0" err="1" smtClean="0">
                <a:solidFill>
                  <a:srgbClr val="000066"/>
                </a:solidFill>
                <a:latin typeface="Arial"/>
              </a:rPr>
              <a:t>làm</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giải</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thuật</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huấn</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luyện</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mô</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hình</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đạt</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xác</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suất</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cao</a:t>
            </a:r>
            <a:r>
              <a:rPr lang="en-US" sz="2800" b="0" strike="noStrike" spc="-1" dirty="0" smtClean="0">
                <a:solidFill>
                  <a:srgbClr val="000066"/>
                </a:solidFill>
                <a:latin typeface="Arial"/>
              </a:rPr>
              <a:t> </a:t>
            </a:r>
            <a:r>
              <a:rPr lang="en-US" sz="2800" b="0" strike="noStrike" spc="-1" dirty="0" err="1" smtClean="0">
                <a:solidFill>
                  <a:srgbClr val="000066"/>
                </a:solidFill>
                <a:latin typeface="Arial"/>
              </a:rPr>
              <a:t>nhất</a:t>
            </a:r>
            <a:r>
              <a:rPr lang="en-US" sz="2800" b="0" strike="noStrike" spc="-1" dirty="0" smtClean="0">
                <a:solidFill>
                  <a:srgbClr val="000066"/>
                </a:solidFill>
                <a:latin typeface="Arial"/>
              </a:rPr>
              <a:t>.</a:t>
            </a:r>
            <a:endParaRPr lang="en-US" sz="2800" b="0" strike="noStrike" spc="-1" dirty="0">
              <a:solidFill>
                <a:srgbClr val="000066"/>
              </a:solidFill>
              <a:latin typeface="Arial"/>
            </a:endParaRPr>
          </a:p>
        </p:txBody>
      </p:sp>
      <p:sp>
        <p:nvSpPr>
          <p:cNvPr id="4" name="TextBox 3"/>
          <p:cNvSpPr txBox="1"/>
          <p:nvPr/>
        </p:nvSpPr>
        <p:spPr>
          <a:xfrm>
            <a:off x="8434173" y="6061708"/>
            <a:ext cx="633507" cy="369332"/>
          </a:xfrm>
          <a:prstGeom prst="rect">
            <a:avLst/>
          </a:prstGeom>
          <a:noFill/>
        </p:spPr>
        <p:txBody>
          <a:bodyPr wrap="none" rtlCol="0">
            <a:spAutoFit/>
          </a:bodyPr>
          <a:lstStyle/>
          <a:p>
            <a:r>
              <a:rPr lang="en-US" dirty="0" smtClean="0"/>
              <a:t>4/18</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752480" y="282600"/>
            <a:ext cx="7086240" cy="944280"/>
          </a:xfrm>
          <a:prstGeom prst="rect">
            <a:avLst/>
          </a:prstGeom>
          <a:noFill/>
          <a:ln>
            <a:noFill/>
          </a:ln>
        </p:spPr>
        <p:txBody>
          <a:bodyPr anchor="ctr"/>
          <a:lstStyle/>
          <a:p>
            <a:pPr marL="571500" indent="-571500">
              <a:buFont typeface="+mj-lt"/>
              <a:buAutoNum type="romanUcPeriod" startAt="2"/>
            </a:pPr>
            <a:r>
              <a:rPr lang="en-US" sz="2800" dirty="0" err="1"/>
              <a:t>Sơ</a:t>
            </a:r>
            <a:r>
              <a:rPr lang="en-US" sz="2800" dirty="0"/>
              <a:t> </a:t>
            </a:r>
            <a:r>
              <a:rPr lang="en-US" sz="2800" dirty="0" err="1"/>
              <a:t>lược</a:t>
            </a:r>
            <a:r>
              <a:rPr lang="en-US" sz="2800" dirty="0"/>
              <a:t> </a:t>
            </a:r>
            <a:r>
              <a:rPr lang="en-US" sz="2800" dirty="0" err="1"/>
              <a:t>về</a:t>
            </a:r>
            <a:r>
              <a:rPr lang="en-US" sz="2800" dirty="0"/>
              <a:t> </a:t>
            </a:r>
            <a:r>
              <a:rPr lang="en-US" sz="2800" dirty="0" err="1"/>
              <a:t>giải</a:t>
            </a:r>
            <a:r>
              <a:rPr lang="en-US" sz="2800" dirty="0"/>
              <a:t> </a:t>
            </a:r>
            <a:r>
              <a:rPr lang="en-US" sz="2800" dirty="0" err="1"/>
              <a:t>thuật</a:t>
            </a:r>
            <a:r>
              <a:rPr lang="en-US" sz="2800" dirty="0"/>
              <a:t> </a:t>
            </a:r>
            <a:r>
              <a:rPr lang="en-US" sz="2800" dirty="0" err="1"/>
              <a:t>MLPClassifier</a:t>
            </a:r>
            <a:endParaRPr lang="en-US" sz="2800" dirty="0"/>
          </a:p>
        </p:txBody>
      </p:sp>
      <p:grpSp>
        <p:nvGrpSpPr>
          <p:cNvPr id="97" name="Group 6"/>
          <p:cNvGrpSpPr/>
          <p:nvPr/>
        </p:nvGrpSpPr>
        <p:grpSpPr>
          <a:xfrm>
            <a:off x="722159" y="2544311"/>
            <a:ext cx="7374703" cy="709920"/>
            <a:chOff x="722159" y="2323080"/>
            <a:chExt cx="6339271" cy="709920"/>
          </a:xfrm>
        </p:grpSpPr>
        <p:sp>
          <p:nvSpPr>
            <p:cNvPr id="98" name="CustomShape 7"/>
            <p:cNvSpPr/>
            <p:nvPr/>
          </p:nvSpPr>
          <p:spPr>
            <a:xfrm>
              <a:off x="722159" y="2514600"/>
              <a:ext cx="2832201" cy="30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smtClean="0">
                  <a:solidFill>
                    <a:srgbClr val="000000"/>
                  </a:solidFill>
                  <a:latin typeface="Arial"/>
                </a:rPr>
                <a:t>- </a:t>
              </a:r>
              <a:r>
                <a:rPr lang="en-US" sz="1600" b="0" strike="noStrike" spc="-1" dirty="0" err="1" smtClean="0">
                  <a:solidFill>
                    <a:srgbClr val="000000"/>
                  </a:solidFill>
                  <a:latin typeface="Arial"/>
                </a:rPr>
                <a:t>Hàm</a:t>
              </a:r>
              <a:r>
                <a:rPr lang="en-US" sz="1600" b="0" strike="noStrike" spc="-1" dirty="0" smtClean="0">
                  <a:solidFill>
                    <a:srgbClr val="000000"/>
                  </a:solidFill>
                  <a:latin typeface="Arial"/>
                </a:rPr>
                <a:t> </a:t>
              </a:r>
              <a:r>
                <a:rPr lang="en-US" sz="1600" b="0" strike="noStrike" spc="-1" dirty="0" err="1" smtClean="0">
                  <a:solidFill>
                    <a:srgbClr val="000000"/>
                  </a:solidFill>
                  <a:latin typeface="Arial"/>
                </a:rPr>
                <a:t>kích</a:t>
              </a:r>
              <a:r>
                <a:rPr lang="en-US" sz="1600" b="0" strike="noStrike" spc="-1" dirty="0" smtClean="0">
                  <a:solidFill>
                    <a:srgbClr val="000000"/>
                  </a:solidFill>
                  <a:latin typeface="Arial"/>
                </a:rPr>
                <a:t> </a:t>
              </a:r>
              <a:r>
                <a:rPr lang="en-US" sz="1600" b="0" strike="noStrike" spc="-1" dirty="0" err="1" smtClean="0">
                  <a:solidFill>
                    <a:srgbClr val="000000"/>
                  </a:solidFill>
                  <a:latin typeface="Arial"/>
                </a:rPr>
                <a:t>hoạt</a:t>
              </a:r>
              <a:r>
                <a:rPr lang="en-US" sz="1600" b="0" strike="noStrike" spc="-1" dirty="0" smtClean="0">
                  <a:solidFill>
                    <a:srgbClr val="000000"/>
                  </a:solidFill>
                  <a:latin typeface="Arial"/>
                </a:rPr>
                <a:t> (</a:t>
              </a:r>
              <a:r>
                <a:rPr lang="en-US" sz="1600" b="0" i="1" strike="noStrike" spc="-1" dirty="0" smtClean="0">
                  <a:solidFill>
                    <a:srgbClr val="FF0000"/>
                  </a:solidFill>
                  <a:latin typeface="Arial"/>
                </a:rPr>
                <a:t>sigmoid</a:t>
              </a:r>
              <a:r>
                <a:rPr lang="en-US" sz="1600" b="0" strike="noStrike" spc="-1" dirty="0" smtClean="0">
                  <a:solidFill>
                    <a:srgbClr val="000000"/>
                  </a:solidFill>
                  <a:latin typeface="Arial"/>
                </a:rPr>
                <a:t>): </a:t>
              </a:r>
              <a:endParaRPr lang="en-US" sz="1600" b="0" strike="noStrike" spc="-1" dirty="0">
                <a:latin typeface="Arial"/>
              </a:endParaRPr>
            </a:p>
          </p:txBody>
        </p:sp>
        <mc:AlternateContent xmlns:mc="http://schemas.openxmlformats.org/markup-compatibility/2006" xmlns:a14="http://schemas.microsoft.com/office/drawing/2010/main">
          <mc:Choice Requires="a14">
            <p:sp>
              <p:nvSpPr>
                <p:cNvPr id="99" name="Formula 8"/>
                <p:cNvSpPr txBox="1"/>
                <p:nvPr/>
              </p:nvSpPr>
              <p:spPr>
                <a:xfrm>
                  <a:off x="2907390" y="2323080"/>
                  <a:ext cx="4154040" cy="709920"/>
                </a:xfrm>
                <a:prstGeom prst="rect">
                  <a:avLst/>
                </a:prstGeom>
              </p:spPr>
              <p:txBody>
                <a:bodyPr/>
                <a:lstStyle/>
                <a:p>
                  <a:pPr/>
                  <a14:m>
                    <m:oMathPara xmlns:m="http://schemas.openxmlformats.org/officeDocument/2006/math">
                      <m:oMathParaPr>
                        <m:jc m:val="centerGroup"/>
                      </m:oMathParaPr>
                      <m:oMath xmlns:m="http://schemas.openxmlformats.org/officeDocument/2006/math">
                        <m:r>
                          <a:rPr lang="ar-AE" smtClean="0">
                            <a:latin typeface="Cambria Math" panose="02040503050406030204" pitchFamily="18" charset="0"/>
                          </a:rPr>
                          <m:t>𝑓</m:t>
                        </m:r>
                        <m:d>
                          <m:dPr>
                            <m:ctrlPr>
                              <a:rPr lang="ar-AE" i="1">
                                <a:latin typeface="Cambria Math" panose="02040503050406030204" pitchFamily="18" charset="0"/>
                              </a:rPr>
                            </m:ctrlPr>
                          </m:dPr>
                          <m:e>
                            <m:r>
                              <a:rPr lang="ar-AE">
                                <a:latin typeface="Cambria Math" panose="02040503050406030204" pitchFamily="18" charset="0"/>
                              </a:rPr>
                              <m:t>𝑢</m:t>
                            </m:r>
                          </m:e>
                        </m:d>
                        <m:r>
                          <a:rPr lang="ar-AE">
                            <a:latin typeface="Cambria Math" panose="02040503050406030204" pitchFamily="18" charset="0"/>
                          </a:rPr>
                          <m:t>=</m:t>
                        </m:r>
                        <m:f>
                          <m:fPr>
                            <m:ctrlPr>
                              <a:rPr lang="ar-AE"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𝑇</m:t>
                                </m:r>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e>
                            </m:d>
                          </m:num>
                          <m:den>
                            <m:r>
                              <a:rPr lang="en-US" b="0" i="1" smtClean="0">
                                <a:latin typeface="Cambria Math" panose="02040503050406030204" pitchFamily="18" charset="0"/>
                              </a:rPr>
                              <m:t>𝑇</m:t>
                            </m:r>
                          </m:den>
                        </m:f>
                      </m:oMath>
                    </m:oMathPara>
                  </a14:m>
                  <a:endParaRPr dirty="0"/>
                </a:p>
              </p:txBody>
            </p:sp>
          </mc:Choice>
          <mc:Fallback xmlns="">
            <p:sp>
              <p:nvSpPr>
                <p:cNvPr id="99" name="Formula 8"/>
                <p:cNvSpPr txBox="1">
                  <a:spLocks noRot="1" noChangeAspect="1" noMove="1" noResize="1" noEditPoints="1" noAdjustHandles="1" noChangeArrowheads="1" noChangeShapeType="1" noTextEdit="1"/>
                </p:cNvSpPr>
                <p:nvPr/>
              </p:nvSpPr>
              <p:spPr>
                <a:xfrm>
                  <a:off x="2907390" y="2323080"/>
                  <a:ext cx="4154040" cy="709920"/>
                </a:xfrm>
                <a:prstGeom prst="rect">
                  <a:avLst/>
                </a:prstGeom>
                <a:blipFill>
                  <a:blip r:embed="rId2"/>
                  <a:stretch>
                    <a:fillRect/>
                  </a:stretch>
                </a:blipFill>
              </p:spPr>
              <p:txBody>
                <a:bodyPr/>
                <a:lstStyle/>
                <a:p>
                  <a:r>
                    <a:rPr lang="en-US">
                      <a:noFill/>
                    </a:rPr>
                    <a:t> </a:t>
                  </a:r>
                </a:p>
              </p:txBody>
            </p:sp>
          </mc:Fallback>
        </mc:AlternateContent>
      </p:grpSp>
      <p:grpSp>
        <p:nvGrpSpPr>
          <p:cNvPr id="3" name="Group 2"/>
          <p:cNvGrpSpPr/>
          <p:nvPr/>
        </p:nvGrpSpPr>
        <p:grpSpPr>
          <a:xfrm>
            <a:off x="685800" y="1646100"/>
            <a:ext cx="5063854" cy="676980"/>
            <a:chOff x="685800" y="1646100"/>
            <a:chExt cx="5063854" cy="676980"/>
          </a:xfrm>
        </p:grpSpPr>
        <p:sp>
          <p:nvSpPr>
            <p:cNvPr id="96" name="CustomShape 5"/>
            <p:cNvSpPr/>
            <p:nvPr/>
          </p:nvSpPr>
          <p:spPr>
            <a:xfrm>
              <a:off x="685800" y="1855080"/>
              <a:ext cx="251424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Arial"/>
                </a:rPr>
                <a:t>- </a:t>
              </a:r>
              <a:r>
                <a:rPr lang="en-US" sz="1600" b="0" strike="noStrike" spc="-1" dirty="0" err="1" smtClean="0">
                  <a:solidFill>
                    <a:srgbClr val="000000"/>
                  </a:solidFill>
                  <a:latin typeface="Arial"/>
                </a:rPr>
                <a:t>Hàm</a:t>
              </a:r>
              <a:r>
                <a:rPr lang="en-US" sz="1600" b="0" strike="noStrike" spc="-1" dirty="0" smtClean="0">
                  <a:solidFill>
                    <a:srgbClr val="000000"/>
                  </a:solidFill>
                  <a:latin typeface="Arial"/>
                </a:rPr>
                <a:t> </a:t>
              </a:r>
              <a:r>
                <a:rPr lang="en-US" sz="1600" b="0" strike="noStrike" spc="-1" dirty="0" err="1" smtClean="0">
                  <a:solidFill>
                    <a:srgbClr val="000000"/>
                  </a:solidFill>
                  <a:latin typeface="Arial"/>
                </a:rPr>
                <a:t>mạng</a:t>
              </a:r>
              <a:r>
                <a:rPr lang="en-US" sz="1600" spc="-1" dirty="0" smtClean="0">
                  <a:solidFill>
                    <a:srgbClr val="000000"/>
                  </a:solidFill>
                  <a:latin typeface="Arial"/>
                </a:rPr>
                <a:t>:</a:t>
              </a:r>
              <a:endParaRPr lang="en-US" sz="1600" b="0" strike="noStrike" spc="-1" dirty="0">
                <a:latin typeface="Arial"/>
              </a:endParaRPr>
            </a:p>
          </p:txBody>
        </p:sp>
        <mc:AlternateContent xmlns:mc="http://schemas.openxmlformats.org/markup-compatibility/2006" xmlns:a14="http://schemas.microsoft.com/office/drawing/2010/main">
          <mc:Choice Requires="a14">
            <p:sp>
              <p:nvSpPr>
                <p:cNvPr id="2" name="TextBox 1"/>
                <p:cNvSpPr txBox="1"/>
                <p:nvPr/>
              </p:nvSpPr>
              <p:spPr>
                <a:xfrm>
                  <a:off x="2902855" y="1646100"/>
                  <a:ext cx="2846799" cy="6769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𝑏</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𝜊</m:t>
                                </m:r>
                              </m:e>
                              <m:sub>
                                <m:r>
                                  <a:rPr lang="en-US" b="0" i="1" smtClean="0">
                                    <a:latin typeface="Cambria Math" panose="02040503050406030204" pitchFamily="18" charset="0"/>
                                  </a:rPr>
                                  <m:t>𝑎</m:t>
                                </m:r>
                              </m:sub>
                            </m:sSub>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902855" y="1646100"/>
                  <a:ext cx="2846799" cy="676980"/>
                </a:xfrm>
                <a:prstGeom prst="rect">
                  <a:avLst/>
                </a:prstGeom>
                <a:blipFill>
                  <a:blip r:embed="rId3"/>
                  <a:stretch>
                    <a:fillRect/>
                  </a:stretch>
                </a:blipFill>
              </p:spPr>
              <p:txBody>
                <a:bodyPr/>
                <a:lstStyle/>
                <a:p>
                  <a:r>
                    <a:rPr lang="en-US">
                      <a:noFill/>
                    </a:rPr>
                    <a:t> </a:t>
                  </a:r>
                </a:p>
              </p:txBody>
            </p:sp>
          </mc:Fallback>
        </mc:AlternateContent>
      </p:grpSp>
      <p:grpSp>
        <p:nvGrpSpPr>
          <p:cNvPr id="7" name="Group 6"/>
          <p:cNvGrpSpPr/>
          <p:nvPr/>
        </p:nvGrpSpPr>
        <p:grpSpPr>
          <a:xfrm>
            <a:off x="685799" y="4507835"/>
            <a:ext cx="6121409" cy="850489"/>
            <a:chOff x="685800" y="3105347"/>
            <a:chExt cx="5652356" cy="850489"/>
          </a:xfrm>
        </p:grpSpPr>
        <p:sp>
          <p:nvSpPr>
            <p:cNvPr id="5" name="TextBox 4"/>
            <p:cNvSpPr txBox="1"/>
            <p:nvPr/>
          </p:nvSpPr>
          <p:spPr>
            <a:xfrm>
              <a:off x="685800" y="3207426"/>
              <a:ext cx="4067139" cy="369332"/>
            </a:xfrm>
            <a:prstGeom prst="rect">
              <a:avLst/>
            </a:prstGeom>
            <a:noFill/>
          </p:spPr>
          <p:txBody>
            <a:bodyPr wrap="none" rtlCol="0">
              <a:spAutoFit/>
            </a:bodyPr>
            <a:lstStyle/>
            <a:p>
              <a:r>
                <a:rPr lang="en-US" dirty="0" smtClean="0"/>
                <a:t>- Gradient </a:t>
              </a:r>
              <a:r>
                <a:rPr lang="en-US" dirty="0" err="1" smtClean="0"/>
                <a:t>hàm</a:t>
              </a:r>
              <a:r>
                <a:rPr lang="en-US" dirty="0" smtClean="0"/>
                <a:t> </a:t>
              </a:r>
              <a:r>
                <a:rPr lang="en-US" dirty="0" err="1" smtClean="0"/>
                <a:t>lỗi</a:t>
              </a:r>
              <a:r>
                <a:rPr lang="en-US" dirty="0" smtClean="0"/>
                <a:t> </a:t>
              </a:r>
              <a:r>
                <a:rPr lang="en-US" dirty="0" err="1" smtClean="0"/>
                <a:t>đối</a:t>
              </a:r>
              <a:r>
                <a:rPr lang="en-US" dirty="0" smtClean="0"/>
                <a:t> </a:t>
              </a:r>
              <a:r>
                <a:rPr lang="en-US" dirty="0" err="1" smtClean="0"/>
                <a:t>với</a:t>
              </a:r>
              <a:r>
                <a:rPr lang="en-US" dirty="0" smtClean="0"/>
                <a:t> </a:t>
              </a:r>
              <a:r>
                <a:rPr lang="en-US" i="1" dirty="0" err="1" smtClean="0"/>
                <a:t>tầng</a:t>
              </a:r>
              <a:r>
                <a:rPr lang="en-US" i="1" dirty="0" smtClean="0"/>
                <a:t> </a:t>
              </a:r>
              <a:r>
                <a:rPr lang="en-US" i="1" dirty="0" err="1" smtClean="0"/>
                <a:t>đầu</a:t>
              </a:r>
              <a:r>
                <a:rPr lang="en-US" i="1" dirty="0" smtClean="0"/>
                <a:t> </a:t>
              </a:r>
              <a:r>
                <a:rPr lang="en-US" i="1" dirty="0" err="1" smtClean="0"/>
                <a:t>ra</a:t>
              </a:r>
              <a:r>
                <a:rPr lang="en-US" dirty="0" smtClean="0"/>
                <a: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4597846" y="3105347"/>
                  <a:ext cx="1740310" cy="850489"/>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𝜊</m:t>
                                </m:r>
                              </m:e>
                              <m:sub>
                                <m:r>
                                  <a:rPr lang="en-US" b="0" i="1" smtClean="0">
                                    <a:latin typeface="Cambria Math" panose="02040503050406030204" pitchFamily="18" charset="0"/>
                                    <a:ea typeface="Cambria Math" panose="02040503050406030204" pitchFamily="18" charset="0"/>
                                  </a:rPr>
                                  <m:t>𝑏</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𝜊</m:t>
                            </m:r>
                          </m:e>
                          <m:sub>
                            <m:r>
                              <a:rPr lang="en-US" b="0" i="1" smtClean="0">
                                <a:latin typeface="Cambria Math" panose="02040503050406030204" pitchFamily="18" charset="0"/>
                              </a:rPr>
                              <m:t>𝑏</m:t>
                            </m:r>
                          </m:sub>
                        </m:sSub>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597846" y="3105347"/>
                  <a:ext cx="1740310" cy="850489"/>
                </a:xfrm>
                <a:prstGeom prst="rect">
                  <a:avLst/>
                </a:prstGeom>
                <a:blipFill>
                  <a:blip r:embed="rId4"/>
                  <a:stretch>
                    <a:fillRect/>
                  </a:stretch>
                </a:blipFill>
              </p:spPr>
              <p:txBody>
                <a:bodyPr/>
                <a:lstStyle/>
                <a:p>
                  <a:r>
                    <a:rPr lang="en-US">
                      <a:noFill/>
                    </a:rPr>
                    <a:t> </a:t>
                  </a:r>
                </a:p>
              </p:txBody>
            </p:sp>
          </mc:Fallback>
        </mc:AlternateContent>
      </p:grpSp>
      <p:grpSp>
        <p:nvGrpSpPr>
          <p:cNvPr id="10" name="Group 9"/>
          <p:cNvGrpSpPr/>
          <p:nvPr/>
        </p:nvGrpSpPr>
        <p:grpSpPr>
          <a:xfrm>
            <a:off x="685800" y="5462340"/>
            <a:ext cx="8723927" cy="573490"/>
            <a:chOff x="685543" y="3842455"/>
            <a:chExt cx="8723927" cy="573490"/>
          </a:xfrm>
        </p:grpSpPr>
        <p:sp>
          <p:nvSpPr>
            <p:cNvPr id="8" name="TextBox 7"/>
            <p:cNvSpPr txBox="1"/>
            <p:nvPr/>
          </p:nvSpPr>
          <p:spPr>
            <a:xfrm>
              <a:off x="685543" y="3944534"/>
              <a:ext cx="5811206" cy="369332"/>
            </a:xfrm>
            <a:prstGeom prst="rect">
              <a:avLst/>
            </a:prstGeom>
            <a:noFill/>
          </p:spPr>
          <p:txBody>
            <a:bodyPr wrap="none" rtlCol="0">
              <a:spAutoFit/>
            </a:bodyPr>
            <a:lstStyle/>
            <a:p>
              <a:r>
                <a:rPr lang="en-US" dirty="0" smtClean="0"/>
                <a:t>- Gradient </a:t>
              </a:r>
              <a:r>
                <a:rPr lang="en-US" dirty="0" err="1" smtClean="0"/>
                <a:t>hàm</a:t>
              </a:r>
              <a:r>
                <a:rPr lang="en-US" dirty="0" smtClean="0"/>
                <a:t> </a:t>
              </a:r>
              <a:r>
                <a:rPr lang="en-US" dirty="0" err="1" smtClean="0"/>
                <a:t>lỗi</a:t>
              </a:r>
              <a:r>
                <a:rPr lang="en-US" dirty="0" smtClean="0"/>
                <a:t> </a:t>
              </a:r>
              <a:r>
                <a:rPr lang="en-US" dirty="0" err="1" smtClean="0"/>
                <a:t>đối</a:t>
              </a:r>
              <a:r>
                <a:rPr lang="en-US" dirty="0" smtClean="0"/>
                <a:t> </a:t>
              </a:r>
              <a:r>
                <a:rPr lang="en-US" dirty="0" err="1" smtClean="0"/>
                <a:t>với</a:t>
              </a:r>
              <a:r>
                <a:rPr lang="en-US" dirty="0" smtClean="0"/>
                <a:t> </a:t>
              </a:r>
              <a:r>
                <a:rPr lang="en-US" i="1" dirty="0" err="1" smtClean="0"/>
                <a:t>tầng</a:t>
              </a:r>
              <a:r>
                <a:rPr lang="en-US" i="1" dirty="0" smtClean="0"/>
                <a:t> </a:t>
              </a:r>
              <a:r>
                <a:rPr lang="en-US" i="1" dirty="0" err="1" smtClean="0"/>
                <a:t>bất</a:t>
              </a:r>
              <a:r>
                <a:rPr lang="en-US" i="1" dirty="0" smtClean="0"/>
                <a:t> </a:t>
              </a:r>
              <a:r>
                <a:rPr lang="en-US" i="1" dirty="0" err="1" smtClean="0"/>
                <a:t>kỳ</a:t>
              </a:r>
              <a:r>
                <a:rPr lang="en-US" i="1" dirty="0" smtClean="0"/>
                <a:t> </a:t>
              </a:r>
              <a:r>
                <a:rPr lang="en-US" dirty="0" err="1" smtClean="0"/>
                <a:t>khác</a:t>
              </a:r>
              <a:r>
                <a:rPr lang="en-US" dirty="0" smtClean="0"/>
                <a:t> </a:t>
              </a:r>
              <a:r>
                <a:rPr lang="en-US" dirty="0" err="1" smtClean="0"/>
                <a:t>tầng</a:t>
              </a:r>
              <a:r>
                <a:rPr lang="en-US" dirty="0" smtClean="0"/>
                <a:t> </a:t>
              </a:r>
              <a:r>
                <a:rPr lang="en-US" dirty="0" err="1" smtClean="0"/>
                <a:t>đầu</a:t>
              </a:r>
              <a:r>
                <a:rPr lang="en-US" dirty="0" smtClean="0"/>
                <a:t> </a:t>
              </a:r>
              <a:r>
                <a:rPr lang="en-US" dirty="0" err="1" smtClean="0"/>
                <a:t>ra</a:t>
              </a:r>
              <a:r>
                <a:rPr lang="en-US" dirty="0" smtClean="0"/>
                <a:t>:</a:t>
              </a:r>
              <a:endParaRPr lang="en-US" dirty="0"/>
            </a:p>
          </p:txBody>
        </p:sp>
        <mc:AlternateContent xmlns:mc="http://schemas.openxmlformats.org/markup-compatibility/2006" xmlns:a14="http://schemas.microsoft.com/office/drawing/2010/main">
          <mc:Choice Requires="a14">
            <p:sp>
              <p:nvSpPr>
                <p:cNvPr id="9" name="TextBox 8"/>
                <p:cNvSpPr txBox="1"/>
                <p:nvPr/>
              </p:nvSpPr>
              <p:spPr>
                <a:xfrm>
                  <a:off x="6065544" y="3842455"/>
                  <a:ext cx="3343926" cy="57349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𝜊</m:t>
                                </m:r>
                              </m:e>
                              <m:sub>
                                <m:r>
                                  <a:rPr lang="en-US" b="0" i="1" smtClean="0">
                                    <a:latin typeface="Cambria Math" panose="02040503050406030204" pitchFamily="18" charset="0"/>
                                    <a:ea typeface="Cambria Math" panose="02040503050406030204" pitchFamily="18" charset="0"/>
                                  </a:rPr>
                                  <m:t>𝑏</m:t>
                                </m:r>
                              </m:sub>
                            </m:sSub>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𝑏</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𝜊</m:t>
                            </m:r>
                          </m:e>
                          <m:sub>
                            <m:r>
                              <a:rPr lang="en-US" b="0" i="1" smtClean="0">
                                <a:latin typeface="Cambria Math" panose="02040503050406030204" pitchFamily="18" charset="0"/>
                              </a:rPr>
                              <m:t>𝑏</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065544" y="3842455"/>
                  <a:ext cx="3343926" cy="573490"/>
                </a:xfrm>
                <a:prstGeom prst="rect">
                  <a:avLst/>
                </a:prstGeom>
                <a:blipFill>
                  <a:blip r:embed="rId5"/>
                  <a:stretch>
                    <a:fillRect/>
                  </a:stretch>
                </a:blipFill>
              </p:spPr>
              <p:txBody>
                <a:bodyPr/>
                <a:lstStyle/>
                <a:p>
                  <a:r>
                    <a:rPr lang="en-US">
                      <a:noFill/>
                    </a:rPr>
                    <a:t> </a:t>
                  </a:r>
                </a:p>
              </p:txBody>
            </p:sp>
          </mc:Fallback>
        </mc:AlternateContent>
      </p:grpSp>
      <p:grpSp>
        <p:nvGrpSpPr>
          <p:cNvPr id="15" name="Group 14"/>
          <p:cNvGrpSpPr/>
          <p:nvPr/>
        </p:nvGrpSpPr>
        <p:grpSpPr>
          <a:xfrm>
            <a:off x="722159" y="3585262"/>
            <a:ext cx="4806618" cy="518604"/>
            <a:chOff x="685800" y="3105347"/>
            <a:chExt cx="3847086" cy="518604"/>
          </a:xfrm>
        </p:grpSpPr>
        <p:sp>
          <p:nvSpPr>
            <p:cNvPr id="16" name="TextBox 15"/>
            <p:cNvSpPr txBox="1"/>
            <p:nvPr/>
          </p:nvSpPr>
          <p:spPr>
            <a:xfrm>
              <a:off x="685800" y="3207426"/>
              <a:ext cx="1082303" cy="369332"/>
            </a:xfrm>
            <a:prstGeom prst="rect">
              <a:avLst/>
            </a:prstGeom>
            <a:noFill/>
          </p:spPr>
          <p:txBody>
            <a:bodyPr wrap="none" rtlCol="0">
              <a:spAutoFit/>
            </a:bodyPr>
            <a:lstStyle/>
            <a:p>
              <a:r>
                <a:rPr lang="en-US" dirty="0" smtClean="0"/>
                <a:t>- </a:t>
              </a:r>
              <a:r>
                <a:rPr lang="en-US" dirty="0" err="1" smtClean="0"/>
                <a:t>Hàm</a:t>
              </a:r>
              <a:r>
                <a:rPr lang="en-US" dirty="0" smtClean="0"/>
                <a:t> </a:t>
              </a:r>
              <a:r>
                <a:rPr lang="en-US" dirty="0" err="1" smtClean="0"/>
                <a:t>lỗi</a:t>
              </a:r>
              <a:r>
                <a:rPr lang="en-US" dirty="0" smtClean="0"/>
                <a:t>:</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2792576" y="3105347"/>
                  <a:ext cx="1740310" cy="51860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𝑏</m:t>
                                </m:r>
                              </m:sub>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𝑜</m:t>
                                </m:r>
                              </m:e>
                              <m:sub>
                                <m:r>
                                  <a:rPr lang="en-US" b="0" i="1" smtClean="0">
                                    <a:latin typeface="Cambria Math" panose="02040503050406030204" pitchFamily="18" charset="0"/>
                                  </a:rPr>
                                  <m:t>𝑏</m:t>
                                </m:r>
                              </m:sub>
                              <m:sup/>
                            </m:sSubSup>
                            <m:r>
                              <a:rPr lang="en-US" b="0" i="1" smtClean="0">
                                <a:latin typeface="Cambria Math" panose="02040503050406030204" pitchFamily="18" charset="0"/>
                              </a:rPr>
                              <m:t>)</m:t>
                            </m:r>
                          </m:e>
                          <m:sup>
                            <m:r>
                              <a:rPr lang="en-US" b="0" i="1" smtClean="0">
                                <a:latin typeface="Cambria Math" panose="02040503050406030204" pitchFamily="18" charset="0"/>
                              </a:rPr>
                              <m:t>2</m:t>
                            </m:r>
                          </m:sup>
                        </m:sSup>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792576" y="3105347"/>
                  <a:ext cx="1740310" cy="518604"/>
                </a:xfrm>
                <a:prstGeom prst="rect">
                  <a:avLst/>
                </a:prstGeom>
                <a:blipFill>
                  <a:blip r:embed="rId6"/>
                  <a:stretch>
                    <a:fillRect/>
                  </a:stretch>
                </a:blipFill>
              </p:spPr>
              <p:txBody>
                <a:bodyPr/>
                <a:lstStyle/>
                <a:p>
                  <a:r>
                    <a:rPr lang="en-US">
                      <a:noFill/>
                    </a:rPr>
                    <a:t> </a:t>
                  </a:r>
                </a:p>
              </p:txBody>
            </p:sp>
          </mc:Fallback>
        </mc:AlternateContent>
      </p:grpSp>
      <p:sp>
        <p:nvSpPr>
          <p:cNvPr id="18" name="TextBox 17"/>
          <p:cNvSpPr txBox="1"/>
          <p:nvPr/>
        </p:nvSpPr>
        <p:spPr>
          <a:xfrm>
            <a:off x="8434173" y="6061708"/>
            <a:ext cx="633507" cy="369332"/>
          </a:xfrm>
          <a:prstGeom prst="rect">
            <a:avLst/>
          </a:prstGeom>
          <a:noFill/>
        </p:spPr>
        <p:txBody>
          <a:bodyPr wrap="none" rtlCol="0">
            <a:spAutoFit/>
          </a:bodyPr>
          <a:lstStyle/>
          <a:p>
            <a:r>
              <a:rPr lang="en-US" dirty="0" smtClean="0"/>
              <a:t>5/18</a:t>
            </a:r>
            <a:endParaRPr lang="en-US"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752480" y="282600"/>
            <a:ext cx="7086240" cy="944280"/>
          </a:xfrm>
          <a:prstGeom prst="rect">
            <a:avLst/>
          </a:prstGeom>
          <a:noFill/>
          <a:ln>
            <a:noFill/>
          </a:ln>
        </p:spPr>
        <p:txBody>
          <a:bodyPr anchor="ctr"/>
          <a:lstStyle/>
          <a:p>
            <a:pPr marL="571500" indent="-571500">
              <a:buFont typeface="+mj-lt"/>
              <a:buAutoNum type="romanUcPeriod" startAt="3"/>
            </a:pPr>
            <a:r>
              <a:rPr lang="vi-VN" sz="3200" dirty="0"/>
              <a:t>Huấn</a:t>
            </a:r>
            <a:r>
              <a:rPr lang="en-US" sz="3200" dirty="0"/>
              <a:t> </a:t>
            </a:r>
            <a:r>
              <a:rPr lang="en-US" sz="3200" dirty="0" err="1" smtClean="0"/>
              <a:t>luyện</a:t>
            </a:r>
            <a:r>
              <a:rPr lang="vi-VN" sz="3200" dirty="0" smtClean="0"/>
              <a:t> </a:t>
            </a:r>
            <a:r>
              <a:rPr lang="en-US" sz="3200" dirty="0" err="1" smtClean="0"/>
              <a:t>MLPClassifier</a:t>
            </a:r>
            <a:endParaRPr lang="en-US" sz="3200" dirty="0"/>
          </a:p>
        </p:txBody>
      </p:sp>
      <p:sp>
        <p:nvSpPr>
          <p:cNvPr id="102" name="TextShape 2"/>
          <p:cNvSpPr txBox="1"/>
          <p:nvPr/>
        </p:nvSpPr>
        <p:spPr>
          <a:xfrm>
            <a:off x="762120" y="1633680"/>
            <a:ext cx="8076960" cy="4766760"/>
          </a:xfrm>
          <a:prstGeom prst="rect">
            <a:avLst/>
          </a:prstGeom>
          <a:noFill/>
          <a:ln>
            <a:noFill/>
          </a:ln>
        </p:spPr>
        <p:txBody>
          <a:bodyPr/>
          <a:lstStyle/>
          <a:p>
            <a:pPr marL="343080" indent="-342720">
              <a:lnSpc>
                <a:spcPct val="100000"/>
              </a:lnSpc>
              <a:spcBef>
                <a:spcPts val="561"/>
              </a:spcBef>
              <a:buClr>
                <a:srgbClr val="000066"/>
              </a:buClr>
              <a:buFont typeface="Symbol" charset="2"/>
              <a:buChar char=""/>
            </a:pPr>
            <a:r>
              <a:rPr lang="en-US" sz="2000" b="0" strike="noStrike" spc="-1" dirty="0" err="1" smtClean="0">
                <a:solidFill>
                  <a:srgbClr val="000066"/>
                </a:solidFill>
                <a:latin typeface="Arial"/>
              </a:rPr>
              <a:t>Huấn</a:t>
            </a:r>
            <a:r>
              <a:rPr lang="en-US" sz="2000" b="0" strike="noStrike" spc="-1" dirty="0" smtClean="0">
                <a:solidFill>
                  <a:srgbClr val="000066"/>
                </a:solidFill>
                <a:latin typeface="Arial"/>
              </a:rPr>
              <a:t> </a:t>
            </a:r>
            <a:r>
              <a:rPr lang="en-US" sz="2000" b="0" strike="noStrike" spc="-1" dirty="0" err="1">
                <a:solidFill>
                  <a:srgbClr val="000066"/>
                </a:solidFill>
                <a:latin typeface="Arial"/>
              </a:rPr>
              <a:t>luyện</a:t>
            </a:r>
            <a:r>
              <a:rPr lang="en-US" sz="2000" b="0" strike="noStrike" spc="-1" dirty="0">
                <a:solidFill>
                  <a:srgbClr val="000066"/>
                </a:solidFill>
                <a:latin typeface="Arial"/>
              </a:rPr>
              <a:t>:</a:t>
            </a:r>
          </a:p>
          <a:p>
            <a:pPr marL="743040" lvl="1" indent="-285480">
              <a:lnSpc>
                <a:spcPct val="100000"/>
              </a:lnSpc>
              <a:spcBef>
                <a:spcPts val="479"/>
              </a:spcBef>
              <a:buClr>
                <a:srgbClr val="000066"/>
              </a:buClr>
              <a:buFont typeface="Symbol" charset="2"/>
              <a:buChar char=""/>
            </a:pPr>
            <a:r>
              <a:rPr lang="en-US" b="0" strike="noStrike" spc="-1" dirty="0" err="1">
                <a:solidFill>
                  <a:srgbClr val="000066"/>
                </a:solidFill>
                <a:latin typeface="Arial"/>
              </a:rPr>
              <a:t>Chọn</a:t>
            </a:r>
            <a:r>
              <a:rPr lang="en-US" b="0" strike="noStrike" spc="-1" dirty="0">
                <a:solidFill>
                  <a:srgbClr val="000066"/>
                </a:solidFill>
                <a:latin typeface="Arial"/>
              </a:rPr>
              <a:t> </a:t>
            </a:r>
            <a:r>
              <a:rPr lang="en-US" b="0" strike="noStrike" spc="-1" dirty="0" smtClean="0">
                <a:solidFill>
                  <a:srgbClr val="FF0000"/>
                </a:solidFill>
                <a:latin typeface="Arial"/>
              </a:rPr>
              <a:t>1</a:t>
            </a:r>
            <a:r>
              <a:rPr lang="en-US" b="0" strike="noStrike" spc="-1" dirty="0" smtClean="0">
                <a:solidFill>
                  <a:srgbClr val="000066"/>
                </a:solidFill>
                <a:latin typeface="Arial"/>
              </a:rPr>
              <a:t> </a:t>
            </a:r>
            <a:r>
              <a:rPr lang="en-US" b="0" strike="noStrike" spc="-1" dirty="0" err="1" smtClean="0">
                <a:solidFill>
                  <a:srgbClr val="000066"/>
                </a:solidFill>
                <a:latin typeface="Arial"/>
              </a:rPr>
              <a:t>bất</a:t>
            </a:r>
            <a:r>
              <a:rPr lang="en-US" b="0" strike="noStrike" spc="-1" dirty="0" smtClean="0">
                <a:solidFill>
                  <a:srgbClr val="000066"/>
                </a:solidFill>
                <a:latin typeface="Arial"/>
              </a:rPr>
              <a:t> </a:t>
            </a:r>
            <a:r>
              <a:rPr lang="en-US" b="0" strike="noStrike" spc="-1" dirty="0" err="1" smtClean="0">
                <a:solidFill>
                  <a:srgbClr val="000066"/>
                </a:solidFill>
                <a:latin typeface="Arial"/>
              </a:rPr>
              <a:t>kì</a:t>
            </a:r>
            <a:r>
              <a:rPr lang="en-US" b="0" strike="noStrike" spc="-1" dirty="0" smtClean="0">
                <a:solidFill>
                  <a:srgbClr val="000066"/>
                </a:solidFill>
                <a:latin typeface="Arial"/>
              </a:rPr>
              <a:t> </a:t>
            </a:r>
            <a:r>
              <a:rPr lang="en-US" b="0" strike="noStrike" spc="-1" dirty="0" err="1" smtClean="0">
                <a:solidFill>
                  <a:srgbClr val="000066"/>
                </a:solidFill>
                <a:latin typeface="Arial"/>
              </a:rPr>
              <a:t>với</a:t>
            </a:r>
            <a:r>
              <a:rPr lang="en-US" b="0" strike="noStrike" spc="-1" dirty="0" smtClean="0">
                <a:solidFill>
                  <a:srgbClr val="000066"/>
                </a:solidFill>
                <a:latin typeface="Arial"/>
              </a:rPr>
              <a:t> 2 </a:t>
            </a:r>
            <a:r>
              <a:rPr lang="en-US" b="0" strike="noStrike" spc="-1" dirty="0" err="1" smtClean="0">
                <a:solidFill>
                  <a:srgbClr val="000066"/>
                </a:solidFill>
                <a:latin typeface="Arial"/>
              </a:rPr>
              <a:t>trường</a:t>
            </a:r>
            <a:r>
              <a:rPr lang="en-US" b="0" strike="noStrike" spc="-1" dirty="0" smtClean="0">
                <a:solidFill>
                  <a:srgbClr val="000066"/>
                </a:solidFill>
                <a:latin typeface="Arial"/>
              </a:rPr>
              <a:t> </a:t>
            </a:r>
            <a:r>
              <a:rPr lang="en-US" b="0" strike="noStrike" spc="-1" dirty="0" err="1" smtClean="0">
                <a:solidFill>
                  <a:srgbClr val="000066"/>
                </a:solidFill>
                <a:latin typeface="Arial"/>
              </a:rPr>
              <a:t>làm</a:t>
            </a:r>
            <a:r>
              <a:rPr lang="en-US" b="0" strike="noStrike" spc="-1" dirty="0" smtClean="0">
                <a:solidFill>
                  <a:srgbClr val="000066"/>
                </a:solidFill>
                <a:latin typeface="Arial"/>
              </a:rPr>
              <a:t> input layer.</a:t>
            </a:r>
            <a:endParaRPr lang="en-US" b="0" strike="noStrike" spc="-1" dirty="0">
              <a:solidFill>
                <a:srgbClr val="000066"/>
              </a:solidFill>
              <a:latin typeface="Arial"/>
            </a:endParaRPr>
          </a:p>
          <a:p>
            <a:pPr marL="743040" lvl="1" indent="-285480">
              <a:lnSpc>
                <a:spcPct val="100000"/>
              </a:lnSpc>
              <a:spcBef>
                <a:spcPts val="479"/>
              </a:spcBef>
              <a:buClr>
                <a:srgbClr val="000066"/>
              </a:buClr>
              <a:buFont typeface="Symbol" charset="2"/>
              <a:buChar char=""/>
            </a:pPr>
            <a:r>
              <a:rPr lang="en-US" b="0" strike="noStrike" spc="-1" dirty="0" err="1">
                <a:solidFill>
                  <a:srgbClr val="000066"/>
                </a:solidFill>
                <a:latin typeface="Arial"/>
              </a:rPr>
              <a:t>Tốc</a:t>
            </a:r>
            <a:r>
              <a:rPr lang="en-US" b="0" strike="noStrike" spc="-1" dirty="0">
                <a:solidFill>
                  <a:srgbClr val="000066"/>
                </a:solidFill>
                <a:latin typeface="Arial"/>
              </a:rPr>
              <a:t> </a:t>
            </a:r>
            <a:r>
              <a:rPr lang="en-US" b="0" strike="noStrike" spc="-1" dirty="0" err="1">
                <a:solidFill>
                  <a:srgbClr val="000066"/>
                </a:solidFill>
                <a:latin typeface="Arial"/>
              </a:rPr>
              <a:t>độ</a:t>
            </a:r>
            <a:r>
              <a:rPr lang="en-US" b="0" strike="noStrike" spc="-1" dirty="0">
                <a:solidFill>
                  <a:srgbClr val="000066"/>
                </a:solidFill>
                <a:latin typeface="Arial"/>
              </a:rPr>
              <a:t> </a:t>
            </a:r>
            <a:r>
              <a:rPr lang="en-US" b="0" strike="noStrike" spc="-1" dirty="0" err="1">
                <a:solidFill>
                  <a:srgbClr val="000066"/>
                </a:solidFill>
                <a:latin typeface="Arial"/>
              </a:rPr>
              <a:t>học</a:t>
            </a:r>
            <a:r>
              <a:rPr lang="en-US" b="0" strike="noStrike" spc="-1" dirty="0">
                <a:solidFill>
                  <a:srgbClr val="000066"/>
                </a:solidFill>
                <a:latin typeface="Arial"/>
              </a:rPr>
              <a:t>: </a:t>
            </a:r>
            <a:r>
              <a:rPr lang="en-US" b="0" strike="noStrike" spc="-1" dirty="0" smtClean="0">
                <a:solidFill>
                  <a:srgbClr val="FF0000"/>
                </a:solidFill>
                <a:latin typeface="Arial"/>
              </a:rPr>
              <a:t>0.2</a:t>
            </a:r>
            <a:endParaRPr lang="en-US" b="0" strike="noStrike" spc="-1" dirty="0">
              <a:solidFill>
                <a:srgbClr val="000066"/>
              </a:solidFill>
              <a:latin typeface="Arial"/>
            </a:endParaRPr>
          </a:p>
          <a:p>
            <a:pPr marL="743040" lvl="1" indent="-285480">
              <a:lnSpc>
                <a:spcPct val="100000"/>
              </a:lnSpc>
              <a:spcBef>
                <a:spcPts val="479"/>
              </a:spcBef>
              <a:buClr>
                <a:srgbClr val="000066"/>
              </a:buClr>
              <a:buFont typeface="Symbol" charset="2"/>
              <a:buChar char=""/>
            </a:pPr>
            <a:r>
              <a:rPr lang="en-US" b="0" strike="noStrike" spc="-1" dirty="0" err="1">
                <a:solidFill>
                  <a:srgbClr val="000066"/>
                </a:solidFill>
                <a:latin typeface="Arial"/>
              </a:rPr>
              <a:t>Số</a:t>
            </a:r>
            <a:r>
              <a:rPr lang="en-US" b="0" strike="noStrike" spc="-1" dirty="0">
                <a:solidFill>
                  <a:srgbClr val="000066"/>
                </a:solidFill>
                <a:latin typeface="Arial"/>
              </a:rPr>
              <a:t> </a:t>
            </a:r>
            <a:r>
              <a:rPr lang="en-US" b="0" strike="noStrike" spc="-1" dirty="0" err="1">
                <a:solidFill>
                  <a:srgbClr val="000066"/>
                </a:solidFill>
                <a:latin typeface="Arial"/>
              </a:rPr>
              <a:t>lần</a:t>
            </a:r>
            <a:r>
              <a:rPr lang="en-US" b="0" strike="noStrike" spc="-1" dirty="0">
                <a:solidFill>
                  <a:srgbClr val="000066"/>
                </a:solidFill>
                <a:latin typeface="Arial"/>
              </a:rPr>
              <a:t> </a:t>
            </a:r>
            <a:r>
              <a:rPr lang="en-US" b="0" strike="noStrike" spc="-1" dirty="0" err="1">
                <a:solidFill>
                  <a:srgbClr val="000066"/>
                </a:solidFill>
                <a:latin typeface="Arial"/>
              </a:rPr>
              <a:t>lập</a:t>
            </a:r>
            <a:r>
              <a:rPr lang="en-US" b="0" strike="noStrike" spc="-1" dirty="0">
                <a:solidFill>
                  <a:srgbClr val="000066"/>
                </a:solidFill>
                <a:latin typeface="Arial"/>
              </a:rPr>
              <a:t>: </a:t>
            </a:r>
            <a:r>
              <a:rPr lang="en-US" spc="-1" dirty="0" smtClean="0">
                <a:solidFill>
                  <a:srgbClr val="FF0000"/>
                </a:solidFill>
                <a:latin typeface="Arial"/>
              </a:rPr>
              <a:t>1</a:t>
            </a:r>
          </a:p>
          <a:p>
            <a:pPr marL="743040" lvl="1" indent="-285480">
              <a:lnSpc>
                <a:spcPct val="100000"/>
              </a:lnSpc>
              <a:spcBef>
                <a:spcPts val="479"/>
              </a:spcBef>
              <a:buClr>
                <a:srgbClr val="000066"/>
              </a:buClr>
              <a:buFont typeface="Symbol" charset="2"/>
              <a:buChar char=""/>
            </a:pPr>
            <a:r>
              <a:rPr lang="en-US" b="0" strike="noStrike" spc="-1" dirty="0" err="1" smtClean="0">
                <a:solidFill>
                  <a:srgbClr val="000066"/>
                </a:solidFill>
                <a:latin typeface="Arial"/>
              </a:rPr>
              <a:t>Mô</a:t>
            </a:r>
            <a:r>
              <a:rPr lang="en-US" b="0" strike="noStrike" spc="-1" dirty="0" smtClean="0">
                <a:solidFill>
                  <a:srgbClr val="000066"/>
                </a:solidFill>
                <a:latin typeface="Arial"/>
              </a:rPr>
              <a:t> </a:t>
            </a:r>
            <a:r>
              <a:rPr lang="en-US" b="0" strike="noStrike" spc="-1" dirty="0" err="1" smtClean="0">
                <a:solidFill>
                  <a:srgbClr val="000066"/>
                </a:solidFill>
                <a:latin typeface="Arial"/>
              </a:rPr>
              <a:t>hình</a:t>
            </a:r>
            <a:r>
              <a:rPr lang="en-US" b="0" strike="noStrike" spc="-1" dirty="0" smtClean="0">
                <a:solidFill>
                  <a:srgbClr val="000066"/>
                </a:solidFill>
                <a:latin typeface="Arial"/>
              </a:rPr>
              <a:t> </a:t>
            </a:r>
            <a:r>
              <a:rPr lang="en-US" b="0" strike="noStrike" spc="-1" dirty="0" err="1" smtClean="0">
                <a:solidFill>
                  <a:srgbClr val="000066"/>
                </a:solidFill>
                <a:latin typeface="Arial"/>
              </a:rPr>
              <a:t>khởi</a:t>
            </a:r>
            <a:r>
              <a:rPr lang="en-US" b="0" strike="noStrike" spc="-1" dirty="0" smtClean="0">
                <a:solidFill>
                  <a:srgbClr val="000066"/>
                </a:solidFill>
                <a:latin typeface="Arial"/>
              </a:rPr>
              <a:t> </a:t>
            </a:r>
            <a:r>
              <a:rPr lang="en-US" b="0" strike="noStrike" spc="-1" dirty="0" err="1" smtClean="0">
                <a:solidFill>
                  <a:srgbClr val="000066"/>
                </a:solidFill>
                <a:latin typeface="Arial"/>
              </a:rPr>
              <a:t>tạo</a:t>
            </a:r>
            <a:r>
              <a:rPr lang="en-US" b="0" strike="noStrike" spc="-1" dirty="0" smtClean="0">
                <a:solidFill>
                  <a:srgbClr val="000066"/>
                </a:solidFill>
                <a:latin typeface="Arial"/>
              </a:rPr>
              <a:t> </a:t>
            </a:r>
            <a:r>
              <a:rPr lang="en-US" b="0" strike="noStrike" spc="-1" dirty="0" err="1" smtClean="0">
                <a:solidFill>
                  <a:srgbClr val="000066"/>
                </a:solidFill>
                <a:latin typeface="Arial"/>
              </a:rPr>
              <a:t>hidden_layer</a:t>
            </a:r>
            <a:r>
              <a:rPr lang="en-US" b="0" strike="noStrike" spc="-1" dirty="0" smtClean="0">
                <a:solidFill>
                  <a:srgbClr val="000066"/>
                </a:solidFill>
                <a:latin typeface="Arial"/>
              </a:rPr>
              <a:t> = 2 [3</a:t>
            </a:r>
            <a:r>
              <a:rPr lang="en-US" b="0" strike="noStrike" spc="-1" dirty="0" smtClean="0">
                <a:solidFill>
                  <a:srgbClr val="000066"/>
                </a:solidFill>
                <a:latin typeface="Arial"/>
              </a:rPr>
              <a:t>, </a:t>
            </a:r>
            <a:r>
              <a:rPr lang="en-US" b="0" strike="noStrike" spc="-1" dirty="0" smtClean="0">
                <a:solidFill>
                  <a:srgbClr val="000066"/>
                </a:solidFill>
                <a:latin typeface="Arial"/>
              </a:rPr>
              <a:t>2].</a:t>
            </a:r>
          </a:p>
          <a:p>
            <a:pPr marL="743040" lvl="1" indent="-285480">
              <a:lnSpc>
                <a:spcPct val="100000"/>
              </a:lnSpc>
              <a:spcBef>
                <a:spcPts val="479"/>
              </a:spcBef>
              <a:buClr>
                <a:srgbClr val="000066"/>
              </a:buClr>
              <a:buFont typeface="Symbol" charset="2"/>
              <a:buChar char=""/>
            </a:pPr>
            <a:r>
              <a:rPr lang="en-US" spc="-1" dirty="0" smtClean="0">
                <a:solidFill>
                  <a:srgbClr val="000066"/>
                </a:solidFill>
                <a:latin typeface="Arial"/>
              </a:rPr>
              <a:t>Bias = [0.35, 0.6, 018]</a:t>
            </a:r>
            <a:endParaRPr lang="en-US" b="0" strike="noStrike" spc="-1" dirty="0">
              <a:solidFill>
                <a:srgbClr val="000066"/>
              </a:solidFill>
              <a:latin typeface="Arial"/>
            </a:endParaRPr>
          </a:p>
          <a:p>
            <a:pPr marL="743040" lvl="1" indent="-285480">
              <a:lnSpc>
                <a:spcPct val="100000"/>
              </a:lnSpc>
              <a:spcBef>
                <a:spcPts val="479"/>
              </a:spcBef>
              <a:buClr>
                <a:srgbClr val="000066"/>
              </a:buClr>
              <a:buFont typeface="Symbol" charset="2"/>
              <a:buChar char=""/>
            </a:pPr>
            <a:r>
              <a:rPr lang="en-US" b="0" strike="noStrike" spc="-1" dirty="0" err="1">
                <a:solidFill>
                  <a:srgbClr val="000066"/>
                </a:solidFill>
                <a:latin typeface="Arial"/>
              </a:rPr>
              <a:t>Khởi</a:t>
            </a:r>
            <a:r>
              <a:rPr lang="en-US" b="0" strike="noStrike" spc="-1" dirty="0">
                <a:solidFill>
                  <a:srgbClr val="000066"/>
                </a:solidFill>
                <a:latin typeface="Arial"/>
              </a:rPr>
              <a:t> </a:t>
            </a:r>
            <a:r>
              <a:rPr lang="en-US" b="0" strike="noStrike" spc="-1" dirty="0" err="1">
                <a:solidFill>
                  <a:srgbClr val="000066"/>
                </a:solidFill>
                <a:latin typeface="Arial"/>
              </a:rPr>
              <a:t>tạo</a:t>
            </a:r>
            <a:r>
              <a:rPr lang="en-US" b="0" strike="noStrike" spc="-1" dirty="0">
                <a:solidFill>
                  <a:srgbClr val="000066"/>
                </a:solidFill>
                <a:latin typeface="Arial"/>
              </a:rPr>
              <a:t> </a:t>
            </a:r>
            <a:r>
              <a:rPr lang="en-US" b="0" strike="noStrike" spc="-1" dirty="0" err="1">
                <a:solidFill>
                  <a:srgbClr val="000066"/>
                </a:solidFill>
                <a:latin typeface="Arial"/>
              </a:rPr>
              <a:t>ngẫu</a:t>
            </a:r>
            <a:r>
              <a:rPr lang="en-US" b="0" strike="noStrike" spc="-1" dirty="0">
                <a:solidFill>
                  <a:srgbClr val="000066"/>
                </a:solidFill>
                <a:latin typeface="Arial"/>
              </a:rPr>
              <a:t> </a:t>
            </a:r>
            <a:r>
              <a:rPr lang="en-US" b="0" strike="noStrike" spc="-1" dirty="0" err="1">
                <a:solidFill>
                  <a:srgbClr val="000066"/>
                </a:solidFill>
                <a:latin typeface="Arial"/>
              </a:rPr>
              <a:t>nhiên</a:t>
            </a:r>
            <a:r>
              <a:rPr lang="en-US" b="0" strike="noStrike" spc="-1" dirty="0">
                <a:solidFill>
                  <a:srgbClr val="000066"/>
                </a:solidFill>
                <a:latin typeface="Arial"/>
              </a:rPr>
              <a:t> </a:t>
            </a:r>
            <a:r>
              <a:rPr lang="en-US" b="0" strike="noStrike" spc="-1" dirty="0" err="1">
                <a:solidFill>
                  <a:srgbClr val="000066"/>
                </a:solidFill>
                <a:latin typeface="Arial"/>
              </a:rPr>
              <a:t>trọng</a:t>
            </a:r>
            <a:r>
              <a:rPr lang="en-US" b="0" strike="noStrike" spc="-1" dirty="0">
                <a:solidFill>
                  <a:srgbClr val="000066"/>
                </a:solidFill>
                <a:latin typeface="Arial"/>
              </a:rPr>
              <a:t> </a:t>
            </a:r>
            <a:r>
              <a:rPr lang="en-US" b="0" strike="noStrike" spc="-1" dirty="0" err="1">
                <a:solidFill>
                  <a:srgbClr val="000066"/>
                </a:solidFill>
                <a:latin typeface="Arial"/>
              </a:rPr>
              <a:t>số</a:t>
            </a:r>
            <a:r>
              <a:rPr lang="en-US" b="0" strike="noStrike" spc="-1" dirty="0">
                <a:solidFill>
                  <a:srgbClr val="000066"/>
                </a:solidFill>
                <a:latin typeface="Arial"/>
              </a:rPr>
              <a:t> </a:t>
            </a:r>
            <a:r>
              <a:rPr lang="en-US" b="1" strike="noStrike" spc="-1" dirty="0" smtClean="0">
                <a:solidFill>
                  <a:srgbClr val="000066"/>
                </a:solidFill>
                <a:latin typeface="Arial"/>
              </a:rPr>
              <a:t>W</a:t>
            </a:r>
            <a:r>
              <a:rPr lang="en-US" b="0" strike="noStrike" spc="-1" dirty="0" smtClean="0">
                <a:solidFill>
                  <a:srgbClr val="000066"/>
                </a:solidFill>
                <a:latin typeface="Arial"/>
              </a:rPr>
              <a:t>:</a:t>
            </a:r>
            <a:endParaRPr lang="en-US" b="0" strike="noStrike" spc="-1" dirty="0">
              <a:solidFill>
                <a:srgbClr val="000066"/>
              </a:solidFill>
              <a:latin typeface="Arial"/>
            </a:endParaRPr>
          </a:p>
        </p:txBody>
      </p:sp>
      <p:sp>
        <p:nvSpPr>
          <p:cNvPr id="4" name="TextBox 3"/>
          <p:cNvSpPr txBox="1"/>
          <p:nvPr/>
        </p:nvSpPr>
        <p:spPr>
          <a:xfrm>
            <a:off x="8434173" y="6061708"/>
            <a:ext cx="633507" cy="369332"/>
          </a:xfrm>
          <a:prstGeom prst="rect">
            <a:avLst/>
          </a:prstGeom>
          <a:noFill/>
        </p:spPr>
        <p:txBody>
          <a:bodyPr wrap="none" rtlCol="0">
            <a:spAutoFit/>
          </a:bodyPr>
          <a:lstStyle/>
          <a:p>
            <a:r>
              <a:rPr lang="en-US" dirty="0" smtClean="0"/>
              <a:t>6/18</a:t>
            </a:r>
            <a:endParaRPr lang="en-US" dirty="0"/>
          </a:p>
        </p:txBody>
      </p:sp>
      <p:grpSp>
        <p:nvGrpSpPr>
          <p:cNvPr id="5" name="Group 4"/>
          <p:cNvGrpSpPr/>
          <p:nvPr/>
        </p:nvGrpSpPr>
        <p:grpSpPr>
          <a:xfrm>
            <a:off x="3878810" y="3819833"/>
            <a:ext cx="4978858" cy="2366096"/>
            <a:chOff x="179373" y="1728159"/>
            <a:chExt cx="8713900" cy="4141097"/>
          </a:xfrm>
        </p:grpSpPr>
        <mc:AlternateContent xmlns:mc="http://schemas.openxmlformats.org/markup-compatibility/2006">
          <mc:Choice xmlns:a14="http://schemas.microsoft.com/office/drawing/2010/main" Requires="a14">
            <p:sp>
              <p:nvSpPr>
                <p:cNvPr id="6" name="Flowchart: Decision 5"/>
                <p:cNvSpPr/>
                <p:nvPr/>
              </p:nvSpPr>
              <p:spPr>
                <a:xfrm>
                  <a:off x="532019" y="2712750"/>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p:sp>
              <p:nvSpPr>
                <p:cNvPr id="6" name="Flowchart: Decision 5"/>
                <p:cNvSpPr>
                  <a:spLocks noRot="1" noChangeAspect="1" noMove="1" noResize="1" noEditPoints="1" noAdjustHandles="1" noChangeArrowheads="1" noChangeShapeType="1" noTextEdit="1"/>
                </p:cNvSpPr>
                <p:nvPr/>
              </p:nvSpPr>
              <p:spPr>
                <a:xfrm>
                  <a:off x="532019" y="2712750"/>
                  <a:ext cx="926570" cy="620802"/>
                </a:xfrm>
                <a:prstGeom prst="flowChartDecision">
                  <a:avLst/>
                </a:prstGeom>
                <a:blipFill>
                  <a:blip r:embed="rId2"/>
                  <a:stretch>
                    <a:fillRect b="-3448"/>
                  </a:stretch>
                </a:blipFill>
                <a:ln>
                  <a:noFill/>
                </a:ln>
              </p:spPr>
              <p:txBody>
                <a:bodyPr/>
                <a:lstStyle/>
                <a:p>
                  <a:r>
                    <a:rPr lang="en-US">
                      <a:noFill/>
                    </a:rPr>
                    <a:t> </a:t>
                  </a:r>
                </a:p>
              </p:txBody>
            </p:sp>
          </mc:Fallback>
        </mc:AlternateContent>
        <p:grpSp>
          <p:nvGrpSpPr>
            <p:cNvPr id="7" name="Group 6"/>
            <p:cNvGrpSpPr/>
            <p:nvPr/>
          </p:nvGrpSpPr>
          <p:grpSpPr>
            <a:xfrm>
              <a:off x="3565351" y="2416268"/>
              <a:ext cx="3440536" cy="3249129"/>
              <a:chOff x="3571014" y="2416268"/>
              <a:chExt cx="3524441" cy="3249129"/>
            </a:xfrm>
          </p:grpSpPr>
          <p:sp>
            <p:nvSpPr>
              <p:cNvPr id="54" name="Flowchart: Off-page Connector 53"/>
              <p:cNvSpPr/>
              <p:nvPr/>
            </p:nvSpPr>
            <p:spPr>
              <a:xfrm rot="16200000">
                <a:off x="3758633" y="2328575"/>
                <a:ext cx="3249129" cy="3424515"/>
              </a:xfrm>
              <a:prstGeom prst="flowChartOffpageConnector">
                <a:avLst/>
              </a:prstGeom>
              <a:solidFill>
                <a:srgbClr val="C0C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5" name="Oval 54"/>
                  <p:cNvSpPr/>
                  <p:nvPr/>
                </p:nvSpPr>
                <p:spPr>
                  <a:xfrm>
                    <a:off x="3585763" y="2692958"/>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𝟎𝟎</m:t>
                              </m:r>
                            </m:sub>
                          </m:sSub>
                        </m:oMath>
                      </m:oMathPara>
                    </a14:m>
                    <a:endParaRPr lang="en-US" b="1" dirty="0">
                      <a:solidFill>
                        <a:srgbClr val="FFFF00"/>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585763" y="2692958"/>
                    <a:ext cx="713915" cy="713915"/>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p:cNvSpPr/>
                  <p:nvPr/>
                </p:nvSpPr>
                <p:spPr>
                  <a:xfrm>
                    <a:off x="3571014" y="3670717"/>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𝟎𝟏</m:t>
                              </m:r>
                            </m:sub>
                          </m:sSub>
                        </m:oMath>
                      </m:oMathPara>
                    </a14:m>
                    <a:endParaRPr lang="en-US" b="1" dirty="0">
                      <a:solidFill>
                        <a:srgbClr val="FFFF00"/>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3571014" y="3670717"/>
                    <a:ext cx="713915" cy="713915"/>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p:cNvSpPr/>
                  <p:nvPr/>
                </p:nvSpPr>
                <p:spPr>
                  <a:xfrm>
                    <a:off x="3571014" y="4648476"/>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𝟎𝟐</m:t>
                              </m:r>
                            </m:sub>
                          </m:sSub>
                        </m:oMath>
                      </m:oMathPara>
                    </a14:m>
                    <a:endParaRPr lang="en-US" b="1" dirty="0">
                      <a:solidFill>
                        <a:srgbClr val="FFFF00"/>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3571014" y="4648476"/>
                    <a:ext cx="713915" cy="713915"/>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p:cNvSpPr/>
                  <p:nvPr/>
                </p:nvSpPr>
                <p:spPr>
                  <a:xfrm>
                    <a:off x="5918631" y="2712501"/>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5918631" y="2712501"/>
                    <a:ext cx="713915" cy="713915"/>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p:cNvSpPr/>
                  <p:nvPr/>
                </p:nvSpPr>
                <p:spPr>
                  <a:xfrm>
                    <a:off x="5918631" y="4652845"/>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5918631" y="4652845"/>
                    <a:ext cx="713915" cy="713915"/>
                  </a:xfrm>
                  <a:prstGeom prst="ellipse">
                    <a:avLst/>
                  </a:prstGeom>
                  <a:blipFill>
                    <a:blip r:embed="rId7"/>
                    <a:stretch>
                      <a:fillRect/>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8" name="Oval 7"/>
                <p:cNvSpPr/>
                <p:nvPr/>
              </p:nvSpPr>
              <p:spPr>
                <a:xfrm>
                  <a:off x="7855821" y="3571849"/>
                  <a:ext cx="1037452" cy="103745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rgbClr val="008000"/>
                            </a:solidFill>
                            <a:latin typeface="Cambria Math" panose="02040503050406030204" pitchFamily="18" charset="0"/>
                          </a:rPr>
                          <m:t>𝒐</m:t>
                        </m:r>
                        <m:r>
                          <a:rPr lang="en-US" sz="1600" b="1" i="1" smtClean="0">
                            <a:solidFill>
                              <a:srgbClr val="008000"/>
                            </a:solidFill>
                            <a:latin typeface="Cambria Math" panose="02040503050406030204" pitchFamily="18" charset="0"/>
                          </a:rPr>
                          <m:t>=</m:t>
                        </m:r>
                        <m:r>
                          <a:rPr lang="en-US" sz="1600" b="1" i="1" smtClean="0">
                            <a:solidFill>
                              <a:srgbClr val="008000"/>
                            </a:solidFill>
                            <a:latin typeface="Cambria Math" panose="02040503050406030204" pitchFamily="18" charset="0"/>
                          </a:rPr>
                          <m:t>𝟏</m:t>
                        </m:r>
                      </m:oMath>
                    </m:oMathPara>
                  </a14:m>
                  <a:endParaRPr lang="en-US" sz="1600" b="1" i="1" dirty="0">
                    <a:solidFill>
                      <a:srgbClr val="008000"/>
                    </a:solidFill>
                  </a:endParaRPr>
                </a:p>
              </p:txBody>
            </p:sp>
          </mc:Choice>
          <mc:Fallback>
            <p:sp>
              <p:nvSpPr>
                <p:cNvPr id="8" name="Oval 7"/>
                <p:cNvSpPr>
                  <a:spLocks noRot="1" noChangeAspect="1" noMove="1" noResize="1" noEditPoints="1" noAdjustHandles="1" noChangeArrowheads="1" noChangeShapeType="1" noTextEdit="1"/>
                </p:cNvSpPr>
                <p:nvPr/>
              </p:nvSpPr>
              <p:spPr>
                <a:xfrm>
                  <a:off x="7855821" y="3571849"/>
                  <a:ext cx="1037452" cy="1037452"/>
                </a:xfrm>
                <a:prstGeom prst="ellipse">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Flowchart: Decision 8"/>
                <p:cNvSpPr/>
                <p:nvPr/>
              </p:nvSpPr>
              <p:spPr>
                <a:xfrm>
                  <a:off x="532019" y="4681214"/>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p:sp>
              <p:nvSpPr>
                <p:cNvPr id="9" name="Flowchart: Decision 8"/>
                <p:cNvSpPr>
                  <a:spLocks noRot="1" noChangeAspect="1" noMove="1" noResize="1" noEditPoints="1" noAdjustHandles="1" noChangeArrowheads="1" noChangeShapeType="1" noTextEdit="1"/>
                </p:cNvSpPr>
                <p:nvPr/>
              </p:nvSpPr>
              <p:spPr>
                <a:xfrm>
                  <a:off x="532019" y="4681214"/>
                  <a:ext cx="926570" cy="620802"/>
                </a:xfrm>
                <a:prstGeom prst="flowChartDecision">
                  <a:avLst/>
                </a:prstGeom>
                <a:blipFill>
                  <a:blip r:embed="rId9"/>
                  <a:stretch>
                    <a:fillRect b="-3390"/>
                  </a:stretch>
                </a:blipFill>
                <a:ln>
                  <a:noFill/>
                </a:ln>
              </p:spPr>
              <p:txBody>
                <a:bodyPr/>
                <a:lstStyle/>
                <a:p>
                  <a:r>
                    <a:rPr lang="en-US">
                      <a:noFill/>
                    </a:rPr>
                    <a:t> </a:t>
                  </a:r>
                </a:p>
              </p:txBody>
            </p:sp>
          </mc:Fallback>
        </mc:AlternateContent>
        <p:cxnSp>
          <p:nvCxnSpPr>
            <p:cNvPr id="10" name="Straight Arrow Connector 9"/>
            <p:cNvCxnSpPr>
              <a:stCxn id="6" idx="3"/>
              <a:endCxn id="55" idx="2"/>
            </p:cNvCxnSpPr>
            <p:nvPr/>
          </p:nvCxnSpPr>
          <p:spPr>
            <a:xfrm>
              <a:off x="1458589" y="3023151"/>
              <a:ext cx="2121160" cy="267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a:endCxn id="56" idx="2"/>
            </p:cNvCxnSpPr>
            <p:nvPr/>
          </p:nvCxnSpPr>
          <p:spPr>
            <a:xfrm>
              <a:off x="1458589" y="3023151"/>
              <a:ext cx="2106762" cy="10045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57" idx="2"/>
            </p:cNvCxnSpPr>
            <p:nvPr/>
          </p:nvCxnSpPr>
          <p:spPr>
            <a:xfrm>
              <a:off x="1458589" y="3023151"/>
              <a:ext cx="2106762" cy="1982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a:endCxn id="55" idx="2"/>
            </p:cNvCxnSpPr>
            <p:nvPr/>
          </p:nvCxnSpPr>
          <p:spPr>
            <a:xfrm flipV="1">
              <a:off x="1458589" y="3049916"/>
              <a:ext cx="2121160" cy="194169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3"/>
              <a:endCxn id="56" idx="2"/>
            </p:cNvCxnSpPr>
            <p:nvPr/>
          </p:nvCxnSpPr>
          <p:spPr>
            <a:xfrm flipV="1">
              <a:off x="1458589" y="4027675"/>
              <a:ext cx="2106762" cy="96394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57" idx="2"/>
            </p:cNvCxnSpPr>
            <p:nvPr/>
          </p:nvCxnSpPr>
          <p:spPr>
            <a:xfrm>
              <a:off x="1458589" y="4991615"/>
              <a:ext cx="2106762" cy="138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5" idx="6"/>
              <a:endCxn id="58" idx="2"/>
            </p:cNvCxnSpPr>
            <p:nvPr/>
          </p:nvCxnSpPr>
          <p:spPr>
            <a:xfrm>
              <a:off x="4276668" y="3049916"/>
              <a:ext cx="1580411" cy="1954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5" idx="6"/>
              <a:endCxn id="59" idx="2"/>
            </p:cNvCxnSpPr>
            <p:nvPr/>
          </p:nvCxnSpPr>
          <p:spPr>
            <a:xfrm>
              <a:off x="4276668" y="3049916"/>
              <a:ext cx="1580411" cy="195988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6" idx="6"/>
              <a:endCxn id="58" idx="2"/>
            </p:cNvCxnSpPr>
            <p:nvPr/>
          </p:nvCxnSpPr>
          <p:spPr>
            <a:xfrm flipV="1">
              <a:off x="4262270" y="3069459"/>
              <a:ext cx="1594809" cy="95821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6" idx="6"/>
              <a:endCxn id="59" idx="2"/>
            </p:cNvCxnSpPr>
            <p:nvPr/>
          </p:nvCxnSpPr>
          <p:spPr>
            <a:xfrm>
              <a:off x="4262270" y="4027675"/>
              <a:ext cx="1594809" cy="98212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7" idx="6"/>
              <a:endCxn id="58" idx="2"/>
            </p:cNvCxnSpPr>
            <p:nvPr/>
          </p:nvCxnSpPr>
          <p:spPr>
            <a:xfrm flipV="1">
              <a:off x="4262270" y="3069459"/>
              <a:ext cx="1594809" cy="1935975"/>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7" idx="6"/>
              <a:endCxn id="59" idx="2"/>
            </p:cNvCxnSpPr>
            <p:nvPr/>
          </p:nvCxnSpPr>
          <p:spPr>
            <a:xfrm>
              <a:off x="4262270" y="5005434"/>
              <a:ext cx="1594809" cy="4369"/>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8" idx="6"/>
              <a:endCxn id="8" idx="2"/>
            </p:cNvCxnSpPr>
            <p:nvPr/>
          </p:nvCxnSpPr>
          <p:spPr>
            <a:xfrm>
              <a:off x="6553999" y="3069459"/>
              <a:ext cx="1301822" cy="102111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9" idx="6"/>
              <a:endCxn id="8" idx="2"/>
            </p:cNvCxnSpPr>
            <p:nvPr/>
          </p:nvCxnSpPr>
          <p:spPr>
            <a:xfrm flipV="1">
              <a:off x="6553999" y="4090575"/>
              <a:ext cx="1301822" cy="91922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9177" y="2913506"/>
              <a:ext cx="284052" cy="307777"/>
            </a:xfrm>
            <a:prstGeom prst="rect">
              <a:avLst/>
            </a:prstGeom>
            <a:noFill/>
          </p:spPr>
          <p:txBody>
            <a:bodyPr wrap="none" rtlCol="0">
              <a:spAutoFit/>
            </a:bodyPr>
            <a:lstStyle/>
            <a:p>
              <a:r>
                <a:rPr lang="en-US" sz="1400" dirty="0" smtClean="0"/>
                <a:t>2</a:t>
              </a:r>
              <a:endParaRPr lang="en-US" sz="1400" dirty="0"/>
            </a:p>
          </p:txBody>
        </p:sp>
        <p:sp>
          <p:nvSpPr>
            <p:cNvPr id="25" name="TextBox 24"/>
            <p:cNvSpPr txBox="1"/>
            <p:nvPr/>
          </p:nvSpPr>
          <p:spPr>
            <a:xfrm>
              <a:off x="179373" y="4831994"/>
              <a:ext cx="284052" cy="307777"/>
            </a:xfrm>
            <a:prstGeom prst="rect">
              <a:avLst/>
            </a:prstGeom>
            <a:noFill/>
          </p:spPr>
          <p:txBody>
            <a:bodyPr wrap="none" rtlCol="0">
              <a:spAutoFit/>
            </a:bodyPr>
            <a:lstStyle/>
            <a:p>
              <a:r>
                <a:rPr lang="en-US" sz="1400" dirty="0" smtClean="0"/>
                <a:t>2</a:t>
              </a:r>
              <a:endParaRPr lang="en-US" sz="1400" dirty="0"/>
            </a:p>
          </p:txBody>
        </p:sp>
        <mc:AlternateContent xmlns:mc="http://schemas.openxmlformats.org/markup-compatibility/2006">
          <mc:Choice xmlns:a14="http://schemas.microsoft.com/office/drawing/2010/main" Requires="a14">
            <p:sp>
              <p:nvSpPr>
                <p:cNvPr id="26" name="Rectangle 25"/>
                <p:cNvSpPr/>
                <p:nvPr/>
              </p:nvSpPr>
              <p:spPr>
                <a:xfrm>
                  <a:off x="3070531" y="2749134"/>
                  <a:ext cx="440056"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oMath>
                    </m:oMathPara>
                  </a14:m>
                  <a:endParaRPr lang="en-US" sz="1400" dirty="0" smtClean="0"/>
                </a:p>
              </p:txBody>
            </p:sp>
          </mc:Choice>
          <mc:Fallback>
            <p:sp>
              <p:nvSpPr>
                <p:cNvPr id="26" name="Rectangle 25"/>
                <p:cNvSpPr>
                  <a:spLocks noRot="1" noChangeAspect="1" noMove="1" noResize="1" noEditPoints="1" noAdjustHandles="1" noChangeArrowheads="1" noChangeShapeType="1" noTextEdit="1"/>
                </p:cNvSpPr>
                <p:nvPr/>
              </p:nvSpPr>
              <p:spPr>
                <a:xfrm>
                  <a:off x="3070531" y="2749134"/>
                  <a:ext cx="440056" cy="307777"/>
                </a:xfrm>
                <a:prstGeom prst="rect">
                  <a:avLst/>
                </a:prstGeom>
                <a:blipFill>
                  <a:blip r:embed="rId10"/>
                  <a:stretch>
                    <a:fillRect l="-16667" b="-689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rot="1742786">
                  <a:off x="3159679" y="3634198"/>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3</m:t>
                            </m:r>
                          </m:sub>
                        </m:sSub>
                      </m:oMath>
                    </m:oMathPara>
                  </a14:m>
                  <a:endParaRPr lang="en-US" sz="1200" dirty="0"/>
                </a:p>
              </p:txBody>
            </p:sp>
          </mc:Choice>
          <mc:Fallback>
            <p:sp>
              <p:nvSpPr>
                <p:cNvPr id="27" name="Rectangle 26"/>
                <p:cNvSpPr>
                  <a:spLocks noRot="1" noChangeAspect="1" noMove="1" noResize="1" noEditPoints="1" noAdjustHandles="1" noChangeArrowheads="1" noChangeShapeType="1" noTextEdit="1"/>
                </p:cNvSpPr>
                <p:nvPr/>
              </p:nvSpPr>
              <p:spPr>
                <a:xfrm rot="1742786">
                  <a:off x="3159679" y="3634198"/>
                  <a:ext cx="444224" cy="307777"/>
                </a:xfrm>
                <a:prstGeom prst="rect">
                  <a:avLst/>
                </a:prstGeom>
                <a:blipFill>
                  <a:blip r:embed="rId11"/>
                  <a:stretch>
                    <a:fillRect l="-25490" b="-319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rot="18773080">
                  <a:off x="3126613" y="2984487"/>
                  <a:ext cx="380368" cy="30777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m:oMathPara>
                  </a14:m>
                  <a:endParaRPr lang="en-US" sz="1400" dirty="0"/>
                </a:p>
              </p:txBody>
            </p:sp>
          </mc:Choice>
          <mc:Fallback>
            <p:sp>
              <p:nvSpPr>
                <p:cNvPr id="28" name="Rectangle 27"/>
                <p:cNvSpPr>
                  <a:spLocks noRot="1" noChangeAspect="1" noMove="1" noResize="1" noEditPoints="1" noAdjustHandles="1" noChangeArrowheads="1" noChangeShapeType="1" noTextEdit="1"/>
                </p:cNvSpPr>
                <p:nvPr/>
              </p:nvSpPr>
              <p:spPr>
                <a:xfrm rot="18773080">
                  <a:off x="3126613" y="2984487"/>
                  <a:ext cx="380368" cy="307777"/>
                </a:xfrm>
                <a:prstGeom prst="rect">
                  <a:avLst/>
                </a:prstGeom>
                <a:blipFill>
                  <a:blip r:embed="rId12"/>
                  <a:stretch>
                    <a:fillRect r="-27660" b="-36170"/>
                  </a:stretch>
                </a:blipFill>
              </p:spPr>
              <p:txBody>
                <a:bodyPr/>
                <a:lstStyle/>
                <a:p>
                  <a:r>
                    <a:rPr lang="en-US">
                      <a:noFill/>
                    </a:rPr>
                    <a:t> </a:t>
                  </a:r>
                </a:p>
              </p:txBody>
            </p:sp>
          </mc:Fallback>
        </mc:AlternateContent>
        <p:sp>
          <p:nvSpPr>
            <p:cNvPr id="29" name="TextBox 28"/>
            <p:cNvSpPr txBox="1"/>
            <p:nvPr/>
          </p:nvSpPr>
          <p:spPr>
            <a:xfrm>
              <a:off x="3881241" y="5314471"/>
              <a:ext cx="2292982" cy="554785"/>
            </a:xfrm>
            <a:prstGeom prst="rect">
              <a:avLst/>
            </a:prstGeom>
            <a:noFill/>
          </p:spPr>
          <p:txBody>
            <a:bodyPr wrap="none" rtlCol="0">
              <a:spAutoFit/>
            </a:bodyPr>
            <a:lstStyle/>
            <a:p>
              <a:r>
                <a:rPr lang="en-US" sz="1200" dirty="0" smtClean="0"/>
                <a:t>#</a:t>
              </a:r>
              <a:r>
                <a:rPr lang="en-US" sz="1200" dirty="0" err="1" smtClean="0"/>
                <a:t>hidden_layer</a:t>
              </a:r>
              <a:endParaRPr lang="en-US" sz="1200" dirty="0"/>
            </a:p>
          </p:txBody>
        </p:sp>
        <mc:AlternateContent xmlns:mc="http://schemas.openxmlformats.org/markup-compatibility/2006">
          <mc:Choice xmlns:a14="http://schemas.microsoft.com/office/drawing/2010/main" Requires="a14">
            <p:sp>
              <p:nvSpPr>
                <p:cNvPr id="31" name="Rectangle 30"/>
                <p:cNvSpPr/>
                <p:nvPr/>
              </p:nvSpPr>
              <p:spPr>
                <a:xfrm rot="20177540">
                  <a:off x="2929458" y="3959045"/>
                  <a:ext cx="43877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4</m:t>
                            </m:r>
                          </m:sub>
                        </m:sSub>
                      </m:oMath>
                    </m:oMathPara>
                  </a14:m>
                  <a:endParaRPr lang="en-US" sz="1200" dirty="0"/>
                </a:p>
              </p:txBody>
            </p:sp>
          </mc:Choice>
          <mc:Fallback>
            <p:sp>
              <p:nvSpPr>
                <p:cNvPr id="31" name="Rectangle 30"/>
                <p:cNvSpPr>
                  <a:spLocks noRot="1" noChangeAspect="1" noMove="1" noResize="1" noEditPoints="1" noAdjustHandles="1" noChangeArrowheads="1" noChangeShapeType="1" noTextEdit="1"/>
                </p:cNvSpPr>
                <p:nvPr/>
              </p:nvSpPr>
              <p:spPr>
                <a:xfrm rot="20177540">
                  <a:off x="2929458" y="3959045"/>
                  <a:ext cx="438774" cy="307777"/>
                </a:xfrm>
                <a:prstGeom prst="rect">
                  <a:avLst/>
                </a:prstGeom>
                <a:blipFill>
                  <a:blip r:embed="rId13"/>
                  <a:stretch>
                    <a:fillRect r="-7843" b="-34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rot="1742786">
                  <a:off x="3128920" y="4490625"/>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5</m:t>
                            </m:r>
                          </m:sub>
                        </m:sSub>
                      </m:oMath>
                    </m:oMathPara>
                  </a14:m>
                  <a:endParaRPr lang="en-US" sz="1200" dirty="0"/>
                </a:p>
              </p:txBody>
            </p:sp>
          </mc:Choice>
          <mc:Fallback>
            <p:sp>
              <p:nvSpPr>
                <p:cNvPr id="32" name="Rectangle 31"/>
                <p:cNvSpPr>
                  <a:spLocks noRot="1" noChangeAspect="1" noMove="1" noResize="1" noEditPoints="1" noAdjustHandles="1" noChangeArrowheads="1" noChangeShapeType="1" noTextEdit="1"/>
                </p:cNvSpPr>
                <p:nvPr/>
              </p:nvSpPr>
              <p:spPr>
                <a:xfrm rot="1742786">
                  <a:off x="3128920" y="4490625"/>
                  <a:ext cx="444224" cy="307777"/>
                </a:xfrm>
                <a:prstGeom prst="rect">
                  <a:avLst/>
                </a:prstGeom>
                <a:blipFill>
                  <a:blip r:embed="rId14"/>
                  <a:stretch>
                    <a:fillRect l="-25490" b="-347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a:off x="3012757" y="4898379"/>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6</m:t>
                            </m:r>
                          </m:sub>
                        </m:sSub>
                      </m:oMath>
                    </m:oMathPara>
                  </a14:m>
                  <a:endParaRPr lang="en-US" sz="1200" dirty="0"/>
                </a:p>
              </p:txBody>
            </p:sp>
          </mc:Choice>
          <mc:Fallback>
            <p:sp>
              <p:nvSpPr>
                <p:cNvPr id="33" name="Rectangle 32"/>
                <p:cNvSpPr>
                  <a:spLocks noRot="1" noChangeAspect="1" noMove="1" noResize="1" noEditPoints="1" noAdjustHandles="1" noChangeArrowheads="1" noChangeShapeType="1" noTextEdit="1"/>
                </p:cNvSpPr>
                <p:nvPr/>
              </p:nvSpPr>
              <p:spPr>
                <a:xfrm>
                  <a:off x="3012757" y="4898379"/>
                  <a:ext cx="444224" cy="307777"/>
                </a:xfrm>
                <a:prstGeom prst="rect">
                  <a:avLst/>
                </a:prstGeom>
                <a:blipFill>
                  <a:blip r:embed="rId15"/>
                  <a:stretch>
                    <a:fillRect l="-19512" b="-65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p:cNvSpPr/>
                <p:nvPr/>
              </p:nvSpPr>
              <p:spPr>
                <a:xfrm>
                  <a:off x="7005887" y="3205436"/>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13</m:t>
                            </m:r>
                          </m:sub>
                        </m:sSub>
                      </m:oMath>
                    </m:oMathPara>
                  </a14:m>
                  <a:endParaRPr lang="en-US" sz="1400" dirty="0" smtClean="0"/>
                </a:p>
              </p:txBody>
            </p:sp>
          </mc:Choice>
          <mc:Fallback>
            <p:sp>
              <p:nvSpPr>
                <p:cNvPr id="34" name="Rectangle 33"/>
                <p:cNvSpPr>
                  <a:spLocks noRot="1" noChangeAspect="1" noMove="1" noResize="1" noEditPoints="1" noAdjustHandles="1" noChangeArrowheads="1" noChangeShapeType="1" noTextEdit="1"/>
                </p:cNvSpPr>
                <p:nvPr/>
              </p:nvSpPr>
              <p:spPr>
                <a:xfrm>
                  <a:off x="7005887" y="3205436"/>
                  <a:ext cx="515398" cy="307777"/>
                </a:xfrm>
                <a:prstGeom prst="rect">
                  <a:avLst/>
                </a:prstGeom>
                <a:blipFill>
                  <a:blip r:embed="rId16"/>
                  <a:stretch>
                    <a:fillRect l="-20833" b="-689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p:cNvSpPr/>
                <p:nvPr/>
              </p:nvSpPr>
              <p:spPr>
                <a:xfrm>
                  <a:off x="7052908" y="4523615"/>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14</m:t>
                            </m:r>
                          </m:sub>
                        </m:sSub>
                      </m:oMath>
                    </m:oMathPara>
                  </a14:m>
                  <a:endParaRPr lang="en-US" sz="1400" dirty="0" smtClean="0"/>
                </a:p>
              </p:txBody>
            </p:sp>
          </mc:Choice>
          <mc:Fallback>
            <p:sp>
              <p:nvSpPr>
                <p:cNvPr id="35" name="Rectangle 34"/>
                <p:cNvSpPr>
                  <a:spLocks noRot="1" noChangeAspect="1" noMove="1" noResize="1" noEditPoints="1" noAdjustHandles="1" noChangeArrowheads="1" noChangeShapeType="1" noTextEdit="1"/>
                </p:cNvSpPr>
                <p:nvPr/>
              </p:nvSpPr>
              <p:spPr>
                <a:xfrm>
                  <a:off x="7052908" y="4523615"/>
                  <a:ext cx="515398" cy="307777"/>
                </a:xfrm>
                <a:prstGeom prst="rect">
                  <a:avLst/>
                </a:prstGeom>
                <a:blipFill>
                  <a:blip r:embed="rId17"/>
                  <a:stretch>
                    <a:fillRect l="-22917" b="-7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ectangle 35"/>
                <p:cNvSpPr/>
                <p:nvPr/>
              </p:nvSpPr>
              <p:spPr>
                <a:xfrm>
                  <a:off x="5275625" y="2737770"/>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7</m:t>
                            </m:r>
                          </m:sub>
                        </m:sSub>
                      </m:oMath>
                    </m:oMathPara>
                  </a14:m>
                  <a:endParaRPr lang="en-US" sz="1400" dirty="0" smtClean="0"/>
                </a:p>
              </p:txBody>
            </p:sp>
          </mc:Choice>
          <mc:Fallback>
            <p:sp>
              <p:nvSpPr>
                <p:cNvPr id="36" name="Rectangle 35"/>
                <p:cNvSpPr>
                  <a:spLocks noRot="1" noChangeAspect="1" noMove="1" noResize="1" noEditPoints="1" noAdjustHandles="1" noChangeArrowheads="1" noChangeShapeType="1" noTextEdit="1"/>
                </p:cNvSpPr>
                <p:nvPr/>
              </p:nvSpPr>
              <p:spPr>
                <a:xfrm>
                  <a:off x="5275625" y="2737770"/>
                  <a:ext cx="444224" cy="307777"/>
                </a:xfrm>
                <a:prstGeom prst="rect">
                  <a:avLst/>
                </a:prstGeom>
                <a:blipFill>
                  <a:blip r:embed="rId18"/>
                  <a:stretch>
                    <a:fillRect l="-19048" b="-689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p:cNvSpPr/>
                <p:nvPr/>
              </p:nvSpPr>
              <p:spPr>
                <a:xfrm rot="19644194">
                  <a:off x="5295962" y="2979701"/>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8</m:t>
                            </m:r>
                          </m:sub>
                        </m:sSub>
                      </m:oMath>
                    </m:oMathPara>
                  </a14:m>
                  <a:endParaRPr lang="en-US" sz="1400" dirty="0" smtClean="0"/>
                </a:p>
              </p:txBody>
            </p:sp>
          </mc:Choice>
          <mc:Fallback>
            <p:sp>
              <p:nvSpPr>
                <p:cNvPr id="37" name="Rectangle 36"/>
                <p:cNvSpPr>
                  <a:spLocks noRot="1" noChangeAspect="1" noMove="1" noResize="1" noEditPoints="1" noAdjustHandles="1" noChangeArrowheads="1" noChangeShapeType="1" noTextEdit="1"/>
                </p:cNvSpPr>
                <p:nvPr/>
              </p:nvSpPr>
              <p:spPr>
                <a:xfrm rot="19644194">
                  <a:off x="5295962" y="2979701"/>
                  <a:ext cx="444224" cy="307777"/>
                </a:xfrm>
                <a:prstGeom prst="rect">
                  <a:avLst/>
                </a:prstGeom>
                <a:blipFill>
                  <a:blip r:embed="rId19"/>
                  <a:stretch>
                    <a:fillRect r="-15686"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p:cNvSpPr/>
                <p:nvPr/>
              </p:nvSpPr>
              <p:spPr>
                <a:xfrm rot="18628851">
                  <a:off x="5363494" y="3331659"/>
                  <a:ext cx="44101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9</m:t>
                            </m:r>
                          </m:sub>
                        </m:sSub>
                      </m:oMath>
                    </m:oMathPara>
                  </a14:m>
                  <a:endParaRPr lang="en-US" sz="1400" dirty="0" smtClean="0"/>
                </a:p>
              </p:txBody>
            </p:sp>
          </mc:Choice>
          <mc:Fallback>
            <p:sp>
              <p:nvSpPr>
                <p:cNvPr id="38" name="Rectangle 37"/>
                <p:cNvSpPr>
                  <a:spLocks noRot="1" noChangeAspect="1" noMove="1" noResize="1" noEditPoints="1" noAdjustHandles="1" noChangeArrowheads="1" noChangeShapeType="1" noTextEdit="1"/>
                </p:cNvSpPr>
                <p:nvPr/>
              </p:nvSpPr>
              <p:spPr>
                <a:xfrm rot="18628851">
                  <a:off x="5363494" y="3331659"/>
                  <a:ext cx="441018" cy="307777"/>
                </a:xfrm>
                <a:prstGeom prst="rect">
                  <a:avLst/>
                </a:prstGeom>
                <a:blipFill>
                  <a:blip r:embed="rId20"/>
                  <a:stretch>
                    <a:fillRect r="-24000" b="-274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rot="3076127">
                  <a:off x="5383005" y="4375658"/>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10</m:t>
                            </m:r>
                          </m:sub>
                        </m:sSub>
                      </m:oMath>
                    </m:oMathPara>
                  </a14:m>
                  <a:endParaRPr lang="en-US" sz="1400" dirty="0" smtClean="0"/>
                </a:p>
              </p:txBody>
            </p:sp>
          </mc:Choice>
          <mc:Fallback>
            <p:sp>
              <p:nvSpPr>
                <p:cNvPr id="39" name="Rectangle 38"/>
                <p:cNvSpPr>
                  <a:spLocks noRot="1" noChangeAspect="1" noMove="1" noResize="1" noEditPoints="1" noAdjustHandles="1" noChangeArrowheads="1" noChangeShapeType="1" noTextEdit="1"/>
                </p:cNvSpPr>
                <p:nvPr/>
              </p:nvSpPr>
              <p:spPr>
                <a:xfrm rot="3076127">
                  <a:off x="5383005" y="4375658"/>
                  <a:ext cx="515398" cy="307777"/>
                </a:xfrm>
                <a:prstGeom prst="rect">
                  <a:avLst/>
                </a:prstGeom>
                <a:blipFill>
                  <a:blip r:embed="rId21"/>
                  <a:stretch>
                    <a:fillRect l="-29630" b="-175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rot="2042328">
                  <a:off x="5090294" y="4595858"/>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oMath>
                    </m:oMathPara>
                  </a14:m>
                  <a:endParaRPr lang="en-US" sz="1400" dirty="0" smtClean="0"/>
                </a:p>
              </p:txBody>
            </p:sp>
          </mc:Choice>
          <mc:Fallback>
            <p:sp>
              <p:nvSpPr>
                <p:cNvPr id="40" name="Rectangle 39"/>
                <p:cNvSpPr>
                  <a:spLocks noRot="1" noChangeAspect="1" noMove="1" noResize="1" noEditPoints="1" noAdjustHandles="1" noChangeArrowheads="1" noChangeShapeType="1" noTextEdit="1"/>
                </p:cNvSpPr>
                <p:nvPr/>
              </p:nvSpPr>
              <p:spPr>
                <a:xfrm rot="2042328">
                  <a:off x="5090294" y="4595858"/>
                  <a:ext cx="515398" cy="307777"/>
                </a:xfrm>
                <a:prstGeom prst="rect">
                  <a:avLst/>
                </a:prstGeom>
                <a:blipFill>
                  <a:blip r:embed="rId22"/>
                  <a:stretch>
                    <a:fillRect l="-28070" b="-28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p:cNvSpPr/>
                <p:nvPr/>
              </p:nvSpPr>
              <p:spPr>
                <a:xfrm>
                  <a:off x="5194350" y="4943399"/>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12</m:t>
                            </m:r>
                          </m:sub>
                        </m:sSub>
                      </m:oMath>
                    </m:oMathPara>
                  </a14:m>
                  <a:endParaRPr lang="en-US" sz="1400" dirty="0" smtClean="0"/>
                </a:p>
              </p:txBody>
            </p:sp>
          </mc:Choice>
          <mc:Fallback>
            <p:sp>
              <p:nvSpPr>
                <p:cNvPr id="41" name="Rectangle 40"/>
                <p:cNvSpPr>
                  <a:spLocks noRot="1" noChangeAspect="1" noMove="1" noResize="1" noEditPoints="1" noAdjustHandles="1" noChangeArrowheads="1" noChangeShapeType="1" noTextEdit="1"/>
                </p:cNvSpPr>
                <p:nvPr/>
              </p:nvSpPr>
              <p:spPr>
                <a:xfrm>
                  <a:off x="5194350" y="4943399"/>
                  <a:ext cx="515398" cy="307777"/>
                </a:xfrm>
                <a:prstGeom prst="rect">
                  <a:avLst/>
                </a:prstGeom>
                <a:blipFill>
                  <a:blip r:embed="rId23"/>
                  <a:stretch>
                    <a:fillRect l="-20408" b="-655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Oval 41"/>
                <p:cNvSpPr/>
                <p:nvPr/>
              </p:nvSpPr>
              <p:spPr>
                <a:xfrm>
                  <a:off x="2144366" y="1728159"/>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m:oMathPara>
                  </a14:m>
                  <a:endParaRPr lang="en-US" dirty="0"/>
                </a:p>
              </p:txBody>
            </p:sp>
          </mc:Choice>
          <mc:Fallback>
            <p:sp>
              <p:nvSpPr>
                <p:cNvPr id="42" name="Oval 41"/>
                <p:cNvSpPr>
                  <a:spLocks noRot="1" noChangeAspect="1" noMove="1" noResize="1" noEditPoints="1" noAdjustHandles="1" noChangeArrowheads="1" noChangeShapeType="1" noTextEdit="1"/>
                </p:cNvSpPr>
                <p:nvPr/>
              </p:nvSpPr>
              <p:spPr>
                <a:xfrm>
                  <a:off x="2144366" y="1728159"/>
                  <a:ext cx="617798" cy="617798"/>
                </a:xfrm>
                <a:prstGeom prst="ellipse">
                  <a:avLst/>
                </a:prstGeom>
                <a:blipFill>
                  <a:blip r:embed="rId24"/>
                  <a:stretch>
                    <a:fillRect l="-13793" b="-3448"/>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Oval 42"/>
                <p:cNvSpPr/>
                <p:nvPr/>
              </p:nvSpPr>
              <p:spPr>
                <a:xfrm>
                  <a:off x="4576552" y="1757187"/>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oMath>
                    </m:oMathPara>
                  </a14:m>
                  <a:endParaRPr lang="en-US" dirty="0"/>
                </a:p>
              </p:txBody>
            </p:sp>
          </mc:Choice>
          <mc:Fallback>
            <p:sp>
              <p:nvSpPr>
                <p:cNvPr id="43" name="Oval 42"/>
                <p:cNvSpPr>
                  <a:spLocks noRot="1" noChangeAspect="1" noMove="1" noResize="1" noEditPoints="1" noAdjustHandles="1" noChangeArrowheads="1" noChangeShapeType="1" noTextEdit="1"/>
                </p:cNvSpPr>
                <p:nvPr/>
              </p:nvSpPr>
              <p:spPr>
                <a:xfrm>
                  <a:off x="4576552" y="1757187"/>
                  <a:ext cx="617798" cy="617798"/>
                </a:xfrm>
                <a:prstGeom prst="ellipse">
                  <a:avLst/>
                </a:prstGeom>
                <a:blipFill>
                  <a:blip r:embed="rId25"/>
                  <a:stretch>
                    <a:fillRect l="-13793" b="-3448"/>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Oval 43"/>
                <p:cNvSpPr/>
                <p:nvPr/>
              </p:nvSpPr>
              <p:spPr>
                <a:xfrm>
                  <a:off x="6808927" y="1761035"/>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oMath>
                    </m:oMathPara>
                  </a14:m>
                  <a:endParaRPr lang="en-US" dirty="0"/>
                </a:p>
              </p:txBody>
            </p:sp>
          </mc:Choice>
          <mc:Fallback>
            <p:sp>
              <p:nvSpPr>
                <p:cNvPr id="44" name="Oval 43"/>
                <p:cNvSpPr>
                  <a:spLocks noRot="1" noChangeAspect="1" noMove="1" noResize="1" noEditPoints="1" noAdjustHandles="1" noChangeArrowheads="1" noChangeShapeType="1" noTextEdit="1"/>
                </p:cNvSpPr>
                <p:nvPr/>
              </p:nvSpPr>
              <p:spPr>
                <a:xfrm>
                  <a:off x="6808927" y="1761035"/>
                  <a:ext cx="617798" cy="617798"/>
                </a:xfrm>
                <a:prstGeom prst="ellipse">
                  <a:avLst/>
                </a:prstGeom>
                <a:blipFill>
                  <a:blip r:embed="rId26"/>
                  <a:stretch>
                    <a:fillRect l="-15517" b="-3448"/>
                  </a:stretch>
                </a:blipFill>
                <a:ln>
                  <a:noFill/>
                </a:ln>
              </p:spPr>
              <p:txBody>
                <a:bodyPr/>
                <a:lstStyle/>
                <a:p>
                  <a:r>
                    <a:rPr lang="en-US">
                      <a:noFill/>
                    </a:rPr>
                    <a:t> </a:t>
                  </a:r>
                </a:p>
              </p:txBody>
            </p:sp>
          </mc:Fallback>
        </mc:AlternateContent>
        <p:cxnSp>
          <p:nvCxnSpPr>
            <p:cNvPr id="45" name="Straight Arrow Connector 44"/>
            <p:cNvCxnSpPr>
              <a:stCxn id="42" idx="5"/>
              <a:endCxn id="55" idx="2"/>
            </p:cNvCxnSpPr>
            <p:nvPr/>
          </p:nvCxnSpPr>
          <p:spPr>
            <a:xfrm>
              <a:off x="2671690" y="2255483"/>
              <a:ext cx="908059" cy="794433"/>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5"/>
              <a:endCxn id="56" idx="2"/>
            </p:cNvCxnSpPr>
            <p:nvPr/>
          </p:nvCxnSpPr>
          <p:spPr>
            <a:xfrm>
              <a:off x="2671690" y="2255483"/>
              <a:ext cx="893661" cy="1772192"/>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5"/>
              <a:endCxn id="57" idx="2"/>
            </p:cNvCxnSpPr>
            <p:nvPr/>
          </p:nvCxnSpPr>
          <p:spPr>
            <a:xfrm>
              <a:off x="2671690" y="2255483"/>
              <a:ext cx="893661" cy="2749951"/>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3" idx="5"/>
              <a:endCxn id="58" idx="2"/>
            </p:cNvCxnSpPr>
            <p:nvPr/>
          </p:nvCxnSpPr>
          <p:spPr>
            <a:xfrm>
              <a:off x="5103876" y="2284511"/>
              <a:ext cx="753203" cy="784948"/>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5"/>
              <a:endCxn id="59" idx="2"/>
            </p:cNvCxnSpPr>
            <p:nvPr/>
          </p:nvCxnSpPr>
          <p:spPr>
            <a:xfrm>
              <a:off x="5103876" y="2284511"/>
              <a:ext cx="753203" cy="272529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4" idx="4"/>
              <a:endCxn id="8" idx="2"/>
            </p:cNvCxnSpPr>
            <p:nvPr/>
          </p:nvCxnSpPr>
          <p:spPr>
            <a:xfrm>
              <a:off x="7117826" y="2378833"/>
              <a:ext cx="737995" cy="171174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715348" y="2030838"/>
              <a:ext cx="532518" cy="307777"/>
            </a:xfrm>
            <a:prstGeom prst="rect">
              <a:avLst/>
            </a:prstGeom>
            <a:noFill/>
          </p:spPr>
          <p:txBody>
            <a:bodyPr wrap="none" rtlCol="0">
              <a:spAutoFit/>
            </a:bodyPr>
            <a:lstStyle/>
            <a:p>
              <a:r>
                <a:rPr lang="en-US" sz="1400" dirty="0" smtClean="0"/>
                <a:t>0.35</a:t>
              </a:r>
              <a:endParaRPr lang="en-US" sz="1400" dirty="0"/>
            </a:p>
          </p:txBody>
        </p:sp>
        <p:sp>
          <p:nvSpPr>
            <p:cNvPr id="52" name="TextBox 51"/>
            <p:cNvSpPr txBox="1"/>
            <p:nvPr/>
          </p:nvSpPr>
          <p:spPr>
            <a:xfrm>
              <a:off x="5185790" y="2029669"/>
              <a:ext cx="433132" cy="307777"/>
            </a:xfrm>
            <a:prstGeom prst="rect">
              <a:avLst/>
            </a:prstGeom>
            <a:noFill/>
          </p:spPr>
          <p:txBody>
            <a:bodyPr wrap="none" rtlCol="0">
              <a:spAutoFit/>
            </a:bodyPr>
            <a:lstStyle/>
            <a:p>
              <a:r>
                <a:rPr lang="en-US" sz="1400" dirty="0" smtClean="0"/>
                <a:t>0.6</a:t>
              </a:r>
              <a:endParaRPr lang="en-US" sz="1400" dirty="0"/>
            </a:p>
          </p:txBody>
        </p:sp>
        <p:sp>
          <p:nvSpPr>
            <p:cNvPr id="53" name="TextBox 52"/>
            <p:cNvSpPr txBox="1"/>
            <p:nvPr/>
          </p:nvSpPr>
          <p:spPr>
            <a:xfrm>
              <a:off x="7426725" y="2029669"/>
              <a:ext cx="532518" cy="307777"/>
            </a:xfrm>
            <a:prstGeom prst="rect">
              <a:avLst/>
            </a:prstGeom>
            <a:noFill/>
          </p:spPr>
          <p:txBody>
            <a:bodyPr wrap="none" rtlCol="0">
              <a:spAutoFit/>
            </a:bodyPr>
            <a:lstStyle/>
            <a:p>
              <a:r>
                <a:rPr lang="en-US" sz="1400" dirty="0" smtClean="0"/>
                <a:t>0.18</a:t>
              </a:r>
              <a:endParaRPr lang="en-US" sz="1400" dirty="0"/>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752480" y="282600"/>
            <a:ext cx="7086240" cy="944280"/>
          </a:xfrm>
          <a:prstGeom prst="rect">
            <a:avLst/>
          </a:prstGeom>
          <a:noFill/>
          <a:ln>
            <a:noFill/>
          </a:ln>
        </p:spPr>
        <p:txBody>
          <a:bodyPr anchor="ctr"/>
          <a:lstStyle/>
          <a:p>
            <a:pPr marL="571500" indent="-571500">
              <a:buFont typeface="+mj-lt"/>
              <a:buAutoNum type="romanUcPeriod" startAt="3"/>
            </a:pPr>
            <a:r>
              <a:rPr lang="vi-VN" sz="3200" dirty="0"/>
              <a:t>Huấn</a:t>
            </a:r>
            <a:r>
              <a:rPr lang="en-US" sz="3200" dirty="0"/>
              <a:t> </a:t>
            </a:r>
            <a:r>
              <a:rPr lang="en-US" sz="3200" dirty="0" err="1"/>
              <a:t>luyện</a:t>
            </a:r>
            <a:r>
              <a:rPr lang="vi-VN" sz="3200" dirty="0"/>
              <a:t> </a:t>
            </a:r>
            <a:r>
              <a:rPr lang="en-US" sz="3200" dirty="0" err="1"/>
              <a:t>MLPClassifier</a:t>
            </a:r>
            <a:endParaRPr lang="en-US" sz="3200" dirty="0"/>
          </a:p>
        </p:txBody>
      </p:sp>
      <p:grpSp>
        <p:nvGrpSpPr>
          <p:cNvPr id="2" name="Group 1"/>
          <p:cNvGrpSpPr/>
          <p:nvPr/>
        </p:nvGrpSpPr>
        <p:grpSpPr>
          <a:xfrm>
            <a:off x="177332" y="2104569"/>
            <a:ext cx="4648777" cy="1088333"/>
            <a:chOff x="219759" y="3288240"/>
            <a:chExt cx="5790960" cy="1112328"/>
          </a:xfrm>
        </p:grpSpPr>
        <p:graphicFrame>
          <p:nvGraphicFramePr>
            <p:cNvPr id="104" name="Table 2"/>
            <p:cNvGraphicFramePr/>
            <p:nvPr>
              <p:extLst>
                <p:ext uri="{D42A27DB-BD31-4B8C-83A1-F6EECF244321}">
                  <p14:modId xmlns:p14="http://schemas.microsoft.com/office/powerpoint/2010/main" val="217263102"/>
                </p:ext>
              </p:extLst>
            </p:nvPr>
          </p:nvGraphicFramePr>
          <p:xfrm>
            <a:off x="457200" y="3288240"/>
            <a:ext cx="5316080" cy="747648"/>
          </p:xfrm>
          <a:graphic>
            <a:graphicData uri="http://schemas.openxmlformats.org/drawingml/2006/table">
              <a:tbl>
                <a:tblPr/>
                <a:tblGrid>
                  <a:gridCol w="147356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3"/>
                      </a:ext>
                    </a:extLst>
                  </a:gridCol>
                </a:tblGrid>
                <a:tr h="204959">
                  <a:tc>
                    <a:txBody>
                      <a:bodyPr/>
                      <a:lstStyle/>
                      <a:p>
                        <a:pPr algn="ctr">
                          <a:lnSpc>
                            <a:spcPct val="100000"/>
                          </a:lnSpc>
                        </a:pPr>
                        <a:r>
                          <a:rPr lang="en-US" sz="1800" b="1" strike="noStrike" spc="-1" dirty="0" smtClean="0">
                            <a:solidFill>
                              <a:srgbClr val="FFFFFF"/>
                            </a:solidFill>
                            <a:latin typeface="Arial"/>
                          </a:rPr>
                          <a:t>PAY1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a:lstStyle/>
                      <a:p>
                        <a:pPr algn="ctr">
                          <a:lnSpc>
                            <a:spcPct val="100000"/>
                          </a:lnSpc>
                        </a:pPr>
                        <a:r>
                          <a:rPr lang="en-US" sz="1800" b="1" strike="noStrike" spc="-1" dirty="0" smtClean="0">
                            <a:solidFill>
                              <a:srgbClr val="FFFFFF"/>
                            </a:solidFill>
                            <a:latin typeface="Arial"/>
                          </a:rPr>
                          <a:t>PAY2</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2D2D8A"/>
                      </a:solidFill>
                    </a:tcPr>
                  </a:tc>
                  <a:tc>
                    <a:txBody>
                      <a:bodyPr/>
                      <a:lstStyle/>
                      <a:p>
                        <a:pPr algn="ctr">
                          <a:lnSpc>
                            <a:spcPct val="100000"/>
                          </a:lnSpc>
                        </a:pPr>
                        <a:r>
                          <a:rPr lang="en-US" sz="1800" b="1" strike="noStrike" spc="-1" dirty="0">
                            <a:solidFill>
                              <a:srgbClr val="FFFFFF"/>
                            </a:solidFill>
                            <a:latin typeface="Arial"/>
                          </a:rPr>
                          <a:t>Y</a:t>
                        </a:r>
                        <a:endParaRPr lang="en-US" sz="1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2D2D8A"/>
                      </a:solidFill>
                    </a:tcPr>
                  </a:tc>
                  <a:extLst>
                    <a:ext uri="{0D108BD9-81ED-4DB2-BD59-A6C34878D82A}">
                      <a16:rowId xmlns:a16="http://schemas.microsoft.com/office/drawing/2014/main" val="10000"/>
                    </a:ext>
                  </a:extLst>
                </a:tr>
                <a:tr h="204959">
                  <a:tc>
                    <a:txBody>
                      <a:bodyPr/>
                      <a:lstStyle/>
                      <a:p>
                        <a:pPr algn="ctr">
                          <a:lnSpc>
                            <a:spcPct val="100000"/>
                          </a:lnSpc>
                        </a:pPr>
                        <a:r>
                          <a:rPr lang="en-US" sz="1800" b="0" strike="noStrike" spc="-1" dirty="0" smtClean="0">
                            <a:solidFill>
                              <a:srgbClr val="000000"/>
                            </a:solidFill>
                            <a:latin typeface="Arial"/>
                          </a:rPr>
                          <a:t>2</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DA"/>
                      </a:solidFill>
                    </a:tcPr>
                  </a:tc>
                  <a:tc>
                    <a:txBody>
                      <a:bodyPr/>
                      <a:lstStyle/>
                      <a:p>
                        <a:pPr algn="ctr">
                          <a:lnSpc>
                            <a:spcPct val="100000"/>
                          </a:lnSpc>
                        </a:pPr>
                        <a:r>
                          <a:rPr lang="en-US" sz="1800" b="0" strike="noStrike" spc="-1" dirty="0" smtClean="0">
                            <a:solidFill>
                              <a:srgbClr val="000000"/>
                            </a:solidFill>
                            <a:latin typeface="Arial"/>
                          </a:rPr>
                          <a:t>2</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DA"/>
                      </a:solidFill>
                    </a:tcPr>
                  </a:tc>
                  <a:tc>
                    <a:txBody>
                      <a:bodyPr/>
                      <a:lstStyle/>
                      <a:p>
                        <a:pPr algn="ctr">
                          <a:lnSpc>
                            <a:spcPct val="100000"/>
                          </a:lnSpc>
                        </a:pPr>
                        <a:r>
                          <a:rPr lang="en-US" sz="1800" b="0" strike="noStrike" spc="-1" dirty="0">
                            <a:solidFill>
                              <a:srgbClr val="000000"/>
                            </a:solidFill>
                            <a:latin typeface="Arial"/>
                          </a:rPr>
                          <a:t>1</a:t>
                        </a:r>
                        <a:endParaRPr lang="en-US" sz="1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DCDDA"/>
                      </a:solidFill>
                    </a:tcPr>
                  </a:tc>
                  <a:extLst>
                    <a:ext uri="{0D108BD9-81ED-4DB2-BD59-A6C34878D82A}">
                      <a16:rowId xmlns:a16="http://schemas.microsoft.com/office/drawing/2014/main" val="10001"/>
                    </a:ext>
                  </a:extLst>
                </a:tr>
              </a:tbl>
            </a:graphicData>
          </a:graphic>
        </p:graphicFrame>
        <p:sp>
          <p:nvSpPr>
            <p:cNvPr id="105" name="CustomShape 3"/>
            <p:cNvSpPr/>
            <p:nvPr/>
          </p:nvSpPr>
          <p:spPr>
            <a:xfrm>
              <a:off x="219759" y="4035888"/>
              <a:ext cx="57909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i="1" strike="noStrike" spc="-1" dirty="0" err="1" smtClean="0">
                  <a:solidFill>
                    <a:srgbClr val="000000"/>
                  </a:solidFill>
                  <a:latin typeface="Arial"/>
                </a:rPr>
                <a:t>Bảng</a:t>
              </a:r>
              <a:r>
                <a:rPr lang="en-US" sz="1400" b="0" i="1" strike="noStrike" spc="-1" dirty="0" smtClean="0">
                  <a:solidFill>
                    <a:srgbClr val="000000"/>
                  </a:solidFill>
                  <a:latin typeface="Arial"/>
                </a:rPr>
                <a:t> 1: </a:t>
              </a:r>
              <a:r>
                <a:rPr lang="en-US" sz="1400" b="0" i="1" strike="noStrike" spc="-1" dirty="0" err="1" smtClean="0">
                  <a:solidFill>
                    <a:srgbClr val="000000"/>
                  </a:solidFill>
                  <a:latin typeface="Arial"/>
                </a:rPr>
                <a:t>Dữ</a:t>
              </a:r>
              <a:r>
                <a:rPr lang="en-US" sz="1400" b="0" i="1" strike="noStrike" spc="-1" dirty="0" smtClean="0">
                  <a:solidFill>
                    <a:srgbClr val="000000"/>
                  </a:solidFill>
                  <a:latin typeface="Arial"/>
                </a:rPr>
                <a:t> </a:t>
              </a:r>
              <a:r>
                <a:rPr lang="en-US" sz="1400" b="0" i="1" strike="noStrike" spc="-1" dirty="0" err="1">
                  <a:solidFill>
                    <a:srgbClr val="000000"/>
                  </a:solidFill>
                  <a:latin typeface="Arial"/>
                </a:rPr>
                <a:t>liệu</a:t>
              </a:r>
              <a:r>
                <a:rPr lang="en-US" sz="1400" b="0" i="1" strike="noStrike" spc="-1" dirty="0">
                  <a:solidFill>
                    <a:srgbClr val="000000"/>
                  </a:solidFill>
                  <a:latin typeface="Arial"/>
                </a:rPr>
                <a:t> </a:t>
              </a:r>
              <a:r>
                <a:rPr lang="en-US" sz="1400" i="1" spc="-1" dirty="0" err="1" smtClean="0">
                  <a:solidFill>
                    <a:srgbClr val="000000"/>
                  </a:solidFill>
                  <a:latin typeface="Arial"/>
                </a:rPr>
                <a:t>i</a:t>
              </a:r>
              <a:r>
                <a:rPr lang="en-US" sz="1400" b="0" i="1" strike="noStrike" spc="-1" dirty="0" err="1" smtClean="0">
                  <a:solidFill>
                    <a:srgbClr val="000000"/>
                  </a:solidFill>
                  <a:latin typeface="Arial"/>
                </a:rPr>
                <a:t>nput_layer</a:t>
              </a:r>
              <a:endParaRPr lang="en-US" sz="1400" b="0" strike="noStrike" spc="-1" dirty="0">
                <a:latin typeface="Arial"/>
              </a:endParaRPr>
            </a:p>
          </p:txBody>
        </p:sp>
      </p:gr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924297153"/>
                  </p:ext>
                </p:extLst>
              </p:nvPr>
            </p:nvGraphicFramePr>
            <p:xfrm>
              <a:off x="360855" y="3881405"/>
              <a:ext cx="4675602" cy="1112520"/>
            </p:xfrm>
            <a:graphic>
              <a:graphicData uri="http://schemas.openxmlformats.org/drawingml/2006/table">
                <a:tbl>
                  <a:tblPr firstRow="1" bandRow="1">
                    <a:tableStyleId>{5C22544A-7EE6-4342-B048-85BDC9FD1C3A}</a:tableStyleId>
                  </a:tblPr>
                  <a:tblGrid>
                    <a:gridCol w="1032516">
                      <a:extLst>
                        <a:ext uri="{9D8B030D-6E8A-4147-A177-3AD203B41FA5}">
                          <a16:colId xmlns:a16="http://schemas.microsoft.com/office/drawing/2014/main" val="246086683"/>
                        </a:ext>
                      </a:extLst>
                    </a:gridCol>
                    <a:gridCol w="1175658">
                      <a:extLst>
                        <a:ext uri="{9D8B030D-6E8A-4147-A177-3AD203B41FA5}">
                          <a16:colId xmlns:a16="http://schemas.microsoft.com/office/drawing/2014/main" val="3820487401"/>
                        </a:ext>
                      </a:extLst>
                    </a:gridCol>
                    <a:gridCol w="1262742">
                      <a:extLst>
                        <a:ext uri="{9D8B030D-6E8A-4147-A177-3AD203B41FA5}">
                          <a16:colId xmlns:a16="http://schemas.microsoft.com/office/drawing/2014/main" val="4190657958"/>
                        </a:ext>
                      </a:extLst>
                    </a:gridCol>
                    <a:gridCol w="1204686">
                      <a:extLst>
                        <a:ext uri="{9D8B030D-6E8A-4147-A177-3AD203B41FA5}">
                          <a16:colId xmlns:a16="http://schemas.microsoft.com/office/drawing/2014/main" val="3677181310"/>
                        </a:ext>
                      </a:extLst>
                    </a:gridCol>
                  </a:tblGrid>
                  <a:tr h="370840">
                    <a:tc>
                      <a:txBody>
                        <a:bodyPr/>
                        <a:lstStyle/>
                        <a:p>
                          <a:pPr algn="ctr"/>
                          <a:r>
                            <a:rPr lang="en-US" sz="1600" b="0" dirty="0" smtClean="0">
                              <a:solidFill>
                                <a:schemeClr val="tx1"/>
                              </a:solidFill>
                            </a:rPr>
                            <a:t>W[</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𝑥</m:t>
                                  </m:r>
                                </m:e>
                                <m:sub>
                                  <m:r>
                                    <a:rPr lang="en-US" sz="1600" b="0" i="1" smtClean="0">
                                      <a:solidFill>
                                        <a:schemeClr val="tx1"/>
                                      </a:solidFill>
                                      <a:latin typeface="Cambria Math" panose="02040503050406030204" pitchFamily="18" charset="0"/>
                                    </a:rPr>
                                    <m:t>𝑖</m:t>
                                  </m:r>
                                </m:sub>
                              </m:sSub>
                            </m:oMath>
                          </a14:m>
                          <a:r>
                            <a:rPr lang="en-US" sz="1600" dirty="0" smtClean="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h</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m:t>
                              </m:r>
                            </m:oMath>
                          </a14:m>
                          <a:endParaRPr lang="en-US" sz="16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00</m:t>
                                    </m:r>
                                  </m:sub>
                                </m:sSub>
                              </m:oMath>
                            </m:oMathPara>
                          </a14:m>
                          <a:endParaRPr lang="en-US"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01</m:t>
                                    </m:r>
                                  </m:sub>
                                </m:sSub>
                              </m:oMath>
                            </m:oMathPara>
                          </a14:m>
                          <a:endParaRPr lang="en-US"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02</m:t>
                                    </m:r>
                                  </m:sub>
                                </m:sSub>
                              </m:oMath>
                            </m:oMathPara>
                          </a14:m>
                          <a:endParaRPr lang="en-US" dirty="0">
                            <a:solidFill>
                              <a:schemeClr val="tx1"/>
                            </a:solidFill>
                          </a:endParaRPr>
                        </a:p>
                      </a:txBody>
                      <a:tcPr/>
                    </a:tc>
                    <a:extLst>
                      <a:ext uri="{0D108BD9-81ED-4DB2-BD59-A6C34878D82A}">
                        <a16:rowId xmlns:a16="http://schemas.microsoft.com/office/drawing/2014/main" val="186228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=0.03</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3</m:t>
                                    </m:r>
                                  </m:sub>
                                </m:sSub>
                                <m:r>
                                  <a:rPr lang="en-US" sz="1600" b="0" i="1" smtClean="0">
                                    <a:latin typeface="Cambria Math" panose="02040503050406030204" pitchFamily="18" charset="0"/>
                                  </a:rPr>
                                  <m:t>=0.15</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5</m:t>
                                    </m:r>
                                  </m:sub>
                                </m:sSub>
                                <m:r>
                                  <a:rPr lang="en-US" sz="1600" b="0" i="1" smtClean="0">
                                    <a:latin typeface="Cambria Math" panose="02040503050406030204" pitchFamily="18" charset="0"/>
                                  </a:rPr>
                                  <m:t>=0.04</m:t>
                                </m:r>
                              </m:oMath>
                            </m:oMathPara>
                          </a14:m>
                          <a:endParaRPr lang="en-US" sz="1600" dirty="0"/>
                        </a:p>
                      </a:txBody>
                      <a:tcPr/>
                    </a:tc>
                    <a:extLst>
                      <a:ext uri="{0D108BD9-81ED-4DB2-BD59-A6C34878D82A}">
                        <a16:rowId xmlns:a16="http://schemas.microsoft.com/office/drawing/2014/main" val="205929650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=0.01</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=0.02</m:t>
                                </m:r>
                              </m:oMath>
                            </m:oMathPara>
                          </a14:m>
                          <a:endParaRPr lang="en-US"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6</m:t>
                                    </m:r>
                                  </m:sub>
                                </m:sSub>
                                <m:r>
                                  <a:rPr lang="en-US" sz="1600" b="0" i="1" smtClean="0">
                                    <a:latin typeface="Cambria Math" panose="02040503050406030204" pitchFamily="18" charset="0"/>
                                  </a:rPr>
                                  <m:t>=0.18</m:t>
                                </m:r>
                              </m:oMath>
                            </m:oMathPara>
                          </a14:m>
                          <a:endParaRPr lang="en-US" sz="1600" dirty="0"/>
                        </a:p>
                      </a:txBody>
                      <a:tcPr/>
                    </a:tc>
                    <a:extLst>
                      <a:ext uri="{0D108BD9-81ED-4DB2-BD59-A6C34878D82A}">
                        <a16:rowId xmlns:a16="http://schemas.microsoft.com/office/drawing/2014/main" val="1902813345"/>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924297153"/>
                  </p:ext>
                </p:extLst>
              </p:nvPr>
            </p:nvGraphicFramePr>
            <p:xfrm>
              <a:off x="360855" y="3881405"/>
              <a:ext cx="4675602" cy="1112520"/>
            </p:xfrm>
            <a:graphic>
              <a:graphicData uri="http://schemas.openxmlformats.org/drawingml/2006/table">
                <a:tbl>
                  <a:tblPr firstRow="1" bandRow="1">
                    <a:tableStyleId>{5C22544A-7EE6-4342-B048-85BDC9FD1C3A}</a:tableStyleId>
                  </a:tblPr>
                  <a:tblGrid>
                    <a:gridCol w="1032516">
                      <a:extLst>
                        <a:ext uri="{9D8B030D-6E8A-4147-A177-3AD203B41FA5}">
                          <a16:colId xmlns:a16="http://schemas.microsoft.com/office/drawing/2014/main" val="246086683"/>
                        </a:ext>
                      </a:extLst>
                    </a:gridCol>
                    <a:gridCol w="1175658">
                      <a:extLst>
                        <a:ext uri="{9D8B030D-6E8A-4147-A177-3AD203B41FA5}">
                          <a16:colId xmlns:a16="http://schemas.microsoft.com/office/drawing/2014/main" val="3820487401"/>
                        </a:ext>
                      </a:extLst>
                    </a:gridCol>
                    <a:gridCol w="1262742">
                      <a:extLst>
                        <a:ext uri="{9D8B030D-6E8A-4147-A177-3AD203B41FA5}">
                          <a16:colId xmlns:a16="http://schemas.microsoft.com/office/drawing/2014/main" val="4190657958"/>
                        </a:ext>
                      </a:extLst>
                    </a:gridCol>
                    <a:gridCol w="1204686">
                      <a:extLst>
                        <a:ext uri="{9D8B030D-6E8A-4147-A177-3AD203B41FA5}">
                          <a16:colId xmlns:a16="http://schemas.microsoft.com/office/drawing/2014/main" val="3677181310"/>
                        </a:ext>
                      </a:extLst>
                    </a:gridCol>
                  </a:tblGrid>
                  <a:tr h="370840">
                    <a:tc>
                      <a:txBody>
                        <a:bodyPr/>
                        <a:lstStyle/>
                        <a:p>
                          <a:endParaRPr lang="en-US"/>
                        </a:p>
                      </a:txBody>
                      <a:tcPr>
                        <a:blipFill>
                          <a:blip r:embed="rId3"/>
                          <a:stretch>
                            <a:fillRect l="-588" t="-3279" r="-354118" b="-204918"/>
                          </a:stretch>
                        </a:blipFill>
                      </a:tcPr>
                    </a:tc>
                    <a:tc>
                      <a:txBody>
                        <a:bodyPr/>
                        <a:lstStyle/>
                        <a:p>
                          <a:endParaRPr lang="en-US"/>
                        </a:p>
                      </a:txBody>
                      <a:tcPr>
                        <a:blipFill>
                          <a:blip r:embed="rId3"/>
                          <a:stretch>
                            <a:fillRect l="-88601" t="-3279" r="-211917" b="-204918"/>
                          </a:stretch>
                        </a:blipFill>
                      </a:tcPr>
                    </a:tc>
                    <a:tc>
                      <a:txBody>
                        <a:bodyPr/>
                        <a:lstStyle/>
                        <a:p>
                          <a:endParaRPr lang="en-US"/>
                        </a:p>
                      </a:txBody>
                      <a:tcPr>
                        <a:blipFill>
                          <a:blip r:embed="rId3"/>
                          <a:stretch>
                            <a:fillRect l="-175845" t="-3279" r="-97585" b="-204918"/>
                          </a:stretch>
                        </a:blipFill>
                      </a:tcPr>
                    </a:tc>
                    <a:tc>
                      <a:txBody>
                        <a:bodyPr/>
                        <a:lstStyle/>
                        <a:p>
                          <a:endParaRPr lang="en-US"/>
                        </a:p>
                      </a:txBody>
                      <a:tcPr>
                        <a:blipFill>
                          <a:blip r:embed="rId3"/>
                          <a:stretch>
                            <a:fillRect l="-288384" t="-3279" r="-2020" b="-204918"/>
                          </a:stretch>
                        </a:blipFill>
                      </a:tcPr>
                    </a:tc>
                    <a:extLst>
                      <a:ext uri="{0D108BD9-81ED-4DB2-BD59-A6C34878D82A}">
                        <a16:rowId xmlns:a16="http://schemas.microsoft.com/office/drawing/2014/main" val="1862284"/>
                      </a:ext>
                    </a:extLst>
                  </a:tr>
                  <a:tr h="370840">
                    <a:tc>
                      <a:txBody>
                        <a:bodyPr/>
                        <a:lstStyle/>
                        <a:p>
                          <a:endParaRPr lang="en-US"/>
                        </a:p>
                      </a:txBody>
                      <a:tcPr>
                        <a:blipFill>
                          <a:blip r:embed="rId3"/>
                          <a:stretch>
                            <a:fillRect l="-588" t="-101613" r="-354118" b="-101613"/>
                          </a:stretch>
                        </a:blipFill>
                      </a:tcPr>
                    </a:tc>
                    <a:tc>
                      <a:txBody>
                        <a:bodyPr/>
                        <a:lstStyle/>
                        <a:p>
                          <a:endParaRPr lang="en-US"/>
                        </a:p>
                      </a:txBody>
                      <a:tcPr>
                        <a:blipFill>
                          <a:blip r:embed="rId3"/>
                          <a:stretch>
                            <a:fillRect l="-88601" t="-101613" r="-211917" b="-101613"/>
                          </a:stretch>
                        </a:blipFill>
                      </a:tcPr>
                    </a:tc>
                    <a:tc>
                      <a:txBody>
                        <a:bodyPr/>
                        <a:lstStyle/>
                        <a:p>
                          <a:endParaRPr lang="en-US"/>
                        </a:p>
                      </a:txBody>
                      <a:tcPr>
                        <a:blipFill>
                          <a:blip r:embed="rId3"/>
                          <a:stretch>
                            <a:fillRect l="-175845" t="-101613" r="-97585" b="-101613"/>
                          </a:stretch>
                        </a:blipFill>
                      </a:tcPr>
                    </a:tc>
                    <a:tc>
                      <a:txBody>
                        <a:bodyPr/>
                        <a:lstStyle/>
                        <a:p>
                          <a:endParaRPr lang="en-US"/>
                        </a:p>
                      </a:txBody>
                      <a:tcPr>
                        <a:blipFill>
                          <a:blip r:embed="rId3"/>
                          <a:stretch>
                            <a:fillRect l="-288384" t="-101613" r="-2020" b="-101613"/>
                          </a:stretch>
                        </a:blipFill>
                      </a:tcPr>
                    </a:tc>
                    <a:extLst>
                      <a:ext uri="{0D108BD9-81ED-4DB2-BD59-A6C34878D82A}">
                        <a16:rowId xmlns:a16="http://schemas.microsoft.com/office/drawing/2014/main" val="2059296509"/>
                      </a:ext>
                    </a:extLst>
                  </a:tr>
                  <a:tr h="370840">
                    <a:tc>
                      <a:txBody>
                        <a:bodyPr/>
                        <a:lstStyle/>
                        <a:p>
                          <a:endParaRPr lang="en-US"/>
                        </a:p>
                      </a:txBody>
                      <a:tcPr>
                        <a:blipFill>
                          <a:blip r:embed="rId3"/>
                          <a:stretch>
                            <a:fillRect l="-588" t="-204918" r="-354118" b="-3279"/>
                          </a:stretch>
                        </a:blipFill>
                      </a:tcPr>
                    </a:tc>
                    <a:tc>
                      <a:txBody>
                        <a:bodyPr/>
                        <a:lstStyle/>
                        <a:p>
                          <a:endParaRPr lang="en-US"/>
                        </a:p>
                      </a:txBody>
                      <a:tcPr>
                        <a:blipFill>
                          <a:blip r:embed="rId3"/>
                          <a:stretch>
                            <a:fillRect l="-88601" t="-204918" r="-211917" b="-3279"/>
                          </a:stretch>
                        </a:blipFill>
                      </a:tcPr>
                    </a:tc>
                    <a:tc>
                      <a:txBody>
                        <a:bodyPr/>
                        <a:lstStyle/>
                        <a:p>
                          <a:endParaRPr lang="en-US"/>
                        </a:p>
                      </a:txBody>
                      <a:tcPr>
                        <a:blipFill>
                          <a:blip r:embed="rId3"/>
                          <a:stretch>
                            <a:fillRect l="-175845" t="-204918" r="-97585" b="-3279"/>
                          </a:stretch>
                        </a:blipFill>
                      </a:tcPr>
                    </a:tc>
                    <a:tc>
                      <a:txBody>
                        <a:bodyPr/>
                        <a:lstStyle/>
                        <a:p>
                          <a:endParaRPr lang="en-US"/>
                        </a:p>
                      </a:txBody>
                      <a:tcPr>
                        <a:blipFill>
                          <a:blip r:embed="rId3"/>
                          <a:stretch>
                            <a:fillRect l="-288384" t="-204918" r="-2020" b="-3279"/>
                          </a:stretch>
                        </a:blipFill>
                      </a:tcPr>
                    </a:tc>
                    <a:extLst>
                      <a:ext uri="{0D108BD9-81ED-4DB2-BD59-A6C34878D82A}">
                        <a16:rowId xmlns:a16="http://schemas.microsoft.com/office/drawing/2014/main" val="1902813345"/>
                      </a:ext>
                    </a:extLst>
                  </a:tr>
                </a:tbl>
              </a:graphicData>
            </a:graphic>
          </p:graphicFrame>
        </mc:Fallback>
      </mc:AlternateContent>
      <p:sp>
        <p:nvSpPr>
          <p:cNvPr id="4" name="TextBox 3"/>
          <p:cNvSpPr txBox="1"/>
          <p:nvPr/>
        </p:nvSpPr>
        <p:spPr>
          <a:xfrm>
            <a:off x="437342" y="5182836"/>
            <a:ext cx="3922612" cy="307777"/>
          </a:xfrm>
          <a:prstGeom prst="rect">
            <a:avLst/>
          </a:prstGeom>
          <a:noFill/>
        </p:spPr>
        <p:txBody>
          <a:bodyPr wrap="none" rtlCol="0">
            <a:spAutoFit/>
          </a:bodyPr>
          <a:lstStyle/>
          <a:p>
            <a:r>
              <a:rPr lang="en-US" sz="1400" i="1" dirty="0" err="1" smtClean="0"/>
              <a:t>Bảng</a:t>
            </a:r>
            <a:r>
              <a:rPr lang="en-US" sz="1400" i="1" dirty="0" smtClean="0"/>
              <a:t> 2: </a:t>
            </a:r>
            <a:r>
              <a:rPr lang="en-US" sz="1400" i="1" dirty="0"/>
              <a:t>Vector </a:t>
            </a:r>
            <a:r>
              <a:rPr lang="en-US" sz="1400" i="1" dirty="0" err="1"/>
              <a:t>trọng</a:t>
            </a:r>
            <a:r>
              <a:rPr lang="en-US" sz="1400" i="1" dirty="0"/>
              <a:t> </a:t>
            </a:r>
            <a:r>
              <a:rPr lang="en-US" sz="1400" i="1" dirty="0" err="1"/>
              <a:t>số</a:t>
            </a:r>
            <a:r>
              <a:rPr lang="en-US" sz="1400" i="1" dirty="0"/>
              <a:t> </a:t>
            </a:r>
            <a:r>
              <a:rPr lang="en-US" sz="1400" i="1" dirty="0" err="1"/>
              <a:t>giữa</a:t>
            </a:r>
            <a:r>
              <a:rPr lang="en-US" sz="1400" i="1" dirty="0"/>
              <a:t> </a:t>
            </a:r>
            <a:r>
              <a:rPr lang="en-US" sz="1400" i="1" dirty="0" err="1" smtClean="0"/>
              <a:t>input_layer</a:t>
            </a:r>
            <a:r>
              <a:rPr lang="en-US" sz="1400" i="1" dirty="0" smtClean="0"/>
              <a:t> – </a:t>
            </a:r>
            <a:r>
              <a:rPr lang="en-US" sz="1400" i="1" dirty="0" smtClean="0"/>
              <a:t>hl_1</a:t>
            </a:r>
            <a:endParaRPr lang="en-US" sz="1400" i="1" dirty="0"/>
          </a:p>
        </p:txBody>
      </p:sp>
      <p:sp>
        <p:nvSpPr>
          <p:cNvPr id="8" name="TextBox 7"/>
          <p:cNvSpPr txBox="1"/>
          <p:nvPr/>
        </p:nvSpPr>
        <p:spPr>
          <a:xfrm>
            <a:off x="8434173" y="6061708"/>
            <a:ext cx="633507" cy="369332"/>
          </a:xfrm>
          <a:prstGeom prst="rect">
            <a:avLst/>
          </a:prstGeom>
          <a:noFill/>
        </p:spPr>
        <p:txBody>
          <a:bodyPr wrap="none" rtlCol="0">
            <a:spAutoFit/>
          </a:bodyPr>
          <a:lstStyle/>
          <a:p>
            <a:r>
              <a:rPr lang="en-US" dirty="0" smtClean="0"/>
              <a:t>7/18</a:t>
            </a:r>
            <a:endParaRPr lang="en-US" dirty="0"/>
          </a:p>
        </p:txBody>
      </p:sp>
      <p:grpSp>
        <p:nvGrpSpPr>
          <p:cNvPr id="9" name="Group 8"/>
          <p:cNvGrpSpPr/>
          <p:nvPr/>
        </p:nvGrpSpPr>
        <p:grpSpPr>
          <a:xfrm>
            <a:off x="4826109" y="1918455"/>
            <a:ext cx="4241571" cy="2015716"/>
            <a:chOff x="179373" y="1728159"/>
            <a:chExt cx="8713900" cy="4141097"/>
          </a:xfrm>
        </p:grpSpPr>
        <mc:AlternateContent xmlns:mc="http://schemas.openxmlformats.org/markup-compatibility/2006">
          <mc:Choice xmlns:a14="http://schemas.microsoft.com/office/drawing/2010/main" Requires="a14">
            <p:sp>
              <p:nvSpPr>
                <p:cNvPr id="10" name="Flowchart: Decision 9"/>
                <p:cNvSpPr/>
                <p:nvPr/>
              </p:nvSpPr>
              <p:spPr>
                <a:xfrm>
                  <a:off x="532019" y="2712750"/>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p:sp>
              <p:nvSpPr>
                <p:cNvPr id="10" name="Flowchart: Decision 9"/>
                <p:cNvSpPr>
                  <a:spLocks noRot="1" noChangeAspect="1" noMove="1" noResize="1" noEditPoints="1" noAdjustHandles="1" noChangeArrowheads="1" noChangeShapeType="1" noTextEdit="1"/>
                </p:cNvSpPr>
                <p:nvPr/>
              </p:nvSpPr>
              <p:spPr>
                <a:xfrm>
                  <a:off x="532019" y="2712750"/>
                  <a:ext cx="926570" cy="620802"/>
                </a:xfrm>
                <a:prstGeom prst="flowChartDecision">
                  <a:avLst/>
                </a:prstGeom>
                <a:blipFill>
                  <a:blip r:embed="rId4"/>
                  <a:stretch>
                    <a:fillRect b="-14000"/>
                  </a:stretch>
                </a:blipFill>
                <a:ln>
                  <a:noFill/>
                </a:ln>
              </p:spPr>
              <p:txBody>
                <a:bodyPr/>
                <a:lstStyle/>
                <a:p>
                  <a:r>
                    <a:rPr lang="en-US">
                      <a:noFill/>
                    </a:rPr>
                    <a:t> </a:t>
                  </a:r>
                </a:p>
              </p:txBody>
            </p:sp>
          </mc:Fallback>
        </mc:AlternateContent>
        <p:grpSp>
          <p:nvGrpSpPr>
            <p:cNvPr id="11" name="Group 10"/>
            <p:cNvGrpSpPr/>
            <p:nvPr/>
          </p:nvGrpSpPr>
          <p:grpSpPr>
            <a:xfrm>
              <a:off x="3565351" y="2416268"/>
              <a:ext cx="3440536" cy="3249129"/>
              <a:chOff x="3571014" y="2416268"/>
              <a:chExt cx="3524441" cy="3249129"/>
            </a:xfrm>
          </p:grpSpPr>
          <p:sp>
            <p:nvSpPr>
              <p:cNvPr id="57" name="Flowchart: Off-page Connector 56"/>
              <p:cNvSpPr/>
              <p:nvPr/>
            </p:nvSpPr>
            <p:spPr>
              <a:xfrm rot="16200000">
                <a:off x="3758633" y="2328575"/>
                <a:ext cx="3249129" cy="3424515"/>
              </a:xfrm>
              <a:prstGeom prst="flowChartOffpageConnector">
                <a:avLst/>
              </a:prstGeom>
              <a:solidFill>
                <a:srgbClr val="C0C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8" name="Oval 57"/>
                  <p:cNvSpPr/>
                  <p:nvPr/>
                </p:nvSpPr>
                <p:spPr>
                  <a:xfrm>
                    <a:off x="3585763" y="2692958"/>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𝟎𝟎</m:t>
                              </m:r>
                            </m:sub>
                          </m:sSub>
                        </m:oMath>
                      </m:oMathPara>
                    </a14:m>
                    <a:endParaRPr lang="en-US" b="1" dirty="0">
                      <a:solidFill>
                        <a:srgbClr val="FFFF00"/>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585763" y="2692958"/>
                    <a:ext cx="713915" cy="713915"/>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p:cNvSpPr/>
                  <p:nvPr/>
                </p:nvSpPr>
                <p:spPr>
                  <a:xfrm>
                    <a:off x="3571014" y="3670717"/>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𝟎𝟏</m:t>
                              </m:r>
                            </m:sub>
                          </m:sSub>
                        </m:oMath>
                      </m:oMathPara>
                    </a14:m>
                    <a:endParaRPr lang="en-US" b="1" dirty="0">
                      <a:solidFill>
                        <a:srgbClr val="FFFF00"/>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3571014" y="3670717"/>
                    <a:ext cx="713915" cy="713915"/>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Oval 59"/>
                  <p:cNvSpPr/>
                  <p:nvPr/>
                </p:nvSpPr>
                <p:spPr>
                  <a:xfrm>
                    <a:off x="3571014" y="4648476"/>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𝟎𝟐</m:t>
                              </m:r>
                            </m:sub>
                          </m:sSub>
                        </m:oMath>
                      </m:oMathPara>
                    </a14:m>
                    <a:endParaRPr lang="en-US" b="1" dirty="0">
                      <a:solidFill>
                        <a:srgbClr val="FFFF00"/>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3571014" y="4648476"/>
                    <a:ext cx="713915" cy="713915"/>
                  </a:xfrm>
                  <a:prstGeom prst="ellipse">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Oval 60"/>
                  <p:cNvSpPr/>
                  <p:nvPr/>
                </p:nvSpPr>
                <p:spPr>
                  <a:xfrm>
                    <a:off x="5918631" y="2712501"/>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5918631" y="2712501"/>
                    <a:ext cx="713915" cy="713915"/>
                  </a:xfrm>
                  <a:prstGeom prst="ellipse">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p:cNvSpPr/>
                  <p:nvPr/>
                </p:nvSpPr>
                <p:spPr>
                  <a:xfrm>
                    <a:off x="5918631" y="4652845"/>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5918631" y="4652845"/>
                    <a:ext cx="713915" cy="713915"/>
                  </a:xfrm>
                  <a:prstGeom prst="ellipse">
                    <a:avLst/>
                  </a:prstGeom>
                  <a:blipFill>
                    <a:blip r:embed="rId9"/>
                    <a:stretch>
                      <a:fillRect/>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2" name="Oval 11"/>
                <p:cNvSpPr/>
                <p:nvPr/>
              </p:nvSpPr>
              <p:spPr>
                <a:xfrm>
                  <a:off x="7855821" y="3571849"/>
                  <a:ext cx="1037452" cy="103745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rgbClr val="008000"/>
                            </a:solidFill>
                            <a:latin typeface="Cambria Math" panose="02040503050406030204" pitchFamily="18" charset="0"/>
                          </a:rPr>
                          <m:t>𝒐</m:t>
                        </m:r>
                        <m:r>
                          <a:rPr lang="en-US" sz="1600" b="1" i="1" smtClean="0">
                            <a:solidFill>
                              <a:srgbClr val="008000"/>
                            </a:solidFill>
                            <a:latin typeface="Cambria Math" panose="02040503050406030204" pitchFamily="18" charset="0"/>
                          </a:rPr>
                          <m:t>=</m:t>
                        </m:r>
                        <m:r>
                          <a:rPr lang="en-US" sz="1600" b="1" i="1" smtClean="0">
                            <a:solidFill>
                              <a:srgbClr val="008000"/>
                            </a:solidFill>
                            <a:latin typeface="Cambria Math" panose="02040503050406030204" pitchFamily="18" charset="0"/>
                          </a:rPr>
                          <m:t>𝟏</m:t>
                        </m:r>
                      </m:oMath>
                    </m:oMathPara>
                  </a14:m>
                  <a:endParaRPr lang="en-US" sz="1600" b="1" i="1" dirty="0">
                    <a:solidFill>
                      <a:srgbClr val="008000"/>
                    </a:solidFill>
                  </a:endParaRPr>
                </a:p>
              </p:txBody>
            </p:sp>
          </mc:Choice>
          <mc:Fallback>
            <p:sp>
              <p:nvSpPr>
                <p:cNvPr id="12" name="Oval 11"/>
                <p:cNvSpPr>
                  <a:spLocks noRot="1" noChangeAspect="1" noMove="1" noResize="1" noEditPoints="1" noAdjustHandles="1" noChangeArrowheads="1" noChangeShapeType="1" noTextEdit="1"/>
                </p:cNvSpPr>
                <p:nvPr/>
              </p:nvSpPr>
              <p:spPr>
                <a:xfrm>
                  <a:off x="7855821" y="3571849"/>
                  <a:ext cx="1037452" cy="1037452"/>
                </a:xfrm>
                <a:prstGeom prst="ellipse">
                  <a:avLst/>
                </a:prstGeom>
                <a:blipFill>
                  <a:blip r:embed="rId10"/>
                  <a:stretch>
                    <a:fillRect b="-2410"/>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Flowchart: Decision 12"/>
                <p:cNvSpPr/>
                <p:nvPr/>
              </p:nvSpPr>
              <p:spPr>
                <a:xfrm>
                  <a:off x="532019" y="4681214"/>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p:sp>
              <p:nvSpPr>
                <p:cNvPr id="13" name="Flowchart: Decision 12"/>
                <p:cNvSpPr>
                  <a:spLocks noRot="1" noChangeAspect="1" noMove="1" noResize="1" noEditPoints="1" noAdjustHandles="1" noChangeArrowheads="1" noChangeShapeType="1" noTextEdit="1"/>
                </p:cNvSpPr>
                <p:nvPr/>
              </p:nvSpPr>
              <p:spPr>
                <a:xfrm>
                  <a:off x="532019" y="4681214"/>
                  <a:ext cx="926570" cy="620802"/>
                </a:xfrm>
                <a:prstGeom prst="flowChartDecision">
                  <a:avLst/>
                </a:prstGeom>
                <a:blipFill>
                  <a:blip r:embed="rId11"/>
                  <a:stretch>
                    <a:fillRect b="-14286"/>
                  </a:stretch>
                </a:blipFill>
                <a:ln>
                  <a:noFill/>
                </a:ln>
              </p:spPr>
              <p:txBody>
                <a:bodyPr/>
                <a:lstStyle/>
                <a:p>
                  <a:r>
                    <a:rPr lang="en-US">
                      <a:noFill/>
                    </a:rPr>
                    <a:t> </a:t>
                  </a:r>
                </a:p>
              </p:txBody>
            </p:sp>
          </mc:Fallback>
        </mc:AlternateContent>
        <p:cxnSp>
          <p:nvCxnSpPr>
            <p:cNvPr id="14" name="Straight Arrow Connector 13"/>
            <p:cNvCxnSpPr>
              <a:stCxn id="10" idx="3"/>
              <a:endCxn id="58" idx="2"/>
            </p:cNvCxnSpPr>
            <p:nvPr/>
          </p:nvCxnSpPr>
          <p:spPr>
            <a:xfrm>
              <a:off x="1458589" y="3023151"/>
              <a:ext cx="2121160" cy="267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a:endCxn id="59" idx="2"/>
            </p:cNvCxnSpPr>
            <p:nvPr/>
          </p:nvCxnSpPr>
          <p:spPr>
            <a:xfrm>
              <a:off x="1458589" y="3023151"/>
              <a:ext cx="2106762" cy="10045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60" idx="2"/>
            </p:cNvCxnSpPr>
            <p:nvPr/>
          </p:nvCxnSpPr>
          <p:spPr>
            <a:xfrm>
              <a:off x="1458589" y="3023151"/>
              <a:ext cx="2106762" cy="1982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a:endCxn id="58" idx="2"/>
            </p:cNvCxnSpPr>
            <p:nvPr/>
          </p:nvCxnSpPr>
          <p:spPr>
            <a:xfrm flipV="1">
              <a:off x="1458589" y="3049916"/>
              <a:ext cx="2121160" cy="194169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59" idx="2"/>
            </p:cNvCxnSpPr>
            <p:nvPr/>
          </p:nvCxnSpPr>
          <p:spPr>
            <a:xfrm flipV="1">
              <a:off x="1458589" y="4027675"/>
              <a:ext cx="2106762" cy="96394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60" idx="2"/>
            </p:cNvCxnSpPr>
            <p:nvPr/>
          </p:nvCxnSpPr>
          <p:spPr>
            <a:xfrm>
              <a:off x="1458589" y="4991615"/>
              <a:ext cx="2106762" cy="138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8" idx="6"/>
              <a:endCxn id="61" idx="2"/>
            </p:cNvCxnSpPr>
            <p:nvPr/>
          </p:nvCxnSpPr>
          <p:spPr>
            <a:xfrm>
              <a:off x="4276668" y="3049916"/>
              <a:ext cx="1580411" cy="1954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8" idx="6"/>
              <a:endCxn id="62" idx="2"/>
            </p:cNvCxnSpPr>
            <p:nvPr/>
          </p:nvCxnSpPr>
          <p:spPr>
            <a:xfrm>
              <a:off x="4276668" y="3049916"/>
              <a:ext cx="1580411" cy="195988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9" idx="6"/>
              <a:endCxn id="61" idx="2"/>
            </p:cNvCxnSpPr>
            <p:nvPr/>
          </p:nvCxnSpPr>
          <p:spPr>
            <a:xfrm flipV="1">
              <a:off x="4262270" y="3069459"/>
              <a:ext cx="1594809" cy="95821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9" idx="6"/>
              <a:endCxn id="62" idx="2"/>
            </p:cNvCxnSpPr>
            <p:nvPr/>
          </p:nvCxnSpPr>
          <p:spPr>
            <a:xfrm>
              <a:off x="4262270" y="4027675"/>
              <a:ext cx="1594809" cy="98212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0" idx="6"/>
              <a:endCxn id="61" idx="2"/>
            </p:cNvCxnSpPr>
            <p:nvPr/>
          </p:nvCxnSpPr>
          <p:spPr>
            <a:xfrm flipV="1">
              <a:off x="4262270" y="3069459"/>
              <a:ext cx="1594809" cy="1935975"/>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0" idx="6"/>
              <a:endCxn id="62" idx="2"/>
            </p:cNvCxnSpPr>
            <p:nvPr/>
          </p:nvCxnSpPr>
          <p:spPr>
            <a:xfrm>
              <a:off x="4262270" y="5005434"/>
              <a:ext cx="1594809" cy="4369"/>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1" idx="6"/>
              <a:endCxn id="12" idx="2"/>
            </p:cNvCxnSpPr>
            <p:nvPr/>
          </p:nvCxnSpPr>
          <p:spPr>
            <a:xfrm>
              <a:off x="6553999" y="3069459"/>
              <a:ext cx="1301822" cy="102111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2" idx="6"/>
              <a:endCxn id="12" idx="2"/>
            </p:cNvCxnSpPr>
            <p:nvPr/>
          </p:nvCxnSpPr>
          <p:spPr>
            <a:xfrm flipV="1">
              <a:off x="6553999" y="4090575"/>
              <a:ext cx="1301822" cy="91922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9177" y="2913506"/>
              <a:ext cx="284052" cy="307777"/>
            </a:xfrm>
            <a:prstGeom prst="rect">
              <a:avLst/>
            </a:prstGeom>
            <a:noFill/>
          </p:spPr>
          <p:txBody>
            <a:bodyPr wrap="none" rtlCol="0">
              <a:spAutoFit/>
            </a:bodyPr>
            <a:lstStyle/>
            <a:p>
              <a:r>
                <a:rPr lang="en-US" sz="1400" dirty="0" smtClean="0"/>
                <a:t>2</a:t>
              </a:r>
              <a:endParaRPr lang="en-US" sz="1400" dirty="0"/>
            </a:p>
          </p:txBody>
        </p:sp>
        <p:sp>
          <p:nvSpPr>
            <p:cNvPr id="29" name="TextBox 28"/>
            <p:cNvSpPr txBox="1"/>
            <p:nvPr/>
          </p:nvSpPr>
          <p:spPr>
            <a:xfrm>
              <a:off x="179373" y="4831994"/>
              <a:ext cx="284052" cy="307777"/>
            </a:xfrm>
            <a:prstGeom prst="rect">
              <a:avLst/>
            </a:prstGeom>
            <a:noFill/>
          </p:spPr>
          <p:txBody>
            <a:bodyPr wrap="none" rtlCol="0">
              <a:spAutoFit/>
            </a:bodyPr>
            <a:lstStyle/>
            <a:p>
              <a:r>
                <a:rPr lang="en-US" sz="1400" dirty="0" smtClean="0"/>
                <a:t>2</a:t>
              </a:r>
              <a:endParaRPr lang="en-US" sz="1400" dirty="0"/>
            </a:p>
          </p:txBody>
        </p:sp>
        <mc:AlternateContent xmlns:mc="http://schemas.openxmlformats.org/markup-compatibility/2006">
          <mc:Choice xmlns:a14="http://schemas.microsoft.com/office/drawing/2010/main" Requires="a14">
            <p:sp>
              <p:nvSpPr>
                <p:cNvPr id="30" name="Rectangle 29"/>
                <p:cNvSpPr/>
                <p:nvPr/>
              </p:nvSpPr>
              <p:spPr>
                <a:xfrm>
                  <a:off x="3070530" y="2618507"/>
                  <a:ext cx="440056" cy="30777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oMath>
                    </m:oMathPara>
                  </a14:m>
                  <a:endParaRPr lang="en-US" sz="1400" dirty="0" smtClean="0"/>
                </a:p>
              </p:txBody>
            </p:sp>
          </mc:Choice>
          <mc:Fallback>
            <p:sp>
              <p:nvSpPr>
                <p:cNvPr id="30" name="Rectangle 29"/>
                <p:cNvSpPr>
                  <a:spLocks noRot="1" noChangeAspect="1" noMove="1" noResize="1" noEditPoints="1" noAdjustHandles="1" noChangeArrowheads="1" noChangeShapeType="1" noTextEdit="1"/>
                </p:cNvSpPr>
                <p:nvPr/>
              </p:nvSpPr>
              <p:spPr>
                <a:xfrm>
                  <a:off x="3070530" y="2618507"/>
                  <a:ext cx="440056" cy="307778"/>
                </a:xfrm>
                <a:prstGeom prst="rect">
                  <a:avLst/>
                </a:prstGeom>
                <a:blipFill>
                  <a:blip r:embed="rId12"/>
                  <a:stretch>
                    <a:fillRect l="-31429" b="-10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rot="1742786">
                  <a:off x="3159679" y="3634198"/>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3</m:t>
                            </m:r>
                          </m:sub>
                        </m:sSub>
                      </m:oMath>
                    </m:oMathPara>
                  </a14:m>
                  <a:endParaRPr lang="en-US" sz="1200" dirty="0"/>
                </a:p>
              </p:txBody>
            </p:sp>
          </mc:Choice>
          <mc:Fallback>
            <p:sp>
              <p:nvSpPr>
                <p:cNvPr id="31" name="Rectangle 30"/>
                <p:cNvSpPr>
                  <a:spLocks noRot="1" noChangeAspect="1" noMove="1" noResize="1" noEditPoints="1" noAdjustHandles="1" noChangeArrowheads="1" noChangeShapeType="1" noTextEdit="1"/>
                </p:cNvSpPr>
                <p:nvPr/>
              </p:nvSpPr>
              <p:spPr>
                <a:xfrm rot="1742786">
                  <a:off x="3159679" y="3634198"/>
                  <a:ext cx="444224" cy="307777"/>
                </a:xfrm>
                <a:prstGeom prst="rect">
                  <a:avLst/>
                </a:prstGeom>
                <a:blipFill>
                  <a:blip r:embed="rId13"/>
                  <a:stretch>
                    <a:fillRect l="-38636"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Rectangle 31"/>
                <p:cNvSpPr/>
                <p:nvPr/>
              </p:nvSpPr>
              <p:spPr>
                <a:xfrm rot="18773080">
                  <a:off x="3126613" y="2984487"/>
                  <a:ext cx="380368" cy="30777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m:oMathPara>
                  </a14:m>
                  <a:endParaRPr lang="en-US" sz="1400" dirty="0"/>
                </a:p>
              </p:txBody>
            </p:sp>
          </mc:Choice>
          <mc:Fallback>
            <p:sp>
              <p:nvSpPr>
                <p:cNvPr id="32" name="Rectangle 31"/>
                <p:cNvSpPr>
                  <a:spLocks noRot="1" noChangeAspect="1" noMove="1" noResize="1" noEditPoints="1" noAdjustHandles="1" noChangeArrowheads="1" noChangeShapeType="1" noTextEdit="1"/>
                </p:cNvSpPr>
                <p:nvPr/>
              </p:nvSpPr>
              <p:spPr>
                <a:xfrm rot="18773080">
                  <a:off x="3126613" y="2984487"/>
                  <a:ext cx="380368" cy="307777"/>
                </a:xfrm>
                <a:prstGeom prst="rect">
                  <a:avLst/>
                </a:prstGeom>
                <a:blipFill>
                  <a:blip r:embed="rId14"/>
                  <a:stretch>
                    <a:fillRect r="-47500" b="-55000"/>
                  </a:stretch>
                </a:blipFill>
              </p:spPr>
              <p:txBody>
                <a:bodyPr/>
                <a:lstStyle/>
                <a:p>
                  <a:r>
                    <a:rPr lang="en-US">
                      <a:noFill/>
                    </a:rPr>
                    <a:t> </a:t>
                  </a:r>
                </a:p>
              </p:txBody>
            </p:sp>
          </mc:Fallback>
        </mc:AlternateContent>
        <p:sp>
          <p:nvSpPr>
            <p:cNvPr id="33" name="TextBox 32"/>
            <p:cNvSpPr txBox="1"/>
            <p:nvPr/>
          </p:nvSpPr>
          <p:spPr>
            <a:xfrm>
              <a:off x="3881241" y="5314471"/>
              <a:ext cx="2292982" cy="554785"/>
            </a:xfrm>
            <a:prstGeom prst="rect">
              <a:avLst/>
            </a:prstGeom>
            <a:noFill/>
          </p:spPr>
          <p:txBody>
            <a:bodyPr wrap="none" rtlCol="0">
              <a:spAutoFit/>
            </a:bodyPr>
            <a:lstStyle/>
            <a:p>
              <a:r>
                <a:rPr lang="en-US" sz="1200" dirty="0" smtClean="0"/>
                <a:t>#</a:t>
              </a:r>
              <a:r>
                <a:rPr lang="en-US" sz="1200" dirty="0" err="1" smtClean="0"/>
                <a:t>hidden_layer</a:t>
              </a:r>
              <a:endParaRPr lang="en-US" sz="1200" dirty="0"/>
            </a:p>
          </p:txBody>
        </p:sp>
        <mc:AlternateContent xmlns:mc="http://schemas.openxmlformats.org/markup-compatibility/2006">
          <mc:Choice xmlns:a14="http://schemas.microsoft.com/office/drawing/2010/main" Requires="a14">
            <p:sp>
              <p:nvSpPr>
                <p:cNvPr id="34" name="Rectangle 33"/>
                <p:cNvSpPr/>
                <p:nvPr/>
              </p:nvSpPr>
              <p:spPr>
                <a:xfrm rot="20177540">
                  <a:off x="2929458" y="3959045"/>
                  <a:ext cx="43877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4</m:t>
                            </m:r>
                          </m:sub>
                        </m:sSub>
                      </m:oMath>
                    </m:oMathPara>
                  </a14:m>
                  <a:endParaRPr lang="en-US" sz="1200" dirty="0"/>
                </a:p>
              </p:txBody>
            </p:sp>
          </mc:Choice>
          <mc:Fallback>
            <p:sp>
              <p:nvSpPr>
                <p:cNvPr id="34" name="Rectangle 33"/>
                <p:cNvSpPr>
                  <a:spLocks noRot="1" noChangeAspect="1" noMove="1" noResize="1" noEditPoints="1" noAdjustHandles="1" noChangeArrowheads="1" noChangeShapeType="1" noTextEdit="1"/>
                </p:cNvSpPr>
                <p:nvPr/>
              </p:nvSpPr>
              <p:spPr>
                <a:xfrm rot="20177540">
                  <a:off x="2929458" y="3959045"/>
                  <a:ext cx="438774" cy="307777"/>
                </a:xfrm>
                <a:prstGeom prst="rect">
                  <a:avLst/>
                </a:prstGeom>
                <a:blipFill>
                  <a:blip r:embed="rId15"/>
                  <a:stretch>
                    <a:fillRect l="-4651" r="-20930" b="-526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Rectangle 34"/>
                <p:cNvSpPr/>
                <p:nvPr/>
              </p:nvSpPr>
              <p:spPr>
                <a:xfrm rot="1742786">
                  <a:off x="3128920" y="4490625"/>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5</m:t>
                            </m:r>
                          </m:sub>
                        </m:sSub>
                      </m:oMath>
                    </m:oMathPara>
                  </a14:m>
                  <a:endParaRPr lang="en-US" sz="1200" dirty="0"/>
                </a:p>
              </p:txBody>
            </p:sp>
          </mc:Choice>
          <mc:Fallback>
            <p:sp>
              <p:nvSpPr>
                <p:cNvPr id="35" name="Rectangle 34"/>
                <p:cNvSpPr>
                  <a:spLocks noRot="1" noChangeAspect="1" noMove="1" noResize="1" noEditPoints="1" noAdjustHandles="1" noChangeArrowheads="1" noChangeShapeType="1" noTextEdit="1"/>
                </p:cNvSpPr>
                <p:nvPr/>
              </p:nvSpPr>
              <p:spPr>
                <a:xfrm rot="1742786">
                  <a:off x="3128920" y="4490625"/>
                  <a:ext cx="444224" cy="307777"/>
                </a:xfrm>
                <a:prstGeom prst="rect">
                  <a:avLst/>
                </a:prstGeom>
                <a:blipFill>
                  <a:blip r:embed="rId16"/>
                  <a:stretch>
                    <a:fillRect l="-40909" b="-5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ectangle 35"/>
                <p:cNvSpPr/>
                <p:nvPr/>
              </p:nvSpPr>
              <p:spPr>
                <a:xfrm>
                  <a:off x="3012757" y="4898379"/>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6</m:t>
                            </m:r>
                          </m:sub>
                        </m:sSub>
                      </m:oMath>
                    </m:oMathPara>
                  </a14:m>
                  <a:endParaRPr lang="en-US" sz="1200" dirty="0"/>
                </a:p>
              </p:txBody>
            </p:sp>
          </mc:Choice>
          <mc:Fallback>
            <p:sp>
              <p:nvSpPr>
                <p:cNvPr id="36" name="Rectangle 35"/>
                <p:cNvSpPr>
                  <a:spLocks noRot="1" noChangeAspect="1" noMove="1" noResize="1" noEditPoints="1" noAdjustHandles="1" noChangeArrowheads="1" noChangeShapeType="1" noTextEdit="1"/>
                </p:cNvSpPr>
                <p:nvPr/>
              </p:nvSpPr>
              <p:spPr>
                <a:xfrm>
                  <a:off x="3012757" y="4898379"/>
                  <a:ext cx="444224" cy="307777"/>
                </a:xfrm>
                <a:prstGeom prst="rect">
                  <a:avLst/>
                </a:prstGeom>
                <a:blipFill>
                  <a:blip r:embed="rId17"/>
                  <a:stretch>
                    <a:fillRect l="-31429" r="-2857" b="-10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Oval 44"/>
                <p:cNvSpPr/>
                <p:nvPr/>
              </p:nvSpPr>
              <p:spPr>
                <a:xfrm>
                  <a:off x="2144366" y="1728159"/>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m:oMathPara>
                  </a14:m>
                  <a:endParaRPr lang="en-US" dirty="0"/>
                </a:p>
              </p:txBody>
            </p:sp>
          </mc:Choice>
          <mc:Fallback>
            <p:sp>
              <p:nvSpPr>
                <p:cNvPr id="45" name="Oval 44"/>
                <p:cNvSpPr>
                  <a:spLocks noRot="1" noChangeAspect="1" noMove="1" noResize="1" noEditPoints="1" noAdjustHandles="1" noChangeArrowheads="1" noChangeShapeType="1" noTextEdit="1"/>
                </p:cNvSpPr>
                <p:nvPr/>
              </p:nvSpPr>
              <p:spPr>
                <a:xfrm>
                  <a:off x="2144366" y="1728159"/>
                  <a:ext cx="617798" cy="617798"/>
                </a:xfrm>
                <a:prstGeom prst="ellipse">
                  <a:avLst/>
                </a:prstGeom>
                <a:blipFill>
                  <a:blip r:embed="rId18"/>
                  <a:stretch>
                    <a:fillRect l="-26531" b="-1224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Oval 45"/>
                <p:cNvSpPr/>
                <p:nvPr/>
              </p:nvSpPr>
              <p:spPr>
                <a:xfrm>
                  <a:off x="4576552" y="1757187"/>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oMath>
                    </m:oMathPara>
                  </a14:m>
                  <a:endParaRPr lang="en-US" dirty="0"/>
                </a:p>
              </p:txBody>
            </p:sp>
          </mc:Choice>
          <mc:Fallback>
            <p:sp>
              <p:nvSpPr>
                <p:cNvPr id="46" name="Oval 45"/>
                <p:cNvSpPr>
                  <a:spLocks noRot="1" noChangeAspect="1" noMove="1" noResize="1" noEditPoints="1" noAdjustHandles="1" noChangeArrowheads="1" noChangeShapeType="1" noTextEdit="1"/>
                </p:cNvSpPr>
                <p:nvPr/>
              </p:nvSpPr>
              <p:spPr>
                <a:xfrm>
                  <a:off x="4576552" y="1757187"/>
                  <a:ext cx="617798" cy="617798"/>
                </a:xfrm>
                <a:prstGeom prst="ellipse">
                  <a:avLst/>
                </a:prstGeom>
                <a:blipFill>
                  <a:blip r:embed="rId19"/>
                  <a:stretch>
                    <a:fillRect l="-26531" b="-14286"/>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Oval 46"/>
                <p:cNvSpPr/>
                <p:nvPr/>
              </p:nvSpPr>
              <p:spPr>
                <a:xfrm>
                  <a:off x="6808927" y="1761035"/>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oMath>
                    </m:oMathPara>
                  </a14:m>
                  <a:endParaRPr lang="en-US" dirty="0"/>
                </a:p>
              </p:txBody>
            </p:sp>
          </mc:Choice>
          <mc:Fallback>
            <p:sp>
              <p:nvSpPr>
                <p:cNvPr id="47" name="Oval 46"/>
                <p:cNvSpPr>
                  <a:spLocks noRot="1" noChangeAspect="1" noMove="1" noResize="1" noEditPoints="1" noAdjustHandles="1" noChangeArrowheads="1" noChangeShapeType="1" noTextEdit="1"/>
                </p:cNvSpPr>
                <p:nvPr/>
              </p:nvSpPr>
              <p:spPr>
                <a:xfrm>
                  <a:off x="6808927" y="1761035"/>
                  <a:ext cx="617798" cy="617798"/>
                </a:xfrm>
                <a:prstGeom prst="ellipse">
                  <a:avLst/>
                </a:prstGeom>
                <a:blipFill>
                  <a:blip r:embed="rId20"/>
                  <a:stretch>
                    <a:fillRect l="-26531" b="-12000"/>
                  </a:stretch>
                </a:blipFill>
                <a:ln>
                  <a:noFill/>
                </a:ln>
              </p:spPr>
              <p:txBody>
                <a:bodyPr/>
                <a:lstStyle/>
                <a:p>
                  <a:r>
                    <a:rPr lang="en-US">
                      <a:noFill/>
                    </a:rPr>
                    <a:t> </a:t>
                  </a:r>
                </a:p>
              </p:txBody>
            </p:sp>
          </mc:Fallback>
        </mc:AlternateContent>
        <p:cxnSp>
          <p:nvCxnSpPr>
            <p:cNvPr id="48" name="Straight Arrow Connector 47"/>
            <p:cNvCxnSpPr>
              <a:stCxn id="45" idx="5"/>
              <a:endCxn id="58" idx="2"/>
            </p:cNvCxnSpPr>
            <p:nvPr/>
          </p:nvCxnSpPr>
          <p:spPr>
            <a:xfrm>
              <a:off x="2671690" y="2255483"/>
              <a:ext cx="908059" cy="794433"/>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5"/>
              <a:endCxn id="59" idx="2"/>
            </p:cNvCxnSpPr>
            <p:nvPr/>
          </p:nvCxnSpPr>
          <p:spPr>
            <a:xfrm>
              <a:off x="2671690" y="2255483"/>
              <a:ext cx="893661" cy="1772192"/>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5" idx="5"/>
              <a:endCxn id="60" idx="2"/>
            </p:cNvCxnSpPr>
            <p:nvPr/>
          </p:nvCxnSpPr>
          <p:spPr>
            <a:xfrm>
              <a:off x="2671690" y="2255483"/>
              <a:ext cx="893661" cy="2749951"/>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6" idx="5"/>
              <a:endCxn id="61" idx="2"/>
            </p:cNvCxnSpPr>
            <p:nvPr/>
          </p:nvCxnSpPr>
          <p:spPr>
            <a:xfrm>
              <a:off x="5103876" y="2284511"/>
              <a:ext cx="753203" cy="784948"/>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5"/>
              <a:endCxn id="62" idx="2"/>
            </p:cNvCxnSpPr>
            <p:nvPr/>
          </p:nvCxnSpPr>
          <p:spPr>
            <a:xfrm>
              <a:off x="5103876" y="2284511"/>
              <a:ext cx="753203" cy="272529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7" idx="4"/>
              <a:endCxn id="12" idx="2"/>
            </p:cNvCxnSpPr>
            <p:nvPr/>
          </p:nvCxnSpPr>
          <p:spPr>
            <a:xfrm>
              <a:off x="7117826" y="2378833"/>
              <a:ext cx="737995" cy="171174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795726" y="2030838"/>
              <a:ext cx="532519" cy="307778"/>
            </a:xfrm>
            <a:prstGeom prst="rect">
              <a:avLst/>
            </a:prstGeom>
            <a:noFill/>
          </p:spPr>
          <p:txBody>
            <a:bodyPr wrap="none" rtlCol="0">
              <a:spAutoFit/>
            </a:bodyPr>
            <a:lstStyle/>
            <a:p>
              <a:r>
                <a:rPr lang="en-US" sz="1400" dirty="0" smtClean="0"/>
                <a:t>0.35</a:t>
              </a:r>
              <a:endParaRPr lang="en-US" sz="1400" dirty="0"/>
            </a:p>
          </p:txBody>
        </p:sp>
        <p:sp>
          <p:nvSpPr>
            <p:cNvPr id="55" name="TextBox 54"/>
            <p:cNvSpPr txBox="1"/>
            <p:nvPr/>
          </p:nvSpPr>
          <p:spPr>
            <a:xfrm>
              <a:off x="5185790" y="2029669"/>
              <a:ext cx="433132" cy="307777"/>
            </a:xfrm>
            <a:prstGeom prst="rect">
              <a:avLst/>
            </a:prstGeom>
            <a:noFill/>
          </p:spPr>
          <p:txBody>
            <a:bodyPr wrap="none" rtlCol="0">
              <a:spAutoFit/>
            </a:bodyPr>
            <a:lstStyle/>
            <a:p>
              <a:r>
                <a:rPr lang="en-US" sz="1400" dirty="0" smtClean="0"/>
                <a:t>0.6</a:t>
              </a:r>
              <a:endParaRPr lang="en-US" sz="1400" dirty="0"/>
            </a:p>
          </p:txBody>
        </p:sp>
        <p:sp>
          <p:nvSpPr>
            <p:cNvPr id="56" name="TextBox 55"/>
            <p:cNvSpPr txBox="1"/>
            <p:nvPr/>
          </p:nvSpPr>
          <p:spPr>
            <a:xfrm>
              <a:off x="7426725" y="2029669"/>
              <a:ext cx="532518" cy="307777"/>
            </a:xfrm>
            <a:prstGeom prst="rect">
              <a:avLst/>
            </a:prstGeom>
            <a:noFill/>
          </p:spPr>
          <p:txBody>
            <a:bodyPr wrap="none" rtlCol="0">
              <a:spAutoFit/>
            </a:bodyPr>
            <a:lstStyle/>
            <a:p>
              <a:r>
                <a:rPr lang="en-US" sz="1400" dirty="0" smtClean="0"/>
                <a:t>0.18</a:t>
              </a:r>
              <a:endParaRPr lang="en-US" sz="1400"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UcPeriod" startAt="3"/>
            </a:pPr>
            <a:r>
              <a:rPr lang="vi-VN" sz="3200" dirty="0"/>
              <a:t>Huấn</a:t>
            </a:r>
            <a:r>
              <a:rPr lang="en-US" sz="3200" dirty="0"/>
              <a:t> </a:t>
            </a:r>
            <a:r>
              <a:rPr lang="en-US" sz="3200" dirty="0" err="1"/>
              <a:t>luyện</a:t>
            </a:r>
            <a:r>
              <a:rPr lang="vi-VN" sz="3200" dirty="0"/>
              <a:t> </a:t>
            </a:r>
            <a:r>
              <a:rPr lang="en-US" sz="3200" dirty="0" err="1"/>
              <a:t>MLPClassifier</a:t>
            </a:r>
            <a:endParaRPr lang="en-US" sz="3200"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3233488877"/>
                  </p:ext>
                </p:extLst>
              </p:nvPr>
            </p:nvGraphicFramePr>
            <p:xfrm>
              <a:off x="604685" y="2045929"/>
              <a:ext cx="3952801" cy="1463040"/>
            </p:xfrm>
            <a:graphic>
              <a:graphicData uri="http://schemas.openxmlformats.org/drawingml/2006/table">
                <a:tbl>
                  <a:tblPr firstRow="1" bandRow="1">
                    <a:tableStyleId>{5C22544A-7EE6-4342-B048-85BDC9FD1C3A}</a:tableStyleId>
                  </a:tblPr>
                  <a:tblGrid>
                    <a:gridCol w="1340229">
                      <a:extLst>
                        <a:ext uri="{9D8B030D-6E8A-4147-A177-3AD203B41FA5}">
                          <a16:colId xmlns:a16="http://schemas.microsoft.com/office/drawing/2014/main" val="2680898721"/>
                        </a:ext>
                      </a:extLst>
                    </a:gridCol>
                    <a:gridCol w="1407886">
                      <a:extLst>
                        <a:ext uri="{9D8B030D-6E8A-4147-A177-3AD203B41FA5}">
                          <a16:colId xmlns:a16="http://schemas.microsoft.com/office/drawing/2014/main" val="3415872509"/>
                        </a:ext>
                      </a:extLst>
                    </a:gridCol>
                    <a:gridCol w="1204686">
                      <a:extLst>
                        <a:ext uri="{9D8B030D-6E8A-4147-A177-3AD203B41FA5}">
                          <a16:colId xmlns:a16="http://schemas.microsoft.com/office/drawing/2014/main" val="1154577872"/>
                        </a:ext>
                      </a:extLst>
                    </a:gridCol>
                  </a:tblGrid>
                  <a:tr h="2807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W[</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h</m:t>
                                  </m:r>
                                </m:e>
                                <m:sub>
                                  <m:r>
                                    <a:rPr lang="en-US" sz="1800" b="0" i="1" smtClean="0">
                                      <a:solidFill>
                                        <a:schemeClr val="tx1"/>
                                      </a:solidFill>
                                      <a:latin typeface="Cambria Math" panose="02040503050406030204" pitchFamily="18" charset="0"/>
                                    </a:rPr>
                                    <m:t>1</m:t>
                                  </m:r>
                                </m:sub>
                              </m:sSub>
                            </m:oMath>
                          </a14:m>
                          <a:r>
                            <a:rPr lang="en-US" sz="1800" b="0" dirty="0" smtClean="0">
                              <a:solidFill>
                                <a:schemeClr val="tx1"/>
                              </a:solidFill>
                            </a:rPr>
                            <a:t>; </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h</m:t>
                                  </m:r>
                                </m:e>
                                <m:sub>
                                  <m:r>
                                    <a:rPr lang="en-US" sz="1800" b="0" i="1" smtClean="0">
                                      <a:solidFill>
                                        <a:schemeClr val="tx1"/>
                                      </a:solidFill>
                                      <a:latin typeface="Cambria Math" panose="02040503050406030204" pitchFamily="18" charset="0"/>
                                    </a:rPr>
                                    <m:t>2</m:t>
                                  </m:r>
                                </m:sub>
                              </m:sSub>
                              <m:r>
                                <a:rPr lang="en-US" sz="1800" b="0" i="1" smtClean="0">
                                  <a:solidFill>
                                    <a:schemeClr val="tx1"/>
                                  </a:solidFill>
                                  <a:latin typeface="Cambria Math" panose="02040503050406030204" pitchFamily="18" charset="0"/>
                                </a:rPr>
                                <m:t>]</m:t>
                              </m:r>
                            </m:oMath>
                          </a14:m>
                          <a:endParaRPr lang="en-US" sz="18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10</m:t>
                                    </m:r>
                                  </m:sub>
                                </m:sSub>
                              </m:oMath>
                            </m:oMathPara>
                          </a14:m>
                          <a:endParaRPr lang="en-US"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11</m:t>
                                    </m:r>
                                  </m:sub>
                                </m:sSub>
                              </m:oMath>
                            </m:oMathPara>
                          </a14:m>
                          <a:endParaRPr lang="en-US" b="0" dirty="0">
                            <a:solidFill>
                              <a:schemeClr val="tx1"/>
                            </a:solidFill>
                          </a:endParaRPr>
                        </a:p>
                      </a:txBody>
                      <a:tcPr/>
                    </a:tc>
                    <a:extLst>
                      <a:ext uri="{0D108BD9-81ED-4DB2-BD59-A6C34878D82A}">
                        <a16:rowId xmlns:a16="http://schemas.microsoft.com/office/drawing/2014/main" val="1581189156"/>
                      </a:ext>
                    </a:extLst>
                  </a:tr>
                  <a:tr h="280707">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00</m:t>
                                    </m:r>
                                  </m:sub>
                                </m:sSub>
                              </m:oMath>
                            </m:oMathPara>
                          </a14:m>
                          <a:endParaRPr lang="en-US"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7</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13</m:t>
                                </m:r>
                              </m:oMath>
                            </m:oMathPara>
                          </a14:m>
                          <a:endParaRPr lang="en-US" sz="16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11</m:t>
                                </m:r>
                              </m:oMath>
                            </m:oMathPara>
                          </a14:m>
                          <a:endParaRPr lang="en-US" sz="1600" b="0" dirty="0">
                            <a:solidFill>
                              <a:schemeClr val="tx1"/>
                            </a:solidFill>
                          </a:endParaRPr>
                        </a:p>
                      </a:txBody>
                      <a:tcPr/>
                    </a:tc>
                    <a:extLst>
                      <a:ext uri="{0D108BD9-81ED-4DB2-BD59-A6C34878D82A}">
                        <a16:rowId xmlns:a16="http://schemas.microsoft.com/office/drawing/2014/main" val="3485031555"/>
                      </a:ext>
                    </a:extLst>
                  </a:tr>
                  <a:tr h="280707">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01</m:t>
                                    </m:r>
                                  </m:sub>
                                </m:sSub>
                              </m:oMath>
                            </m:oMathPara>
                          </a14:m>
                          <a:endParaRPr lang="en-US"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8</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21</m:t>
                                </m:r>
                              </m:oMath>
                            </m:oMathPara>
                          </a14:m>
                          <a:endParaRPr lang="en-US" sz="16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11</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22</m:t>
                                </m:r>
                              </m:oMath>
                            </m:oMathPara>
                          </a14:m>
                          <a:endParaRPr lang="en-US" sz="1600" b="0" dirty="0">
                            <a:solidFill>
                              <a:schemeClr val="tx1"/>
                            </a:solidFill>
                          </a:endParaRPr>
                        </a:p>
                      </a:txBody>
                      <a:tcPr/>
                    </a:tc>
                    <a:extLst>
                      <a:ext uri="{0D108BD9-81ED-4DB2-BD59-A6C34878D82A}">
                        <a16:rowId xmlns:a16="http://schemas.microsoft.com/office/drawing/2014/main" val="3319924715"/>
                      </a:ext>
                    </a:extLst>
                  </a:tr>
                  <a:tr h="280707">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02</m:t>
                                    </m:r>
                                  </m:sub>
                                </m:sSub>
                              </m:oMath>
                            </m:oMathPara>
                          </a14:m>
                          <a:endParaRPr lang="en-US"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3</m:t>
                                </m:r>
                              </m:oMath>
                            </m:oMathPara>
                          </a14:m>
                          <a:endParaRPr lang="en-US" sz="16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12</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5</m:t>
                                </m:r>
                              </m:oMath>
                            </m:oMathPara>
                          </a14:m>
                          <a:endParaRPr lang="en-US" sz="1600" b="0" dirty="0">
                            <a:solidFill>
                              <a:schemeClr val="tx1"/>
                            </a:solidFill>
                          </a:endParaRPr>
                        </a:p>
                      </a:txBody>
                      <a:tcPr/>
                    </a:tc>
                    <a:extLst>
                      <a:ext uri="{0D108BD9-81ED-4DB2-BD59-A6C34878D82A}">
                        <a16:rowId xmlns:a16="http://schemas.microsoft.com/office/drawing/2014/main" val="1538491143"/>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3233488877"/>
                  </p:ext>
                </p:extLst>
              </p:nvPr>
            </p:nvGraphicFramePr>
            <p:xfrm>
              <a:off x="604685" y="2045929"/>
              <a:ext cx="3952801" cy="1463040"/>
            </p:xfrm>
            <a:graphic>
              <a:graphicData uri="http://schemas.openxmlformats.org/drawingml/2006/table">
                <a:tbl>
                  <a:tblPr firstRow="1" bandRow="1">
                    <a:tableStyleId>{5C22544A-7EE6-4342-B048-85BDC9FD1C3A}</a:tableStyleId>
                  </a:tblPr>
                  <a:tblGrid>
                    <a:gridCol w="1340229">
                      <a:extLst>
                        <a:ext uri="{9D8B030D-6E8A-4147-A177-3AD203B41FA5}">
                          <a16:colId xmlns:a16="http://schemas.microsoft.com/office/drawing/2014/main" val="2680898721"/>
                        </a:ext>
                      </a:extLst>
                    </a:gridCol>
                    <a:gridCol w="1407886">
                      <a:extLst>
                        <a:ext uri="{9D8B030D-6E8A-4147-A177-3AD203B41FA5}">
                          <a16:colId xmlns:a16="http://schemas.microsoft.com/office/drawing/2014/main" val="3415872509"/>
                        </a:ext>
                      </a:extLst>
                    </a:gridCol>
                    <a:gridCol w="1204686">
                      <a:extLst>
                        <a:ext uri="{9D8B030D-6E8A-4147-A177-3AD203B41FA5}">
                          <a16:colId xmlns:a16="http://schemas.microsoft.com/office/drawing/2014/main" val="1154577872"/>
                        </a:ext>
                      </a:extLst>
                    </a:gridCol>
                  </a:tblGrid>
                  <a:tr h="365760">
                    <a:tc>
                      <a:txBody>
                        <a:bodyPr/>
                        <a:lstStyle/>
                        <a:p>
                          <a:endParaRPr lang="en-US"/>
                        </a:p>
                      </a:txBody>
                      <a:tcPr>
                        <a:blipFill>
                          <a:blip r:embed="rId2"/>
                          <a:stretch>
                            <a:fillRect l="-455" t="-8333" r="-196818" b="-305000"/>
                          </a:stretch>
                        </a:blipFill>
                      </a:tcPr>
                    </a:tc>
                    <a:tc>
                      <a:txBody>
                        <a:bodyPr/>
                        <a:lstStyle/>
                        <a:p>
                          <a:endParaRPr lang="en-US"/>
                        </a:p>
                      </a:txBody>
                      <a:tcPr>
                        <a:blipFill>
                          <a:blip r:embed="rId2"/>
                          <a:stretch>
                            <a:fillRect l="-95671" t="-8333" r="-87446" b="-305000"/>
                          </a:stretch>
                        </a:blipFill>
                      </a:tcPr>
                    </a:tc>
                    <a:tc>
                      <a:txBody>
                        <a:bodyPr/>
                        <a:lstStyle/>
                        <a:p>
                          <a:endParaRPr lang="en-US"/>
                        </a:p>
                      </a:txBody>
                      <a:tcPr>
                        <a:blipFill>
                          <a:blip r:embed="rId2"/>
                          <a:stretch>
                            <a:fillRect l="-228283" t="-8333" r="-2020" b="-305000"/>
                          </a:stretch>
                        </a:blipFill>
                      </a:tcPr>
                    </a:tc>
                    <a:extLst>
                      <a:ext uri="{0D108BD9-81ED-4DB2-BD59-A6C34878D82A}">
                        <a16:rowId xmlns:a16="http://schemas.microsoft.com/office/drawing/2014/main" val="1581189156"/>
                      </a:ext>
                    </a:extLst>
                  </a:tr>
                  <a:tr h="365760">
                    <a:tc>
                      <a:txBody>
                        <a:bodyPr/>
                        <a:lstStyle/>
                        <a:p>
                          <a:endParaRPr lang="en-US"/>
                        </a:p>
                      </a:txBody>
                      <a:tcPr>
                        <a:blipFill>
                          <a:blip r:embed="rId2"/>
                          <a:stretch>
                            <a:fillRect l="-455" t="-106557" r="-196818" b="-200000"/>
                          </a:stretch>
                        </a:blipFill>
                      </a:tcPr>
                    </a:tc>
                    <a:tc>
                      <a:txBody>
                        <a:bodyPr/>
                        <a:lstStyle/>
                        <a:p>
                          <a:endParaRPr lang="en-US"/>
                        </a:p>
                      </a:txBody>
                      <a:tcPr>
                        <a:blipFill>
                          <a:blip r:embed="rId2"/>
                          <a:stretch>
                            <a:fillRect l="-95671" t="-106557" r="-87446" b="-200000"/>
                          </a:stretch>
                        </a:blipFill>
                      </a:tcPr>
                    </a:tc>
                    <a:tc>
                      <a:txBody>
                        <a:bodyPr/>
                        <a:lstStyle/>
                        <a:p>
                          <a:endParaRPr lang="en-US"/>
                        </a:p>
                      </a:txBody>
                      <a:tcPr>
                        <a:blipFill>
                          <a:blip r:embed="rId2"/>
                          <a:stretch>
                            <a:fillRect l="-228283" t="-106557" r="-2020" b="-200000"/>
                          </a:stretch>
                        </a:blipFill>
                      </a:tcPr>
                    </a:tc>
                    <a:extLst>
                      <a:ext uri="{0D108BD9-81ED-4DB2-BD59-A6C34878D82A}">
                        <a16:rowId xmlns:a16="http://schemas.microsoft.com/office/drawing/2014/main" val="3485031555"/>
                      </a:ext>
                    </a:extLst>
                  </a:tr>
                  <a:tr h="365760">
                    <a:tc>
                      <a:txBody>
                        <a:bodyPr/>
                        <a:lstStyle/>
                        <a:p>
                          <a:endParaRPr lang="en-US"/>
                        </a:p>
                      </a:txBody>
                      <a:tcPr>
                        <a:blipFill>
                          <a:blip r:embed="rId2"/>
                          <a:stretch>
                            <a:fillRect l="-455" t="-210000" r="-196818" b="-103333"/>
                          </a:stretch>
                        </a:blipFill>
                      </a:tcPr>
                    </a:tc>
                    <a:tc>
                      <a:txBody>
                        <a:bodyPr/>
                        <a:lstStyle/>
                        <a:p>
                          <a:endParaRPr lang="en-US"/>
                        </a:p>
                      </a:txBody>
                      <a:tcPr>
                        <a:blipFill>
                          <a:blip r:embed="rId2"/>
                          <a:stretch>
                            <a:fillRect l="-95671" t="-210000" r="-87446" b="-103333"/>
                          </a:stretch>
                        </a:blipFill>
                      </a:tcPr>
                    </a:tc>
                    <a:tc>
                      <a:txBody>
                        <a:bodyPr/>
                        <a:lstStyle/>
                        <a:p>
                          <a:endParaRPr lang="en-US"/>
                        </a:p>
                      </a:txBody>
                      <a:tcPr>
                        <a:blipFill>
                          <a:blip r:embed="rId2"/>
                          <a:stretch>
                            <a:fillRect l="-228283" t="-210000" r="-2020" b="-103333"/>
                          </a:stretch>
                        </a:blipFill>
                      </a:tcPr>
                    </a:tc>
                    <a:extLst>
                      <a:ext uri="{0D108BD9-81ED-4DB2-BD59-A6C34878D82A}">
                        <a16:rowId xmlns:a16="http://schemas.microsoft.com/office/drawing/2014/main" val="3319924715"/>
                      </a:ext>
                    </a:extLst>
                  </a:tr>
                  <a:tr h="365760">
                    <a:tc>
                      <a:txBody>
                        <a:bodyPr/>
                        <a:lstStyle/>
                        <a:p>
                          <a:endParaRPr lang="en-US"/>
                        </a:p>
                      </a:txBody>
                      <a:tcPr>
                        <a:blipFill>
                          <a:blip r:embed="rId2"/>
                          <a:stretch>
                            <a:fillRect l="-455" t="-310000" r="-196818" b="-3333"/>
                          </a:stretch>
                        </a:blipFill>
                      </a:tcPr>
                    </a:tc>
                    <a:tc>
                      <a:txBody>
                        <a:bodyPr/>
                        <a:lstStyle/>
                        <a:p>
                          <a:endParaRPr lang="en-US"/>
                        </a:p>
                      </a:txBody>
                      <a:tcPr>
                        <a:blipFill>
                          <a:blip r:embed="rId2"/>
                          <a:stretch>
                            <a:fillRect l="-95671" t="-310000" r="-87446" b="-3333"/>
                          </a:stretch>
                        </a:blipFill>
                      </a:tcPr>
                    </a:tc>
                    <a:tc>
                      <a:txBody>
                        <a:bodyPr/>
                        <a:lstStyle/>
                        <a:p>
                          <a:endParaRPr lang="en-US"/>
                        </a:p>
                      </a:txBody>
                      <a:tcPr>
                        <a:blipFill>
                          <a:blip r:embed="rId2"/>
                          <a:stretch>
                            <a:fillRect l="-228283" t="-310000" r="-2020" b="-3333"/>
                          </a:stretch>
                        </a:blipFill>
                      </a:tcPr>
                    </a:tc>
                    <a:extLst>
                      <a:ext uri="{0D108BD9-81ED-4DB2-BD59-A6C34878D82A}">
                        <a16:rowId xmlns:a16="http://schemas.microsoft.com/office/drawing/2014/main" val="1538491143"/>
                      </a:ext>
                    </a:extLst>
                  </a:tr>
                </a:tbl>
              </a:graphicData>
            </a:graphic>
          </p:graphicFrame>
        </mc:Fallback>
      </mc:AlternateContent>
      <p:sp>
        <p:nvSpPr>
          <p:cNvPr id="9" name="TextBox 8"/>
          <p:cNvSpPr txBox="1"/>
          <p:nvPr/>
        </p:nvSpPr>
        <p:spPr>
          <a:xfrm>
            <a:off x="226813" y="3594072"/>
            <a:ext cx="3345531" cy="307777"/>
          </a:xfrm>
          <a:prstGeom prst="rect">
            <a:avLst/>
          </a:prstGeom>
          <a:noFill/>
        </p:spPr>
        <p:txBody>
          <a:bodyPr wrap="none" rtlCol="0">
            <a:spAutoFit/>
          </a:bodyPr>
          <a:lstStyle/>
          <a:p>
            <a:r>
              <a:rPr lang="en-US" sz="1400" i="1" dirty="0" err="1" smtClean="0"/>
              <a:t>Bảng</a:t>
            </a:r>
            <a:r>
              <a:rPr lang="en-US" sz="1400" i="1" dirty="0" smtClean="0"/>
              <a:t> 3: </a:t>
            </a:r>
            <a:r>
              <a:rPr lang="en-US" sz="1400" i="1" dirty="0"/>
              <a:t>Vector </a:t>
            </a:r>
            <a:r>
              <a:rPr lang="en-US" sz="1400" i="1" dirty="0" err="1"/>
              <a:t>trọng</a:t>
            </a:r>
            <a:r>
              <a:rPr lang="en-US" sz="1400" i="1" dirty="0"/>
              <a:t> </a:t>
            </a:r>
            <a:r>
              <a:rPr lang="en-US" sz="1400" i="1" dirty="0" err="1"/>
              <a:t>số</a:t>
            </a:r>
            <a:r>
              <a:rPr lang="en-US" sz="1400" i="1" dirty="0"/>
              <a:t> </a:t>
            </a:r>
            <a:r>
              <a:rPr lang="en-US" sz="1400" i="1" dirty="0" err="1"/>
              <a:t>giữa</a:t>
            </a:r>
            <a:r>
              <a:rPr lang="en-US" sz="1400" i="1" dirty="0" smtClean="0"/>
              <a:t> </a:t>
            </a:r>
            <a:r>
              <a:rPr lang="en-US" sz="1400" i="1" dirty="0" smtClean="0"/>
              <a:t>hl_1 </a:t>
            </a:r>
            <a:r>
              <a:rPr lang="en-US" sz="1400" i="1" dirty="0" smtClean="0"/>
              <a:t>- </a:t>
            </a:r>
            <a:r>
              <a:rPr lang="en-US" sz="1400" i="1" dirty="0" smtClean="0"/>
              <a:t>hl_2</a:t>
            </a:r>
            <a:endParaRPr lang="en-US" sz="1400" i="1" dirty="0"/>
          </a:p>
        </p:txBody>
      </p:sp>
      <mc:AlternateContent xmlns:mc="http://schemas.openxmlformats.org/markup-compatibility/2006">
        <mc:Choice xmlns:a14="http://schemas.microsoft.com/office/drawing/2010/main" Requires="a14">
          <p:graphicFrame>
            <p:nvGraphicFramePr>
              <p:cNvPr id="10" name="Table 9"/>
              <p:cNvGraphicFramePr>
                <a:graphicFrameLocks noGrp="1"/>
              </p:cNvGraphicFramePr>
              <p:nvPr>
                <p:extLst>
                  <p:ext uri="{D42A27DB-BD31-4B8C-83A1-F6EECF244321}">
                    <p14:modId xmlns:p14="http://schemas.microsoft.com/office/powerpoint/2010/main" val="1121295199"/>
                  </p:ext>
                </p:extLst>
              </p:nvPr>
            </p:nvGraphicFramePr>
            <p:xfrm>
              <a:off x="604685" y="4105546"/>
              <a:ext cx="2825727" cy="1112520"/>
            </p:xfrm>
            <a:graphic>
              <a:graphicData uri="http://schemas.openxmlformats.org/drawingml/2006/table">
                <a:tbl>
                  <a:tblPr firstRow="1" bandRow="1">
                    <a:tableStyleId>{5C22544A-7EE6-4342-B048-85BDC9FD1C3A}</a:tableStyleId>
                  </a:tblPr>
                  <a:tblGrid>
                    <a:gridCol w="1432355">
                      <a:extLst>
                        <a:ext uri="{9D8B030D-6E8A-4147-A177-3AD203B41FA5}">
                          <a16:colId xmlns:a16="http://schemas.microsoft.com/office/drawing/2014/main" val="2453600010"/>
                        </a:ext>
                      </a:extLst>
                    </a:gridCol>
                    <a:gridCol w="1393372">
                      <a:extLst>
                        <a:ext uri="{9D8B030D-6E8A-4147-A177-3AD203B41FA5}">
                          <a16:colId xmlns:a16="http://schemas.microsoft.com/office/drawing/2014/main" val="418113059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chemeClr val="tx1"/>
                              </a:solidFill>
                            </a:rPr>
                            <a:t>W[</a:t>
                          </a:r>
                          <a14:m>
                            <m:oMath xmlns:m="http://schemas.openxmlformats.org/officeDocument/2006/math">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h</m:t>
                                  </m:r>
                                </m:e>
                                <m:sub>
                                  <m:r>
                                    <a:rPr lang="en-US" sz="1800" b="0" i="1" smtClean="0">
                                      <a:solidFill>
                                        <a:schemeClr val="tx1"/>
                                      </a:solidFill>
                                      <a:latin typeface="Cambria Math" panose="02040503050406030204" pitchFamily="18" charset="0"/>
                                    </a:rPr>
                                    <m:t>2</m:t>
                                  </m:r>
                                </m:sub>
                              </m:sSub>
                            </m:oMath>
                          </a14:m>
                          <a:r>
                            <a:rPr lang="en-US" sz="1800" b="0" dirty="0" smtClean="0">
                              <a:solidFill>
                                <a:schemeClr val="tx1"/>
                              </a:solidFill>
                            </a:rPr>
                            <a:t>;</a:t>
                          </a:r>
                          <a14:m>
                            <m:oMath xmlns:m="http://schemas.openxmlformats.org/officeDocument/2006/math">
                              <m:r>
                                <m:rPr>
                                  <m:sty m:val="p"/>
                                </m:rPr>
                                <a:rPr lang="en-US" sz="1800" b="0" i="0" smtClean="0">
                                  <a:solidFill>
                                    <a:schemeClr val="tx1"/>
                                  </a:solidFill>
                                  <a:latin typeface="Cambria Math" panose="02040503050406030204" pitchFamily="18" charset="0"/>
                                </a:rPr>
                                <m:t>out</m:t>
                              </m:r>
                              <m:r>
                                <a:rPr lang="en-US" sz="1800" b="0" i="1" smtClean="0">
                                  <a:solidFill>
                                    <a:schemeClr val="tx1"/>
                                  </a:solidFill>
                                  <a:latin typeface="Cambria Math" panose="02040503050406030204" pitchFamily="18" charset="0"/>
                                </a:rPr>
                                <m:t>]</m:t>
                              </m:r>
                            </m:oMath>
                          </a14:m>
                          <a:endParaRPr lang="en-US" sz="1800" b="0" dirty="0">
                            <a:solidFill>
                              <a:schemeClr val="tx1"/>
                            </a:solidFill>
                          </a:endParaRPr>
                        </a:p>
                      </a:txBody>
                      <a:tcPr/>
                    </a:tc>
                    <a:tc>
                      <a:txBody>
                        <a:bodyPr/>
                        <a:lstStyle/>
                        <a:p>
                          <a:pPr algn="ctr"/>
                          <a:r>
                            <a:rPr lang="en-US" b="0" dirty="0" smtClean="0">
                              <a:solidFill>
                                <a:schemeClr val="tx1"/>
                              </a:solidFill>
                            </a:rPr>
                            <a:t>Out</a:t>
                          </a:r>
                          <a:endParaRPr lang="en-US" b="0" dirty="0">
                            <a:solidFill>
                              <a:schemeClr val="tx1"/>
                            </a:solidFill>
                          </a:endParaRPr>
                        </a:p>
                      </a:txBody>
                      <a:tcPr/>
                    </a:tc>
                    <a:extLst>
                      <a:ext uri="{0D108BD9-81ED-4DB2-BD59-A6C34878D82A}">
                        <a16:rowId xmlns:a16="http://schemas.microsoft.com/office/drawing/2014/main" val="405494142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10</m:t>
                                    </m:r>
                                  </m:sub>
                                </m:sSub>
                              </m:oMath>
                            </m:oMathPara>
                          </a14:m>
                          <a:endParaRPr lang="en-US"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13</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06</m:t>
                                </m:r>
                              </m:oMath>
                            </m:oMathPara>
                          </a14:m>
                          <a:endParaRPr lang="en-US" sz="1600" b="0" dirty="0">
                            <a:solidFill>
                              <a:schemeClr val="tx1"/>
                            </a:solidFill>
                          </a:endParaRPr>
                        </a:p>
                      </a:txBody>
                      <a:tcPr/>
                    </a:tc>
                    <a:extLst>
                      <a:ext uri="{0D108BD9-81ED-4DB2-BD59-A6C34878D82A}">
                        <a16:rowId xmlns:a16="http://schemas.microsoft.com/office/drawing/2014/main" val="209128398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11</m:t>
                                    </m:r>
                                  </m:sub>
                                </m:sSub>
                              </m:oMath>
                            </m:oMathPara>
                          </a14:m>
                          <a:endParaRPr lang="en-US"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14</m:t>
                                    </m:r>
                                  </m:sub>
                                </m:sSub>
                                <m:r>
                                  <a:rPr lang="en-US" sz="1600" b="0"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m:t>
                                </m:r>
                                <m:r>
                                  <a:rPr lang="en-US" sz="1600" b="0" i="1" smtClean="0">
                                    <a:latin typeface="Cambria Math" panose="02040503050406030204" pitchFamily="18" charset="0"/>
                                  </a:rPr>
                                  <m:t>1</m:t>
                                </m:r>
                              </m:oMath>
                            </m:oMathPara>
                          </a14:m>
                          <a:endParaRPr lang="en-US" sz="1600" b="0" dirty="0">
                            <a:solidFill>
                              <a:schemeClr val="tx1"/>
                            </a:solidFill>
                          </a:endParaRPr>
                        </a:p>
                      </a:txBody>
                      <a:tcPr/>
                    </a:tc>
                    <a:extLst>
                      <a:ext uri="{0D108BD9-81ED-4DB2-BD59-A6C34878D82A}">
                        <a16:rowId xmlns:a16="http://schemas.microsoft.com/office/drawing/2014/main" val="283109149"/>
                      </a:ext>
                    </a:extLst>
                  </a:tr>
                </a:tbl>
              </a:graphicData>
            </a:graphic>
          </p:graphicFrame>
        </mc:Choice>
        <mc:Fallback>
          <p:graphicFrame>
            <p:nvGraphicFramePr>
              <p:cNvPr id="10" name="Table 9"/>
              <p:cNvGraphicFramePr>
                <a:graphicFrameLocks noGrp="1"/>
              </p:cNvGraphicFramePr>
              <p:nvPr>
                <p:extLst>
                  <p:ext uri="{D42A27DB-BD31-4B8C-83A1-F6EECF244321}">
                    <p14:modId xmlns:p14="http://schemas.microsoft.com/office/powerpoint/2010/main" val="1121295199"/>
                  </p:ext>
                </p:extLst>
              </p:nvPr>
            </p:nvGraphicFramePr>
            <p:xfrm>
              <a:off x="604685" y="4105546"/>
              <a:ext cx="2825727" cy="1112520"/>
            </p:xfrm>
            <a:graphic>
              <a:graphicData uri="http://schemas.openxmlformats.org/drawingml/2006/table">
                <a:tbl>
                  <a:tblPr firstRow="1" bandRow="1">
                    <a:tableStyleId>{5C22544A-7EE6-4342-B048-85BDC9FD1C3A}</a:tableStyleId>
                  </a:tblPr>
                  <a:tblGrid>
                    <a:gridCol w="1432355">
                      <a:extLst>
                        <a:ext uri="{9D8B030D-6E8A-4147-A177-3AD203B41FA5}">
                          <a16:colId xmlns:a16="http://schemas.microsoft.com/office/drawing/2014/main" val="2453600010"/>
                        </a:ext>
                      </a:extLst>
                    </a:gridCol>
                    <a:gridCol w="1393372">
                      <a:extLst>
                        <a:ext uri="{9D8B030D-6E8A-4147-A177-3AD203B41FA5}">
                          <a16:colId xmlns:a16="http://schemas.microsoft.com/office/drawing/2014/main" val="4181130593"/>
                        </a:ext>
                      </a:extLst>
                    </a:gridCol>
                  </a:tblGrid>
                  <a:tr h="370840">
                    <a:tc>
                      <a:txBody>
                        <a:bodyPr/>
                        <a:lstStyle/>
                        <a:p>
                          <a:endParaRPr lang="en-US"/>
                        </a:p>
                      </a:txBody>
                      <a:tcPr>
                        <a:blipFill>
                          <a:blip r:embed="rId3"/>
                          <a:stretch>
                            <a:fillRect l="-426" t="-8197" r="-99149" b="-204918"/>
                          </a:stretch>
                        </a:blipFill>
                      </a:tcPr>
                    </a:tc>
                    <a:tc>
                      <a:txBody>
                        <a:bodyPr/>
                        <a:lstStyle/>
                        <a:p>
                          <a:pPr algn="ctr"/>
                          <a:r>
                            <a:rPr lang="en-US" b="0" dirty="0" smtClean="0">
                              <a:solidFill>
                                <a:schemeClr val="tx1"/>
                              </a:solidFill>
                            </a:rPr>
                            <a:t>Out</a:t>
                          </a:r>
                          <a:endParaRPr lang="en-US" b="0" dirty="0">
                            <a:solidFill>
                              <a:schemeClr val="tx1"/>
                            </a:solidFill>
                          </a:endParaRPr>
                        </a:p>
                      </a:txBody>
                      <a:tcPr/>
                    </a:tc>
                    <a:extLst>
                      <a:ext uri="{0D108BD9-81ED-4DB2-BD59-A6C34878D82A}">
                        <a16:rowId xmlns:a16="http://schemas.microsoft.com/office/drawing/2014/main" val="4054941426"/>
                      </a:ext>
                    </a:extLst>
                  </a:tr>
                  <a:tr h="370840">
                    <a:tc>
                      <a:txBody>
                        <a:bodyPr/>
                        <a:lstStyle/>
                        <a:p>
                          <a:endParaRPr lang="en-US"/>
                        </a:p>
                      </a:txBody>
                      <a:tcPr>
                        <a:blipFill>
                          <a:blip r:embed="rId3"/>
                          <a:stretch>
                            <a:fillRect l="-426" t="-108197" r="-99149" b="-104918"/>
                          </a:stretch>
                        </a:blipFill>
                      </a:tcPr>
                    </a:tc>
                    <a:tc>
                      <a:txBody>
                        <a:bodyPr/>
                        <a:lstStyle/>
                        <a:p>
                          <a:endParaRPr lang="en-US"/>
                        </a:p>
                      </a:txBody>
                      <a:tcPr>
                        <a:blipFill>
                          <a:blip r:embed="rId3"/>
                          <a:stretch>
                            <a:fillRect l="-103057" t="-108197" r="-1747" b="-104918"/>
                          </a:stretch>
                        </a:blipFill>
                      </a:tcPr>
                    </a:tc>
                    <a:extLst>
                      <a:ext uri="{0D108BD9-81ED-4DB2-BD59-A6C34878D82A}">
                        <a16:rowId xmlns:a16="http://schemas.microsoft.com/office/drawing/2014/main" val="2091283980"/>
                      </a:ext>
                    </a:extLst>
                  </a:tr>
                  <a:tr h="370840">
                    <a:tc>
                      <a:txBody>
                        <a:bodyPr/>
                        <a:lstStyle/>
                        <a:p>
                          <a:endParaRPr lang="en-US"/>
                        </a:p>
                      </a:txBody>
                      <a:tcPr>
                        <a:blipFill>
                          <a:blip r:embed="rId3"/>
                          <a:stretch>
                            <a:fillRect l="-426" t="-208197" r="-99149" b="-4918"/>
                          </a:stretch>
                        </a:blipFill>
                      </a:tcPr>
                    </a:tc>
                    <a:tc>
                      <a:txBody>
                        <a:bodyPr/>
                        <a:lstStyle/>
                        <a:p>
                          <a:endParaRPr lang="en-US"/>
                        </a:p>
                      </a:txBody>
                      <a:tcPr>
                        <a:blipFill>
                          <a:blip r:embed="rId3"/>
                          <a:stretch>
                            <a:fillRect l="-103057" t="-208197" r="-1747" b="-4918"/>
                          </a:stretch>
                        </a:blipFill>
                      </a:tcPr>
                    </a:tc>
                    <a:extLst>
                      <a:ext uri="{0D108BD9-81ED-4DB2-BD59-A6C34878D82A}">
                        <a16:rowId xmlns:a16="http://schemas.microsoft.com/office/drawing/2014/main" val="283109149"/>
                      </a:ext>
                    </a:extLst>
                  </a:tr>
                </a:tbl>
              </a:graphicData>
            </a:graphic>
          </p:graphicFrame>
        </mc:Fallback>
      </mc:AlternateContent>
      <p:sp>
        <p:nvSpPr>
          <p:cNvPr id="12" name="TextBox 11"/>
          <p:cNvSpPr txBox="1"/>
          <p:nvPr/>
        </p:nvSpPr>
        <p:spPr>
          <a:xfrm>
            <a:off x="226813" y="5267874"/>
            <a:ext cx="3683765" cy="307777"/>
          </a:xfrm>
          <a:prstGeom prst="rect">
            <a:avLst/>
          </a:prstGeom>
          <a:noFill/>
        </p:spPr>
        <p:txBody>
          <a:bodyPr wrap="none" rtlCol="0">
            <a:spAutoFit/>
          </a:bodyPr>
          <a:lstStyle/>
          <a:p>
            <a:r>
              <a:rPr lang="en-US" sz="1400" i="1" dirty="0" err="1" smtClean="0"/>
              <a:t>Bảng</a:t>
            </a:r>
            <a:r>
              <a:rPr lang="en-US" sz="1400" i="1" dirty="0" smtClean="0"/>
              <a:t> 4: Vector </a:t>
            </a:r>
            <a:r>
              <a:rPr lang="en-US" sz="1400" i="1" dirty="0" err="1" smtClean="0"/>
              <a:t>trọng</a:t>
            </a:r>
            <a:r>
              <a:rPr lang="en-US" sz="1400" i="1" dirty="0" smtClean="0"/>
              <a:t> </a:t>
            </a:r>
            <a:r>
              <a:rPr lang="en-US" sz="1400" i="1" dirty="0" err="1" smtClean="0"/>
              <a:t>số</a:t>
            </a:r>
            <a:r>
              <a:rPr lang="en-US" sz="1400" i="1" dirty="0" smtClean="0"/>
              <a:t> </a:t>
            </a:r>
            <a:r>
              <a:rPr lang="en-US" sz="1400" i="1" dirty="0" err="1" smtClean="0"/>
              <a:t>giữa</a:t>
            </a:r>
            <a:r>
              <a:rPr lang="en-US" sz="1400" i="1" dirty="0" smtClean="0"/>
              <a:t> </a:t>
            </a:r>
            <a:r>
              <a:rPr lang="en-US" sz="1400" i="1" dirty="0" smtClean="0"/>
              <a:t>hl2 </a:t>
            </a:r>
            <a:r>
              <a:rPr lang="en-US" sz="1400" i="1" dirty="0" smtClean="0"/>
              <a:t>– </a:t>
            </a:r>
            <a:r>
              <a:rPr lang="en-US" sz="1400" i="1" dirty="0" err="1" smtClean="0"/>
              <a:t>out_layer</a:t>
            </a:r>
            <a:endParaRPr lang="en-US" sz="1400" i="1" dirty="0"/>
          </a:p>
        </p:txBody>
      </p:sp>
      <p:sp>
        <p:nvSpPr>
          <p:cNvPr id="7" name="TextBox 6"/>
          <p:cNvSpPr txBox="1"/>
          <p:nvPr/>
        </p:nvSpPr>
        <p:spPr>
          <a:xfrm>
            <a:off x="8434173" y="6061708"/>
            <a:ext cx="633507" cy="369332"/>
          </a:xfrm>
          <a:prstGeom prst="rect">
            <a:avLst/>
          </a:prstGeom>
          <a:noFill/>
        </p:spPr>
        <p:txBody>
          <a:bodyPr wrap="none" rtlCol="0">
            <a:spAutoFit/>
          </a:bodyPr>
          <a:lstStyle/>
          <a:p>
            <a:r>
              <a:rPr lang="en-US" dirty="0" smtClean="0"/>
              <a:t>8/18</a:t>
            </a:r>
            <a:endParaRPr lang="en-US" dirty="0"/>
          </a:p>
        </p:txBody>
      </p:sp>
      <p:grpSp>
        <p:nvGrpSpPr>
          <p:cNvPr id="8" name="Group 7"/>
          <p:cNvGrpSpPr/>
          <p:nvPr/>
        </p:nvGrpSpPr>
        <p:grpSpPr>
          <a:xfrm>
            <a:off x="4557486" y="2045929"/>
            <a:ext cx="4394936" cy="2088600"/>
            <a:chOff x="179373" y="1728159"/>
            <a:chExt cx="8713900" cy="4141097"/>
          </a:xfrm>
        </p:grpSpPr>
        <mc:AlternateContent xmlns:mc="http://schemas.openxmlformats.org/markup-compatibility/2006">
          <mc:Choice xmlns:a14="http://schemas.microsoft.com/office/drawing/2010/main" Requires="a14">
            <p:sp>
              <p:nvSpPr>
                <p:cNvPr id="11" name="Flowchart: Decision 10"/>
                <p:cNvSpPr/>
                <p:nvPr/>
              </p:nvSpPr>
              <p:spPr>
                <a:xfrm>
                  <a:off x="532019" y="2712750"/>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p:sp>
              <p:nvSpPr>
                <p:cNvPr id="11" name="Flowchart: Decision 10"/>
                <p:cNvSpPr>
                  <a:spLocks noRot="1" noChangeAspect="1" noMove="1" noResize="1" noEditPoints="1" noAdjustHandles="1" noChangeArrowheads="1" noChangeShapeType="1" noTextEdit="1"/>
                </p:cNvSpPr>
                <p:nvPr/>
              </p:nvSpPr>
              <p:spPr>
                <a:xfrm>
                  <a:off x="532019" y="2712750"/>
                  <a:ext cx="926570" cy="620802"/>
                </a:xfrm>
                <a:prstGeom prst="flowChartDecision">
                  <a:avLst/>
                </a:prstGeom>
                <a:blipFill>
                  <a:blip r:embed="rId4"/>
                  <a:stretch>
                    <a:fillRect b="-11765"/>
                  </a:stretch>
                </a:blipFill>
                <a:ln>
                  <a:noFill/>
                </a:ln>
              </p:spPr>
              <p:txBody>
                <a:bodyPr/>
                <a:lstStyle/>
                <a:p>
                  <a:r>
                    <a:rPr lang="en-US">
                      <a:noFill/>
                    </a:rPr>
                    <a:t> </a:t>
                  </a:r>
                </a:p>
              </p:txBody>
            </p:sp>
          </mc:Fallback>
        </mc:AlternateContent>
        <p:grpSp>
          <p:nvGrpSpPr>
            <p:cNvPr id="13" name="Group 12"/>
            <p:cNvGrpSpPr/>
            <p:nvPr/>
          </p:nvGrpSpPr>
          <p:grpSpPr>
            <a:xfrm>
              <a:off x="3565351" y="2416268"/>
              <a:ext cx="3440536" cy="3249129"/>
              <a:chOff x="3571014" y="2416268"/>
              <a:chExt cx="3524441" cy="3249129"/>
            </a:xfrm>
          </p:grpSpPr>
          <p:sp>
            <p:nvSpPr>
              <p:cNvPr id="59" name="Flowchart: Off-page Connector 58"/>
              <p:cNvSpPr/>
              <p:nvPr/>
            </p:nvSpPr>
            <p:spPr>
              <a:xfrm rot="16200000">
                <a:off x="3758633" y="2328575"/>
                <a:ext cx="3249129" cy="3424515"/>
              </a:xfrm>
              <a:prstGeom prst="flowChartOffpageConnector">
                <a:avLst/>
              </a:prstGeom>
              <a:solidFill>
                <a:srgbClr val="C0C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0" name="Oval 59"/>
                  <p:cNvSpPr/>
                  <p:nvPr/>
                </p:nvSpPr>
                <p:spPr>
                  <a:xfrm>
                    <a:off x="3585763" y="2692958"/>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𝟎𝟎</m:t>
                              </m:r>
                            </m:sub>
                          </m:sSub>
                        </m:oMath>
                      </m:oMathPara>
                    </a14:m>
                    <a:endParaRPr lang="en-US" b="1" dirty="0">
                      <a:solidFill>
                        <a:srgbClr val="FFFF00"/>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585763" y="2692958"/>
                    <a:ext cx="713915" cy="713915"/>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Oval 60"/>
                  <p:cNvSpPr/>
                  <p:nvPr/>
                </p:nvSpPr>
                <p:spPr>
                  <a:xfrm>
                    <a:off x="3571014" y="3670717"/>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𝟎𝟏</m:t>
                              </m:r>
                            </m:sub>
                          </m:sSub>
                        </m:oMath>
                      </m:oMathPara>
                    </a14:m>
                    <a:endParaRPr lang="en-US" b="1" dirty="0">
                      <a:solidFill>
                        <a:srgbClr val="FFFF00"/>
                      </a:solidFill>
                    </a:endParaRPr>
                  </a:p>
                </p:txBody>
              </p:sp>
            </mc:Choice>
            <mc:Fallback xmlns="">
              <p:sp>
                <p:nvSpPr>
                  <p:cNvPr id="7" name="Oval 6"/>
                  <p:cNvSpPr>
                    <a:spLocks noRot="1" noChangeAspect="1" noMove="1" noResize="1" noEditPoints="1" noAdjustHandles="1" noChangeArrowheads="1" noChangeShapeType="1" noTextEdit="1"/>
                  </p:cNvSpPr>
                  <p:nvPr/>
                </p:nvSpPr>
                <p:spPr>
                  <a:xfrm>
                    <a:off x="3571014" y="3670717"/>
                    <a:ext cx="713915" cy="713915"/>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p:cNvSpPr/>
                  <p:nvPr/>
                </p:nvSpPr>
                <p:spPr>
                  <a:xfrm>
                    <a:off x="3571014" y="4648476"/>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smtClean="0">
                                  <a:solidFill>
                                    <a:srgbClr val="FFFF00"/>
                                  </a:solidFill>
                                  <a:latin typeface="Cambria Math" panose="02040503050406030204" pitchFamily="18" charset="0"/>
                                </a:rPr>
                                <m:t>𝟎𝟐</m:t>
                              </m:r>
                            </m:sub>
                          </m:sSub>
                        </m:oMath>
                      </m:oMathPara>
                    </a14:m>
                    <a:endParaRPr lang="en-US" b="1" dirty="0">
                      <a:solidFill>
                        <a:srgbClr val="FFFF00"/>
                      </a:solidFill>
                    </a:endParaRPr>
                  </a:p>
                </p:txBody>
              </p:sp>
            </mc:Choice>
            <mc:Fallback xmlns="">
              <p:sp>
                <p:nvSpPr>
                  <p:cNvPr id="8" name="Oval 7"/>
                  <p:cNvSpPr>
                    <a:spLocks noRot="1" noChangeAspect="1" noMove="1" noResize="1" noEditPoints="1" noAdjustHandles="1" noChangeArrowheads="1" noChangeShapeType="1" noTextEdit="1"/>
                  </p:cNvSpPr>
                  <p:nvPr/>
                </p:nvSpPr>
                <p:spPr>
                  <a:xfrm>
                    <a:off x="3571014" y="4648476"/>
                    <a:ext cx="713915" cy="713915"/>
                  </a:xfrm>
                  <a:prstGeom prst="ellipse">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Oval 62"/>
                  <p:cNvSpPr/>
                  <p:nvPr/>
                </p:nvSpPr>
                <p:spPr>
                  <a:xfrm>
                    <a:off x="5918631" y="2712501"/>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𝟎</m:t>
                              </m:r>
                            </m:sub>
                          </m:sSub>
                        </m:oMath>
                      </m:oMathPara>
                    </a14:m>
                    <a:endParaRPr lang="en-US" b="1" dirty="0">
                      <a:solidFill>
                        <a:srgbClr val="FFFF00"/>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5918631" y="2712501"/>
                    <a:ext cx="713915" cy="713915"/>
                  </a:xfrm>
                  <a:prstGeom prst="ellipse">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p:cNvSpPr/>
                  <p:nvPr/>
                </p:nvSpPr>
                <p:spPr>
                  <a:xfrm>
                    <a:off x="5918631" y="4652845"/>
                    <a:ext cx="713915" cy="713915"/>
                  </a:xfrm>
                  <a:prstGeom prst="ellipse">
                    <a:avLst/>
                  </a:prstGeom>
                  <a:solidFill>
                    <a:srgbClr val="33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a:solidFill>
                                    <a:srgbClr val="FFFF00"/>
                                  </a:solidFill>
                                  <a:latin typeface="Cambria Math" panose="02040503050406030204" pitchFamily="18" charset="0"/>
                                </a:rPr>
                                <m:t>𝒉</m:t>
                              </m:r>
                            </m:e>
                            <m:sub>
                              <m:r>
                                <a:rPr lang="en-US" b="1" i="1">
                                  <a:solidFill>
                                    <a:srgbClr val="FFFF00"/>
                                  </a:solidFill>
                                  <a:latin typeface="Cambria Math" panose="02040503050406030204" pitchFamily="18" charset="0"/>
                                </a:rPr>
                                <m:t>𝟏</m:t>
                              </m:r>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5918631" y="4652845"/>
                    <a:ext cx="713915" cy="713915"/>
                  </a:xfrm>
                  <a:prstGeom prst="ellipse">
                    <a:avLst/>
                  </a:prstGeom>
                  <a:blipFill>
                    <a:blip r:embed="rId9"/>
                    <a:stretch>
                      <a:fillRect/>
                    </a:stretch>
                  </a:blipFill>
                  <a:ln>
                    <a:noFill/>
                  </a:ln>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4" name="Oval 13"/>
                <p:cNvSpPr/>
                <p:nvPr/>
              </p:nvSpPr>
              <p:spPr>
                <a:xfrm>
                  <a:off x="7855821" y="3571849"/>
                  <a:ext cx="1037452" cy="1037452"/>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rgbClr val="008000"/>
                            </a:solidFill>
                            <a:latin typeface="Cambria Math" panose="02040503050406030204" pitchFamily="18" charset="0"/>
                          </a:rPr>
                          <m:t>𝒐</m:t>
                        </m:r>
                        <m:r>
                          <a:rPr lang="en-US" sz="1600" b="1" i="1" smtClean="0">
                            <a:solidFill>
                              <a:srgbClr val="008000"/>
                            </a:solidFill>
                            <a:latin typeface="Cambria Math" panose="02040503050406030204" pitchFamily="18" charset="0"/>
                          </a:rPr>
                          <m:t>=</m:t>
                        </m:r>
                        <m:r>
                          <a:rPr lang="en-US" sz="1600" b="1" i="1" smtClean="0">
                            <a:solidFill>
                              <a:srgbClr val="008000"/>
                            </a:solidFill>
                            <a:latin typeface="Cambria Math" panose="02040503050406030204" pitchFamily="18" charset="0"/>
                          </a:rPr>
                          <m:t>𝟏</m:t>
                        </m:r>
                      </m:oMath>
                    </m:oMathPara>
                  </a14:m>
                  <a:endParaRPr lang="en-US" sz="1600" b="1" i="1" dirty="0">
                    <a:solidFill>
                      <a:srgbClr val="008000"/>
                    </a:solidFill>
                  </a:endParaRPr>
                </a:p>
              </p:txBody>
            </p:sp>
          </mc:Choice>
          <mc:Fallback>
            <p:sp>
              <p:nvSpPr>
                <p:cNvPr id="14" name="Oval 13"/>
                <p:cNvSpPr>
                  <a:spLocks noRot="1" noChangeAspect="1" noMove="1" noResize="1" noEditPoints="1" noAdjustHandles="1" noChangeArrowheads="1" noChangeShapeType="1" noTextEdit="1"/>
                </p:cNvSpPr>
                <p:nvPr/>
              </p:nvSpPr>
              <p:spPr>
                <a:xfrm>
                  <a:off x="7855821" y="3571849"/>
                  <a:ext cx="1037452" cy="1037452"/>
                </a:xfrm>
                <a:prstGeom prst="ellipse">
                  <a:avLst/>
                </a:prstGeom>
                <a:blipFill>
                  <a:blip r:embed="rId10"/>
                  <a:stretch>
                    <a:fillRect b="-116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Flowchart: Decision 14"/>
                <p:cNvSpPr/>
                <p:nvPr/>
              </p:nvSpPr>
              <p:spPr>
                <a:xfrm>
                  <a:off x="532019" y="4681214"/>
                  <a:ext cx="926570" cy="620802"/>
                </a:xfrm>
                <a:prstGeom prst="flowChartDecision">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rgbClr val="FFFF00"/>
                                </a:solidFill>
                                <a:latin typeface="Cambria Math" panose="02040503050406030204" pitchFamily="18" charset="0"/>
                              </a:rPr>
                            </m:ctrlPr>
                          </m:sSubPr>
                          <m:e>
                            <m:r>
                              <a:rPr lang="en-US" b="1" i="1" smtClean="0">
                                <a:solidFill>
                                  <a:srgbClr val="FFFF00"/>
                                </a:solidFill>
                                <a:latin typeface="Cambria Math" panose="02040503050406030204" pitchFamily="18" charset="0"/>
                              </a:rPr>
                              <m:t>𝒙</m:t>
                            </m:r>
                          </m:e>
                          <m:sub>
                            <m:r>
                              <a:rPr lang="en-US" b="1" i="1" smtClean="0">
                                <a:solidFill>
                                  <a:srgbClr val="FFFF00"/>
                                </a:solidFill>
                                <a:latin typeface="Cambria Math" panose="02040503050406030204" pitchFamily="18" charset="0"/>
                              </a:rPr>
                              <m:t>𝟏</m:t>
                            </m:r>
                          </m:sub>
                        </m:sSub>
                      </m:oMath>
                    </m:oMathPara>
                  </a14:m>
                  <a:endParaRPr lang="en-US" b="1" dirty="0">
                    <a:solidFill>
                      <a:srgbClr val="FFFF00"/>
                    </a:solidFill>
                  </a:endParaRPr>
                </a:p>
              </p:txBody>
            </p:sp>
          </mc:Choice>
          <mc:Fallback>
            <p:sp>
              <p:nvSpPr>
                <p:cNvPr id="15" name="Flowchart: Decision 14"/>
                <p:cNvSpPr>
                  <a:spLocks noRot="1" noChangeAspect="1" noMove="1" noResize="1" noEditPoints="1" noAdjustHandles="1" noChangeArrowheads="1" noChangeShapeType="1" noTextEdit="1"/>
                </p:cNvSpPr>
                <p:nvPr/>
              </p:nvSpPr>
              <p:spPr>
                <a:xfrm>
                  <a:off x="532019" y="4681214"/>
                  <a:ext cx="926570" cy="620802"/>
                </a:xfrm>
                <a:prstGeom prst="flowChartDecision">
                  <a:avLst/>
                </a:prstGeom>
                <a:blipFill>
                  <a:blip r:embed="rId11"/>
                  <a:stretch>
                    <a:fillRect b="-11765"/>
                  </a:stretch>
                </a:blipFill>
                <a:ln>
                  <a:noFill/>
                </a:ln>
              </p:spPr>
              <p:txBody>
                <a:bodyPr/>
                <a:lstStyle/>
                <a:p>
                  <a:r>
                    <a:rPr lang="en-US">
                      <a:noFill/>
                    </a:rPr>
                    <a:t> </a:t>
                  </a:r>
                </a:p>
              </p:txBody>
            </p:sp>
          </mc:Fallback>
        </mc:AlternateContent>
        <p:cxnSp>
          <p:nvCxnSpPr>
            <p:cNvPr id="16" name="Straight Arrow Connector 15"/>
            <p:cNvCxnSpPr>
              <a:stCxn id="11" idx="3"/>
              <a:endCxn id="60" idx="2"/>
            </p:cNvCxnSpPr>
            <p:nvPr/>
          </p:nvCxnSpPr>
          <p:spPr>
            <a:xfrm>
              <a:off x="1458589" y="3023151"/>
              <a:ext cx="2121160" cy="267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a:endCxn id="61" idx="2"/>
            </p:cNvCxnSpPr>
            <p:nvPr/>
          </p:nvCxnSpPr>
          <p:spPr>
            <a:xfrm>
              <a:off x="1458589" y="3023151"/>
              <a:ext cx="2106762" cy="10045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62" idx="2"/>
            </p:cNvCxnSpPr>
            <p:nvPr/>
          </p:nvCxnSpPr>
          <p:spPr>
            <a:xfrm>
              <a:off x="1458589" y="3023151"/>
              <a:ext cx="2106762" cy="1982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a:endCxn id="60" idx="2"/>
            </p:cNvCxnSpPr>
            <p:nvPr/>
          </p:nvCxnSpPr>
          <p:spPr>
            <a:xfrm flipV="1">
              <a:off x="1458589" y="3049916"/>
              <a:ext cx="2121160" cy="194169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3"/>
              <a:endCxn id="61" idx="2"/>
            </p:cNvCxnSpPr>
            <p:nvPr/>
          </p:nvCxnSpPr>
          <p:spPr>
            <a:xfrm flipV="1">
              <a:off x="1458589" y="4027675"/>
              <a:ext cx="2106762" cy="96394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3"/>
              <a:endCxn id="62" idx="2"/>
            </p:cNvCxnSpPr>
            <p:nvPr/>
          </p:nvCxnSpPr>
          <p:spPr>
            <a:xfrm>
              <a:off x="1458589" y="4991615"/>
              <a:ext cx="2106762" cy="1381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0" idx="6"/>
              <a:endCxn id="63" idx="2"/>
            </p:cNvCxnSpPr>
            <p:nvPr/>
          </p:nvCxnSpPr>
          <p:spPr>
            <a:xfrm>
              <a:off x="4276668" y="3049916"/>
              <a:ext cx="1580411" cy="1954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0" idx="6"/>
              <a:endCxn id="64" idx="2"/>
            </p:cNvCxnSpPr>
            <p:nvPr/>
          </p:nvCxnSpPr>
          <p:spPr>
            <a:xfrm>
              <a:off x="4276668" y="3049916"/>
              <a:ext cx="1580411" cy="195988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1" idx="6"/>
              <a:endCxn id="63" idx="2"/>
            </p:cNvCxnSpPr>
            <p:nvPr/>
          </p:nvCxnSpPr>
          <p:spPr>
            <a:xfrm flipV="1">
              <a:off x="4262270" y="3069459"/>
              <a:ext cx="1594809" cy="958216"/>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1" idx="6"/>
              <a:endCxn id="64" idx="2"/>
            </p:cNvCxnSpPr>
            <p:nvPr/>
          </p:nvCxnSpPr>
          <p:spPr>
            <a:xfrm>
              <a:off x="4262270" y="4027675"/>
              <a:ext cx="1594809" cy="98212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2" idx="6"/>
              <a:endCxn id="63" idx="2"/>
            </p:cNvCxnSpPr>
            <p:nvPr/>
          </p:nvCxnSpPr>
          <p:spPr>
            <a:xfrm flipV="1">
              <a:off x="4262270" y="3069459"/>
              <a:ext cx="1594809" cy="1935975"/>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62" idx="6"/>
              <a:endCxn id="64" idx="2"/>
            </p:cNvCxnSpPr>
            <p:nvPr/>
          </p:nvCxnSpPr>
          <p:spPr>
            <a:xfrm>
              <a:off x="4262270" y="5005434"/>
              <a:ext cx="1594809" cy="4369"/>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3" idx="6"/>
              <a:endCxn id="14" idx="2"/>
            </p:cNvCxnSpPr>
            <p:nvPr/>
          </p:nvCxnSpPr>
          <p:spPr>
            <a:xfrm>
              <a:off x="6553999" y="3069459"/>
              <a:ext cx="1301822" cy="102111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4" idx="6"/>
              <a:endCxn id="14" idx="2"/>
            </p:cNvCxnSpPr>
            <p:nvPr/>
          </p:nvCxnSpPr>
          <p:spPr>
            <a:xfrm flipV="1">
              <a:off x="6553999" y="4090575"/>
              <a:ext cx="1301822" cy="91922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09177" y="2913506"/>
              <a:ext cx="284052" cy="307777"/>
            </a:xfrm>
            <a:prstGeom prst="rect">
              <a:avLst/>
            </a:prstGeom>
            <a:noFill/>
          </p:spPr>
          <p:txBody>
            <a:bodyPr wrap="none" rtlCol="0">
              <a:spAutoFit/>
            </a:bodyPr>
            <a:lstStyle/>
            <a:p>
              <a:r>
                <a:rPr lang="en-US" sz="1400" dirty="0" smtClean="0"/>
                <a:t>2</a:t>
              </a:r>
              <a:endParaRPr lang="en-US" sz="1400" dirty="0"/>
            </a:p>
          </p:txBody>
        </p:sp>
        <p:sp>
          <p:nvSpPr>
            <p:cNvPr id="31" name="TextBox 30"/>
            <p:cNvSpPr txBox="1"/>
            <p:nvPr/>
          </p:nvSpPr>
          <p:spPr>
            <a:xfrm>
              <a:off x="179373" y="4831994"/>
              <a:ext cx="284052" cy="307777"/>
            </a:xfrm>
            <a:prstGeom prst="rect">
              <a:avLst/>
            </a:prstGeom>
            <a:noFill/>
          </p:spPr>
          <p:txBody>
            <a:bodyPr wrap="none" rtlCol="0">
              <a:spAutoFit/>
            </a:bodyPr>
            <a:lstStyle/>
            <a:p>
              <a:r>
                <a:rPr lang="en-US" sz="1400" dirty="0" smtClean="0"/>
                <a:t>2</a:t>
              </a:r>
              <a:endParaRPr lang="en-US" sz="1400" dirty="0"/>
            </a:p>
          </p:txBody>
        </p:sp>
        <mc:AlternateContent xmlns:mc="http://schemas.openxmlformats.org/markup-compatibility/2006">
          <mc:Choice xmlns:a14="http://schemas.microsoft.com/office/drawing/2010/main" Requires="a14">
            <p:sp>
              <p:nvSpPr>
                <p:cNvPr id="32" name="Rectangle 31"/>
                <p:cNvSpPr/>
                <p:nvPr/>
              </p:nvSpPr>
              <p:spPr>
                <a:xfrm>
                  <a:off x="3070531" y="2749134"/>
                  <a:ext cx="440056"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oMath>
                    </m:oMathPara>
                  </a14:m>
                  <a:endParaRPr lang="en-US" sz="1400" dirty="0" smtClean="0"/>
                </a:p>
              </p:txBody>
            </p:sp>
          </mc:Choice>
          <mc:Fallback>
            <p:sp>
              <p:nvSpPr>
                <p:cNvPr id="32" name="Rectangle 31"/>
                <p:cNvSpPr>
                  <a:spLocks noRot="1" noChangeAspect="1" noMove="1" noResize="1" noEditPoints="1" noAdjustHandles="1" noChangeArrowheads="1" noChangeShapeType="1" noTextEdit="1"/>
                </p:cNvSpPr>
                <p:nvPr/>
              </p:nvSpPr>
              <p:spPr>
                <a:xfrm>
                  <a:off x="3070531" y="2749134"/>
                  <a:ext cx="440056" cy="307777"/>
                </a:xfrm>
                <a:prstGeom prst="rect">
                  <a:avLst/>
                </a:prstGeom>
                <a:blipFill>
                  <a:blip r:embed="rId12"/>
                  <a:stretch>
                    <a:fillRect l="-27778" b="-8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p:cNvSpPr/>
                <p:nvPr/>
              </p:nvSpPr>
              <p:spPr>
                <a:xfrm rot="1742786">
                  <a:off x="3159679" y="3634198"/>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3</m:t>
                            </m:r>
                          </m:sub>
                        </m:sSub>
                      </m:oMath>
                    </m:oMathPara>
                  </a14:m>
                  <a:endParaRPr lang="en-US" sz="1200" dirty="0"/>
                </a:p>
              </p:txBody>
            </p:sp>
          </mc:Choice>
          <mc:Fallback>
            <p:sp>
              <p:nvSpPr>
                <p:cNvPr id="33" name="Rectangle 32"/>
                <p:cNvSpPr>
                  <a:spLocks noRot="1" noChangeAspect="1" noMove="1" noResize="1" noEditPoints="1" noAdjustHandles="1" noChangeArrowheads="1" noChangeShapeType="1" noTextEdit="1"/>
                </p:cNvSpPr>
                <p:nvPr/>
              </p:nvSpPr>
              <p:spPr>
                <a:xfrm rot="1742786">
                  <a:off x="3159679" y="3634198"/>
                  <a:ext cx="444224" cy="307777"/>
                </a:xfrm>
                <a:prstGeom prst="rect">
                  <a:avLst/>
                </a:prstGeom>
                <a:blipFill>
                  <a:blip r:embed="rId13"/>
                  <a:stretch>
                    <a:fillRect l="-37778" b="-452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Rectangle 33"/>
                <p:cNvSpPr/>
                <p:nvPr/>
              </p:nvSpPr>
              <p:spPr>
                <a:xfrm rot="18773080">
                  <a:off x="3126613" y="2984487"/>
                  <a:ext cx="380368" cy="30777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m:oMathPara>
                  </a14:m>
                  <a:endParaRPr lang="en-US" sz="1400" dirty="0"/>
                </a:p>
              </p:txBody>
            </p:sp>
          </mc:Choice>
          <mc:Fallback>
            <p:sp>
              <p:nvSpPr>
                <p:cNvPr id="34" name="Rectangle 33"/>
                <p:cNvSpPr>
                  <a:spLocks noRot="1" noChangeAspect="1" noMove="1" noResize="1" noEditPoints="1" noAdjustHandles="1" noChangeArrowheads="1" noChangeShapeType="1" noTextEdit="1"/>
                </p:cNvSpPr>
                <p:nvPr/>
              </p:nvSpPr>
              <p:spPr>
                <a:xfrm rot="18773080">
                  <a:off x="3126613" y="2984487"/>
                  <a:ext cx="380368" cy="307777"/>
                </a:xfrm>
                <a:prstGeom prst="rect">
                  <a:avLst/>
                </a:prstGeom>
                <a:blipFill>
                  <a:blip r:embed="rId14"/>
                  <a:stretch>
                    <a:fillRect r="-41463" b="-51220"/>
                  </a:stretch>
                </a:blipFill>
              </p:spPr>
              <p:txBody>
                <a:bodyPr/>
                <a:lstStyle/>
                <a:p>
                  <a:r>
                    <a:rPr lang="en-US">
                      <a:noFill/>
                    </a:rPr>
                    <a:t> </a:t>
                  </a:r>
                </a:p>
              </p:txBody>
            </p:sp>
          </mc:Fallback>
        </mc:AlternateContent>
        <p:sp>
          <p:nvSpPr>
            <p:cNvPr id="35" name="TextBox 34"/>
            <p:cNvSpPr txBox="1"/>
            <p:nvPr/>
          </p:nvSpPr>
          <p:spPr>
            <a:xfrm>
              <a:off x="3881241" y="5314471"/>
              <a:ext cx="2292982" cy="554785"/>
            </a:xfrm>
            <a:prstGeom prst="rect">
              <a:avLst/>
            </a:prstGeom>
            <a:noFill/>
          </p:spPr>
          <p:txBody>
            <a:bodyPr wrap="none" rtlCol="0">
              <a:spAutoFit/>
            </a:bodyPr>
            <a:lstStyle/>
            <a:p>
              <a:r>
                <a:rPr lang="en-US" sz="1200" dirty="0" smtClean="0"/>
                <a:t>#</a:t>
              </a:r>
              <a:r>
                <a:rPr lang="en-US" sz="1200" dirty="0" err="1" smtClean="0"/>
                <a:t>hidden_layer</a:t>
              </a:r>
              <a:endParaRPr lang="en-US" sz="1200" dirty="0"/>
            </a:p>
          </p:txBody>
        </p:sp>
        <mc:AlternateContent xmlns:mc="http://schemas.openxmlformats.org/markup-compatibility/2006">
          <mc:Choice xmlns:a14="http://schemas.microsoft.com/office/drawing/2010/main" Requires="a14">
            <p:sp>
              <p:nvSpPr>
                <p:cNvPr id="36" name="Rectangle 35"/>
                <p:cNvSpPr/>
                <p:nvPr/>
              </p:nvSpPr>
              <p:spPr>
                <a:xfrm rot="20177540">
                  <a:off x="2929458" y="3959045"/>
                  <a:ext cx="43877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4</m:t>
                            </m:r>
                          </m:sub>
                        </m:sSub>
                      </m:oMath>
                    </m:oMathPara>
                  </a14:m>
                  <a:endParaRPr lang="en-US" sz="1200" dirty="0"/>
                </a:p>
              </p:txBody>
            </p:sp>
          </mc:Choice>
          <mc:Fallback>
            <p:sp>
              <p:nvSpPr>
                <p:cNvPr id="36" name="Rectangle 35"/>
                <p:cNvSpPr>
                  <a:spLocks noRot="1" noChangeAspect="1" noMove="1" noResize="1" noEditPoints="1" noAdjustHandles="1" noChangeArrowheads="1" noChangeShapeType="1" noTextEdit="1"/>
                </p:cNvSpPr>
                <p:nvPr/>
              </p:nvSpPr>
              <p:spPr>
                <a:xfrm rot="20177540">
                  <a:off x="2929458" y="3959045"/>
                  <a:ext cx="438774" cy="307777"/>
                </a:xfrm>
                <a:prstGeom prst="rect">
                  <a:avLst/>
                </a:prstGeom>
                <a:blipFill>
                  <a:blip r:embed="rId15"/>
                  <a:stretch>
                    <a:fillRect l="-2222" r="-15556" b="-512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36"/>
                <p:cNvSpPr/>
                <p:nvPr/>
              </p:nvSpPr>
              <p:spPr>
                <a:xfrm rot="1742786">
                  <a:off x="3128920" y="4490625"/>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5</m:t>
                            </m:r>
                          </m:sub>
                        </m:sSub>
                      </m:oMath>
                    </m:oMathPara>
                  </a14:m>
                  <a:endParaRPr lang="en-US" sz="1200" dirty="0"/>
                </a:p>
              </p:txBody>
            </p:sp>
          </mc:Choice>
          <mc:Fallback>
            <p:sp>
              <p:nvSpPr>
                <p:cNvPr id="37" name="Rectangle 36"/>
                <p:cNvSpPr>
                  <a:spLocks noRot="1" noChangeAspect="1" noMove="1" noResize="1" noEditPoints="1" noAdjustHandles="1" noChangeArrowheads="1" noChangeShapeType="1" noTextEdit="1"/>
                </p:cNvSpPr>
                <p:nvPr/>
              </p:nvSpPr>
              <p:spPr>
                <a:xfrm rot="1742786">
                  <a:off x="3128920" y="4490625"/>
                  <a:ext cx="444224" cy="307777"/>
                </a:xfrm>
                <a:prstGeom prst="rect">
                  <a:avLst/>
                </a:prstGeom>
                <a:blipFill>
                  <a:blip r:embed="rId16"/>
                  <a:stretch>
                    <a:fillRect l="-34783" b="-48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p:cNvSpPr/>
                <p:nvPr/>
              </p:nvSpPr>
              <p:spPr>
                <a:xfrm>
                  <a:off x="3012757" y="4898379"/>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6</m:t>
                            </m:r>
                          </m:sub>
                        </m:sSub>
                      </m:oMath>
                    </m:oMathPara>
                  </a14:m>
                  <a:endParaRPr lang="en-US" sz="1200" dirty="0"/>
                </a:p>
              </p:txBody>
            </p:sp>
          </mc:Choice>
          <mc:Fallback>
            <p:sp>
              <p:nvSpPr>
                <p:cNvPr id="38" name="Rectangle 37"/>
                <p:cNvSpPr>
                  <a:spLocks noRot="1" noChangeAspect="1" noMove="1" noResize="1" noEditPoints="1" noAdjustHandles="1" noChangeArrowheads="1" noChangeShapeType="1" noTextEdit="1"/>
                </p:cNvSpPr>
                <p:nvPr/>
              </p:nvSpPr>
              <p:spPr>
                <a:xfrm>
                  <a:off x="3012757" y="4898379"/>
                  <a:ext cx="444224" cy="307777"/>
                </a:xfrm>
                <a:prstGeom prst="rect">
                  <a:avLst/>
                </a:prstGeom>
                <a:blipFill>
                  <a:blip r:embed="rId17"/>
                  <a:stretch>
                    <a:fillRect l="-27027" b="-9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Rectangle 38"/>
                <p:cNvSpPr/>
                <p:nvPr/>
              </p:nvSpPr>
              <p:spPr>
                <a:xfrm>
                  <a:off x="7005887" y="3205436"/>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13</m:t>
                            </m:r>
                          </m:sub>
                        </m:sSub>
                      </m:oMath>
                    </m:oMathPara>
                  </a14:m>
                  <a:endParaRPr lang="en-US" sz="1400" dirty="0" smtClean="0"/>
                </a:p>
              </p:txBody>
            </p:sp>
          </mc:Choice>
          <mc:Fallback>
            <p:sp>
              <p:nvSpPr>
                <p:cNvPr id="39" name="Rectangle 38"/>
                <p:cNvSpPr>
                  <a:spLocks noRot="1" noChangeAspect="1" noMove="1" noResize="1" noEditPoints="1" noAdjustHandles="1" noChangeArrowheads="1" noChangeShapeType="1" noTextEdit="1"/>
                </p:cNvSpPr>
                <p:nvPr/>
              </p:nvSpPr>
              <p:spPr>
                <a:xfrm>
                  <a:off x="7005887" y="3205436"/>
                  <a:ext cx="515398" cy="307777"/>
                </a:xfrm>
                <a:prstGeom prst="rect">
                  <a:avLst/>
                </a:prstGeom>
                <a:blipFill>
                  <a:blip r:embed="rId18"/>
                  <a:stretch>
                    <a:fillRect l="-30233" r="-4651" b="-9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Rectangle 39"/>
                <p:cNvSpPr/>
                <p:nvPr/>
              </p:nvSpPr>
              <p:spPr>
                <a:xfrm>
                  <a:off x="7052908" y="4523615"/>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14</m:t>
                            </m:r>
                          </m:sub>
                        </m:sSub>
                      </m:oMath>
                    </m:oMathPara>
                  </a14:m>
                  <a:endParaRPr lang="en-US" sz="1400" dirty="0" smtClean="0"/>
                </a:p>
              </p:txBody>
            </p:sp>
          </mc:Choice>
          <mc:Fallback>
            <p:sp>
              <p:nvSpPr>
                <p:cNvPr id="40" name="Rectangle 39"/>
                <p:cNvSpPr>
                  <a:spLocks noRot="1" noChangeAspect="1" noMove="1" noResize="1" noEditPoints="1" noAdjustHandles="1" noChangeArrowheads="1" noChangeShapeType="1" noTextEdit="1"/>
                </p:cNvSpPr>
                <p:nvPr/>
              </p:nvSpPr>
              <p:spPr>
                <a:xfrm>
                  <a:off x="7052908" y="4523615"/>
                  <a:ext cx="515398" cy="307777"/>
                </a:xfrm>
                <a:prstGeom prst="rect">
                  <a:avLst/>
                </a:prstGeom>
                <a:blipFill>
                  <a:blip r:embed="rId19"/>
                  <a:stretch>
                    <a:fillRect l="-30233" r="-4651" b="-9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Rectangle 40"/>
                <p:cNvSpPr/>
                <p:nvPr/>
              </p:nvSpPr>
              <p:spPr>
                <a:xfrm>
                  <a:off x="5275625" y="2737770"/>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7</m:t>
                            </m:r>
                          </m:sub>
                        </m:sSub>
                      </m:oMath>
                    </m:oMathPara>
                  </a14:m>
                  <a:endParaRPr lang="en-US" sz="1400" dirty="0" smtClean="0"/>
                </a:p>
              </p:txBody>
            </p:sp>
          </mc:Choice>
          <mc:Fallback>
            <p:sp>
              <p:nvSpPr>
                <p:cNvPr id="41" name="Rectangle 40"/>
                <p:cNvSpPr>
                  <a:spLocks noRot="1" noChangeAspect="1" noMove="1" noResize="1" noEditPoints="1" noAdjustHandles="1" noChangeArrowheads="1" noChangeShapeType="1" noTextEdit="1"/>
                </p:cNvSpPr>
                <p:nvPr/>
              </p:nvSpPr>
              <p:spPr>
                <a:xfrm>
                  <a:off x="5275625" y="2737770"/>
                  <a:ext cx="444224" cy="307777"/>
                </a:xfrm>
                <a:prstGeom prst="rect">
                  <a:avLst/>
                </a:prstGeom>
                <a:blipFill>
                  <a:blip r:embed="rId20"/>
                  <a:stretch>
                    <a:fillRect l="-27027" b="-88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Rectangle 41"/>
                <p:cNvSpPr/>
                <p:nvPr/>
              </p:nvSpPr>
              <p:spPr>
                <a:xfrm rot="19644194">
                  <a:off x="5295962" y="2979701"/>
                  <a:ext cx="44422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8</m:t>
                            </m:r>
                          </m:sub>
                        </m:sSub>
                      </m:oMath>
                    </m:oMathPara>
                  </a14:m>
                  <a:endParaRPr lang="en-US" sz="1400" dirty="0" smtClean="0"/>
                </a:p>
              </p:txBody>
            </p:sp>
          </mc:Choice>
          <mc:Fallback>
            <p:sp>
              <p:nvSpPr>
                <p:cNvPr id="42" name="Rectangle 41"/>
                <p:cNvSpPr>
                  <a:spLocks noRot="1" noChangeAspect="1" noMove="1" noResize="1" noEditPoints="1" noAdjustHandles="1" noChangeArrowheads="1" noChangeShapeType="1" noTextEdit="1"/>
                </p:cNvSpPr>
                <p:nvPr/>
              </p:nvSpPr>
              <p:spPr>
                <a:xfrm rot="19644194">
                  <a:off x="5295962" y="2979701"/>
                  <a:ext cx="444224" cy="307777"/>
                </a:xfrm>
                <a:prstGeom prst="rect">
                  <a:avLst/>
                </a:prstGeom>
                <a:blipFill>
                  <a:blip r:embed="rId21"/>
                  <a:stretch>
                    <a:fillRect r="-23913" b="-47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Rectangle 42"/>
                <p:cNvSpPr/>
                <p:nvPr/>
              </p:nvSpPr>
              <p:spPr>
                <a:xfrm rot="18628851">
                  <a:off x="5363494" y="3331659"/>
                  <a:ext cx="44101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9</m:t>
                            </m:r>
                          </m:sub>
                        </m:sSub>
                      </m:oMath>
                    </m:oMathPara>
                  </a14:m>
                  <a:endParaRPr lang="en-US" sz="1400" dirty="0" smtClean="0"/>
                </a:p>
              </p:txBody>
            </p:sp>
          </mc:Choice>
          <mc:Fallback>
            <p:sp>
              <p:nvSpPr>
                <p:cNvPr id="43" name="Rectangle 42"/>
                <p:cNvSpPr>
                  <a:spLocks noRot="1" noChangeAspect="1" noMove="1" noResize="1" noEditPoints="1" noAdjustHandles="1" noChangeArrowheads="1" noChangeShapeType="1" noTextEdit="1"/>
                </p:cNvSpPr>
                <p:nvPr/>
              </p:nvSpPr>
              <p:spPr>
                <a:xfrm rot="18628851">
                  <a:off x="5363494" y="3331659"/>
                  <a:ext cx="441018" cy="307777"/>
                </a:xfrm>
                <a:prstGeom prst="rect">
                  <a:avLst/>
                </a:prstGeom>
                <a:blipFill>
                  <a:blip r:embed="rId22"/>
                  <a:stretch>
                    <a:fillRect r="-38636" b="-391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Rectangle 43"/>
                <p:cNvSpPr/>
                <p:nvPr/>
              </p:nvSpPr>
              <p:spPr>
                <a:xfrm rot="3076127">
                  <a:off x="5383005" y="4375658"/>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10</m:t>
                            </m:r>
                          </m:sub>
                        </m:sSub>
                      </m:oMath>
                    </m:oMathPara>
                  </a14:m>
                  <a:endParaRPr lang="en-US" sz="1400" dirty="0" smtClean="0"/>
                </a:p>
              </p:txBody>
            </p:sp>
          </mc:Choice>
          <mc:Fallback>
            <p:sp>
              <p:nvSpPr>
                <p:cNvPr id="44" name="Rectangle 43"/>
                <p:cNvSpPr>
                  <a:spLocks noRot="1" noChangeAspect="1" noMove="1" noResize="1" noEditPoints="1" noAdjustHandles="1" noChangeArrowheads="1" noChangeShapeType="1" noTextEdit="1"/>
                </p:cNvSpPr>
                <p:nvPr/>
              </p:nvSpPr>
              <p:spPr>
                <a:xfrm rot="3076127">
                  <a:off x="5383005" y="4375658"/>
                  <a:ext cx="515398" cy="307777"/>
                </a:xfrm>
                <a:prstGeom prst="rect">
                  <a:avLst/>
                </a:prstGeom>
                <a:blipFill>
                  <a:blip r:embed="rId23"/>
                  <a:stretch>
                    <a:fillRect l="-44681"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Rectangle 44"/>
                <p:cNvSpPr/>
                <p:nvPr/>
              </p:nvSpPr>
              <p:spPr>
                <a:xfrm rot="2042328">
                  <a:off x="5090294" y="4595858"/>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11</m:t>
                            </m:r>
                          </m:sub>
                        </m:sSub>
                      </m:oMath>
                    </m:oMathPara>
                  </a14:m>
                  <a:endParaRPr lang="en-US" sz="1400" dirty="0" smtClean="0"/>
                </a:p>
              </p:txBody>
            </p:sp>
          </mc:Choice>
          <mc:Fallback>
            <p:sp>
              <p:nvSpPr>
                <p:cNvPr id="45" name="Rectangle 44"/>
                <p:cNvSpPr>
                  <a:spLocks noRot="1" noChangeAspect="1" noMove="1" noResize="1" noEditPoints="1" noAdjustHandles="1" noChangeArrowheads="1" noChangeShapeType="1" noTextEdit="1"/>
                </p:cNvSpPr>
                <p:nvPr/>
              </p:nvSpPr>
              <p:spPr>
                <a:xfrm rot="2042328">
                  <a:off x="5090294" y="4595858"/>
                  <a:ext cx="515398" cy="307777"/>
                </a:xfrm>
                <a:prstGeom prst="rect">
                  <a:avLst/>
                </a:prstGeom>
                <a:blipFill>
                  <a:blip r:embed="rId24"/>
                  <a:stretch>
                    <a:fillRect l="-39216" b="-413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Rectangle 45"/>
                <p:cNvSpPr/>
                <p:nvPr/>
              </p:nvSpPr>
              <p:spPr>
                <a:xfrm>
                  <a:off x="5194350" y="4943399"/>
                  <a:ext cx="515398"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12</m:t>
                            </m:r>
                          </m:sub>
                        </m:sSub>
                      </m:oMath>
                    </m:oMathPara>
                  </a14:m>
                  <a:endParaRPr lang="en-US" sz="1400" dirty="0" smtClean="0"/>
                </a:p>
              </p:txBody>
            </p:sp>
          </mc:Choice>
          <mc:Fallback>
            <p:sp>
              <p:nvSpPr>
                <p:cNvPr id="46" name="Rectangle 45"/>
                <p:cNvSpPr>
                  <a:spLocks noRot="1" noChangeAspect="1" noMove="1" noResize="1" noEditPoints="1" noAdjustHandles="1" noChangeArrowheads="1" noChangeShapeType="1" noTextEdit="1"/>
                </p:cNvSpPr>
                <p:nvPr/>
              </p:nvSpPr>
              <p:spPr>
                <a:xfrm>
                  <a:off x="5194350" y="4943399"/>
                  <a:ext cx="515398" cy="307777"/>
                </a:xfrm>
                <a:prstGeom prst="rect">
                  <a:avLst/>
                </a:prstGeom>
                <a:blipFill>
                  <a:blip r:embed="rId25"/>
                  <a:stretch>
                    <a:fillRect l="-33333" r="-4762" b="-9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Oval 46"/>
                <p:cNvSpPr/>
                <p:nvPr/>
              </p:nvSpPr>
              <p:spPr>
                <a:xfrm>
                  <a:off x="2144366" y="1728159"/>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m:oMathPara>
                  </a14:m>
                  <a:endParaRPr lang="en-US" dirty="0"/>
                </a:p>
              </p:txBody>
            </p:sp>
          </mc:Choice>
          <mc:Fallback>
            <p:sp>
              <p:nvSpPr>
                <p:cNvPr id="47" name="Oval 46"/>
                <p:cNvSpPr>
                  <a:spLocks noRot="1" noChangeAspect="1" noMove="1" noResize="1" noEditPoints="1" noAdjustHandles="1" noChangeArrowheads="1" noChangeShapeType="1" noTextEdit="1"/>
                </p:cNvSpPr>
                <p:nvPr/>
              </p:nvSpPr>
              <p:spPr>
                <a:xfrm>
                  <a:off x="2144366" y="1728159"/>
                  <a:ext cx="617798" cy="617798"/>
                </a:xfrm>
                <a:prstGeom prst="ellipse">
                  <a:avLst/>
                </a:prstGeom>
                <a:blipFill>
                  <a:blip r:embed="rId26"/>
                  <a:stretch>
                    <a:fillRect l="-21569" b="-980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Oval 47"/>
                <p:cNvSpPr/>
                <p:nvPr/>
              </p:nvSpPr>
              <p:spPr>
                <a:xfrm>
                  <a:off x="4576552" y="1757187"/>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oMath>
                    </m:oMathPara>
                  </a14:m>
                  <a:endParaRPr lang="en-US" dirty="0"/>
                </a:p>
              </p:txBody>
            </p:sp>
          </mc:Choice>
          <mc:Fallback>
            <p:sp>
              <p:nvSpPr>
                <p:cNvPr id="48" name="Oval 47"/>
                <p:cNvSpPr>
                  <a:spLocks noRot="1" noChangeAspect="1" noMove="1" noResize="1" noEditPoints="1" noAdjustHandles="1" noChangeArrowheads="1" noChangeShapeType="1" noTextEdit="1"/>
                </p:cNvSpPr>
                <p:nvPr/>
              </p:nvSpPr>
              <p:spPr>
                <a:xfrm>
                  <a:off x="4576552" y="1757187"/>
                  <a:ext cx="617798" cy="617798"/>
                </a:xfrm>
                <a:prstGeom prst="ellipse">
                  <a:avLst/>
                </a:prstGeom>
                <a:blipFill>
                  <a:blip r:embed="rId27"/>
                  <a:stretch>
                    <a:fillRect l="-23077" b="-1176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Oval 48"/>
                <p:cNvSpPr/>
                <p:nvPr/>
              </p:nvSpPr>
              <p:spPr>
                <a:xfrm>
                  <a:off x="6808927" y="1761035"/>
                  <a:ext cx="617798" cy="617798"/>
                </a:xfrm>
                <a:prstGeom prst="ellipse">
                  <a:avLst/>
                </a:prstGeom>
                <a:solidFill>
                  <a:srgbClr val="FF88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oMath>
                    </m:oMathPara>
                  </a14:m>
                  <a:endParaRPr lang="en-US" dirty="0"/>
                </a:p>
              </p:txBody>
            </p:sp>
          </mc:Choice>
          <mc:Fallback>
            <p:sp>
              <p:nvSpPr>
                <p:cNvPr id="49" name="Oval 48"/>
                <p:cNvSpPr>
                  <a:spLocks noRot="1" noChangeAspect="1" noMove="1" noResize="1" noEditPoints="1" noAdjustHandles="1" noChangeArrowheads="1" noChangeShapeType="1" noTextEdit="1"/>
                </p:cNvSpPr>
                <p:nvPr/>
              </p:nvSpPr>
              <p:spPr>
                <a:xfrm>
                  <a:off x="6808927" y="1761035"/>
                  <a:ext cx="617798" cy="617798"/>
                </a:xfrm>
                <a:prstGeom prst="ellipse">
                  <a:avLst/>
                </a:prstGeom>
                <a:blipFill>
                  <a:blip r:embed="rId28"/>
                  <a:stretch>
                    <a:fillRect l="-23529" b="-11765"/>
                  </a:stretch>
                </a:blipFill>
                <a:ln>
                  <a:noFill/>
                </a:ln>
              </p:spPr>
              <p:txBody>
                <a:bodyPr/>
                <a:lstStyle/>
                <a:p>
                  <a:r>
                    <a:rPr lang="en-US">
                      <a:noFill/>
                    </a:rPr>
                    <a:t> </a:t>
                  </a:r>
                </a:p>
              </p:txBody>
            </p:sp>
          </mc:Fallback>
        </mc:AlternateContent>
        <p:cxnSp>
          <p:nvCxnSpPr>
            <p:cNvPr id="50" name="Straight Arrow Connector 49"/>
            <p:cNvCxnSpPr>
              <a:stCxn id="47" idx="5"/>
              <a:endCxn id="60" idx="2"/>
            </p:cNvCxnSpPr>
            <p:nvPr/>
          </p:nvCxnSpPr>
          <p:spPr>
            <a:xfrm>
              <a:off x="2671690" y="2255483"/>
              <a:ext cx="908059" cy="794433"/>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7" idx="5"/>
              <a:endCxn id="61" idx="2"/>
            </p:cNvCxnSpPr>
            <p:nvPr/>
          </p:nvCxnSpPr>
          <p:spPr>
            <a:xfrm>
              <a:off x="2671690" y="2255483"/>
              <a:ext cx="893661" cy="1772192"/>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7" idx="5"/>
              <a:endCxn id="62" idx="2"/>
            </p:cNvCxnSpPr>
            <p:nvPr/>
          </p:nvCxnSpPr>
          <p:spPr>
            <a:xfrm>
              <a:off x="2671690" y="2255483"/>
              <a:ext cx="893661" cy="2749951"/>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8" idx="5"/>
              <a:endCxn id="63" idx="2"/>
            </p:cNvCxnSpPr>
            <p:nvPr/>
          </p:nvCxnSpPr>
          <p:spPr>
            <a:xfrm>
              <a:off x="5103876" y="2284511"/>
              <a:ext cx="753203" cy="784948"/>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5"/>
              <a:endCxn id="64" idx="2"/>
            </p:cNvCxnSpPr>
            <p:nvPr/>
          </p:nvCxnSpPr>
          <p:spPr>
            <a:xfrm>
              <a:off x="5103876" y="2284511"/>
              <a:ext cx="753203" cy="272529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4"/>
              <a:endCxn id="14" idx="2"/>
            </p:cNvCxnSpPr>
            <p:nvPr/>
          </p:nvCxnSpPr>
          <p:spPr>
            <a:xfrm>
              <a:off x="7117826" y="2378833"/>
              <a:ext cx="737995" cy="1711742"/>
            </a:xfrm>
            <a:prstGeom prst="straightConnector1">
              <a:avLst/>
            </a:prstGeom>
            <a:ln>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715348" y="2030838"/>
              <a:ext cx="532518" cy="307777"/>
            </a:xfrm>
            <a:prstGeom prst="rect">
              <a:avLst/>
            </a:prstGeom>
            <a:noFill/>
          </p:spPr>
          <p:txBody>
            <a:bodyPr wrap="none" rtlCol="0">
              <a:spAutoFit/>
            </a:bodyPr>
            <a:lstStyle/>
            <a:p>
              <a:r>
                <a:rPr lang="en-US" sz="1400" dirty="0" smtClean="0"/>
                <a:t>0.35</a:t>
              </a:r>
              <a:endParaRPr lang="en-US" sz="1400" dirty="0"/>
            </a:p>
          </p:txBody>
        </p:sp>
        <p:sp>
          <p:nvSpPr>
            <p:cNvPr id="57" name="TextBox 56"/>
            <p:cNvSpPr txBox="1"/>
            <p:nvPr/>
          </p:nvSpPr>
          <p:spPr>
            <a:xfrm>
              <a:off x="5185790" y="2029669"/>
              <a:ext cx="433132" cy="307777"/>
            </a:xfrm>
            <a:prstGeom prst="rect">
              <a:avLst/>
            </a:prstGeom>
            <a:noFill/>
          </p:spPr>
          <p:txBody>
            <a:bodyPr wrap="none" rtlCol="0">
              <a:spAutoFit/>
            </a:bodyPr>
            <a:lstStyle/>
            <a:p>
              <a:r>
                <a:rPr lang="en-US" sz="1400" dirty="0" smtClean="0"/>
                <a:t>0.6</a:t>
              </a:r>
              <a:endParaRPr lang="en-US" sz="1400" dirty="0"/>
            </a:p>
          </p:txBody>
        </p:sp>
        <p:sp>
          <p:nvSpPr>
            <p:cNvPr id="58" name="TextBox 57"/>
            <p:cNvSpPr txBox="1"/>
            <p:nvPr/>
          </p:nvSpPr>
          <p:spPr>
            <a:xfrm>
              <a:off x="7426725" y="2029669"/>
              <a:ext cx="532518" cy="307777"/>
            </a:xfrm>
            <a:prstGeom prst="rect">
              <a:avLst/>
            </a:prstGeom>
            <a:noFill/>
          </p:spPr>
          <p:txBody>
            <a:bodyPr wrap="none" rtlCol="0">
              <a:spAutoFit/>
            </a:bodyPr>
            <a:lstStyle/>
            <a:p>
              <a:r>
                <a:rPr lang="en-US" sz="1400" dirty="0" smtClean="0"/>
                <a:t>0.18</a:t>
              </a:r>
              <a:endParaRPr lang="en-US" sz="1400" dirty="0"/>
            </a:p>
          </p:txBody>
        </p:sp>
      </p:grpSp>
    </p:spTree>
    <p:extLst>
      <p:ext uri="{BB962C8B-B14F-4D97-AF65-F5344CB8AC3E}">
        <p14:creationId xmlns:p14="http://schemas.microsoft.com/office/powerpoint/2010/main" val="4112770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3164</TotalTime>
  <Words>940</Words>
  <Application>Microsoft Office PowerPoint</Application>
  <PresentationFormat>On-screen Show (4:3)</PresentationFormat>
  <Paragraphs>369</Paragraphs>
  <Slides>20</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Calibri</vt:lpstr>
      <vt:lpstr>Cambria Math</vt:lpstr>
      <vt:lpstr>Courier New</vt:lpstr>
      <vt:lpstr>DejaVu Sans</vt:lpstr>
      <vt:lpstr>StarSymbol</vt:lpstr>
      <vt:lpstr>Symbol</vt:lpstr>
      <vt:lpstr>Times New Roman</vt:lpstr>
      <vt:lpstr>Wingdings</vt:lpstr>
      <vt:lpstr>Office Theme</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Huấn luyện MLPClassifier</vt:lpstr>
      <vt:lpstr>Huấn luyện MLPClassifier</vt:lpstr>
      <vt:lpstr>Huấn luyện MLPClassifier</vt:lpstr>
      <vt:lpstr>Huấn luyện MLPClassifier</vt:lpstr>
      <vt:lpstr>Huấn luyện MLPClassifier</vt:lpstr>
      <vt:lpstr>Huấn luyện MLPClassifier</vt:lpstr>
      <vt:lpstr>Huấn luyện MLPClassifier</vt:lpstr>
      <vt:lpstr>Phân chia - Huần luyện tập dữ liệu</vt:lpstr>
      <vt:lpstr>Phân chia - Huần luyện tập dữ liệu</vt:lpstr>
      <vt:lpstr>So sánh MLP - DecisionTree</vt:lpstr>
      <vt:lpstr>Đánh giá </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LRC</dc:creator>
  <dc:description/>
  <cp:lastModifiedBy>Vien Pham Hoang</cp:lastModifiedBy>
  <cp:revision>446</cp:revision>
  <dcterms:created xsi:type="dcterms:W3CDTF">2008-08-06T06:37:20Z</dcterms:created>
  <dcterms:modified xsi:type="dcterms:W3CDTF">2019-05-07T05:40:51Z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CANTHO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