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TZra6UN9OyK3uBxGobIbzXUw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/>
        </p:nvSpPr>
        <p:spPr>
          <a:xfrm>
            <a:off x="11393715" y="5873327"/>
            <a:ext cx="798285" cy="987315"/>
          </a:xfrm>
          <a:custGeom>
            <a:rect b="b" l="l" r="r" t="t"/>
            <a:pathLst>
              <a:path extrusionOk="0" h="987315" w="598714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10406744" y="2677887"/>
            <a:ext cx="1790009" cy="3298371"/>
          </a:xfrm>
          <a:custGeom>
            <a:rect b="b" l="l" r="r" t="t"/>
            <a:pathLst>
              <a:path extrusionOk="0" h="3298371" w="1342507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-14515" y="2917372"/>
            <a:ext cx="11509829" cy="3940629"/>
          </a:xfrm>
          <a:custGeom>
            <a:rect b="b" l="l" r="r" t="t"/>
            <a:pathLst>
              <a:path extrusionOk="0" h="3940629" w="8632372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865632" y="6419088"/>
            <a:ext cx="104607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1558016" y="6419088"/>
            <a:ext cx="633984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" name="Google Shape;29;p14"/>
          <p:cNvSpPr/>
          <p:nvPr/>
        </p:nvSpPr>
        <p:spPr>
          <a:xfrm>
            <a:off x="2363433" y="1"/>
            <a:ext cx="1747915" cy="1115627"/>
          </a:xfrm>
          <a:custGeom>
            <a:rect b="b" l="l" r="r" t="t"/>
            <a:pathLst>
              <a:path extrusionOk="0" h="1115627" w="1310936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-7890" y="1"/>
            <a:ext cx="2693033" cy="1452979"/>
          </a:xfrm>
          <a:custGeom>
            <a:rect b="b" l="l" r="r" t="t"/>
            <a:pathLst>
              <a:path extrusionOk="0" h="1452979" w="2019775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-4175" y="895611"/>
            <a:ext cx="2875420" cy="1399784"/>
          </a:xfrm>
          <a:custGeom>
            <a:rect b="b" l="l" r="r" t="t"/>
            <a:pathLst>
              <a:path extrusionOk="0" h="1399784" w="2156565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48768" y="36576"/>
            <a:ext cx="24749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/>
          <p:nvPr/>
        </p:nvSpPr>
        <p:spPr>
          <a:xfrm>
            <a:off x="10119360" y="283464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10728960" y="283464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11338560" y="283464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" name="Google Shape;36;p14"/>
          <p:cNvSpPr txBox="1"/>
          <p:nvPr>
            <p:ph type="ctrTitle"/>
          </p:nvPr>
        </p:nvSpPr>
        <p:spPr>
          <a:xfrm>
            <a:off x="902208" y="1755648"/>
            <a:ext cx="103632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subTitle"/>
          </p:nvPr>
        </p:nvSpPr>
        <p:spPr>
          <a:xfrm>
            <a:off x="902208" y="2834640"/>
            <a:ext cx="8583168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999488" y="128016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 rot="5400000">
            <a:off x="3796284" y="-1659636"/>
            <a:ext cx="459943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6215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101803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 rot="10800000">
            <a:off x="9025831" y="6204296"/>
            <a:ext cx="1137093" cy="653704"/>
          </a:xfrm>
          <a:custGeom>
            <a:rect b="b" l="l" r="r" t="t"/>
            <a:pathLst>
              <a:path extrusionOk="0" h="1063415" w="1328969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5" name="Google Shape;135;p24"/>
          <p:cNvSpPr/>
          <p:nvPr/>
        </p:nvSpPr>
        <p:spPr>
          <a:xfrm rot="10800000">
            <a:off x="9882508" y="5623560"/>
            <a:ext cx="2316480" cy="1234440"/>
          </a:xfrm>
          <a:custGeom>
            <a:rect b="b" l="l" r="r" t="t"/>
            <a:pathLst>
              <a:path extrusionOk="0" h="1452979" w="2019775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36" name="Google Shape;136;p24"/>
          <p:cNvGrpSpPr/>
          <p:nvPr/>
        </p:nvGrpSpPr>
        <p:grpSpPr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137" name="Google Shape;137;p24"/>
            <p:cNvSpPr/>
            <p:nvPr/>
          </p:nvSpPr>
          <p:spPr>
            <a:xfrm>
              <a:off x="1772575" y="0"/>
              <a:ext cx="1310936" cy="1115627"/>
            </a:xfrm>
            <a:custGeom>
              <a:rect b="b" l="l" r="r" t="t"/>
              <a:pathLst>
                <a:path extrusionOk="0" h="1115627" w="1310936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-5918" y="0"/>
              <a:ext cx="2019775" cy="1452979"/>
            </a:xfrm>
            <a:custGeom>
              <a:rect b="b" l="l" r="r" t="t"/>
              <a:pathLst>
                <a:path extrusionOk="0" h="1452979" w="2019775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-3132" y="895611"/>
              <a:ext cx="2156565" cy="1399784"/>
            </a:xfrm>
            <a:custGeom>
              <a:rect b="b" l="l" r="r" t="t"/>
              <a:pathLst>
                <a:path extrusionOk="0" h="1399784" w="2156565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7534974" y="2078738"/>
            <a:ext cx="5851525" cy="2243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951038" y="-1066798"/>
            <a:ext cx="5851525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609600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3560064" y="6583680"/>
            <a:ext cx="548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9351264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" name="Google Shape;44;p15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16215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101803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963168" y="3438145"/>
            <a:ext cx="10314432" cy="1352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2706624" y="1929384"/>
            <a:ext cx="855878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" name="Google Shape;56;p16"/>
          <p:cNvSpPr/>
          <p:nvPr/>
        </p:nvSpPr>
        <p:spPr>
          <a:xfrm>
            <a:off x="1011936" y="3099816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1621536" y="3099816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2231136" y="3099816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🞂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🞂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16215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101803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597408" y="1426464"/>
            <a:ext cx="5388864" cy="786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597408" y="2240280"/>
            <a:ext cx="5401056" cy="3776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4pPr>
            <a:lvl5pPr indent="-320039" lvl="4" marL="22860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6132576" y="1426464"/>
            <a:ext cx="5388864" cy="786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8"/>
          <p:cNvSpPr txBox="1"/>
          <p:nvPr>
            <p:ph idx="4" type="body"/>
          </p:nvPr>
        </p:nvSpPr>
        <p:spPr>
          <a:xfrm>
            <a:off x="6132576" y="2240280"/>
            <a:ext cx="5401056" cy="3776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4pPr>
            <a:lvl5pPr indent="-320039" lvl="4" marL="22860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1426464" y="73152"/>
            <a:ext cx="93390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426464" y="109728"/>
            <a:ext cx="93390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100" name="Google Shape;100;p21"/>
            <p:cNvSpPr/>
            <p:nvPr/>
          </p:nvSpPr>
          <p:spPr>
            <a:xfrm>
              <a:off x="1772575" y="0"/>
              <a:ext cx="1310936" cy="1115627"/>
            </a:xfrm>
            <a:custGeom>
              <a:rect b="b" l="l" r="r" t="t"/>
              <a:pathLst>
                <a:path extrusionOk="0" h="1115627" w="1310936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-5918" y="0"/>
              <a:ext cx="2019775" cy="1452979"/>
            </a:xfrm>
            <a:custGeom>
              <a:rect b="b" l="l" r="r" t="t"/>
              <a:pathLst>
                <a:path extrusionOk="0" h="1452979" w="2019775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-3132" y="895611"/>
              <a:ext cx="2156565" cy="1399784"/>
            </a:xfrm>
            <a:custGeom>
              <a:rect b="b" l="l" r="r" t="t"/>
              <a:pathLst>
                <a:path extrusionOk="0" h="1399784" w="2156565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3" name="Google Shape;103;p21"/>
          <p:cNvSpPr txBox="1"/>
          <p:nvPr>
            <p:ph type="title"/>
          </p:nvPr>
        </p:nvSpPr>
        <p:spPr>
          <a:xfrm>
            <a:off x="4767071" y="411480"/>
            <a:ext cx="686409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rbel"/>
              <a:buNone/>
              <a:defRPr b="1"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766733" y="1664208"/>
            <a:ext cx="6815667" cy="4700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spcBef>
                <a:spcPts val="640"/>
              </a:spcBef>
              <a:spcAft>
                <a:spcPts val="0"/>
              </a:spcAft>
              <a:buSzPts val="2880"/>
              <a:buChar char="🞂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🞂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853440" y="1664208"/>
            <a:ext cx="3767328" cy="469087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856343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759200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3011424" y="116128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3621024" y="116128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4230624" y="116128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46048" y="502920"/>
            <a:ext cx="10204704" cy="56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  <a:defRPr b="1" sz="2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1146048" y="1170432"/>
            <a:ext cx="10192512" cy="411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46048" y="5385816"/>
            <a:ext cx="10204704" cy="78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621792" y="65836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621792" y="5440680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🞂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🞂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160"/>
              <a:buFont typeface="Noto Sans Symbols"/>
              <a:buChar char="🞂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13"/>
          <p:cNvSpPr/>
          <p:nvPr/>
        </p:nvSpPr>
        <p:spPr>
          <a:xfrm>
            <a:off x="-1" y="6229431"/>
            <a:ext cx="1822764" cy="209846"/>
          </a:xfrm>
          <a:custGeom>
            <a:rect b="b" l="l" r="r" t="t"/>
            <a:pathLst>
              <a:path extrusionOk="0" h="209846" w="1367073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749" y="6469524"/>
            <a:ext cx="1451972" cy="388477"/>
          </a:xfrm>
          <a:custGeom>
            <a:rect b="b" l="l" r="r" t="t"/>
            <a:pathLst>
              <a:path extrusionOk="0" h="388477" w="1088979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668880" y="6389202"/>
            <a:ext cx="6048469" cy="160684"/>
          </a:xfrm>
          <a:custGeom>
            <a:rect b="b" l="l" r="r" t="t"/>
            <a:pathLst>
              <a:path extrusionOk="0" h="369387" w="4536352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1411361" y="6550388"/>
            <a:ext cx="9519352" cy="318498"/>
          </a:xfrm>
          <a:custGeom>
            <a:rect b="b" l="l" r="r" t="t"/>
            <a:pathLst>
              <a:path extrusionOk="0" h="340372" w="4562315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6673851" y="6324681"/>
            <a:ext cx="1569095" cy="200026"/>
          </a:xfrm>
          <a:custGeom>
            <a:rect b="b" l="l" r="r" t="t"/>
            <a:pathLst>
              <a:path extrusionOk="0" h="323214" w="4670581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8224171" y="6353256"/>
            <a:ext cx="3290141" cy="166689"/>
          </a:xfrm>
          <a:custGeom>
            <a:rect b="b" l="l" r="r" t="t"/>
            <a:pathLst>
              <a:path extrusionOk="0" h="269345" w="5289574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1223081" y="6360400"/>
            <a:ext cx="791120" cy="149573"/>
          </a:xfrm>
          <a:custGeom>
            <a:rect b="b" l="l" r="r" t="t"/>
            <a:pathLst>
              <a:path extrusionOk="0" h="241689" w="5883982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0883358" y="6362781"/>
            <a:ext cx="1307596" cy="495219"/>
          </a:xfrm>
          <a:custGeom>
            <a:rect b="b" l="l" r="r" t="t"/>
            <a:pathLst>
              <a:path extrusionOk="0" h="368609" w="9725290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lidesplayer.org/slide/16544011/" TargetMode="External"/><Relationship Id="rId4" Type="http://schemas.openxmlformats.org/officeDocument/2006/relationships/hyperlink" Target="https://slidesplayer.org/slide/15920760/" TargetMode="External"/><Relationship Id="rId5" Type="http://schemas.openxmlformats.org/officeDocument/2006/relationships/hyperlink" Target="https://slidesplayer.org/slide/16914551/" TargetMode="External"/><Relationship Id="rId6" Type="http://schemas.openxmlformats.org/officeDocument/2006/relationships/hyperlink" Target="https://slidesplayer.org/slide/16894088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902208" y="1755648"/>
            <a:ext cx="103632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Game Programming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902208" y="2834640"/>
            <a:ext cx="8583168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11~12 주차 실습 – 게임 기획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아트스타일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게임 연출에 대한 계획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세계관을 엿볼 수 있는 미적 장치 기술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캐릭터와 세계에 대한 느낌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게임 효과에 대한 느낌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 2D/3D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밝은 / 원색의 / 모노톤의 / 어두운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Hand painted/Cartoon/Realistic/Bombastic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자연적인 / 도시적인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중세 / 현대 / 미래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넌센스 / 유머러스한 / 귀여운 / 진지한 / 잔인한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기획서 예시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880"/>
              <a:buChar char="🞂"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https://slidesplayer.org/slide/16544011/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Char char="🞂"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https://slidesplayer.org/slide/15920760/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Char char="🞂"/>
            </a:pPr>
            <a:r>
              <a:rPr lang="ko-KR" u="sng">
                <a:solidFill>
                  <a:schemeClr val="hlink"/>
                </a:solidFill>
                <a:hlinkClick r:id="rId5"/>
              </a:rPr>
              <a:t>https://slidesplayer.org/slide/16914551/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Char char="🞂"/>
            </a:pPr>
            <a:r>
              <a:rPr lang="ko-KR" u="sng">
                <a:solidFill>
                  <a:schemeClr val="hlink"/>
                </a:solidFill>
                <a:hlinkClick r:id="rId6"/>
              </a:rPr>
              <a:t>https://slidesplayer.org/slide/16894088/</a:t>
            </a:r>
            <a:endParaRPr/>
          </a:p>
          <a:p>
            <a:pPr indent="-16002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컨셉 기획서 작성하기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29184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필수 구현 요소</a:t>
            </a:r>
            <a:br>
              <a:rPr lang="ko-KR"/>
            </a:br>
            <a:r>
              <a:rPr lang="ko-KR"/>
              <a:t>1. 플랫폼&amp;장르</a:t>
            </a:r>
            <a:br>
              <a:rPr lang="ko-KR"/>
            </a:br>
            <a:r>
              <a:rPr lang="ko-KR"/>
              <a:t>2. 카메라 뷰</a:t>
            </a:r>
            <a:br>
              <a:rPr lang="ko-KR"/>
            </a:br>
            <a:r>
              <a:rPr lang="ko-KR"/>
              <a:t>3. 조작법</a:t>
            </a:r>
            <a:br>
              <a:rPr lang="ko-KR"/>
            </a:br>
            <a:r>
              <a:rPr lang="ko-KR"/>
              <a:t>4. UI</a:t>
            </a:r>
            <a:br>
              <a:rPr lang="ko-KR"/>
            </a:br>
            <a:r>
              <a:rPr lang="ko-KR"/>
              <a:t>5. 게임 흐름(플로우차트)</a:t>
            </a:r>
            <a:br>
              <a:rPr lang="ko-KR"/>
            </a:br>
            <a:r>
              <a:rPr lang="ko-KR"/>
              <a:t>* 위의 내용 포함 외부시스템 3개, 내부 시스템 8개 이상으로 구현</a:t>
            </a:r>
            <a:endParaRPr/>
          </a:p>
          <a:p>
            <a:pPr indent="-329184" lvl="0" marL="34290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양식</a:t>
            </a:r>
            <a:br>
              <a:rPr lang="ko-KR"/>
            </a:br>
            <a:r>
              <a:rPr lang="ko-KR"/>
              <a:t>- PPT, 10슬라이드 이상</a:t>
            </a:r>
            <a:br>
              <a:rPr lang="ko-KR"/>
            </a:br>
            <a:r>
              <a:rPr lang="ko-KR"/>
              <a:t>- 표지 1장</a:t>
            </a:r>
            <a:br>
              <a:rPr lang="ko-KR"/>
            </a:br>
            <a:r>
              <a:rPr lang="ko-KR"/>
              <a:t>- 내부 내용 9장 이상</a:t>
            </a:r>
            <a:br>
              <a:rPr lang="ko-KR"/>
            </a:br>
            <a:r>
              <a:rPr lang="ko-KR"/>
              <a:t>- 글자 포인트 20pt이하 / (단, 제목은 44pt까지 사용가능)</a:t>
            </a:r>
            <a:br>
              <a:rPr lang="ko-KR"/>
            </a:br>
            <a:r>
              <a:rPr lang="ko-KR"/>
              <a:t>- 한 슬라이드에는 글이 최소 100자 이상 있어야함. (단, 플로우 차트 슬라이드는 예외)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219" name="Google Shape;219;p12"/>
          <p:cNvSpPr/>
          <p:nvPr/>
        </p:nvSpPr>
        <p:spPr>
          <a:xfrm>
            <a:off x="6819558" y="1395163"/>
            <a:ext cx="476284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점수 – 10점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완성도에 비례해서 점수부여, *이 붙은 항목은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열심히 했을 때 추가점수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구현요소가 모두 작성되었는가?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양식에 맞추어 작성되었는가?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플로우 차트가 일관적으로 디자인 됬는가?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ppt 디자인이 적절한가?*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특색있는 아이디어로 구현했는가?*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시스템의 정의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게임 시스템</a:t>
            </a:r>
            <a:br>
              <a:rPr lang="ko-KR"/>
            </a:br>
            <a:r>
              <a:rPr lang="ko-KR" sz="2800"/>
              <a:t>게임을 실행하기 위해 필요한 플랫폼 장비(설비, 운영체제, 플랫폼 소프트웨어 등이 통합 된), 게임 내의 규칙과 요소, 정보들의 유기적 결합을 ‘게임 시스템’이라 한다.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게임 시스템의 분류</a:t>
            </a:r>
            <a:br>
              <a:rPr lang="ko-KR"/>
            </a:br>
            <a:r>
              <a:rPr lang="ko-KR" sz="2800"/>
              <a:t>하드웨어와 소프트웨어로 구성된 </a:t>
            </a:r>
            <a:r>
              <a:rPr lang="ko-KR" sz="2800">
                <a:solidFill>
                  <a:schemeClr val="dk2"/>
                </a:solidFill>
              </a:rPr>
              <a:t>외부 게임 시스템</a:t>
            </a:r>
            <a:br>
              <a:rPr lang="ko-KR" sz="2800"/>
            </a:br>
            <a:r>
              <a:rPr lang="ko-KR" sz="2800"/>
              <a:t>게임 규칙 및 요소, 정보, 게임 프로그램으로 구성된 </a:t>
            </a:r>
            <a:r>
              <a:rPr lang="ko-KR" sz="2800">
                <a:solidFill>
                  <a:schemeClr val="dk2"/>
                </a:solidFill>
              </a:rPr>
              <a:t>내부 게임 시스템</a:t>
            </a:r>
            <a:r>
              <a:rPr lang="ko-KR" sz="2800"/>
              <a:t>으로 분류할 수 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시스템의 분류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외부 게임 시스템</a:t>
            </a:r>
            <a:br>
              <a:rPr lang="ko-KR"/>
            </a:br>
            <a:r>
              <a:rPr lang="ko-KR" sz="3000"/>
              <a:t>①게임을 실행시키기 위해 필요한 하드웨어와 소프트웨어로 구성되어지는 시스템을 말한다.</a:t>
            </a:r>
            <a:br>
              <a:rPr lang="ko-KR" sz="3000"/>
            </a:br>
            <a:r>
              <a:rPr lang="ko-KR" sz="3000"/>
              <a:t>②게임 플렛폼(하드웨어), 네트워크 장비 및 시설, 게임 인터페이스, 게임 엔진, 운영체제 등로 구성되어진다.</a:t>
            </a:r>
            <a:br>
              <a:rPr lang="ko-KR" sz="3000"/>
            </a:br>
            <a:r>
              <a:rPr lang="ko-KR" sz="3000"/>
              <a:t>③외부 게임 시스템은 구성 방식에 따라 게임 제작 방법과 제작 비용, 작업 기간에 많은 영향을 준다.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시스템의 분류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339143" y="1252728"/>
            <a:ext cx="11535177" cy="503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 sz="3800"/>
              <a:t>내부 게임 시스템</a:t>
            </a:r>
            <a:br>
              <a:rPr lang="ko-KR" sz="3400"/>
            </a:br>
            <a:r>
              <a:rPr lang="ko-KR" sz="2800"/>
              <a:t>①게임을 구성하는 각종 요소를 체계적으로 조화시켜 게임을 즐길 수 있게 해주는 게임 내의 모든 시스템을 의미한다.</a:t>
            </a:r>
            <a:br>
              <a:rPr lang="ko-KR" sz="2800"/>
            </a:br>
            <a:br>
              <a:rPr lang="ko-KR" sz="2800"/>
            </a:br>
            <a:r>
              <a:rPr lang="ko-KR" sz="2800"/>
              <a:t>②</a:t>
            </a:r>
            <a:r>
              <a:rPr lang="ko-KR" sz="2800">
                <a:solidFill>
                  <a:schemeClr val="dk2"/>
                </a:solidFill>
              </a:rPr>
              <a:t>유저 입장</a:t>
            </a:r>
            <a:r>
              <a:rPr lang="ko-KR" sz="2800"/>
              <a:t>에서의 내부 게임 시스템이란 게임을 재미있게 진행하기 위해 필요한 도구인 </a:t>
            </a:r>
            <a:r>
              <a:rPr lang="ko-KR" sz="2800">
                <a:solidFill>
                  <a:schemeClr val="dk2"/>
                </a:solidFill>
              </a:rPr>
              <a:t>게임 규칙, 게임 메뉴, 인터페이스</a:t>
            </a:r>
            <a:r>
              <a:rPr lang="ko-KR" sz="2800"/>
              <a:t> 등이 게임 시스템이고 </a:t>
            </a:r>
            <a:r>
              <a:rPr lang="ko-KR" sz="2800">
                <a:solidFill>
                  <a:srgbClr val="00B050"/>
                </a:solidFill>
              </a:rPr>
              <a:t>개발자 입장</a:t>
            </a:r>
            <a:r>
              <a:rPr lang="ko-KR" sz="2800"/>
              <a:t>에서 내부 게임 시스템은 게임에 필요한 구성 요소를 조화 시켜 유저가 게임을 즐길 수 있게 만든 </a:t>
            </a:r>
            <a:r>
              <a:rPr lang="ko-KR" sz="2800">
                <a:solidFill>
                  <a:srgbClr val="00B050"/>
                </a:solidFill>
              </a:rPr>
              <a:t>게임 진행의 체계적인 구조와 진행방법, 규칙 등 게임을 작동시키는 것</a:t>
            </a:r>
            <a:r>
              <a:rPr lang="ko-KR" sz="2800"/>
              <a:t>이 내부 게임 시스템인 것이다.</a:t>
            </a:r>
            <a:br>
              <a:rPr lang="ko-KR" sz="2800"/>
            </a:br>
            <a:br>
              <a:rPr lang="ko-KR"/>
            </a:br>
            <a:r>
              <a:rPr lang="ko-KR"/>
              <a:t>*우리가 흔히 말하는 게임 시스템은 내부 게임 시스템을 말하는 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시스템의 분류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 sz="3800"/>
              <a:t>내부 게임 시스템</a:t>
            </a:r>
            <a:br>
              <a:rPr lang="ko-KR" sz="2800"/>
            </a:br>
            <a:r>
              <a:rPr lang="ko-KR" sz="2800"/>
              <a:t>③내부 게임 시스템을 설계시 핵심 아이디어와 게임 목표가 확실하지 않으면 시스템의 필요성 가치가 떨어지는 경우가 많으므로 </a:t>
            </a:r>
            <a:r>
              <a:rPr lang="ko-KR" sz="2800">
                <a:solidFill>
                  <a:schemeClr val="dk2"/>
                </a:solidFill>
              </a:rPr>
              <a:t>게임의 소재와 핵심 아이디어, 게임의 목표를 확실히 설정하고 구상</a:t>
            </a:r>
            <a:r>
              <a:rPr lang="ko-KR" sz="2800"/>
              <a:t>하는 것이 중요하다.</a:t>
            </a:r>
            <a:br>
              <a:rPr lang="ko-KR" sz="2800"/>
            </a:br>
            <a:br>
              <a:rPr lang="ko-KR" sz="2800"/>
            </a:br>
            <a:r>
              <a:rPr lang="ko-KR" sz="2800"/>
              <a:t>④내부 게임 시스템은 프로그램으로 구현 가능성과 그래픽으로 표현 가능성을 기준으로 삼아 구상하는 시스템이 게임에 꼭 </a:t>
            </a:r>
            <a:r>
              <a:rPr lang="ko-KR" sz="2800">
                <a:solidFill>
                  <a:schemeClr val="dk2"/>
                </a:solidFill>
              </a:rPr>
              <a:t>필요</a:t>
            </a:r>
            <a:r>
              <a:rPr lang="ko-KR" sz="2800"/>
              <a:t>한 것인지와 구현 시 게임에 어떤 </a:t>
            </a:r>
            <a:r>
              <a:rPr lang="ko-KR" sz="2800">
                <a:solidFill>
                  <a:schemeClr val="dk2"/>
                </a:solidFill>
              </a:rPr>
              <a:t>재미</a:t>
            </a:r>
            <a:r>
              <a:rPr lang="ko-KR" sz="2800"/>
              <a:t>를 주고 어떻게 이용되는지 고려해야 한다.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시스템의 구성 요소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🞂"/>
            </a:pPr>
            <a:r>
              <a:rPr lang="ko-KR" sz="2000"/>
              <a:t>1. 인터랙티브 스토리텔링</a:t>
            </a:r>
            <a:br>
              <a:rPr lang="ko-KR" sz="2000"/>
            </a:br>
            <a:r>
              <a:rPr lang="ko-KR" sz="2000"/>
              <a:t>2. 퍼즐 요소</a:t>
            </a:r>
            <a:br>
              <a:rPr lang="ko-KR" sz="2000"/>
            </a:br>
            <a:r>
              <a:rPr lang="ko-KR" sz="2000"/>
              <a:t>3. 게임 플랫폼</a:t>
            </a:r>
            <a:br>
              <a:rPr lang="ko-KR" sz="2000"/>
            </a:br>
            <a:r>
              <a:rPr lang="ko-KR" sz="2000"/>
              <a:t>4. 문화 및 역사적 요소</a:t>
            </a:r>
            <a:br>
              <a:rPr lang="ko-KR" sz="2000"/>
            </a:br>
            <a:r>
              <a:rPr lang="ko-KR" sz="2000"/>
              <a:t>5. 배경 요소</a:t>
            </a:r>
            <a:br>
              <a:rPr lang="ko-KR" sz="2000"/>
            </a:br>
            <a:r>
              <a:rPr lang="ko-KR" sz="2000"/>
              <a:t>6. 시스템 운영 체제</a:t>
            </a:r>
            <a:br>
              <a:rPr lang="ko-KR" sz="2000"/>
            </a:br>
            <a:r>
              <a:rPr lang="ko-KR" sz="2000"/>
              <a:t>7. 네트워크</a:t>
            </a:r>
            <a:br>
              <a:rPr lang="ko-KR" sz="2000"/>
            </a:br>
            <a:r>
              <a:rPr lang="ko-KR" sz="2000"/>
              <a:t>8. 레벨 요소</a:t>
            </a:r>
            <a:endParaRPr sz="2000"/>
          </a:p>
          <a:p>
            <a:pPr indent="-228600" lvl="0" marL="34290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1" name="Google Shape;181;p6"/>
          <p:cNvSpPr txBox="1"/>
          <p:nvPr/>
        </p:nvSpPr>
        <p:spPr>
          <a:xfrm>
            <a:off x="5880100" y="1527048"/>
            <a:ext cx="6096000" cy="3591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9. 게임 데이터베이스 서버</a:t>
            </a:r>
            <a:b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10. 게임 엔진</a:t>
            </a:r>
            <a:b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11. 게임 규칙 및 플레이 요소</a:t>
            </a:r>
            <a:b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12. 미션 및 이벤트 요소</a:t>
            </a:r>
            <a:b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13. 캐릭터 요소</a:t>
            </a:r>
            <a:b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14. 아이템 요소</a:t>
            </a:r>
            <a:b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15. 인터페이스 요소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시스템의 구성 요소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3420"/>
              <a:buChar char="🞂"/>
            </a:pPr>
            <a:r>
              <a:rPr lang="ko-KR" sz="3800"/>
              <a:t>외부 게임 시스템</a:t>
            </a:r>
            <a:br>
              <a:rPr lang="ko-KR" sz="2800"/>
            </a:br>
            <a:r>
              <a:rPr lang="ko-KR" sz="2800" u="sng"/>
              <a:t>1. 게임 플랫폼</a:t>
            </a:r>
            <a:br>
              <a:rPr lang="ko-KR" sz="2800"/>
            </a:br>
            <a:r>
              <a:rPr lang="ko-KR" sz="2800"/>
              <a:t>2. 시스템 운영 체제</a:t>
            </a:r>
            <a:br>
              <a:rPr lang="ko-KR" sz="2800"/>
            </a:br>
            <a:r>
              <a:rPr lang="ko-KR" sz="2800"/>
              <a:t>3. 네트워크</a:t>
            </a:r>
            <a:br>
              <a:rPr lang="ko-KR" sz="2800"/>
            </a:br>
            <a:r>
              <a:rPr lang="ko-KR" sz="2800"/>
              <a:t>4. 게임 데이터베이스 서버</a:t>
            </a:r>
            <a:br>
              <a:rPr lang="ko-KR" sz="2800"/>
            </a:br>
            <a:r>
              <a:rPr lang="ko-KR" sz="2800" u="sng"/>
              <a:t>5. 게임 엔진</a:t>
            </a:r>
            <a:endParaRPr u="sng"/>
          </a:p>
        </p:txBody>
      </p:sp>
      <p:sp>
        <p:nvSpPr>
          <p:cNvPr id="188" name="Google Shape;188;p7"/>
          <p:cNvSpPr txBox="1"/>
          <p:nvPr/>
        </p:nvSpPr>
        <p:spPr>
          <a:xfrm>
            <a:off x="6096000" y="1454282"/>
            <a:ext cx="5706015" cy="47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Char char="🞂"/>
            </a:pPr>
            <a:r>
              <a:rPr b="0" i="0" lang="ko-KR" sz="3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내부 게임 시스템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sng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1. 인터랙티브 스토리텔링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2. 퍼즐 요소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3. 문화 및 역사적 요소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4. 미션 및 이벤트 요소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5. 게임 규칙 및 플레이 요소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sng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6. 레벨 요소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7. 캐릭터 요소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8. 아이템 요소</a:t>
            </a:r>
            <a:b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sng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9. 배경 요소</a:t>
            </a:r>
            <a:br>
              <a:rPr b="0" i="0" lang="ko-KR" sz="2800" u="sng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ko-KR" sz="2800" u="sng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10. 인터페이스 요소 </a:t>
            </a:r>
            <a:r>
              <a:rPr b="0" i="0" lang="ko-KR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… etc</a:t>
            </a:r>
            <a:endParaRPr b="0" i="0" sz="2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컨셉 기획서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880"/>
              <a:buChar char="🞂"/>
            </a:pPr>
            <a:r>
              <a:rPr lang="ko-KR"/>
              <a:t>게임의 비전을 담는다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Char char="🞂"/>
            </a:pPr>
            <a:r>
              <a:rPr lang="ko-KR"/>
              <a:t>창의적, 일관적, ‘이득이 될만한’ 키워드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Char char="🞂"/>
            </a:pPr>
            <a:r>
              <a:rPr lang="ko-KR"/>
              <a:t>긴 개발을 위한 가이드라인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Char char="🞂"/>
            </a:pPr>
            <a:r>
              <a:rPr lang="ko-KR"/>
              <a:t>비용/일정을 대략적으로 가늠하기 위함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SzPts val="2880"/>
              <a:buChar char="🞂"/>
            </a:pPr>
            <a:r>
              <a:rPr lang="ko-KR"/>
              <a:t>정형화된 컨셉 기획서는 없음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게임 컨셉 기획서의 요소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플랫폼&amp;장르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solidFill>
                  <a:schemeClr val="dk2"/>
                </a:solidFill>
              </a:rPr>
              <a:t>아트 스타일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카메라 뷰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주요 기능(시스템)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캐릭터 및 시놉시스 설정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게임 월드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사용자 인터페이스(UI or HUD)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/>
              <a:t>조작법(컨트롤)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solidFill>
                  <a:schemeClr val="dk2"/>
                </a:solidFill>
              </a:rPr>
              <a:t>온라인 및 기타 기능 (과금, pvp, 소셜)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2022-02-27T13:11:24Z</dcterms:created>
  <dc:creator>박 현우</dc:creator>
</cp:coreProperties>
</file>