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58" r:id="rId3"/>
    <p:sldId id="272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E85BF-781A-4443-8161-E02F907C32F5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FB386-682F-419A-A440-08204A585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27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03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4495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5925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52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626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03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533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96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05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30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42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51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84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0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0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9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62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8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49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81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358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5400" b="1" dirty="0"/>
              <a:t>Introdução a Aprendizagem De Máquina </a:t>
            </a:r>
            <a:br>
              <a:rPr lang="pt-BR" sz="5400" b="1" dirty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b="1" dirty="0" smtClean="0"/>
              <a:t>Pós-graduação </a:t>
            </a:r>
            <a:r>
              <a:rPr lang="pt-BR" sz="2800" b="1" dirty="0"/>
              <a:t>em Ciência de Dados e </a:t>
            </a:r>
            <a:r>
              <a:rPr lang="pt-BR" sz="2800" b="1" dirty="0" err="1"/>
              <a:t>Machine</a:t>
            </a:r>
            <a:r>
              <a:rPr lang="pt-BR" sz="2800" b="1" dirty="0"/>
              <a:t> Learning</a:t>
            </a:r>
            <a:br>
              <a:rPr lang="pt-BR" sz="2800" b="1" dirty="0"/>
            </a:br>
            <a:r>
              <a:rPr lang="pt-BR" sz="2800" b="1" dirty="0"/>
              <a:t>Módulo 3 - Data Mining e </a:t>
            </a:r>
            <a:r>
              <a:rPr lang="pt-BR" sz="2800" b="1" dirty="0" err="1"/>
              <a:t>Machine</a:t>
            </a:r>
            <a:r>
              <a:rPr lang="pt-BR" sz="2800" b="1" dirty="0"/>
              <a:t> </a:t>
            </a:r>
            <a:r>
              <a:rPr lang="pt-BR" sz="2800" b="1" dirty="0" smtClean="0"/>
              <a:t>Learning</a:t>
            </a:r>
            <a:endParaRPr lang="pt-BR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02930"/>
            <a:ext cx="9144000" cy="1655762"/>
          </a:xfrm>
        </p:spPr>
        <p:txBody>
          <a:bodyPr/>
          <a:lstStyle/>
          <a:p>
            <a:pPr algn="r"/>
            <a:r>
              <a:rPr lang="pt-BR" dirty="0" smtClean="0"/>
              <a:t>Professor </a:t>
            </a:r>
            <a:r>
              <a:rPr lang="pt-BR" dirty="0" err="1" smtClean="0"/>
              <a:t>Msc</a:t>
            </a:r>
            <a:r>
              <a:rPr lang="pt-BR" dirty="0" smtClean="0"/>
              <a:t>. Ricardo José Menezes Maia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4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667" y="2256152"/>
            <a:ext cx="6184991" cy="46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8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mtClean="0"/>
              <a:t>Regressão Logística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Conhecendo problemas de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348906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Seção 4 – 4.3 do </a:t>
            </a:r>
            <a:r>
              <a:rPr lang="pt-BR" sz="2400" dirty="0" err="1" smtClean="0">
                <a:solidFill>
                  <a:schemeClr val="tx1"/>
                </a:solidFill>
              </a:rPr>
              <a:t>Introduction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to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Statical</a:t>
            </a:r>
            <a:r>
              <a:rPr lang="pt-BR" sz="2400" dirty="0" smtClean="0">
                <a:solidFill>
                  <a:schemeClr val="tx1"/>
                </a:solidFill>
              </a:rPr>
              <a:t> Learning de </a:t>
            </a:r>
            <a:r>
              <a:rPr lang="pt-BR" sz="2400" dirty="0" err="1" smtClean="0">
                <a:solidFill>
                  <a:schemeClr val="tx1"/>
                </a:solidFill>
              </a:rPr>
              <a:t>Gareth</a:t>
            </a:r>
            <a:r>
              <a:rPr lang="pt-BR" sz="2400" dirty="0" smtClean="0">
                <a:solidFill>
                  <a:schemeClr val="tx1"/>
                </a:solidFill>
              </a:rPr>
              <a:t> James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Aprenderemos sobre regressão linear como um método de classificação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Alguns exemplos de problemas de classificação: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Filtros de spam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Modelos </a:t>
            </a:r>
            <a:r>
              <a:rPr lang="pt-BR" sz="1200" dirty="0" err="1" smtClean="0">
                <a:solidFill>
                  <a:schemeClr val="tx1"/>
                </a:solidFill>
              </a:rPr>
              <a:t>preditores</a:t>
            </a:r>
            <a:r>
              <a:rPr lang="pt-BR" sz="1200" dirty="0" smtClean="0">
                <a:solidFill>
                  <a:schemeClr val="tx1"/>
                </a:solidFill>
              </a:rPr>
              <a:t> de clientes </a:t>
            </a:r>
            <a:r>
              <a:rPr lang="pt-BR" sz="1200" dirty="0" err="1" smtClean="0">
                <a:solidFill>
                  <a:schemeClr val="tx1"/>
                </a:solidFill>
              </a:rPr>
              <a:t>indadimplentes</a:t>
            </a:r>
            <a:r>
              <a:rPr lang="pt-BR" sz="1200" dirty="0" smtClean="0"/>
              <a:t>. Informar se é um cliente inadimplente ou não</a:t>
            </a:r>
            <a:endParaRPr lang="pt-BR" sz="12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Diagnóstico de doenças</a:t>
            </a:r>
          </a:p>
          <a:p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Permite resolver problemas de classificação onde estamos tentando predizer categorias discretas.</a:t>
            </a:r>
          </a:p>
          <a:p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Por convenção, classificação binária terão duas classes: 0 e 1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29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906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É difícil utilizar regressão linear para classificação, pois permitiria </a:t>
            </a:r>
            <a:r>
              <a:rPr lang="pt-BR" sz="2400" dirty="0" err="1" smtClean="0">
                <a:solidFill>
                  <a:schemeClr val="tx1"/>
                </a:solidFill>
              </a:rPr>
              <a:t>probabiblidades</a:t>
            </a:r>
            <a:r>
              <a:rPr lang="pt-BR" sz="2400" dirty="0" smtClean="0">
                <a:solidFill>
                  <a:schemeClr val="tx1"/>
                </a:solidFill>
              </a:rPr>
              <a:t> acima de 100% ou abaixo de 0%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Ao invés disso podemos usar a curva de regressão logística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30" y="3004457"/>
            <a:ext cx="9619706" cy="36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906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A função logística(também conhecida como sigmoide) só retorna valores entre 0 e 1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Os valores de saída da sigmoide são interpretados como a probabilidade da classe ser 0 ou 1.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822" y="3273537"/>
            <a:ext cx="5338082" cy="34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2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906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Isso significa que podemos pegar nossa regressão linear e coloca-la dentro da regressão logística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817" y="3403790"/>
            <a:ext cx="6335893" cy="316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3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891105" y="1262398"/>
            <a:ext cx="10406742" cy="55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Após treinarmos o modelo de regressão logística, testamos o mesmo em um conjunto e dados de teste. Porém as métricas de avaliação de desempenho do modelo serão diferentes das vistas anteriormente.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A principal forma de avalia-lo será utilizando uma matriz de confusão.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Imagine que estamos testando uma doença</a:t>
            </a:r>
          </a:p>
          <a:p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Exemplo: Teste para presença de doença.</a:t>
            </a:r>
          </a:p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Não: Falso – 0  				SIM: Verdadeiro - 1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 smtClean="0">
              <a:solidFill>
                <a:schemeClr val="tx1"/>
              </a:solidFill>
            </a:endParaRPr>
          </a:p>
          <a:p>
            <a:endParaRPr lang="pt-BR" sz="2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3448595" y="5132977"/>
          <a:ext cx="5878286" cy="138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15886">
                  <a:extLst>
                    <a:ext uri="{9D8B030D-6E8A-4147-A177-3AD203B41FA5}">
                      <a16:colId xmlns:a16="http://schemas.microsoft.com/office/drawing/2014/main" val="27585842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0897996"/>
                    </a:ext>
                  </a:extLst>
                </a:gridCol>
                <a:gridCol w="1829525">
                  <a:extLst>
                    <a:ext uri="{9D8B030D-6E8A-4147-A177-3AD203B41FA5}">
                      <a16:colId xmlns:a16="http://schemas.microsoft.com/office/drawing/2014/main" val="3771562322"/>
                    </a:ext>
                  </a:extLst>
                </a:gridCol>
                <a:gridCol w="1924595">
                  <a:extLst>
                    <a:ext uri="{9D8B030D-6E8A-4147-A177-3AD203B41FA5}">
                      <a16:colId xmlns:a16="http://schemas.microsoft.com/office/drawing/2014/main" val="978505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 Predileto:</a:t>
                      </a:r>
                    </a:p>
                    <a:p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 predileto: Sim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5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 correto: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 correto:</a:t>
                      </a:r>
                      <a:r>
                        <a:rPr lang="pt-BR" baseline="0" dirty="0" smtClean="0"/>
                        <a:t> Sim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3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78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891105" y="1262398"/>
            <a:ext cx="10406742" cy="55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Terminologia:</a:t>
            </a:r>
          </a:p>
          <a:p>
            <a:r>
              <a:rPr lang="pt-BR" sz="2400" dirty="0" err="1" smtClean="0">
                <a:solidFill>
                  <a:schemeClr val="tx1"/>
                </a:solidFill>
              </a:rPr>
              <a:t>True</a:t>
            </a:r>
            <a:r>
              <a:rPr lang="pt-BR" sz="2400" dirty="0" smtClean="0">
                <a:solidFill>
                  <a:schemeClr val="tx1"/>
                </a:solidFill>
              </a:rPr>
              <a:t> Positive TP</a:t>
            </a:r>
          </a:p>
          <a:p>
            <a:r>
              <a:rPr lang="pt-BR" sz="2400" dirty="0" err="1" smtClean="0">
                <a:solidFill>
                  <a:schemeClr val="tx1"/>
                </a:solidFill>
              </a:rPr>
              <a:t>True</a:t>
            </a:r>
            <a:r>
              <a:rPr lang="pt-BR" sz="2400" dirty="0" smtClean="0">
                <a:solidFill>
                  <a:schemeClr val="tx1"/>
                </a:solidFill>
              </a:rPr>
              <a:t> Negative TN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False Positive FP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False Negative FN</a:t>
            </a:r>
            <a:endParaRPr lang="pt-BR" sz="2400" dirty="0">
              <a:solidFill>
                <a:schemeClr val="tx1"/>
              </a:solidFill>
            </a:endParaRPr>
          </a:p>
          <a:p>
            <a:endParaRPr lang="pt-BR" sz="2400" dirty="0" smtClean="0">
              <a:solidFill>
                <a:schemeClr val="tx1"/>
              </a:solidFill>
            </a:endParaRPr>
          </a:p>
          <a:p>
            <a:endParaRPr lang="pt-BR" sz="2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3448595" y="5132977"/>
          <a:ext cx="5878286" cy="138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15886">
                  <a:extLst>
                    <a:ext uri="{9D8B030D-6E8A-4147-A177-3AD203B41FA5}">
                      <a16:colId xmlns:a16="http://schemas.microsoft.com/office/drawing/2014/main" val="27585842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0897996"/>
                    </a:ext>
                  </a:extLst>
                </a:gridCol>
                <a:gridCol w="1829525">
                  <a:extLst>
                    <a:ext uri="{9D8B030D-6E8A-4147-A177-3AD203B41FA5}">
                      <a16:colId xmlns:a16="http://schemas.microsoft.com/office/drawing/2014/main" val="3771562322"/>
                    </a:ext>
                  </a:extLst>
                </a:gridCol>
                <a:gridCol w="1924595">
                  <a:extLst>
                    <a:ext uri="{9D8B030D-6E8A-4147-A177-3AD203B41FA5}">
                      <a16:colId xmlns:a16="http://schemas.microsoft.com/office/drawing/2014/main" val="978505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 Predileto:</a:t>
                      </a:r>
                    </a:p>
                    <a:p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 predileto: Sim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5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 correto: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 TN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   FP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 correto:</a:t>
                      </a:r>
                      <a:r>
                        <a:rPr lang="pt-BR" baseline="0" dirty="0" smtClean="0"/>
                        <a:t> Sim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    FN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100 TP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3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02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891105" y="1262398"/>
            <a:ext cx="10406742" cy="55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Precisão: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Quanto em média o modelo acerta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(TP + TN) / total = 150 / 165 = 0.91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Classificações Incorretas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Quanto em média o modelo erra?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(FP+FN)/total = 15 / 165 = 0,09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 smtClean="0">
              <a:solidFill>
                <a:schemeClr val="tx1"/>
              </a:solidFill>
            </a:endParaRPr>
          </a:p>
          <a:p>
            <a:endParaRPr lang="pt-BR" sz="2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3448595" y="5132977"/>
          <a:ext cx="5878286" cy="138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15886">
                  <a:extLst>
                    <a:ext uri="{9D8B030D-6E8A-4147-A177-3AD203B41FA5}">
                      <a16:colId xmlns:a16="http://schemas.microsoft.com/office/drawing/2014/main" val="27585842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0897996"/>
                    </a:ext>
                  </a:extLst>
                </a:gridCol>
                <a:gridCol w="1829525">
                  <a:extLst>
                    <a:ext uri="{9D8B030D-6E8A-4147-A177-3AD203B41FA5}">
                      <a16:colId xmlns:a16="http://schemas.microsoft.com/office/drawing/2014/main" val="3771562322"/>
                    </a:ext>
                  </a:extLst>
                </a:gridCol>
                <a:gridCol w="1924595">
                  <a:extLst>
                    <a:ext uri="{9D8B030D-6E8A-4147-A177-3AD203B41FA5}">
                      <a16:colId xmlns:a16="http://schemas.microsoft.com/office/drawing/2014/main" val="978505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 Predileto:</a:t>
                      </a:r>
                    </a:p>
                    <a:p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 predileto: Sim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5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 correto: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 TN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   FP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 correto:</a:t>
                      </a:r>
                      <a:r>
                        <a:rPr lang="pt-BR" baseline="0" dirty="0" smtClean="0"/>
                        <a:t> Sim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    FN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100 TP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3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000000"/>
      </a:lt2>
      <a:accent1>
        <a:srgbClr val="5B9BD5"/>
      </a:accent1>
      <a:accent2>
        <a:srgbClr val="ED7D31"/>
      </a:accent2>
      <a:accent3>
        <a:srgbClr val="00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35106</TotalTime>
  <Words>378</Words>
  <Application>Microsoft Office PowerPoint</Application>
  <PresentationFormat>Widescreen</PresentationFormat>
  <Paragraphs>85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Introdução a Aprendizagem De Máquina   Pós-graduação em Ciência de Dados e Machine Learning Módulo 3 - Data Mining e Machine Learning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Aprendizagem de Máquina  Aula 03</dc:title>
  <dc:creator>William Roberto Malvezzi</dc:creator>
  <cp:lastModifiedBy>ricardo maia</cp:lastModifiedBy>
  <cp:revision>185</cp:revision>
  <dcterms:created xsi:type="dcterms:W3CDTF">2018-07-24T20:25:12Z</dcterms:created>
  <dcterms:modified xsi:type="dcterms:W3CDTF">2020-06-15T17:52:19Z</dcterms:modified>
</cp:coreProperties>
</file>