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4"/>
    <p:sldMasterId id="2147483711" r:id="rId5"/>
    <p:sldMasterId id="2147483712" r:id="rId6"/>
    <p:sldMasterId id="2147483713" r:id="rId7"/>
    <p:sldMasterId id="2147483714" r:id="rId8"/>
    <p:sldMasterId id="2147483715" r:id="rId9"/>
    <p:sldMasterId id="2147483716" r:id="rId10"/>
    <p:sldMasterId id="214748371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</p:sldIdLst>
  <p:sldSz cy="6858000" cx="9144000"/>
  <p:notesSz cx="6724650" cy="9774225"/>
  <p:embeddedFontLst>
    <p:embeddedFont>
      <p:font typeface="Arial Black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1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9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43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2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56" Type="http://schemas.openxmlformats.org/officeDocument/2006/relationships/font" Target="fonts/ArialBlack-regular.fntdata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0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Google Shape;659;p1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1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9" name="Google Shape;669;p1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2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2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1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3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3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p1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4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5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8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9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:notes"/>
          <p:cNvSpPr txBox="1"/>
          <p:nvPr/>
        </p:nvSpPr>
        <p:spPr>
          <a:xfrm>
            <a:off x="3809078" y="9283816"/>
            <a:ext cx="2913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2:notes"/>
          <p:cNvSpPr txBox="1"/>
          <p:nvPr>
            <p:ph idx="1" type="body"/>
          </p:nvPr>
        </p:nvSpPr>
        <p:spPr>
          <a:xfrm>
            <a:off x="672465" y="4642757"/>
            <a:ext cx="53796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1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2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3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4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5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8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9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1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3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4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5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4" name="Google Shape;974;p4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p4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9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3" name="Google Shape;103;p1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1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0" name="Google Shape;190;p2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7" name="Google Shape;19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8" name="Google Shape;218;p27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0" name="Google Shape;220;p27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1" name="Google Shape;221;p27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46" name="Google Shape;246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2" name="Google Shape;252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1" name="Google Shape;261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68" name="Google Shape;268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70" name="Google Shape;27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281" name="Google Shape;281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2" name="Google Shape;282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9" name="Google Shape;289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1" name="Google Shape;291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7" name="Google Shape;297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3" name="Google Shape;303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7" name="Google Shape;307;p3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0" name="Google Shape;310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0" name="Google Shape;33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5" name="Google Shape;335;p4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7" name="Google Shape;337;p4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38" name="Google Shape;338;p4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4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1" name="Google Shape;341;p4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2" name="Google Shape;342;p4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3" name="Google Shape;343;p4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4" name="Google Shape;344;p4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" name="Google Shape;345;p4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" name="Google Shape;346;p4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" name="Google Shape;347;p4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8" name="Google Shape;348;p4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0" name="Google Shape;350;p4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6" name="Google Shape;356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8" name="Google Shape;358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2" name="Google Shape;362;p4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63" name="Google Shape;363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5" name="Google Shape;36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9" name="Google Shape;369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0" name="Google Shape;370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1" name="Google Shape;371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72" name="Google Shape;37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4" name="Google Shape;374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9" name="Google Shape;379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3" name="Google Shape;383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387" name="Google Shape;387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8" name="Google Shape;388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0" name="Google Shape;390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5" name="Google Shape;395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7" name="Google Shape;397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0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1" name="Google Shape;401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3" name="Google Shape;403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7" name="Google Shape;407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9" name="Google Shape;409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4" name="Google Shape;414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6" name="Google Shape;416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0" name="Google Shape;440;p55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2" name="Google Shape;442;p5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43" name="Google Shape;443;p55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4" name="Google Shape;444;p55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5" name="Google Shape;445;p55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6" name="Google Shape;446;p55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" name="Google Shape;447;p55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p55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" name="Google Shape;449;p55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0" name="Google Shape;450;p55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1" name="Google Shape;451;p55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2" name="Google Shape;452;p55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53" name="Google Shape;453;p5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5" name="Google Shape;455;p5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5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5" name="Google Shape;465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7" name="Google Shape;467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1" name="Google Shape;471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3" name="Google Shape;473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5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77" name="Google Shape;477;p5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78" name="Google Shape;478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0" name="Google Shape;480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5" name="Google Shape;485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6" name="Google Shape;486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7" name="Google Shape;487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9" name="Google Shape;489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4" name="Google Shape;494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98" name="Google Shape;498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99" name="Google Shape;499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1" name="Google Shape;501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Google Shape;50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6" name="Google Shape;506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8" name="Google Shape;508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4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2" name="Google Shape;512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4" name="Google Shape;514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8" name="Google Shape;518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0" name="Google Shape;520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6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4" name="Google Shape;524;p6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5" name="Google Shape;525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7" name="Google Shape;527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68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1" name="Google Shape;551;p6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3" name="Google Shape;573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9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03" name="Google Shape;203;p2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" name="Google Shape;204;p26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4" name="Google Shape;314;p40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15" name="Google Shape;315;p40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25" name="Google Shape;425;p5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26" name="Google Shape;426;p54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Google Shape;437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67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530" name="Google Shape;530;p67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7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" name="Google Shape;532;p67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533" name="Google Shape;533;p67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67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67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67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7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7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67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7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7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7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3" name="Google Shape;543;p6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Google Shape;545;p6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7" name="Google Shape;547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69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556" name="Google Shape;556;p69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9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9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9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9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9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9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9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9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Google Shape;566;p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Relationship Id="rId7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1"/>
          <p:cNvSpPr txBox="1"/>
          <p:nvPr>
            <p:ph idx="1" type="subTitle"/>
          </p:nvPr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Jose.wellington@ceub.edu.br</a:t>
            </a:r>
            <a:endParaRPr/>
          </a:p>
        </p:txBody>
      </p:sp>
      <p:sp>
        <p:nvSpPr>
          <p:cNvPr id="579" name="Google Shape;579;p71"/>
          <p:cNvSpPr txBox="1"/>
          <p:nvPr>
            <p:ph type="ctrTitle"/>
          </p:nvPr>
        </p:nvSpPr>
        <p:spPr>
          <a:xfrm>
            <a:off x="3716337" y="1844675"/>
            <a:ext cx="3903662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 </a:t>
            </a:r>
            <a:br>
              <a:rPr b="0" i="0" lang="pt-BR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80" name="Google Shape;580;p7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13 -  view  - transacao 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 txBox="1"/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 - vantagens</a:t>
            </a:r>
            <a:endParaRPr/>
          </a:p>
        </p:txBody>
      </p:sp>
      <p:pic>
        <p:nvPicPr>
          <p:cNvPr id="662" name="Google Shape;66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538" y="508000"/>
            <a:ext cx="2667000" cy="150971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80"/>
          <p:cNvSpPr/>
          <p:nvPr/>
        </p:nvSpPr>
        <p:spPr>
          <a:xfrm>
            <a:off x="136525" y="2247900"/>
            <a:ext cx="8785225" cy="3074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views são objetos de caráter permanente. podem ser lidas por vários usuários simultaneamente.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views permitem que ocultemos determinadas colunas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Simplificação do código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views nos permitem criar um código de programação muito mais limpo</a:t>
            </a:r>
            <a:endParaRPr/>
          </a:p>
        </p:txBody>
      </p:sp>
      <p:sp>
        <p:nvSpPr>
          <p:cNvPr id="665" name="Google Shape;665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1"/>
          <p:cNvSpPr txBox="1"/>
          <p:nvPr>
            <p:ph type="title"/>
          </p:nvPr>
        </p:nvSpPr>
        <p:spPr>
          <a:xfrm>
            <a:off x="684213" y="755650"/>
            <a:ext cx="68310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 – Sintaxe – Criar -  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create view</a:t>
            </a:r>
            <a:endParaRPr/>
          </a:p>
        </p:txBody>
      </p:sp>
      <p:pic>
        <p:nvPicPr>
          <p:cNvPr id="672" name="Google Shape;67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81"/>
          <p:cNvSpPr/>
          <p:nvPr/>
        </p:nvSpPr>
        <p:spPr>
          <a:xfrm>
            <a:off x="242888" y="1387475"/>
            <a:ext cx="72723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uma tabela virtual cujo conteúdo (colunas e linhas) é definido por uma consulta. </a:t>
            </a:r>
            <a:endParaRPr/>
          </a:p>
        </p:txBody>
      </p:sp>
      <p:pic>
        <p:nvPicPr>
          <p:cNvPr id="674" name="Google Shape;674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125" y="2344738"/>
            <a:ext cx="4635500" cy="218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3788" y="3476625"/>
            <a:ext cx="53054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2"/>
          <p:cNvSpPr txBox="1"/>
          <p:nvPr>
            <p:ph type="title"/>
          </p:nvPr>
        </p:nvSpPr>
        <p:spPr>
          <a:xfrm>
            <a:off x="395288" y="755650"/>
            <a:ext cx="6337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 – Sintaxe – Alterar  -  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alter view</a:t>
            </a:r>
            <a:endParaRPr/>
          </a:p>
        </p:txBody>
      </p:sp>
      <p:pic>
        <p:nvPicPr>
          <p:cNvPr id="683" name="Google Shape;68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2"/>
          <p:cNvSpPr/>
          <p:nvPr/>
        </p:nvSpPr>
        <p:spPr>
          <a:xfrm>
            <a:off x="395288" y="1319213"/>
            <a:ext cx="72723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VIEW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utilizado para atualizar uma view, após ela já ter sido criada e necessitar de alterações.</a:t>
            </a:r>
            <a:endParaRPr/>
          </a:p>
        </p:txBody>
      </p:sp>
      <p:pic>
        <p:nvPicPr>
          <p:cNvPr id="685" name="Google Shape;685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2154238"/>
            <a:ext cx="42100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4786313"/>
            <a:ext cx="50292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2813" y="3400425"/>
            <a:ext cx="3660775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3"/>
          <p:cNvSpPr txBox="1"/>
          <p:nvPr>
            <p:ph type="title"/>
          </p:nvPr>
        </p:nvSpPr>
        <p:spPr>
          <a:xfrm>
            <a:off x="395288" y="755650"/>
            <a:ext cx="6337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 – Sintaxe – Alterar  -  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drop view</a:t>
            </a:r>
            <a:endParaRPr/>
          </a:p>
        </p:txBody>
      </p:sp>
      <p:pic>
        <p:nvPicPr>
          <p:cNvPr id="695" name="Google Shape;69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83"/>
          <p:cNvSpPr/>
          <p:nvPr/>
        </p:nvSpPr>
        <p:spPr>
          <a:xfrm>
            <a:off x="373063" y="1776413"/>
            <a:ext cx="72723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Excluir definitivamente a view. </a:t>
            </a:r>
            <a:endParaRPr/>
          </a:p>
        </p:txBody>
      </p:sp>
      <p:pic>
        <p:nvPicPr>
          <p:cNvPr id="697" name="Google Shape;697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500" y="2903538"/>
            <a:ext cx="5272088" cy="1309687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13" y="1268413"/>
            <a:ext cx="86868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84"/>
          <p:cNvSpPr txBox="1"/>
          <p:nvPr>
            <p:ph type="title"/>
          </p:nvPr>
        </p:nvSpPr>
        <p:spPr>
          <a:xfrm>
            <a:off x="323850" y="936625"/>
            <a:ext cx="4679950" cy="763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Criando views</a:t>
            </a:r>
            <a:br>
              <a:rPr lang="pt-BR" sz="3200"/>
            </a:br>
            <a:br>
              <a:rPr lang="pt-BR" sz="3200"/>
            </a:br>
            <a:endParaRPr sz="3200"/>
          </a:p>
        </p:txBody>
      </p:sp>
      <p:pic>
        <p:nvPicPr>
          <p:cNvPr id="705" name="Google Shape;705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sp>
        <p:nvSpPr>
          <p:cNvPr id="707" name="Google Shape;707;p84"/>
          <p:cNvSpPr/>
          <p:nvPr/>
        </p:nvSpPr>
        <p:spPr>
          <a:xfrm>
            <a:off x="322263" y="3213100"/>
            <a:ext cx="5545137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view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visao01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g.genero, COUNT(g.genero) qtd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tb_fita f  INNER JOIN     tb_genero g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f.cd_genero = g.cd_genero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g.genero;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visão01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4025" y="4575175"/>
            <a:ext cx="1744663" cy="196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9" name="Google Shape;709;p84"/>
          <p:cNvCxnSpPr/>
          <p:nvPr/>
        </p:nvCxnSpPr>
        <p:spPr>
          <a:xfrm flipH="1" rot="10800000">
            <a:off x="3276600" y="5445125"/>
            <a:ext cx="3382963" cy="79216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85"/>
          <p:cNvCxnSpPr/>
          <p:nvPr/>
        </p:nvCxnSpPr>
        <p:spPr>
          <a:xfrm flipH="1" rot="10800000">
            <a:off x="2916238" y="4797425"/>
            <a:ext cx="3384550" cy="935038"/>
          </a:xfrm>
          <a:prstGeom prst="straightConnector1">
            <a:avLst/>
          </a:prstGeom>
          <a:noFill/>
          <a:ln cap="flat" cmpd="sng" w="9525">
            <a:solidFill>
              <a:srgbClr val="1717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715" name="Google Shape;71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700213"/>
            <a:ext cx="6034088" cy="1858962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Como são criadas?</a:t>
            </a:r>
            <a:r>
              <a:rPr lang="pt-BR" sz="3200"/>
              <a:t>  </a:t>
            </a:r>
            <a:endParaRPr/>
          </a:p>
        </p:txBody>
      </p:sp>
      <p:pic>
        <p:nvPicPr>
          <p:cNvPr id="717" name="Google Shape;717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sp>
        <p:nvSpPr>
          <p:cNvPr id="719" name="Google Shape;719;p85"/>
          <p:cNvSpPr/>
          <p:nvPr/>
        </p:nvSpPr>
        <p:spPr>
          <a:xfrm>
            <a:off x="395288" y="3860800"/>
            <a:ext cx="5673725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view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visao03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f.titulo, g.genero from tb_fita f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tb_genero 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f.cd_genero = g.cd_genero;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visao03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8" y="3532188"/>
            <a:ext cx="1979612" cy="277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6"/>
          <p:cNvSpPr txBox="1"/>
          <p:nvPr>
            <p:ph type="ctrTitle"/>
          </p:nvPr>
        </p:nvSpPr>
        <p:spPr>
          <a:xfrm>
            <a:off x="45720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Exercício</a:t>
            </a:r>
            <a:endParaRPr sz="2800"/>
          </a:p>
        </p:txBody>
      </p:sp>
      <p:pic>
        <p:nvPicPr>
          <p:cNvPr id="726" name="Google Shape;72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7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Exercício</a:t>
            </a:r>
            <a:endParaRPr/>
          </a:p>
        </p:txBody>
      </p:sp>
      <p:pic>
        <p:nvPicPr>
          <p:cNvPr id="733" name="Google Shape;73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sp>
        <p:nvSpPr>
          <p:cNvPr id="735" name="Google Shape;735;p87"/>
          <p:cNvSpPr/>
          <p:nvPr/>
        </p:nvSpPr>
        <p:spPr>
          <a:xfrm>
            <a:off x="455613" y="1844866"/>
            <a:ext cx="8229600" cy="2476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-- 01 Criar view  Vw01 que Lista os campos isbn, titulo, preco order titulo desc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-- 02 Criar view  Vw02 que Lista os campos titulo, editora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-- 03 Criar view  Vw03 que Lista o total de livro por editora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8"/>
          <p:cNvSpPr txBox="1"/>
          <p:nvPr>
            <p:ph type="ctrTitle"/>
          </p:nvPr>
        </p:nvSpPr>
        <p:spPr>
          <a:xfrm>
            <a:off x="4067175" y="2420938"/>
            <a:ext cx="32416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Regras SGBD</a:t>
            </a:r>
            <a:endParaRPr i="1" sz="2600"/>
          </a:p>
        </p:txBody>
      </p:sp>
      <p:pic>
        <p:nvPicPr>
          <p:cNvPr id="741" name="Google Shape;74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04813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9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9"/>
          <p:cNvSpPr txBox="1"/>
          <p:nvPr/>
        </p:nvSpPr>
        <p:spPr>
          <a:xfrm>
            <a:off x="250825" y="1557338"/>
            <a:ext cx="43211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1: Auto-Contenção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9" name="Google Shape;749;p89"/>
          <p:cNvSpPr txBox="1"/>
          <p:nvPr/>
        </p:nvSpPr>
        <p:spPr>
          <a:xfrm>
            <a:off x="250825" y="2824163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SGBD não contém apenas os dados em si, mas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 completamente toda a descrição dos dados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seus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formas de acesso. Normalmente esta regra é chamada de Meta-Base de Dados. </a:t>
            </a:r>
            <a:endParaRPr/>
          </a:p>
        </p:txBody>
      </p:sp>
      <p:pic>
        <p:nvPicPr>
          <p:cNvPr id="750" name="Google Shape;75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825" y="1916113"/>
            <a:ext cx="4727575" cy="3602037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752" name="Google Shape;752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21" y="1163952"/>
            <a:ext cx="9003279" cy="453009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2"/>
          <p:cNvSpPr txBox="1"/>
          <p:nvPr>
            <p:ph type="title"/>
          </p:nvPr>
        </p:nvSpPr>
        <p:spPr>
          <a:xfrm>
            <a:off x="404812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de Ensino – Banco de Dados</a:t>
            </a:r>
            <a:endParaRPr/>
          </a:p>
        </p:txBody>
      </p:sp>
      <p:sp>
        <p:nvSpPr>
          <p:cNvPr id="590" name="Google Shape;590;p7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2"/>
          <p:cNvSpPr/>
          <p:nvPr/>
        </p:nvSpPr>
        <p:spPr>
          <a:xfrm>
            <a:off x="6186369" y="3064678"/>
            <a:ext cx="565198" cy="503070"/>
          </a:xfrm>
          <a:prstGeom prst="ellipse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0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0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2: Independência dos Dados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0"/>
          <p:cNvSpPr txBox="1"/>
          <p:nvPr/>
        </p:nvSpPr>
        <p:spPr>
          <a:xfrm>
            <a:off x="250825" y="24209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as aplicações estiverem realmente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imunes a mudanças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estrutura de armazenamento ou na estratégia de acesso aos dados, podemos dizer que esta regra foi atingida.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200" y="1219200"/>
            <a:ext cx="4046538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9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762" name="Google Shape;762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57213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7175" y="2924175"/>
            <a:ext cx="4789488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1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91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3: Abstração dos Dados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91"/>
          <p:cNvSpPr txBox="1"/>
          <p:nvPr/>
        </p:nvSpPr>
        <p:spPr>
          <a:xfrm>
            <a:off x="250825" y="22050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Em um SGBD real é fornecida ao usuário somente uma representação conceitual dos dados, o que não inclui maiores detalhes sobre sua forma de armazenamento real.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 chamado Modelo de Dados é um tipo de abstração utilizada para fornecer esta representação conceitual.</a:t>
            </a:r>
            <a:endParaRPr/>
          </a:p>
        </p:txBody>
      </p:sp>
      <p:pic>
        <p:nvPicPr>
          <p:cNvPr id="771" name="Google Shape;77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700" y="2420938"/>
            <a:ext cx="4900613" cy="208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2588" y="1484313"/>
            <a:ext cx="1943100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9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774" name="Google Shape;774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2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92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4: Visões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92"/>
          <p:cNvSpPr txBox="1"/>
          <p:nvPr/>
        </p:nvSpPr>
        <p:spPr>
          <a:xfrm>
            <a:off x="179388" y="19891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Um SGBD deve permitir que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usuário visualize os dados de forma diferente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daquela existente previamente no Banco de Dados.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Uma visão consiste de um subconjunto de dados do Banco de Dados, necessariamente derivados dos existentes no Banco de Dados, porém estes não deverão estar explicitamente armazenados.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82" name="Google Shape;78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488" y="1700213"/>
            <a:ext cx="4794250" cy="288131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784" name="Google Shape;784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3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93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5: Integridade referencial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93"/>
          <p:cNvSpPr txBox="1"/>
          <p:nvPr/>
        </p:nvSpPr>
        <p:spPr>
          <a:xfrm>
            <a:off x="179388" y="1989138"/>
            <a:ext cx="3240087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-Um SGBD deve gerenciar completamente a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integridade referencial definida em seu esquema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sem precisar em tempo algum, do auxílio do programa aplicativo.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92" name="Google Shape;792;p9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793" name="Google Shape;79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9210" y="2332518"/>
            <a:ext cx="5147590" cy="158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4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94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6: Acesso Automático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1" name="Google Shape;80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463" y="2060575"/>
            <a:ext cx="6029326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9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03" name="Google Shape;803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3588" y="1549400"/>
            <a:ext cx="3278187" cy="25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5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95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7: Transações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95"/>
          <p:cNvSpPr txBox="1"/>
          <p:nvPr/>
        </p:nvSpPr>
        <p:spPr>
          <a:xfrm>
            <a:off x="179388" y="19891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Desta forma exige-se que o banco de dados tenha ao menos uma instrução que permita a gravação de uma série modificações simultâneas e uma instrução capaz de cancelar um série modificações.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12" name="Google Shape;812;p9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13" name="Google Shape;813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100" y="2001838"/>
            <a:ext cx="4564063" cy="30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6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96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7: Transações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96"/>
          <p:cNvSpPr txBox="1"/>
          <p:nvPr/>
        </p:nvSpPr>
        <p:spPr>
          <a:xfrm>
            <a:off x="179388" y="19891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Desta forma exige-se que o banco de dados tenha ao menos uma instrução que permita a gravação de uma série modificações simultâneas e uma instrução capaz de cancelar um série modificações.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22" name="Google Shape;822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8" y="1557338"/>
            <a:ext cx="44767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24" name="Google Shape;824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7"/>
          <p:cNvSpPr txBox="1"/>
          <p:nvPr>
            <p:ph type="ctrTitle"/>
          </p:nvPr>
        </p:nvSpPr>
        <p:spPr>
          <a:xfrm>
            <a:off x="2555875" y="2420938"/>
            <a:ext cx="61198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Transações – ACID Comandos do SQL</a:t>
            </a:r>
            <a:endParaRPr i="1" sz="2600"/>
          </a:p>
        </p:txBody>
      </p:sp>
      <p:pic>
        <p:nvPicPr>
          <p:cNvPr id="830" name="Google Shape;830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9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8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98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Transações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9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39" name="Google Shape;83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3879149"/>
            <a:ext cx="3670011" cy="247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6433" y="1072524"/>
            <a:ext cx="5834680" cy="245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9"/>
          <p:cNvSpPr txBox="1"/>
          <p:nvPr>
            <p:ph idx="4294967295" type="ctrTitle"/>
          </p:nvPr>
        </p:nvSpPr>
        <p:spPr>
          <a:xfrm>
            <a:off x="0" y="836613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SGBD - Regras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99"/>
          <p:cNvSpPr txBox="1"/>
          <p:nvPr/>
        </p:nvSpPr>
        <p:spPr>
          <a:xfrm>
            <a:off x="250825" y="1557338"/>
            <a:ext cx="47529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5: Transações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99"/>
          <p:cNvSpPr txBox="1"/>
          <p:nvPr/>
        </p:nvSpPr>
        <p:spPr>
          <a:xfrm>
            <a:off x="179388" y="1989138"/>
            <a:ext cx="360045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Desta forma exige-se que o banco de dados tenha ao menos uma instrução que permita a gravação de uma série modificações simultâneas e uma instrução capaz de cancelar um série modificações.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9" name="Google Shape;849;p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50" name="Google Shape;850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838" y="1557338"/>
            <a:ext cx="50196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3"/>
          <p:cNvSpPr txBox="1"/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599" name="Google Shape;599;p73"/>
          <p:cNvSpPr txBox="1"/>
          <p:nvPr>
            <p:ph idx="1" type="body"/>
          </p:nvPr>
        </p:nvSpPr>
        <p:spPr>
          <a:xfrm>
            <a:off x="2369799" y="1805707"/>
            <a:ext cx="64293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View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Exercício 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Transact</a:t>
            </a:r>
            <a:endParaRPr b="1" sz="20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Exercício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Questionário Kahoot</a:t>
            </a:r>
            <a:endParaRPr b="1" sz="2000"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</a:t>
            </a:r>
            <a:endParaRPr/>
          </a:p>
        </p:txBody>
      </p:sp>
      <p:sp>
        <p:nvSpPr>
          <p:cNvPr id="857" name="Google Shape;857;p100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Noto Sans Symbols"/>
              <a:buChar char="❑"/>
            </a:pPr>
            <a:r>
              <a:rPr lang="pt-BR" sz="2000"/>
              <a:t>Unidade lógica de processamento em um SGBD</a:t>
            </a:r>
            <a:endParaRPr/>
          </a:p>
          <a:p>
            <a:pPr indent="-342900" lvl="0" marL="342900" rtl="0" algn="just">
              <a:spcBef>
                <a:spcPts val="7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pt-BR" sz="2000"/>
              <a:t>Composta de uma ou mais operações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pt-BR" sz="2000"/>
              <a:t>seus limites podem ser determinados em SQL</a:t>
            </a:r>
            <a:endParaRPr/>
          </a:p>
          <a:p>
            <a:pPr indent="-342900" lvl="0" marL="342900" rtl="0" algn="just">
              <a:spcBef>
                <a:spcPts val="70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pt-BR" sz="2000"/>
              <a:t>De forma abstrata e simplificada, uma transação pode ser encarada como um conjunto de operações de leitura e escrita de dados</a:t>
            </a:r>
            <a:endParaRPr/>
          </a:p>
        </p:txBody>
      </p:sp>
      <p:pic>
        <p:nvPicPr>
          <p:cNvPr id="858" name="Google Shape;85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100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60" name="Google Shape;860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1163" y="3933825"/>
            <a:ext cx="2079625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100"/>
          <p:cNvSpPr/>
          <p:nvPr/>
        </p:nvSpPr>
        <p:spPr>
          <a:xfrm>
            <a:off x="2627313" y="4343400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2" name="Google Shape;862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8" y="3959225"/>
            <a:ext cx="2416175" cy="163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</a:t>
            </a:r>
            <a:endParaRPr/>
          </a:p>
        </p:txBody>
      </p:sp>
      <p:sp>
        <p:nvSpPr>
          <p:cNvPr id="868" name="Google Shape;868;p101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Requisitos que sempre devem ser atendidos por uma transação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Chamadas de </a:t>
            </a:r>
            <a:r>
              <a:rPr lang="pt-BR" sz="2000">
                <a:solidFill>
                  <a:srgbClr val="800000"/>
                </a:solidFill>
              </a:rPr>
              <a:t>propriedades </a:t>
            </a:r>
            <a:r>
              <a:rPr b="1" lang="pt-BR" sz="2000">
                <a:solidFill>
                  <a:srgbClr val="800000"/>
                </a:solidFill>
              </a:rPr>
              <a:t>ACID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b="1" lang="pt-BR" sz="2000">
                <a:solidFill>
                  <a:srgbClr val="800000"/>
                </a:solidFill>
              </a:rPr>
              <a:t>A</a:t>
            </a:r>
            <a:r>
              <a:rPr b="1" lang="pt-BR" sz="2000"/>
              <a:t>tomicidade</a:t>
            </a:r>
            <a:endParaRPr b="1" sz="20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b="1" lang="pt-BR" sz="2000">
                <a:solidFill>
                  <a:srgbClr val="800000"/>
                </a:solidFill>
              </a:rPr>
              <a:t>C</a:t>
            </a:r>
            <a:r>
              <a:rPr b="1" lang="pt-BR" sz="2000"/>
              <a:t>onsistência</a:t>
            </a:r>
            <a:endParaRPr b="1" sz="20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b="1" lang="pt-BR" sz="2000">
                <a:solidFill>
                  <a:srgbClr val="800000"/>
                </a:solidFill>
              </a:rPr>
              <a:t>I</a:t>
            </a:r>
            <a:r>
              <a:rPr b="1" lang="pt-BR" sz="2000"/>
              <a:t>solamento</a:t>
            </a:r>
            <a:endParaRPr b="1" sz="20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b="1" lang="pt-BR" sz="2000">
                <a:solidFill>
                  <a:srgbClr val="800000"/>
                </a:solidFill>
              </a:rPr>
              <a:t>D</a:t>
            </a:r>
            <a:r>
              <a:rPr b="1" lang="pt-BR" sz="2000"/>
              <a:t>urabilidade ou Persistência</a:t>
            </a:r>
            <a:endParaRPr b="1" sz="2000"/>
          </a:p>
        </p:txBody>
      </p:sp>
      <p:pic>
        <p:nvPicPr>
          <p:cNvPr id="869" name="Google Shape;869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01"/>
          <p:cNvSpPr txBox="1"/>
          <p:nvPr>
            <p:ph idx="11" type="ftr"/>
          </p:nvPr>
        </p:nvSpPr>
        <p:spPr>
          <a:xfrm>
            <a:off x="2951163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71" name="Google Shape;871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4310063"/>
            <a:ext cx="2079625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01"/>
          <p:cNvSpPr/>
          <p:nvPr/>
        </p:nvSpPr>
        <p:spPr>
          <a:xfrm>
            <a:off x="1042988" y="4343400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 – </a:t>
            </a:r>
            <a:r>
              <a:rPr b="1" lang="pt-BR" sz="2800">
                <a:solidFill>
                  <a:srgbClr val="C00000"/>
                </a:solidFill>
              </a:rPr>
              <a:t>A</a:t>
            </a:r>
            <a:r>
              <a:rPr b="1" lang="pt-BR" sz="2800"/>
              <a:t>tomicidade </a:t>
            </a:r>
            <a:r>
              <a:rPr b="1" lang="pt-BR" sz="2800">
                <a:solidFill>
                  <a:srgbClr val="800000"/>
                </a:solidFill>
              </a:rPr>
              <a:t>ACID</a:t>
            </a:r>
            <a:endParaRPr b="1" sz="2800"/>
          </a:p>
        </p:txBody>
      </p:sp>
      <p:sp>
        <p:nvSpPr>
          <p:cNvPr id="878" name="Google Shape;878;p102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Princípio do </a:t>
            </a:r>
            <a:r>
              <a:rPr i="1" lang="pt-BR" sz="2000">
                <a:solidFill>
                  <a:srgbClr val="800000"/>
                </a:solidFill>
              </a:rPr>
              <a:t>“</a:t>
            </a:r>
            <a:r>
              <a:rPr b="1" i="1" lang="pt-BR" sz="2000">
                <a:solidFill>
                  <a:srgbClr val="800000"/>
                </a:solidFill>
              </a:rPr>
              <a:t>Tudo ou Nada</a:t>
            </a:r>
            <a:r>
              <a:rPr i="1" lang="pt-BR" sz="2000">
                <a:solidFill>
                  <a:srgbClr val="800000"/>
                </a:solidFill>
              </a:rPr>
              <a:t>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pt-BR" sz="2000"/>
              <a:t>ou todas as operações da transação são efetivadas com sucesso no BD ou nenhuma delas se efetiva</a:t>
            </a:r>
            <a:endParaRPr sz="20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preservar a integridade do BD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Responsabilidade do subsistema de recuperação contra falhas (</a:t>
            </a:r>
            <a:r>
              <a:rPr lang="pt-BR" sz="2000">
                <a:solidFill>
                  <a:srgbClr val="800000"/>
                </a:solidFill>
              </a:rPr>
              <a:t>subsistema de </a:t>
            </a:r>
            <a:r>
              <a:rPr b="1" i="1" lang="pt-BR" sz="2000">
                <a:solidFill>
                  <a:srgbClr val="800000"/>
                </a:solidFill>
              </a:rPr>
              <a:t>recovery</a:t>
            </a:r>
            <a:r>
              <a:rPr lang="pt-BR" sz="2000"/>
              <a:t>) do SGBD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lang="pt-BR" sz="2000">
                <a:solidFill>
                  <a:srgbClr val="800000"/>
                </a:solidFill>
              </a:rPr>
              <a:t>desfazer</a:t>
            </a:r>
            <a:r>
              <a:rPr lang="pt-BR" sz="2000"/>
              <a:t> as ações de transações parcialmente executadas</a:t>
            </a:r>
            <a:endParaRPr sz="2000"/>
          </a:p>
        </p:txBody>
      </p:sp>
      <p:pic>
        <p:nvPicPr>
          <p:cNvPr id="879" name="Google Shape;87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102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81" name="Google Shape;881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788" y="4343400"/>
            <a:ext cx="2078037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102"/>
          <p:cNvSpPr/>
          <p:nvPr/>
        </p:nvSpPr>
        <p:spPr>
          <a:xfrm>
            <a:off x="2339975" y="4953000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 – </a:t>
            </a:r>
            <a:r>
              <a:rPr b="1" lang="pt-BR" sz="2800">
                <a:solidFill>
                  <a:srgbClr val="C00000"/>
                </a:solidFill>
              </a:rPr>
              <a:t>C</a:t>
            </a:r>
            <a:r>
              <a:rPr b="1" lang="pt-BR" sz="2800"/>
              <a:t>onsistência </a:t>
            </a:r>
            <a:r>
              <a:rPr b="1" lang="pt-BR" sz="2800">
                <a:solidFill>
                  <a:srgbClr val="800000"/>
                </a:solidFill>
              </a:rPr>
              <a:t>ACID</a:t>
            </a:r>
            <a:endParaRPr b="1" sz="2800"/>
          </a:p>
        </p:txBody>
      </p:sp>
      <p:sp>
        <p:nvSpPr>
          <p:cNvPr id="888" name="Google Shape;888;p103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A execução de uma </a:t>
            </a:r>
            <a:r>
              <a:rPr b="1" lang="pt-BR" sz="2000"/>
              <a:t>transação isolada</a:t>
            </a:r>
            <a:r>
              <a:rPr lang="pt-BR" sz="2000"/>
              <a:t> preserva a </a:t>
            </a:r>
            <a:r>
              <a:rPr b="1" lang="pt-BR" sz="2000"/>
              <a:t>consistência do banco de dados.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lang="pt-BR" sz="2000"/>
              <a:t>subsistema de recovery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300"/>
              <a:buChar char="■"/>
            </a:pPr>
            <a:r>
              <a:rPr lang="pt-BR" sz="2000"/>
              <a:t>desfazer as ações da </a:t>
            </a:r>
            <a:r>
              <a:rPr b="1" lang="pt-BR" sz="2000"/>
              <a:t>transação que violou a integridade</a:t>
            </a:r>
            <a:endParaRPr b="1" sz="2000"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pic>
        <p:nvPicPr>
          <p:cNvPr id="889" name="Google Shape;889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103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891" name="Google Shape;891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788" y="4343400"/>
            <a:ext cx="2078037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103"/>
          <p:cNvSpPr/>
          <p:nvPr/>
        </p:nvSpPr>
        <p:spPr>
          <a:xfrm>
            <a:off x="2339975" y="4953000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 – Isolamento </a:t>
            </a:r>
            <a:r>
              <a:rPr b="1" lang="pt-BR" sz="2800">
                <a:solidFill>
                  <a:srgbClr val="800000"/>
                </a:solidFill>
              </a:rPr>
              <a:t>ACID</a:t>
            </a:r>
            <a:endParaRPr b="1" sz="2800"/>
          </a:p>
        </p:txBody>
      </p:sp>
      <p:sp>
        <p:nvSpPr>
          <p:cNvPr id="898" name="Google Shape;898;p104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Embora </a:t>
            </a:r>
            <a:r>
              <a:rPr b="1" lang="pt-BR" sz="2000"/>
              <a:t>várias transações possam ser executadas simultaneamente</a:t>
            </a:r>
            <a:r>
              <a:rPr lang="pt-BR" sz="2000"/>
              <a:t>, cada transação precisa estar desinformada das outras transações que estão sendo executadas ao mesmo tempo.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Responsabilidade do subsistema de </a:t>
            </a:r>
            <a:r>
              <a:rPr b="1" lang="pt-BR" sz="2000"/>
              <a:t>controle de concorrência </a:t>
            </a:r>
            <a:r>
              <a:rPr lang="pt-BR" sz="2000"/>
              <a:t>(scheduler) do SGBD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pt-BR" sz="2000"/>
              <a:t>garantir escalonamentos sem interferências</a:t>
            </a:r>
            <a:endParaRPr sz="2000"/>
          </a:p>
          <a:p>
            <a:pPr indent="-247650" lvl="0" marL="342900" rtl="0" algn="just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pic>
        <p:nvPicPr>
          <p:cNvPr id="899" name="Google Shape;89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04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901" name="Google Shape;901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2425" y="3989388"/>
            <a:ext cx="2079625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104"/>
          <p:cNvSpPr/>
          <p:nvPr/>
        </p:nvSpPr>
        <p:spPr>
          <a:xfrm>
            <a:off x="2700338" y="4244975"/>
            <a:ext cx="3816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para transferir $ 50 da conta A para a conta B: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Transação – Durabilidade </a:t>
            </a:r>
            <a:r>
              <a:rPr b="1" lang="pt-BR" sz="2800">
                <a:solidFill>
                  <a:srgbClr val="800000"/>
                </a:solidFill>
              </a:rPr>
              <a:t>ACID</a:t>
            </a:r>
            <a:endParaRPr b="1" sz="2800"/>
          </a:p>
        </p:txBody>
      </p:sp>
      <p:sp>
        <p:nvSpPr>
          <p:cNvPr id="908" name="Google Shape;908;p105"/>
          <p:cNvSpPr txBox="1"/>
          <p:nvPr>
            <p:ph idx="1" type="body"/>
          </p:nvPr>
        </p:nvSpPr>
        <p:spPr>
          <a:xfrm>
            <a:off x="395288" y="1773238"/>
            <a:ext cx="84248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A propriedade de </a:t>
            </a:r>
            <a:r>
              <a:rPr b="1" lang="pt-BR" sz="2000"/>
              <a:t>durabilidade garante que o que foi salvo, </a:t>
            </a:r>
            <a:r>
              <a:rPr lang="pt-BR" sz="2000"/>
              <a:t>não será mais perdido.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Deve-se garantir que as </a:t>
            </a:r>
            <a:r>
              <a:rPr lang="pt-BR" sz="2000">
                <a:solidFill>
                  <a:srgbClr val="800000"/>
                </a:solidFill>
              </a:rPr>
              <a:t>modificações realizadas por uma transação que concluiu com </a:t>
            </a:r>
            <a:r>
              <a:rPr b="1" lang="pt-BR" sz="2000">
                <a:solidFill>
                  <a:srgbClr val="800000"/>
                </a:solidFill>
              </a:rPr>
              <a:t>sucesso persistam no BD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600"/>
              <a:buChar char="◻"/>
            </a:pPr>
            <a:r>
              <a:rPr lang="pt-BR" sz="2000"/>
              <a:t>nenhuma falha posterior ocorrida no BD deve perder essas modificações</a:t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pt-BR" sz="2000"/>
              <a:t>Responsabilidade do </a:t>
            </a:r>
            <a:r>
              <a:rPr lang="pt-BR" sz="2000">
                <a:solidFill>
                  <a:srgbClr val="800000"/>
                </a:solidFill>
              </a:rPr>
              <a:t>subsistema de </a:t>
            </a:r>
            <a:r>
              <a:rPr b="1" i="1" lang="pt-BR" sz="2000">
                <a:solidFill>
                  <a:srgbClr val="800000"/>
                </a:solidFill>
              </a:rPr>
              <a:t>recovery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600"/>
              <a:buChar char="◻"/>
            </a:pPr>
            <a:r>
              <a:rPr lang="pt-BR" sz="2000">
                <a:solidFill>
                  <a:srgbClr val="800000"/>
                </a:solidFill>
              </a:rPr>
              <a:t>refazer</a:t>
            </a:r>
            <a:r>
              <a:rPr lang="pt-BR" sz="2000"/>
              <a:t> transações que executaram com sucesso em caso de falha no BD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909" name="Google Shape;909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05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6"/>
          <p:cNvSpPr txBox="1"/>
          <p:nvPr>
            <p:ph type="title"/>
          </p:nvPr>
        </p:nvSpPr>
        <p:spPr>
          <a:xfrm>
            <a:off x="457200" y="6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Exemplo – 1 - Rollback</a:t>
            </a:r>
            <a:endParaRPr b="1" sz="2800"/>
          </a:p>
        </p:txBody>
      </p:sp>
      <p:pic>
        <p:nvPicPr>
          <p:cNvPr id="916" name="Google Shape;91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106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918" name="Google Shape;918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075" y="857250"/>
            <a:ext cx="2962275" cy="173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788" y="2708275"/>
            <a:ext cx="6948487" cy="141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1012825"/>
            <a:ext cx="3181350" cy="47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275" y="3992563"/>
            <a:ext cx="2963863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07"/>
          <p:cNvSpPr txBox="1"/>
          <p:nvPr>
            <p:ph type="title"/>
          </p:nvPr>
        </p:nvSpPr>
        <p:spPr>
          <a:xfrm>
            <a:off x="457200" y="6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Exemplo – 2 - Commit</a:t>
            </a:r>
            <a:endParaRPr b="1" sz="2800"/>
          </a:p>
        </p:txBody>
      </p:sp>
      <p:pic>
        <p:nvPicPr>
          <p:cNvPr id="927" name="Google Shape;927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8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107"/>
          <p:cNvSpPr txBox="1"/>
          <p:nvPr>
            <p:ph idx="11" type="ftr"/>
          </p:nvPr>
        </p:nvSpPr>
        <p:spPr>
          <a:xfrm>
            <a:off x="4284663" y="63896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pic>
        <p:nvPicPr>
          <p:cNvPr id="929" name="Google Shape;929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075" y="857250"/>
            <a:ext cx="2962275" cy="173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012825"/>
            <a:ext cx="3181350" cy="47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2555875"/>
            <a:ext cx="7505700" cy="1246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9075" y="3670300"/>
            <a:ext cx="3127375" cy="22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8"/>
          <p:cNvSpPr txBox="1"/>
          <p:nvPr>
            <p:ph type="ctrTitle"/>
          </p:nvPr>
        </p:nvSpPr>
        <p:spPr>
          <a:xfrm>
            <a:off x="45720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Exercício</a:t>
            </a:r>
            <a:endParaRPr sz="2800"/>
          </a:p>
        </p:txBody>
      </p:sp>
      <p:pic>
        <p:nvPicPr>
          <p:cNvPr id="938" name="Google Shape;938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10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9"/>
          <p:cNvSpPr txBox="1"/>
          <p:nvPr>
            <p:ph type="title"/>
          </p:nvPr>
        </p:nvSpPr>
        <p:spPr>
          <a:xfrm>
            <a:off x="0" y="40005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000000"/>
                </a:solidFill>
              </a:rPr>
              <a:t>Exercício</a:t>
            </a:r>
            <a:endParaRPr/>
          </a:p>
        </p:txBody>
      </p:sp>
      <p:pic>
        <p:nvPicPr>
          <p:cNvPr id="945" name="Google Shape;945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109"/>
          <p:cNvSpPr txBox="1"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9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sp>
        <p:nvSpPr>
          <p:cNvPr id="948" name="Google Shape;948;p109"/>
          <p:cNvSpPr/>
          <p:nvPr/>
        </p:nvSpPr>
        <p:spPr>
          <a:xfrm>
            <a:off x="367433" y="1543050"/>
            <a:ext cx="8409133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-- 01 criar uma consulta que faça ROLLBACK – excluir cd_editora = 1 na tb_livro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-- 02 criar uma consulta que faça ROLLBACK - aumentar o preço em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-- 03 criar uma consulta que faça COMMIT - incluir 2 novos generos (IA) (BI)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4"/>
          <p:cNvSpPr txBox="1"/>
          <p:nvPr>
            <p:ph type="ctrTitle"/>
          </p:nvPr>
        </p:nvSpPr>
        <p:spPr>
          <a:xfrm>
            <a:off x="3945948" y="2393229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SQL - View </a:t>
            </a:r>
            <a:endParaRPr/>
          </a:p>
        </p:txBody>
      </p:sp>
      <p:pic>
        <p:nvPicPr>
          <p:cNvPr id="608" name="Google Shape;60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0"/>
          <p:cNvSpPr txBox="1"/>
          <p:nvPr>
            <p:ph type="ctrTitle"/>
          </p:nvPr>
        </p:nvSpPr>
        <p:spPr>
          <a:xfrm>
            <a:off x="1600200" y="1773238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 Questionário - Kahoot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5" name="Google Shape;955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10"/>
          <p:cNvSpPr txBox="1"/>
          <p:nvPr>
            <p:ph idx="11" type="ftr"/>
          </p:nvPr>
        </p:nvSpPr>
        <p:spPr>
          <a:xfrm>
            <a:off x="3105150" y="6248400"/>
            <a:ext cx="4535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Google Shape;963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111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38" y="1433513"/>
            <a:ext cx="5795962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788" y="3032125"/>
            <a:ext cx="36766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11"/>
          <p:cNvSpPr txBox="1"/>
          <p:nvPr/>
        </p:nvSpPr>
        <p:spPr>
          <a:xfrm>
            <a:off x="307975" y="5113338"/>
            <a:ext cx="1681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+ 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8" name="Google Shape;968;p111"/>
          <p:cNvCxnSpPr/>
          <p:nvPr/>
        </p:nvCxnSpPr>
        <p:spPr>
          <a:xfrm flipH="1" rot="10800000">
            <a:off x="2051050" y="4724400"/>
            <a:ext cx="3968750" cy="5762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9" name="Google Shape;969;p1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111"/>
          <p:cNvSpPr txBox="1"/>
          <p:nvPr/>
        </p:nvSpPr>
        <p:spPr>
          <a:xfrm>
            <a:off x="6421438" y="1817688"/>
            <a:ext cx="1989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https://kahoot.it/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11"/>
          <p:cNvSpPr txBox="1"/>
          <p:nvPr>
            <p:ph idx="11" type="ftr"/>
          </p:nvPr>
        </p:nvSpPr>
        <p:spPr>
          <a:xfrm>
            <a:off x="2444750" y="6327775"/>
            <a:ext cx="5172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12"/>
          <p:cNvSpPr txBox="1"/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77" name="Google Shape;977;p112"/>
          <p:cNvSpPr txBox="1"/>
          <p:nvPr>
            <p:ph idx="1" type="body"/>
          </p:nvPr>
        </p:nvSpPr>
        <p:spPr>
          <a:xfrm>
            <a:off x="1520149" y="1911932"/>
            <a:ext cx="64293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View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Exercício 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Transact</a:t>
            </a:r>
            <a:endParaRPr b="1" sz="20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Exercício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pt-BR" sz="2000"/>
              <a:t>Questionário Kahoot</a:t>
            </a:r>
            <a:endParaRPr b="1" sz="2000"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1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13"/>
          <p:cNvSpPr txBox="1"/>
          <p:nvPr>
            <p:ph type="title"/>
          </p:nvPr>
        </p:nvSpPr>
        <p:spPr>
          <a:xfrm>
            <a:off x="2916237" y="1916112"/>
            <a:ext cx="338455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pt-BR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/>
          </a:p>
        </p:txBody>
      </p:sp>
      <p:sp>
        <p:nvSpPr>
          <p:cNvPr id="986" name="Google Shape;986;p1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13"/>
          <p:cNvSpPr txBox="1"/>
          <p:nvPr/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Jose.wellington@uniceub.br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8" name="Google Shape;988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113"/>
          <p:cNvSpPr txBox="1"/>
          <p:nvPr>
            <p:ph idx="11" type="ftr"/>
          </p:nvPr>
        </p:nvSpPr>
        <p:spPr>
          <a:xfrm>
            <a:off x="14097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13 -  view  - transacao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5"/>
          <p:cNvSpPr txBox="1"/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endParaRPr/>
          </a:p>
        </p:txBody>
      </p:sp>
      <p:pic>
        <p:nvPicPr>
          <p:cNvPr id="616" name="Google Shape;61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5"/>
          <p:cNvSpPr/>
          <p:nvPr/>
        </p:nvSpPr>
        <p:spPr>
          <a:xfrm>
            <a:off x="242888" y="1387475"/>
            <a:ext cx="7272337" cy="95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uma tabela virtual cujo conteúdo (colunas e linhas) é definido por uma consulta. </a:t>
            </a:r>
            <a:endParaRPr/>
          </a:p>
        </p:txBody>
      </p:sp>
      <p:pic>
        <p:nvPicPr>
          <p:cNvPr id="618" name="Google Shape;61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025" y="2720975"/>
            <a:ext cx="5057775" cy="28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Onde aplicamos?</a:t>
            </a:r>
            <a:r>
              <a:rPr lang="pt-BR" sz="3200"/>
              <a:t>   </a:t>
            </a:r>
            <a:endParaRPr/>
          </a:p>
        </p:txBody>
      </p:sp>
      <p:pic>
        <p:nvPicPr>
          <p:cNvPr id="625" name="Google Shape;62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sp>
        <p:nvSpPr>
          <p:cNvPr id="627" name="Google Shape;627;p76"/>
          <p:cNvSpPr/>
          <p:nvPr/>
        </p:nvSpPr>
        <p:spPr>
          <a:xfrm>
            <a:off x="684213" y="2060575"/>
            <a:ext cx="4103687" cy="286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Restrição usuário x domínio;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Podemos restringir o acesso de um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específico a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colunas</a:t>
            </a:r>
            <a:r>
              <a:rPr b="0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(domínios) específicas (os) de uma tabela.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763" y="1987550"/>
            <a:ext cx="41402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Onde aplicamos?</a:t>
            </a:r>
            <a:r>
              <a:rPr lang="pt-BR" sz="3200"/>
              <a:t>   </a:t>
            </a:r>
            <a:endParaRPr/>
          </a:p>
        </p:txBody>
      </p:sp>
      <p:pic>
        <p:nvPicPr>
          <p:cNvPr id="634" name="Google Shape;63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sp>
        <p:nvSpPr>
          <p:cNvPr id="636" name="Google Shape;636;p77"/>
          <p:cNvSpPr/>
          <p:nvPr/>
        </p:nvSpPr>
        <p:spPr>
          <a:xfrm>
            <a:off x="468313" y="3797300"/>
            <a:ext cx="8278812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Associar vários domínios formando uma única entidade;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Podemos ter várias "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encapsuladas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uma view, formando somente uma tabela arbitrariamente.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1844675"/>
            <a:ext cx="67913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Qual as vantagens de se usar views ?</a:t>
            </a:r>
            <a:endParaRPr sz="3200"/>
          </a:p>
        </p:txBody>
      </p:sp>
      <p:pic>
        <p:nvPicPr>
          <p:cNvPr id="643" name="Google Shape;64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sp>
        <p:nvSpPr>
          <p:cNvPr id="645" name="Google Shape;645;p78"/>
          <p:cNvSpPr/>
          <p:nvPr/>
        </p:nvSpPr>
        <p:spPr>
          <a:xfrm>
            <a:off x="323850" y="1874838"/>
            <a:ext cx="7704138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📫"/>
            </a:pP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Economizar tempo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retrabalho;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Você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 precisar escrever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aquela instrução enorme. Escreva uma vez e armazene!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6550" y="3176588"/>
            <a:ext cx="39147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Qual as vantagens de se usar views ?</a:t>
            </a:r>
            <a:endParaRPr sz="3200"/>
          </a:p>
        </p:txBody>
      </p:sp>
      <p:pic>
        <p:nvPicPr>
          <p:cNvPr id="652" name="Google Shape;65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13 -  view  - transacao </a:t>
            </a:r>
            <a:endParaRPr/>
          </a:p>
        </p:txBody>
      </p:sp>
      <p:sp>
        <p:nvSpPr>
          <p:cNvPr id="654" name="Google Shape;654;p79"/>
          <p:cNvSpPr/>
          <p:nvPr/>
        </p:nvSpPr>
        <p:spPr>
          <a:xfrm>
            <a:off x="222250" y="1557338"/>
            <a:ext cx="516716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Mascarar complexidade do banco de dados;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As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views isolam do usuário a complexidade do banco de dados. </a:t>
            </a:r>
            <a:endParaRPr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Nomes de domínios podem ser referenciados com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literais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outros recursos. </a:t>
            </a:r>
            <a:endParaRPr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Isso proporciona aos desenvolvedores a capacidade de alterar a estrutura sem afetar a interação do usuário com o banco de dados.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3758" y="2205039"/>
            <a:ext cx="3140342" cy="231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