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6" r:id="rId4"/>
    <p:sldMasterId id="2147483747" r:id="rId5"/>
    <p:sldMasterId id="2147483748" r:id="rId6"/>
    <p:sldMasterId id="2147483749" r:id="rId7"/>
    <p:sldMasterId id="2147483750" r:id="rId8"/>
    <p:sldMasterId id="2147483751" r:id="rId9"/>
    <p:sldMasterId id="2147483752" r:id="rId10"/>
    <p:sldMasterId id="2147483753" r:id="rId11"/>
    <p:sldMasterId id="2147483754" r:id="rId12"/>
    <p:sldMasterId id="2147483755" r:id="rId13"/>
    <p:sldMasterId id="2147483756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</p:sldIdLst>
  <p:sldSz cy="6858000" cx="9144000"/>
  <p:notesSz cx="6724650" cy="9774225"/>
  <p:embeddedFontLst>
    <p:embeddedFont>
      <p:font typeface="Arial Black"/>
      <p:regular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79">
          <p15:clr>
            <a:srgbClr val="000000"/>
          </p15:clr>
        </p15:guide>
        <p15:guide id="2" pos="211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79" orient="horz"/>
        <p:guide pos="211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5.xml"/><Relationship Id="rId42" Type="http://schemas.openxmlformats.org/officeDocument/2006/relationships/slide" Target="slides/slide27.xml"/><Relationship Id="rId41" Type="http://schemas.openxmlformats.org/officeDocument/2006/relationships/slide" Target="slides/slide26.xml"/><Relationship Id="rId44" Type="http://schemas.openxmlformats.org/officeDocument/2006/relationships/slide" Target="slides/slide29.xml"/><Relationship Id="rId43" Type="http://schemas.openxmlformats.org/officeDocument/2006/relationships/slide" Target="slides/slide28.xml"/><Relationship Id="rId46" Type="http://schemas.openxmlformats.org/officeDocument/2006/relationships/slide" Target="slides/slide31.xml"/><Relationship Id="rId45" Type="http://schemas.openxmlformats.org/officeDocument/2006/relationships/slide" Target="slides/slide3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3.xml"/><Relationship Id="rId47" Type="http://schemas.openxmlformats.org/officeDocument/2006/relationships/slide" Target="slides/slide32.xml"/><Relationship Id="rId49" Type="http://schemas.openxmlformats.org/officeDocument/2006/relationships/slide" Target="slides/slide34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33" Type="http://schemas.openxmlformats.org/officeDocument/2006/relationships/slide" Target="slides/slide18.xml"/><Relationship Id="rId32" Type="http://schemas.openxmlformats.org/officeDocument/2006/relationships/slide" Target="slides/slide17.xml"/><Relationship Id="rId35" Type="http://schemas.openxmlformats.org/officeDocument/2006/relationships/slide" Target="slides/slide20.xml"/><Relationship Id="rId34" Type="http://schemas.openxmlformats.org/officeDocument/2006/relationships/slide" Target="slides/slide19.xml"/><Relationship Id="rId37" Type="http://schemas.openxmlformats.org/officeDocument/2006/relationships/slide" Target="slides/slide22.xml"/><Relationship Id="rId36" Type="http://schemas.openxmlformats.org/officeDocument/2006/relationships/slide" Target="slides/slide21.xml"/><Relationship Id="rId39" Type="http://schemas.openxmlformats.org/officeDocument/2006/relationships/slide" Target="slides/slide24.xml"/><Relationship Id="rId38" Type="http://schemas.openxmlformats.org/officeDocument/2006/relationships/slide" Target="slides/slide23.xml"/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60" Type="http://schemas.openxmlformats.org/officeDocument/2006/relationships/font" Target="fonts/ArialBlack-regular.fntdata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29" Type="http://schemas.openxmlformats.org/officeDocument/2006/relationships/slide" Target="slides/slide14.xml"/><Relationship Id="rId51" Type="http://schemas.openxmlformats.org/officeDocument/2006/relationships/slide" Target="slides/slide36.xml"/><Relationship Id="rId50" Type="http://schemas.openxmlformats.org/officeDocument/2006/relationships/slide" Target="slides/slide35.xml"/><Relationship Id="rId53" Type="http://schemas.openxmlformats.org/officeDocument/2006/relationships/slide" Target="slides/slide38.xml"/><Relationship Id="rId52" Type="http://schemas.openxmlformats.org/officeDocument/2006/relationships/slide" Target="slides/slide37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40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39.xml"/><Relationship Id="rId13" Type="http://schemas.openxmlformats.org/officeDocument/2006/relationships/slideMaster" Target="slideMasters/slideMaster10.xml"/><Relationship Id="rId57" Type="http://schemas.openxmlformats.org/officeDocument/2006/relationships/slide" Target="slides/slide42.xml"/><Relationship Id="rId12" Type="http://schemas.openxmlformats.org/officeDocument/2006/relationships/slideMaster" Target="slideMasters/slideMaster9.xml"/><Relationship Id="rId56" Type="http://schemas.openxmlformats.org/officeDocument/2006/relationships/slide" Target="slides/slide41.xml"/><Relationship Id="rId15" Type="http://schemas.openxmlformats.org/officeDocument/2006/relationships/notesMaster" Target="notesMasters/notesMaster1.xml"/><Relationship Id="rId59" Type="http://schemas.openxmlformats.org/officeDocument/2006/relationships/slide" Target="slides/slide44.xml"/><Relationship Id="rId14" Type="http://schemas.openxmlformats.org/officeDocument/2006/relationships/slideMaster" Target="slideMasters/slideMaster11.xml"/><Relationship Id="rId58" Type="http://schemas.openxmlformats.org/officeDocument/2006/relationships/slide" Target="slides/slide43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19" Type="http://schemas.openxmlformats.org/officeDocument/2006/relationships/slide" Target="slides/slide4.xml"/><Relationship Id="rId1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08412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7" name="Google Shape;877;p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0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10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3" name="Google Shape;963;p1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1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11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5" name="Google Shape;975;p1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2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3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4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5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6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7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8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9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:notes"/>
          <p:cNvSpPr txBox="1"/>
          <p:nvPr/>
        </p:nvSpPr>
        <p:spPr>
          <a:xfrm>
            <a:off x="3809078" y="9283816"/>
            <a:ext cx="2913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7" name="Google Shape;887;p2:notes"/>
          <p:cNvSpPr txBox="1"/>
          <p:nvPr>
            <p:ph idx="1" type="body"/>
          </p:nvPr>
        </p:nvSpPr>
        <p:spPr>
          <a:xfrm>
            <a:off x="672465" y="4642757"/>
            <a:ext cx="5379600" cy="4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0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21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2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2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23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24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25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2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26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7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8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29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7" name="Google Shape;897;p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0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b6b8581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gb6b858140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3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3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3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3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3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3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3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3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3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0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1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e0330fe7da_0_0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6" name="Google Shape;1296;ge0330fe7da_0_0:notes"/>
          <p:cNvSpPr/>
          <p:nvPr>
            <p:ph idx="2" type="sldImg"/>
          </p:nvPr>
        </p:nvSpPr>
        <p:spPr>
          <a:xfrm>
            <a:off x="919163" y="733425"/>
            <a:ext cx="48864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5" name="Google Shape;1305;p4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5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4" name="Google Shape;914;p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7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8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8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2" name="Google Shape;942;p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9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9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2" name="Google Shape;952;p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3" name="Google Shape;103;p1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1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" name="Google Shape;111;p13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1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65" name="Google Shape;165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7" name="Google Shape;177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82" name="Google Shape;182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3" name="Google Shape;183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90" name="Google Shape;190;p24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7" name="Google Shape;19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8" name="Google Shape;218;p27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0" name="Google Shape;220;p27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1" name="Google Shape;221;p27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31" name="Google Shape;231;p27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7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3" name="Google Shape;233;p2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9" name="Google Shape;239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5" name="Google Shape;245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7" name="Google Shape;247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51" name="Google Shape;251;p30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52" name="Google Shape;252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4" name="Google Shape;254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61" name="Google Shape;261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3" name="Google Shape;263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8" name="Google Shape;268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2" name="Google Shape;272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276" name="Google Shape;276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7" name="Google Shape;277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9" name="Google Shape;279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4" name="Google Shape;284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2" name="Google Shape;292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6" name="Google Shape;296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8" name="Google Shape;298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2" name="Google Shape;302;p38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3" name="Google Shape;303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5" name="Google Shape;305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9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9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0" name="Google Shape;330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2" name="Google Shape;332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35" name="Google Shape;335;p42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7" name="Google Shape;337;p4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38" name="Google Shape;338;p42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0" name="Google Shape;340;p42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1" name="Google Shape;341;p42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2" name="Google Shape;342;p42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3" name="Google Shape;343;p42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4" name="Google Shape;344;p42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5" name="Google Shape;345;p42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6" name="Google Shape;346;p42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7" name="Google Shape;347;p42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48" name="Google Shape;348;p4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0" name="Google Shape;350;p4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6" name="Google Shape;356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8" name="Google Shape;358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62" name="Google Shape;362;p44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63" name="Google Shape;363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5" name="Google Shape;365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9" name="Google Shape;369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70" name="Google Shape;370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1" name="Google Shape;371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72" name="Google Shape;372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4" name="Google Shape;374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9" name="Google Shape;379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3" name="Google Shape;383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387" name="Google Shape;387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8" name="Google Shape;388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0" name="Google Shape;390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Google Shape;394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5" name="Google Shape;395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7" name="Google Shape;397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50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1" name="Google Shape;401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3" name="Google Shape;403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51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7" name="Google Shape;407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9" name="Google Shape;409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13" name="Google Shape;413;p52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14" name="Google Shape;414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6" name="Google Shape;416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53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3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40" name="Google Shape;440;p55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" name="Google Shape;441;p5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42" name="Google Shape;442;p5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43" name="Google Shape;443;p55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4" name="Google Shape;444;p55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5" name="Google Shape;445;p55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6" name="Google Shape;446;p55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7" name="Google Shape;447;p55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8" name="Google Shape;448;p55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9" name="Google Shape;449;p55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0" name="Google Shape;450;p55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1" name="Google Shape;451;p55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2" name="Google Shape;452;p55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53" name="Google Shape;453;p55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55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5" name="Google Shape;455;p5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1" name="Google Shape;461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5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5" name="Google Shape;465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7" name="Google Shape;467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71" name="Google Shape;471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5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3" name="Google Shape;473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59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77" name="Google Shape;477;p59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78" name="Google Shape;478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5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0" name="Google Shape;480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85" name="Google Shape;485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6" name="Google Shape;486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87" name="Google Shape;487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9" name="Google Shape;489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6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4" name="Google Shape;494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98" name="Google Shape;498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99" name="Google Shape;499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1" name="Google Shape;501;p6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5" name="Google Shape;505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6" name="Google Shape;506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6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8" name="Google Shape;508;p6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64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2" name="Google Shape;512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6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4" name="Google Shape;514;p6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5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65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8" name="Google Shape;518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6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0" name="Google Shape;520;p6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66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4" name="Google Shape;524;p66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5" name="Google Shape;525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6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7" name="Google Shape;527;p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8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68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1" name="Google Shape;551;p6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6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7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3" name="Google Shape;573;p7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7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92" name="Google Shape;592;p72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3" name="Google Shape;593;p72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94" name="Google Shape;594;p7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95" name="Google Shape;595;p72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6" name="Google Shape;596;p72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7" name="Google Shape;597;p72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8" name="Google Shape;598;p72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9" name="Google Shape;599;p72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0" name="Google Shape;600;p72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1" name="Google Shape;601;p72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2" name="Google Shape;602;p72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3" name="Google Shape;603;p72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4" name="Google Shape;604;p72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605" name="Google Shape;605;p7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7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7" name="Google Shape;607;p7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7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3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12" name="Google Shape;612;p7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73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73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7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8" name="Google Shape;618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7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0" name="Google Shape;620;p7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7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4" name="Google Shape;624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7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6" name="Google Shape;626;p7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76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30" name="Google Shape;630;p76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31" name="Google Shape;631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7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3" name="Google Shape;633;p7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7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7" name="Google Shape;637;p7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38" name="Google Shape;638;p7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9" name="Google Shape;639;p7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40" name="Google Shape;640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7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2" name="Google Shape;642;p7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7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7" name="Google Shape;647;p7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6" name="Google Shape;8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7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1" name="Google Shape;651;p7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8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55" name="Google Shape;655;p8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6" name="Google Shape;656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8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8" name="Google Shape;658;p8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8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2" name="Google Shape;662;p8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3" name="Google Shape;663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8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5" name="Google Shape;665;p8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82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69" name="Google Shape;669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8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1" name="Google Shape;671;p8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3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83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75" name="Google Shape;675;p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8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7" name="Google Shape;677;p8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84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81" name="Google Shape;681;p84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82" name="Google Shape;682;p8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8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4" name="Google Shape;684;p8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8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03" name="Google Shape;703;p86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4" name="Google Shape;704;p86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05" name="Google Shape;705;p86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06" name="Google Shape;706;p86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7" name="Google Shape;707;p86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8" name="Google Shape;708;p86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9" name="Google Shape;709;p86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0" name="Google Shape;710;p86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1" name="Google Shape;711;p86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2" name="Google Shape;712;p86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3" name="Google Shape;713;p86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4" name="Google Shape;714;p86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5" name="Google Shape;715;p86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716" name="Google Shape;716;p86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86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8" name="Google Shape;718;p8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8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8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87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724" name="Google Shape;724;p87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725" name="Google Shape;725;p8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p8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7" name="Google Shape;727;p8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8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1" name="Google Shape;731;p8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8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3" name="Google Shape;733;p8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8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7" name="Google Shape;737;p8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8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9" name="Google Shape;739;p8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9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3" name="Google Shape;743;p9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44" name="Google Shape;744;p9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5" name="Google Shape;745;p9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46" name="Google Shape;746;p9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9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8" name="Google Shape;748;p9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9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9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3" name="Google Shape;753;p9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9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7" name="Google Shape;757;p9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9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61" name="Google Shape;761;p9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2" name="Google Shape;762;p9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9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4" name="Google Shape;764;p9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9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9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8" name="Google Shape;768;p9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9" name="Google Shape;769;p9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0" name="Google Shape;770;p9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1" name="Google Shape;771;p9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9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95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75" name="Google Shape;775;p9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9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7" name="Google Shape;777;p9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6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96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81" name="Google Shape;781;p9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9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3" name="Google Shape;783;p9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97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87" name="Google Shape;787;p97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88" name="Google Shape;788;p9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9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0" name="Google Shape;790;p9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98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93" name="Google Shape;793;p9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98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98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10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5" name="Google Shape;815;p10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10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17" name="Google Shape;817;p10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1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101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1" name="Google Shape;821;p10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10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3" name="Google Shape;823;p10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102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7" name="Google Shape;827;p10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10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9" name="Google Shape;829;p10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2" name="Google Shape;832;p10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3" name="Google Shape;833;p10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4" name="Google Shape;834;p10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10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6" name="Google Shape;836;p10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10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40" name="Google Shape;840;p10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1" name="Google Shape;841;p10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10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3" name="Google Shape;843;p10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10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7" name="Google Shape;847;p10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0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10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10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2" name="Google Shape;852;p10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0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10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6" name="Google Shape;856;p10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57" name="Google Shape;857;p10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8" name="Google Shape;858;p10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59" name="Google Shape;859;p10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10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1" name="Google Shape;861;p10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108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65" name="Google Shape;865;p108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66" name="Google Shape;866;p10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10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8" name="Google Shape;868;p10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0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10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2" name="Google Shape;872;p10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10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4" name="Google Shape;874;p10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10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theme" Target="../theme/theme11.xml"/><Relationship Id="rId5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3.xml"/></Relationships>
</file>

<file path=ppt/slideMasters/_rels/slideMaster11.xml.rels><?xml version="1.0" encoding="UTF-8" standalone="yes"?><Relationships xmlns="http://schemas.openxmlformats.org/package/2006/relationships"><Relationship Id="rId11" Type="http://schemas.openxmlformats.org/officeDocument/2006/relationships/theme" Target="../theme/theme12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theme" Target="../theme/theme10.xml"/><Relationship Id="rId10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theme" Target="../theme/theme3.xml"/></Relationships>
</file>

<file path=ppt/slideMasters/_rels/slideMaster9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9.xml"/><Relationship Id="rId8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7" name="Google Shape;687;p8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688" name="Google Shape;688;p85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89" name="Google Shape;689;p85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0" name="Google Shape;690;p85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1" name="Google Shape;691;p85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85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85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85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6" name="Google Shape;696;p85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85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8" name="Google Shape;698;p8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9" name="Google Shape;699;p8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0" name="Google Shape;700;p8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8" name="Google Shape;798;p9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9" name="Google Shape;799;p99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00" name="Google Shape;800;p99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99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9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99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99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99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99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99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99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9" name="Google Shape;809;p9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0" name="Google Shape;810;p9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1" name="Google Shape;811;p9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39" name="Google Shape;39;p3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03" name="Google Shape;203;p26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4" name="Google Shape;204;p26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14" name="Google Shape;314;p40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15" name="Google Shape;315;p40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4" name="Google Shape;424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25" name="Google Shape;425;p5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26" name="Google Shape;426;p54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" name="Google Shape;427;p54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8" name="Google Shape;428;p5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4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4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6" name="Google Shape;436;p5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7" name="Google Shape;437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67"/>
          <p:cNvGrpSpPr/>
          <p:nvPr/>
        </p:nvGrpSpPr>
        <p:grpSpPr>
          <a:xfrm>
            <a:off x="0" y="0"/>
            <a:ext cx="9336088" cy="6667500"/>
            <a:chOff x="0" y="0"/>
            <a:chExt cx="5881" cy="4200"/>
          </a:xfrm>
        </p:grpSpPr>
        <p:sp>
          <p:nvSpPr>
            <p:cNvPr id="530" name="Google Shape;530;p67"/>
            <p:cNvSpPr txBox="1"/>
            <p:nvPr/>
          </p:nvSpPr>
          <p:spPr>
            <a:xfrm>
              <a:off x="0" y="0"/>
              <a:ext cx="2100" cy="42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7"/>
            <p:cNvSpPr txBox="1"/>
            <p:nvPr/>
          </p:nvSpPr>
          <p:spPr>
            <a:xfrm>
              <a:off x="1081" y="1065"/>
              <a:ext cx="4800" cy="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2" name="Google Shape;532;p67"/>
            <p:cNvGrpSpPr/>
            <p:nvPr/>
          </p:nvGrpSpPr>
          <p:grpSpPr>
            <a:xfrm>
              <a:off x="0" y="672"/>
              <a:ext cx="1737" cy="1885"/>
              <a:chOff x="0" y="672"/>
              <a:chExt cx="1737" cy="1885"/>
            </a:xfrm>
          </p:grpSpPr>
          <p:sp>
            <p:nvSpPr>
              <p:cNvPr id="533" name="Google Shape;533;p67"/>
              <p:cNvSpPr txBox="1"/>
              <p:nvPr/>
            </p:nvSpPr>
            <p:spPr>
              <a:xfrm>
                <a:off x="361" y="22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67"/>
              <p:cNvSpPr txBox="1"/>
              <p:nvPr/>
            </p:nvSpPr>
            <p:spPr>
              <a:xfrm>
                <a:off x="1081" y="1065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67"/>
              <p:cNvSpPr txBox="1"/>
              <p:nvPr/>
            </p:nvSpPr>
            <p:spPr>
              <a:xfrm>
                <a:off x="1437" y="672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67"/>
              <p:cNvSpPr txBox="1"/>
              <p:nvPr/>
            </p:nvSpPr>
            <p:spPr>
              <a:xfrm>
                <a:off x="719" y="2257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67"/>
              <p:cNvSpPr txBox="1"/>
              <p:nvPr/>
            </p:nvSpPr>
            <p:spPr>
              <a:xfrm>
                <a:off x="1437" y="1065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67"/>
              <p:cNvSpPr txBox="1"/>
              <p:nvPr/>
            </p:nvSpPr>
            <p:spPr>
              <a:xfrm>
                <a:off x="719" y="1464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67"/>
              <p:cNvSpPr txBox="1"/>
              <p:nvPr/>
            </p:nvSpPr>
            <p:spPr>
              <a:xfrm>
                <a:off x="0" y="1464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7"/>
              <p:cNvSpPr txBox="1"/>
              <p:nvPr/>
            </p:nvSpPr>
            <p:spPr>
              <a:xfrm>
                <a:off x="1081" y="1464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7"/>
              <p:cNvSpPr txBox="1"/>
              <p:nvPr/>
            </p:nvSpPr>
            <p:spPr>
              <a:xfrm>
                <a:off x="361" y="1857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7"/>
              <p:cNvSpPr txBox="1"/>
              <p:nvPr/>
            </p:nvSpPr>
            <p:spPr>
              <a:xfrm>
                <a:off x="719" y="18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3" name="Google Shape;543;p6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5" name="Google Shape;545;p6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Google Shape;546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7" name="Google Shape;547;p6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69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556" name="Google Shape;556;p69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9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9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9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9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9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9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9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9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6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6" name="Google Shape;566;p6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7" name="Google Shape;567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8" name="Google Shape;568;p6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6" name="Google Shape;576;p7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77" name="Google Shape;577;p7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78" name="Google Shape;578;p71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9" name="Google Shape;579;p71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0" name="Google Shape;580;p71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71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71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71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71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5" name="Google Shape;585;p71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71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p7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8" name="Google Shape;588;p7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9" name="Google Shape;589;p7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6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Relationship Id="rId7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40.png"/><Relationship Id="rId5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Relationship Id="rId6" Type="http://schemas.openxmlformats.org/officeDocument/2006/relationships/image" Target="../media/image38.png"/><Relationship Id="rId7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Relationship Id="rId4" Type="http://schemas.openxmlformats.org/officeDocument/2006/relationships/image" Target="../media/image36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10"/>
          <p:cNvSpPr txBox="1"/>
          <p:nvPr>
            <p:ph idx="1" type="subTitle"/>
          </p:nvPr>
        </p:nvSpPr>
        <p:spPr>
          <a:xfrm>
            <a:off x="2555875" y="4292600"/>
            <a:ext cx="5921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Jose.wellington@ceub.edu.br</a:t>
            </a:r>
            <a:endParaRPr/>
          </a:p>
        </p:txBody>
      </p:sp>
      <p:sp>
        <p:nvSpPr>
          <p:cNvPr id="880" name="Google Shape;880;p110"/>
          <p:cNvSpPr txBox="1"/>
          <p:nvPr>
            <p:ph type="ctrTitle"/>
          </p:nvPr>
        </p:nvSpPr>
        <p:spPr>
          <a:xfrm>
            <a:off x="3716337" y="1844675"/>
            <a:ext cx="3903662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Banco de Dados </a:t>
            </a:r>
            <a:br>
              <a:rPr b="0" i="0" lang="pt-BR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881" name="Google Shape;881;p11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2" name="Google Shape;882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110"/>
          <p:cNvSpPr txBox="1"/>
          <p:nvPr>
            <p:ph idx="11" type="ftr"/>
          </p:nvPr>
        </p:nvSpPr>
        <p:spPr>
          <a:xfrm>
            <a:off x="3124200" y="62484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14 - Revisão View - transact - Subquery - Exercicio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19"/>
          <p:cNvSpPr txBox="1"/>
          <p:nvPr>
            <p:ph type="title"/>
          </p:nvPr>
        </p:nvSpPr>
        <p:spPr>
          <a:xfrm>
            <a:off x="395288" y="755650"/>
            <a:ext cx="63373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View – Sintaxe – Alterar  -  </a:t>
            </a: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alter view</a:t>
            </a:r>
            <a:endParaRPr/>
          </a:p>
        </p:txBody>
      </p:sp>
      <p:pic>
        <p:nvPicPr>
          <p:cNvPr id="966" name="Google Shape;966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119"/>
          <p:cNvSpPr/>
          <p:nvPr/>
        </p:nvSpPr>
        <p:spPr>
          <a:xfrm>
            <a:off x="395288" y="1319213"/>
            <a:ext cx="72723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VIEW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utilizado para atualizar uma view, após ela já ter sido criada e necessitar de alterações.</a:t>
            </a:r>
            <a:endParaRPr/>
          </a:p>
        </p:txBody>
      </p:sp>
      <p:pic>
        <p:nvPicPr>
          <p:cNvPr id="968" name="Google Shape;968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2154238"/>
            <a:ext cx="42100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4786313"/>
            <a:ext cx="50292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1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2813" y="3400425"/>
            <a:ext cx="3660775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1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0"/>
          <p:cNvSpPr txBox="1"/>
          <p:nvPr>
            <p:ph type="title"/>
          </p:nvPr>
        </p:nvSpPr>
        <p:spPr>
          <a:xfrm>
            <a:off x="395288" y="755650"/>
            <a:ext cx="63373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View – Sintaxe – Alterar  -  </a:t>
            </a: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drop view</a:t>
            </a:r>
            <a:endParaRPr/>
          </a:p>
        </p:txBody>
      </p:sp>
      <p:pic>
        <p:nvPicPr>
          <p:cNvPr id="978" name="Google Shape;978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120"/>
          <p:cNvSpPr/>
          <p:nvPr/>
        </p:nvSpPr>
        <p:spPr>
          <a:xfrm>
            <a:off x="373063" y="1776413"/>
            <a:ext cx="72723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Excluir definitivamente a view. </a:t>
            </a:r>
            <a:endParaRPr/>
          </a:p>
        </p:txBody>
      </p:sp>
      <p:pic>
        <p:nvPicPr>
          <p:cNvPr id="980" name="Google Shape;980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500" y="2903538"/>
            <a:ext cx="5272088" cy="1309687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" name="Google Shape;986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013" y="1268413"/>
            <a:ext cx="86868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121"/>
          <p:cNvSpPr txBox="1"/>
          <p:nvPr>
            <p:ph type="title"/>
          </p:nvPr>
        </p:nvSpPr>
        <p:spPr>
          <a:xfrm>
            <a:off x="323850" y="936625"/>
            <a:ext cx="4679950" cy="763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Criando views</a:t>
            </a:r>
            <a:br>
              <a:rPr lang="pt-BR" sz="3200"/>
            </a:br>
            <a:br>
              <a:rPr lang="pt-BR" sz="3200"/>
            </a:br>
            <a:endParaRPr sz="3200"/>
          </a:p>
        </p:txBody>
      </p:sp>
      <p:pic>
        <p:nvPicPr>
          <p:cNvPr id="988" name="Google Shape;988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1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sp>
        <p:nvSpPr>
          <p:cNvPr id="990" name="Google Shape;990;p121"/>
          <p:cNvSpPr/>
          <p:nvPr/>
        </p:nvSpPr>
        <p:spPr>
          <a:xfrm>
            <a:off x="322263" y="3213100"/>
            <a:ext cx="5545137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view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visao01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g.genero, COUNT(g.genero) qtd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tb_fita f  INNER JOIN     tb_genero g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f.cd_genero = g.cd_genero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g.genero;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visão01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1" name="Google Shape;991;p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4025" y="4575175"/>
            <a:ext cx="1744663" cy="196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2" name="Google Shape;992;p121"/>
          <p:cNvCxnSpPr/>
          <p:nvPr/>
        </p:nvCxnSpPr>
        <p:spPr>
          <a:xfrm flipH="1" rot="10800000">
            <a:off x="3276600" y="5445125"/>
            <a:ext cx="3382963" cy="79216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7" name="Google Shape;997;p122"/>
          <p:cNvCxnSpPr/>
          <p:nvPr/>
        </p:nvCxnSpPr>
        <p:spPr>
          <a:xfrm flipH="1" rot="10800000">
            <a:off x="2916238" y="4797425"/>
            <a:ext cx="3384550" cy="935038"/>
          </a:xfrm>
          <a:prstGeom prst="straightConnector1">
            <a:avLst/>
          </a:prstGeom>
          <a:noFill/>
          <a:ln cap="flat" cmpd="sng" w="9525">
            <a:solidFill>
              <a:srgbClr val="1717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998" name="Google Shape;998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1700213"/>
            <a:ext cx="6034088" cy="1858962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1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Como são criadas?</a:t>
            </a:r>
            <a:r>
              <a:rPr lang="pt-BR" sz="3200"/>
              <a:t>  </a:t>
            </a:r>
            <a:endParaRPr/>
          </a:p>
        </p:txBody>
      </p:sp>
      <p:pic>
        <p:nvPicPr>
          <p:cNvPr id="1000" name="Google Shape;1000;p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1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sp>
        <p:nvSpPr>
          <p:cNvPr id="1002" name="Google Shape;1002;p122"/>
          <p:cNvSpPr/>
          <p:nvPr/>
        </p:nvSpPr>
        <p:spPr>
          <a:xfrm>
            <a:off x="395288" y="3860800"/>
            <a:ext cx="5673725" cy="255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view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visao03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f.titulo, g.genero from tb_fita f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tb_genero g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f.cd_genero = g.cd_genero;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visao03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3" name="Google Shape;1003;p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4638" y="3532188"/>
            <a:ext cx="1979612" cy="277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23"/>
          <p:cNvSpPr txBox="1"/>
          <p:nvPr>
            <p:ph type="ctrTitle"/>
          </p:nvPr>
        </p:nvSpPr>
        <p:spPr>
          <a:xfrm>
            <a:off x="4067175" y="2420938"/>
            <a:ext cx="32416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Regras SGBD</a:t>
            </a:r>
            <a:endParaRPr i="1" sz="2600"/>
          </a:p>
        </p:txBody>
      </p:sp>
      <p:pic>
        <p:nvPicPr>
          <p:cNvPr id="1009" name="Google Shape;1009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04813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1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24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124"/>
          <p:cNvSpPr txBox="1"/>
          <p:nvPr/>
        </p:nvSpPr>
        <p:spPr>
          <a:xfrm>
            <a:off x="250825" y="1557338"/>
            <a:ext cx="43211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1: Auto-Contenção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7" name="Google Shape;1017;p124"/>
          <p:cNvSpPr txBox="1"/>
          <p:nvPr/>
        </p:nvSpPr>
        <p:spPr>
          <a:xfrm>
            <a:off x="250825" y="2824163"/>
            <a:ext cx="360045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SGBD não contém apenas os dados em si, mas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 completamente toda a descrição dos dados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seus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formas de acesso. Normalmente esta regra é chamada de Meta-Base de Dados. </a:t>
            </a:r>
            <a:endParaRPr/>
          </a:p>
        </p:txBody>
      </p:sp>
      <p:pic>
        <p:nvPicPr>
          <p:cNvPr id="1018" name="Google Shape;1018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7825" y="1916113"/>
            <a:ext cx="4727575" cy="3602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1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pic>
        <p:nvPicPr>
          <p:cNvPr id="1020" name="Google Shape;1020;p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25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125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2: Independência dos Dados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125"/>
          <p:cNvSpPr txBox="1"/>
          <p:nvPr/>
        </p:nvSpPr>
        <p:spPr>
          <a:xfrm>
            <a:off x="250825" y="2420938"/>
            <a:ext cx="360045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as aplicações estiverem realmente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imunes a mudanças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estrutura de armazenamento ou na estratégia de acesso aos dados, podemos dizer que esta regra foi atingida.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Google Shape;1028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5200" y="1219200"/>
            <a:ext cx="4046538" cy="1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p1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pic>
        <p:nvPicPr>
          <p:cNvPr id="1030" name="Google Shape;1030;p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557213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1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7175" y="2924175"/>
            <a:ext cx="4789488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26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26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3: Abstração dos Dados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26"/>
          <p:cNvSpPr txBox="1"/>
          <p:nvPr/>
        </p:nvSpPr>
        <p:spPr>
          <a:xfrm>
            <a:off x="250825" y="2205038"/>
            <a:ext cx="360045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Em um SGBD real é fornecida ao usuário somente uma representação conceitual dos dados, o que não inclui maiores detalhes sobre sua forma de armazenamento real.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 chamado Modelo de Dados é um tipo de abstração utilizada para fornecer esta representação conceitual.</a:t>
            </a:r>
            <a:endParaRPr/>
          </a:p>
        </p:txBody>
      </p:sp>
      <p:pic>
        <p:nvPicPr>
          <p:cNvPr id="1039" name="Google Shape;1039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9700" y="2420938"/>
            <a:ext cx="4900613" cy="208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2588" y="1484313"/>
            <a:ext cx="1943100" cy="9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1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pic>
        <p:nvPicPr>
          <p:cNvPr id="1042" name="Google Shape;1042;p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27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127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4: Visões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127"/>
          <p:cNvSpPr txBox="1"/>
          <p:nvPr/>
        </p:nvSpPr>
        <p:spPr>
          <a:xfrm>
            <a:off x="179388" y="1989138"/>
            <a:ext cx="360045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Um SGBD deve permitir que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usuário visualize os dados de forma diferente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daquela existente previamente no Banco de Dados.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Uma visão consiste de um subconjunto de dados do Banco de Dados, necessariamente derivados dos existentes no Banco de Dados, porém estes não deverão estar explicitamente armazenados.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050" name="Google Shape;1050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7488" y="1700213"/>
            <a:ext cx="4794250" cy="2881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1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pic>
        <p:nvPicPr>
          <p:cNvPr id="1052" name="Google Shape;1052;p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28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128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5: Integridade referencial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128"/>
          <p:cNvSpPr txBox="1"/>
          <p:nvPr/>
        </p:nvSpPr>
        <p:spPr>
          <a:xfrm>
            <a:off x="179388" y="1989138"/>
            <a:ext cx="3240087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-Um SGBD deve gerenciar completamente a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integridade referencial definida em seu esquema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sem precisar em tempo algum, do auxílio do programa aplicativo.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60" name="Google Shape;1060;p1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pic>
        <p:nvPicPr>
          <p:cNvPr id="1061" name="Google Shape;1061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9210" y="2332518"/>
            <a:ext cx="5147590" cy="158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21" y="1163952"/>
            <a:ext cx="9003279" cy="4530095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111"/>
          <p:cNvSpPr txBox="1"/>
          <p:nvPr>
            <p:ph type="title"/>
          </p:nvPr>
        </p:nvSpPr>
        <p:spPr>
          <a:xfrm>
            <a:off x="404812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 de Ensino – Banco de Dados</a:t>
            </a:r>
            <a:endParaRPr/>
          </a:p>
        </p:txBody>
      </p:sp>
      <p:sp>
        <p:nvSpPr>
          <p:cNvPr id="891" name="Google Shape;891;p11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2" name="Google Shape;892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111"/>
          <p:cNvSpPr/>
          <p:nvPr/>
        </p:nvSpPr>
        <p:spPr>
          <a:xfrm>
            <a:off x="7620000" y="2284017"/>
            <a:ext cx="565198" cy="503070"/>
          </a:xfrm>
          <a:prstGeom prst="ellipse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29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129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6: Acesso Automático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9" name="Google Shape;1069;p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463" y="2060575"/>
            <a:ext cx="6029326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1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pic>
        <p:nvPicPr>
          <p:cNvPr id="1071" name="Google Shape;1071;p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1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3588" y="1549400"/>
            <a:ext cx="3278187" cy="25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30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130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7: Transações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130"/>
          <p:cNvSpPr txBox="1"/>
          <p:nvPr/>
        </p:nvSpPr>
        <p:spPr>
          <a:xfrm>
            <a:off x="179388" y="1989138"/>
            <a:ext cx="360045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Desta forma exige-se que o banco de dados tenha ao menos uma instrução que permita a gravação de uma série modificações simultâneas e uma instrução capaz de cancelar um série modificações.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80" name="Google Shape;1080;p1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pic>
        <p:nvPicPr>
          <p:cNvPr id="1081" name="Google Shape;1081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6100" y="2001838"/>
            <a:ext cx="4564063" cy="307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31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131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7: Transações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131"/>
          <p:cNvSpPr txBox="1"/>
          <p:nvPr/>
        </p:nvSpPr>
        <p:spPr>
          <a:xfrm>
            <a:off x="179388" y="1989138"/>
            <a:ext cx="360045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Desta forma exige-se que o banco de dados tenha ao menos uma instrução que permita a gravação de uma série modificações simultâneas e uma instrução capaz de cancelar um série modificações.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90" name="Google Shape;1090;p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538" y="1557338"/>
            <a:ext cx="447675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1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pic>
        <p:nvPicPr>
          <p:cNvPr id="1092" name="Google Shape;1092;p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32"/>
          <p:cNvSpPr txBox="1"/>
          <p:nvPr>
            <p:ph type="ctrTitle"/>
          </p:nvPr>
        </p:nvSpPr>
        <p:spPr>
          <a:xfrm>
            <a:off x="2555875" y="2420938"/>
            <a:ext cx="61198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Transações – ACID Comandos do SQL</a:t>
            </a:r>
            <a:endParaRPr i="1" sz="2600"/>
          </a:p>
        </p:txBody>
      </p:sp>
      <p:pic>
        <p:nvPicPr>
          <p:cNvPr id="1098" name="Google Shape;1098;p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1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Transação</a:t>
            </a:r>
            <a:endParaRPr/>
          </a:p>
        </p:txBody>
      </p:sp>
      <p:sp>
        <p:nvSpPr>
          <p:cNvPr id="1105" name="Google Shape;1105;p133"/>
          <p:cNvSpPr txBox="1"/>
          <p:nvPr>
            <p:ph idx="1" type="body"/>
          </p:nvPr>
        </p:nvSpPr>
        <p:spPr>
          <a:xfrm>
            <a:off x="395288" y="1773238"/>
            <a:ext cx="842486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Requisitos que sempre devem ser atendidos por uma transação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Chamadas de </a:t>
            </a:r>
            <a:r>
              <a:rPr lang="pt-BR" sz="2000">
                <a:solidFill>
                  <a:srgbClr val="800000"/>
                </a:solidFill>
              </a:rPr>
              <a:t>propriedades </a:t>
            </a:r>
            <a:r>
              <a:rPr b="1" lang="pt-BR" sz="2000">
                <a:solidFill>
                  <a:srgbClr val="800000"/>
                </a:solidFill>
              </a:rPr>
              <a:t>ACID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Char char="◻"/>
            </a:pPr>
            <a:r>
              <a:rPr b="1" lang="pt-BR" sz="2000">
                <a:solidFill>
                  <a:srgbClr val="800000"/>
                </a:solidFill>
              </a:rPr>
              <a:t>A</a:t>
            </a:r>
            <a:r>
              <a:rPr b="1" lang="pt-BR" sz="2000"/>
              <a:t>tomicidade</a:t>
            </a:r>
            <a:endParaRPr b="1" sz="2000"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Char char="◻"/>
            </a:pPr>
            <a:r>
              <a:rPr b="1" lang="pt-BR" sz="2000">
                <a:solidFill>
                  <a:srgbClr val="800000"/>
                </a:solidFill>
              </a:rPr>
              <a:t>C</a:t>
            </a:r>
            <a:r>
              <a:rPr b="1" lang="pt-BR" sz="2000"/>
              <a:t>onsistência</a:t>
            </a:r>
            <a:endParaRPr b="1" sz="2000"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Char char="◻"/>
            </a:pPr>
            <a:r>
              <a:rPr b="1" lang="pt-BR" sz="2000">
                <a:solidFill>
                  <a:srgbClr val="800000"/>
                </a:solidFill>
              </a:rPr>
              <a:t>I</a:t>
            </a:r>
            <a:r>
              <a:rPr b="1" lang="pt-BR" sz="2000"/>
              <a:t>solamento</a:t>
            </a:r>
            <a:endParaRPr b="1" sz="2000"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Char char="◻"/>
            </a:pPr>
            <a:r>
              <a:rPr b="1" lang="pt-BR" sz="2000">
                <a:solidFill>
                  <a:srgbClr val="800000"/>
                </a:solidFill>
              </a:rPr>
              <a:t>D</a:t>
            </a:r>
            <a:r>
              <a:rPr b="1" lang="pt-BR" sz="2000"/>
              <a:t>urabilidade ou Persistência</a:t>
            </a:r>
            <a:endParaRPr b="1" sz="2000"/>
          </a:p>
        </p:txBody>
      </p:sp>
      <p:pic>
        <p:nvPicPr>
          <p:cNvPr id="1106" name="Google Shape;1106;p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133"/>
          <p:cNvSpPr txBox="1"/>
          <p:nvPr>
            <p:ph idx="11" type="ftr"/>
          </p:nvPr>
        </p:nvSpPr>
        <p:spPr>
          <a:xfrm>
            <a:off x="2951163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pic>
        <p:nvPicPr>
          <p:cNvPr id="1108" name="Google Shape;1108;p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4310063"/>
            <a:ext cx="2079625" cy="1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133"/>
          <p:cNvSpPr/>
          <p:nvPr/>
        </p:nvSpPr>
        <p:spPr>
          <a:xfrm>
            <a:off x="1042988" y="4343400"/>
            <a:ext cx="38163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 para transferir $ 50 da conta A para a conta B: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Transação – </a:t>
            </a:r>
            <a:r>
              <a:rPr b="1" lang="pt-BR" sz="2800">
                <a:solidFill>
                  <a:srgbClr val="C00000"/>
                </a:solidFill>
              </a:rPr>
              <a:t>A</a:t>
            </a:r>
            <a:r>
              <a:rPr b="1" lang="pt-BR" sz="2800"/>
              <a:t>tomicidade </a:t>
            </a:r>
            <a:r>
              <a:rPr b="1" lang="pt-BR" sz="2800">
                <a:solidFill>
                  <a:srgbClr val="800000"/>
                </a:solidFill>
              </a:rPr>
              <a:t>ACID</a:t>
            </a:r>
            <a:endParaRPr b="1" sz="2800"/>
          </a:p>
        </p:txBody>
      </p:sp>
      <p:sp>
        <p:nvSpPr>
          <p:cNvPr id="1115" name="Google Shape;1115;p134"/>
          <p:cNvSpPr txBox="1"/>
          <p:nvPr>
            <p:ph idx="1" type="body"/>
          </p:nvPr>
        </p:nvSpPr>
        <p:spPr>
          <a:xfrm>
            <a:off x="395288" y="1773238"/>
            <a:ext cx="842486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Princípio do </a:t>
            </a:r>
            <a:r>
              <a:rPr i="1" lang="pt-BR" sz="2000">
                <a:solidFill>
                  <a:srgbClr val="800000"/>
                </a:solidFill>
              </a:rPr>
              <a:t>“</a:t>
            </a:r>
            <a:r>
              <a:rPr b="1" i="1" lang="pt-BR" sz="2000">
                <a:solidFill>
                  <a:srgbClr val="800000"/>
                </a:solidFill>
              </a:rPr>
              <a:t>Tudo ou Nada</a:t>
            </a:r>
            <a:r>
              <a:rPr i="1" lang="pt-BR" sz="2000">
                <a:solidFill>
                  <a:srgbClr val="800000"/>
                </a:solidFill>
              </a:rPr>
              <a:t>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pt-BR" sz="2000"/>
              <a:t>ou todas as operações da transação são efetivadas com sucesso no BD ou nenhuma delas se efetiva</a:t>
            </a:r>
            <a:endParaRPr sz="200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pt-BR" sz="2000"/>
              <a:t>preservar a integridade do BD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Responsabilidade do subsistema de recuperação contra falhas (</a:t>
            </a:r>
            <a:r>
              <a:rPr lang="pt-BR" sz="2000">
                <a:solidFill>
                  <a:srgbClr val="800000"/>
                </a:solidFill>
              </a:rPr>
              <a:t>subsistema de </a:t>
            </a:r>
            <a:r>
              <a:rPr b="1" i="1" lang="pt-BR" sz="2000">
                <a:solidFill>
                  <a:srgbClr val="800000"/>
                </a:solidFill>
              </a:rPr>
              <a:t>recovery</a:t>
            </a:r>
            <a:r>
              <a:rPr lang="pt-BR" sz="2000"/>
              <a:t>) do SGBD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Char char="◻"/>
            </a:pPr>
            <a:r>
              <a:rPr lang="pt-BR" sz="2000">
                <a:solidFill>
                  <a:srgbClr val="800000"/>
                </a:solidFill>
              </a:rPr>
              <a:t>desfazer</a:t>
            </a:r>
            <a:r>
              <a:rPr lang="pt-BR" sz="2000"/>
              <a:t> as ações de transações parcialmente executadas</a:t>
            </a:r>
            <a:endParaRPr sz="2000"/>
          </a:p>
        </p:txBody>
      </p:sp>
      <p:pic>
        <p:nvPicPr>
          <p:cNvPr id="1116" name="Google Shape;1116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34"/>
          <p:cNvSpPr txBox="1"/>
          <p:nvPr>
            <p:ph idx="11" type="ftr"/>
          </p:nvPr>
        </p:nvSpPr>
        <p:spPr>
          <a:xfrm>
            <a:off x="4284663" y="63896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pic>
        <p:nvPicPr>
          <p:cNvPr id="1118" name="Google Shape;1118;p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788" y="4343400"/>
            <a:ext cx="2078037" cy="1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134"/>
          <p:cNvSpPr/>
          <p:nvPr/>
        </p:nvSpPr>
        <p:spPr>
          <a:xfrm>
            <a:off x="2339975" y="4953000"/>
            <a:ext cx="38163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 para transferir $ 50 da conta A para a conta B: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Transação – </a:t>
            </a:r>
            <a:r>
              <a:rPr b="1" lang="pt-BR" sz="2800">
                <a:solidFill>
                  <a:srgbClr val="C00000"/>
                </a:solidFill>
              </a:rPr>
              <a:t>C</a:t>
            </a:r>
            <a:r>
              <a:rPr b="1" lang="pt-BR" sz="2800"/>
              <a:t>onsistência </a:t>
            </a:r>
            <a:r>
              <a:rPr b="1" lang="pt-BR" sz="2800">
                <a:solidFill>
                  <a:srgbClr val="800000"/>
                </a:solidFill>
              </a:rPr>
              <a:t>ACID</a:t>
            </a:r>
            <a:endParaRPr b="1" sz="2800"/>
          </a:p>
        </p:txBody>
      </p:sp>
      <p:sp>
        <p:nvSpPr>
          <p:cNvPr id="1125" name="Google Shape;1125;p135"/>
          <p:cNvSpPr txBox="1"/>
          <p:nvPr>
            <p:ph idx="1" type="body"/>
          </p:nvPr>
        </p:nvSpPr>
        <p:spPr>
          <a:xfrm>
            <a:off x="395288" y="1773238"/>
            <a:ext cx="842486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A execução de uma </a:t>
            </a:r>
            <a:r>
              <a:rPr b="1" lang="pt-BR" sz="2000"/>
              <a:t>transação isolada</a:t>
            </a:r>
            <a:r>
              <a:rPr lang="pt-BR" sz="2000"/>
              <a:t> preserva a </a:t>
            </a:r>
            <a:r>
              <a:rPr b="1" lang="pt-BR" sz="2000"/>
              <a:t>consistência do banco de dados.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Char char="◻"/>
            </a:pPr>
            <a:r>
              <a:rPr lang="pt-BR" sz="2000"/>
              <a:t>subsistema de recovery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300"/>
              <a:buChar char="■"/>
            </a:pPr>
            <a:r>
              <a:rPr lang="pt-BR" sz="2000"/>
              <a:t>desfazer as ações da </a:t>
            </a:r>
            <a:r>
              <a:rPr b="1" lang="pt-BR" sz="2000"/>
              <a:t>transação que violou a integridade</a:t>
            </a:r>
            <a:endParaRPr b="1" sz="2000"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</p:txBody>
      </p:sp>
      <p:pic>
        <p:nvPicPr>
          <p:cNvPr id="1126" name="Google Shape;1126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135"/>
          <p:cNvSpPr txBox="1"/>
          <p:nvPr>
            <p:ph idx="11" type="ftr"/>
          </p:nvPr>
        </p:nvSpPr>
        <p:spPr>
          <a:xfrm>
            <a:off x="4284663" y="63896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pic>
        <p:nvPicPr>
          <p:cNvPr id="1128" name="Google Shape;1128;p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788" y="4343400"/>
            <a:ext cx="2078037" cy="1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135"/>
          <p:cNvSpPr/>
          <p:nvPr/>
        </p:nvSpPr>
        <p:spPr>
          <a:xfrm>
            <a:off x="2339975" y="4953000"/>
            <a:ext cx="38163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 para transferir $ 50 da conta A para a conta B: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Transação – Isolamento </a:t>
            </a:r>
            <a:r>
              <a:rPr b="1" lang="pt-BR" sz="2800">
                <a:solidFill>
                  <a:srgbClr val="800000"/>
                </a:solidFill>
              </a:rPr>
              <a:t>ACID</a:t>
            </a:r>
            <a:endParaRPr b="1" sz="2800"/>
          </a:p>
        </p:txBody>
      </p:sp>
      <p:sp>
        <p:nvSpPr>
          <p:cNvPr id="1135" name="Google Shape;1135;p136"/>
          <p:cNvSpPr txBox="1"/>
          <p:nvPr>
            <p:ph idx="1" type="body"/>
          </p:nvPr>
        </p:nvSpPr>
        <p:spPr>
          <a:xfrm>
            <a:off x="395288" y="1773238"/>
            <a:ext cx="842486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Embora </a:t>
            </a:r>
            <a:r>
              <a:rPr b="1" lang="pt-BR" sz="2000"/>
              <a:t>várias transações possam ser executadas simultaneamente</a:t>
            </a:r>
            <a:r>
              <a:rPr lang="pt-BR" sz="2000"/>
              <a:t>, cada transação precisa estar desinformada das outras transações que estão sendo executadas ao mesmo tempo.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Responsabilidade do subsistema de </a:t>
            </a:r>
            <a:r>
              <a:rPr b="1" lang="pt-BR" sz="2000"/>
              <a:t>controle de concorrência </a:t>
            </a:r>
            <a:r>
              <a:rPr lang="pt-BR" sz="2000"/>
              <a:t>(scheduler) do SGBD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pt-BR" sz="2000"/>
              <a:t>garantir escalonamentos sem interferências</a:t>
            </a:r>
            <a:endParaRPr sz="2000"/>
          </a:p>
          <a:p>
            <a:pPr indent="-247650" lvl="0" marL="342900" rtl="0" algn="just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</p:txBody>
      </p:sp>
      <p:pic>
        <p:nvPicPr>
          <p:cNvPr id="1136" name="Google Shape;1136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136"/>
          <p:cNvSpPr txBox="1"/>
          <p:nvPr>
            <p:ph idx="11" type="ftr"/>
          </p:nvPr>
        </p:nvSpPr>
        <p:spPr>
          <a:xfrm>
            <a:off x="4284663" y="63896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pic>
        <p:nvPicPr>
          <p:cNvPr id="1138" name="Google Shape;1138;p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2425" y="3989388"/>
            <a:ext cx="2079625" cy="1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136"/>
          <p:cNvSpPr/>
          <p:nvPr/>
        </p:nvSpPr>
        <p:spPr>
          <a:xfrm>
            <a:off x="2700338" y="4244975"/>
            <a:ext cx="38163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 para transferir $ 50 da conta A para a conta B: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Transação – Durabilidade </a:t>
            </a:r>
            <a:r>
              <a:rPr b="1" lang="pt-BR" sz="2800">
                <a:solidFill>
                  <a:srgbClr val="800000"/>
                </a:solidFill>
              </a:rPr>
              <a:t>ACID</a:t>
            </a:r>
            <a:endParaRPr b="1" sz="2800"/>
          </a:p>
        </p:txBody>
      </p:sp>
      <p:sp>
        <p:nvSpPr>
          <p:cNvPr id="1145" name="Google Shape;1145;p137"/>
          <p:cNvSpPr txBox="1"/>
          <p:nvPr>
            <p:ph idx="1" type="body"/>
          </p:nvPr>
        </p:nvSpPr>
        <p:spPr>
          <a:xfrm>
            <a:off x="395288" y="1773238"/>
            <a:ext cx="842486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A propriedade de </a:t>
            </a:r>
            <a:r>
              <a:rPr b="1" lang="pt-BR" sz="2000"/>
              <a:t>durabilidade garante que o que foi salvo, </a:t>
            </a:r>
            <a:r>
              <a:rPr lang="pt-BR" sz="2000"/>
              <a:t>não será mais perdido.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Deve-se garantir que as </a:t>
            </a:r>
            <a:r>
              <a:rPr lang="pt-BR" sz="2000">
                <a:solidFill>
                  <a:srgbClr val="800000"/>
                </a:solidFill>
              </a:rPr>
              <a:t>modificações realizadas por uma transação que concluiu com </a:t>
            </a:r>
            <a:r>
              <a:rPr b="1" lang="pt-BR" sz="2000">
                <a:solidFill>
                  <a:srgbClr val="800000"/>
                </a:solidFill>
              </a:rPr>
              <a:t>sucesso persistam no BD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pt-BR" sz="2000"/>
              <a:t>nenhuma falha posterior ocorrida no BD deve perder essas modificações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Responsabilidade do </a:t>
            </a:r>
            <a:r>
              <a:rPr lang="pt-BR" sz="2000">
                <a:solidFill>
                  <a:srgbClr val="800000"/>
                </a:solidFill>
              </a:rPr>
              <a:t>subsistema de </a:t>
            </a:r>
            <a:r>
              <a:rPr b="1" i="1" lang="pt-BR" sz="2000">
                <a:solidFill>
                  <a:srgbClr val="800000"/>
                </a:solidFill>
              </a:rPr>
              <a:t>recovery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Char char="◻"/>
            </a:pPr>
            <a:r>
              <a:rPr lang="pt-BR" sz="2000">
                <a:solidFill>
                  <a:srgbClr val="800000"/>
                </a:solidFill>
              </a:rPr>
              <a:t>refazer</a:t>
            </a:r>
            <a:r>
              <a:rPr lang="pt-BR" sz="2000"/>
              <a:t> transações que executaram com sucesso em caso de falha no BD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id="1146" name="Google Shape;1146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37"/>
          <p:cNvSpPr txBox="1"/>
          <p:nvPr>
            <p:ph idx="11" type="ftr"/>
          </p:nvPr>
        </p:nvSpPr>
        <p:spPr>
          <a:xfrm>
            <a:off x="4284663" y="63896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Google Shape;1152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2382353"/>
            <a:ext cx="5868219" cy="2172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138"/>
          <p:cNvSpPr txBox="1"/>
          <p:nvPr>
            <p:ph type="title"/>
          </p:nvPr>
        </p:nvSpPr>
        <p:spPr>
          <a:xfrm>
            <a:off x="457200" y="63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Exemplo – 1 - Rollback</a:t>
            </a:r>
            <a:endParaRPr b="1" sz="2800"/>
          </a:p>
        </p:txBody>
      </p:sp>
      <p:pic>
        <p:nvPicPr>
          <p:cNvPr id="1154" name="Google Shape;1154;p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138"/>
          <p:cNvSpPr txBox="1"/>
          <p:nvPr>
            <p:ph idx="11" type="ftr"/>
          </p:nvPr>
        </p:nvSpPr>
        <p:spPr>
          <a:xfrm>
            <a:off x="281710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6" name="Google Shape;1156;p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012825"/>
            <a:ext cx="3181350" cy="47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1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9763" y="850279"/>
            <a:ext cx="2286319" cy="185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1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9619" y="4714259"/>
            <a:ext cx="2420551" cy="18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1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3831" y="4571609"/>
            <a:ext cx="2286319" cy="185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2"/>
          <p:cNvSpPr txBox="1"/>
          <p:nvPr>
            <p:ph type="title"/>
          </p:nvPr>
        </p:nvSpPr>
        <p:spPr>
          <a:xfrm>
            <a:off x="468312" y="476250"/>
            <a:ext cx="8229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00" name="Google Shape;900;p112"/>
          <p:cNvSpPr txBox="1"/>
          <p:nvPr>
            <p:ph idx="1" type="body"/>
          </p:nvPr>
        </p:nvSpPr>
        <p:spPr>
          <a:xfrm>
            <a:off x="1656724" y="1578132"/>
            <a:ext cx="64293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5245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pt-BR" sz="2000"/>
              <a:t>SQL – View</a:t>
            </a:r>
            <a:endParaRPr sz="2000"/>
          </a:p>
          <a:p>
            <a:pPr indent="-457200" lvl="0" marL="55245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pt-BR" sz="2000"/>
              <a:t>Transações – ACID Comandos do SQL</a:t>
            </a:r>
            <a:endParaRPr sz="2000"/>
          </a:p>
          <a:p>
            <a:pPr indent="-488950" lvl="0" marL="55245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Questionário - Kahoot</a:t>
            </a:r>
            <a:endParaRPr sz="2000"/>
          </a:p>
          <a:p>
            <a:pPr indent="-457200" lvl="0" marL="55245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pt-BR" sz="2000"/>
              <a:t>SubQuery</a:t>
            </a:r>
            <a:endParaRPr sz="2000"/>
          </a:p>
          <a:p>
            <a:pPr indent="-457200" lvl="0" marL="55245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pt-BR" sz="2000"/>
              <a:t>Exercício</a:t>
            </a:r>
            <a:endParaRPr/>
          </a:p>
          <a:p>
            <a:pPr indent="-2476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1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2" name="Google Shape;902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1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39"/>
          <p:cNvSpPr txBox="1"/>
          <p:nvPr>
            <p:ph type="title"/>
          </p:nvPr>
        </p:nvSpPr>
        <p:spPr>
          <a:xfrm>
            <a:off x="457200" y="63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Exemplo – 2 - Commit</a:t>
            </a:r>
            <a:endParaRPr b="1" sz="2800"/>
          </a:p>
        </p:txBody>
      </p:sp>
      <p:pic>
        <p:nvPicPr>
          <p:cNvPr id="1165" name="Google Shape;1165;p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139"/>
          <p:cNvSpPr txBox="1"/>
          <p:nvPr>
            <p:ph idx="11" type="ftr"/>
          </p:nvPr>
        </p:nvSpPr>
        <p:spPr>
          <a:xfrm>
            <a:off x="4284663" y="63896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pic>
        <p:nvPicPr>
          <p:cNvPr id="1167" name="Google Shape;1167;p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012825"/>
            <a:ext cx="3181350" cy="47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087" y="2412120"/>
            <a:ext cx="5382376" cy="1838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1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2802" y="773866"/>
            <a:ext cx="2286319" cy="185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1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78164" y="3998297"/>
            <a:ext cx="2769159" cy="2167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40"/>
          <p:cNvSpPr txBox="1"/>
          <p:nvPr>
            <p:ph type="ctrTitle"/>
          </p:nvPr>
        </p:nvSpPr>
        <p:spPr>
          <a:xfrm>
            <a:off x="1600200" y="1773238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 Questionário - Kahoot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14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7" name="Google Shape;1177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14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140"/>
          <p:cNvSpPr txBox="1"/>
          <p:nvPr>
            <p:ph idx="11" type="ftr"/>
          </p:nvPr>
        </p:nvSpPr>
        <p:spPr>
          <a:xfrm>
            <a:off x="3105150" y="6248400"/>
            <a:ext cx="4535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4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5" name="Google Shape;1185;p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575" y="50800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141"/>
          <p:cNvSpPr txBox="1"/>
          <p:nvPr/>
        </p:nvSpPr>
        <p:spPr>
          <a:xfrm>
            <a:off x="4763" y="7556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7" name="Google Shape;1187;p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838" y="1433513"/>
            <a:ext cx="5795962" cy="30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0788" y="3032125"/>
            <a:ext cx="36766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141"/>
          <p:cNvSpPr txBox="1"/>
          <p:nvPr/>
        </p:nvSpPr>
        <p:spPr>
          <a:xfrm>
            <a:off x="307975" y="5113338"/>
            <a:ext cx="16811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+ 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0" name="Google Shape;1190;p141"/>
          <p:cNvCxnSpPr/>
          <p:nvPr/>
        </p:nvCxnSpPr>
        <p:spPr>
          <a:xfrm flipH="1" rot="10800000">
            <a:off x="2051050" y="4724400"/>
            <a:ext cx="3968750" cy="5762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1" name="Google Shape;1191;p14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141"/>
          <p:cNvSpPr txBox="1"/>
          <p:nvPr/>
        </p:nvSpPr>
        <p:spPr>
          <a:xfrm>
            <a:off x="6421438" y="1817688"/>
            <a:ext cx="19891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https://kahoot.it/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141"/>
          <p:cNvSpPr txBox="1"/>
          <p:nvPr>
            <p:ph idx="11" type="ftr"/>
          </p:nvPr>
        </p:nvSpPr>
        <p:spPr>
          <a:xfrm>
            <a:off x="2444750" y="6327775"/>
            <a:ext cx="5172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4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9" name="Google Shape;1199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575" y="50800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142"/>
          <p:cNvSpPr txBox="1"/>
          <p:nvPr/>
        </p:nvSpPr>
        <p:spPr>
          <a:xfrm>
            <a:off x="4763" y="7556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14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142"/>
          <p:cNvSpPr txBox="1"/>
          <p:nvPr>
            <p:ph idx="11" type="ftr"/>
          </p:nvPr>
        </p:nvSpPr>
        <p:spPr>
          <a:xfrm>
            <a:off x="2444750" y="6327775"/>
            <a:ext cx="51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3" name="Google Shape;1203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725" y="1369300"/>
            <a:ext cx="7152093" cy="48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43"/>
          <p:cNvSpPr txBox="1"/>
          <p:nvPr>
            <p:ph type="ctrTitle"/>
          </p:nvPr>
        </p:nvSpPr>
        <p:spPr>
          <a:xfrm>
            <a:off x="3708400" y="2276475"/>
            <a:ext cx="467995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SubQuery</a:t>
            </a:r>
            <a:endParaRPr/>
          </a:p>
        </p:txBody>
      </p:sp>
      <p:pic>
        <p:nvPicPr>
          <p:cNvPr id="1209" name="Google Shape;1209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p14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1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44"/>
          <p:cNvSpPr txBox="1"/>
          <p:nvPr>
            <p:ph type="title"/>
          </p:nvPr>
        </p:nvSpPr>
        <p:spPr>
          <a:xfrm>
            <a:off x="0" y="40005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/>
              <a:t>subquery</a:t>
            </a:r>
            <a:endParaRPr/>
          </a:p>
        </p:txBody>
      </p:sp>
      <p:pic>
        <p:nvPicPr>
          <p:cNvPr id="1217" name="Google Shape;1217;p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144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144"/>
          <p:cNvSpPr/>
          <p:nvPr/>
        </p:nvSpPr>
        <p:spPr>
          <a:xfrm>
            <a:off x="528638" y="1708150"/>
            <a:ext cx="7929562" cy="1754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subconsulta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(ou mais conhecida, subquery) é uma instrução SELECT que está condicionada dentro de outra instrução SQL.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0" name="Google Shape;1220;p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88" y="3500438"/>
            <a:ext cx="4681537" cy="217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3150" y="3440113"/>
            <a:ext cx="4260850" cy="151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144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45"/>
          <p:cNvSpPr txBox="1"/>
          <p:nvPr>
            <p:ph type="title"/>
          </p:nvPr>
        </p:nvSpPr>
        <p:spPr>
          <a:xfrm>
            <a:off x="0" y="40005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/>
              <a:t>subquery</a:t>
            </a:r>
            <a:endParaRPr/>
          </a:p>
        </p:txBody>
      </p:sp>
      <p:pic>
        <p:nvPicPr>
          <p:cNvPr id="1228" name="Google Shape;1228;p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145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145"/>
          <p:cNvSpPr/>
          <p:nvPr/>
        </p:nvSpPr>
        <p:spPr>
          <a:xfrm>
            <a:off x="528638" y="1708150"/>
            <a:ext cx="7929562" cy="1754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subconsulta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(ou mais conhecida, subquery) é uma instrução SELECT que está condicionada dentro de outra instrução SQL.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1" name="Google Shape;1231;p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00525"/>
            <a:ext cx="31781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2" name="Google Shape;1232;p1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1363" y="3357563"/>
            <a:ext cx="569595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145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46"/>
          <p:cNvSpPr txBox="1"/>
          <p:nvPr>
            <p:ph type="title"/>
          </p:nvPr>
        </p:nvSpPr>
        <p:spPr>
          <a:xfrm>
            <a:off x="0" y="40005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/>
              <a:t>subquery</a:t>
            </a:r>
            <a:endParaRPr/>
          </a:p>
        </p:txBody>
      </p:sp>
      <p:pic>
        <p:nvPicPr>
          <p:cNvPr id="1239" name="Google Shape;1239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146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146"/>
          <p:cNvSpPr/>
          <p:nvPr/>
        </p:nvSpPr>
        <p:spPr>
          <a:xfrm>
            <a:off x="272257" y="1543050"/>
            <a:ext cx="7929562" cy="1131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 se um determinado valor corresponde a qualquer valor em uma subconsulta.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2" name="Google Shape;1242;p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345" y="3640177"/>
            <a:ext cx="317817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146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4" name="Google Shape;1244;p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5194" y="2987596"/>
            <a:ext cx="3585856" cy="245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47"/>
          <p:cNvSpPr txBox="1"/>
          <p:nvPr>
            <p:ph type="title"/>
          </p:nvPr>
        </p:nvSpPr>
        <p:spPr>
          <a:xfrm>
            <a:off x="0" y="727075"/>
            <a:ext cx="5757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>
                <a:solidFill>
                  <a:srgbClr val="000000"/>
                </a:solidFill>
              </a:rPr>
              <a:t>Ex 01 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250" name="Google Shape;1250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147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2" name="Google Shape;1252;p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1538" y="476250"/>
            <a:ext cx="4144961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147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4" name="Google Shape;1254;p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0013" y="1870063"/>
            <a:ext cx="59721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Google Shape;1255;p1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6125" y="4165588"/>
            <a:ext cx="6032650" cy="208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48"/>
          <p:cNvSpPr txBox="1"/>
          <p:nvPr>
            <p:ph type="title"/>
          </p:nvPr>
        </p:nvSpPr>
        <p:spPr>
          <a:xfrm>
            <a:off x="0" y="40005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>
                <a:solidFill>
                  <a:srgbClr val="000000"/>
                </a:solidFill>
              </a:rPr>
              <a:t>EX 02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000"/>
              <a:t> </a:t>
            </a:r>
            <a:endParaRPr sz="3200">
              <a:solidFill>
                <a:srgbClr val="000000"/>
              </a:solidFill>
            </a:endParaRPr>
          </a:p>
        </p:txBody>
      </p:sp>
      <p:pic>
        <p:nvPicPr>
          <p:cNvPr id="1261" name="Google Shape;1261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48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3" name="Google Shape;1263;p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8788" y="2197100"/>
            <a:ext cx="3230562" cy="12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Google Shape;1264;p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13" y="1781175"/>
            <a:ext cx="5018087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1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6088" y="4105275"/>
            <a:ext cx="56959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1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3638" y="592600"/>
            <a:ext cx="4144961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148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13"/>
          <p:cNvSpPr txBox="1"/>
          <p:nvPr>
            <p:ph type="ctrTitle"/>
          </p:nvPr>
        </p:nvSpPr>
        <p:spPr>
          <a:xfrm>
            <a:off x="3945948" y="2393229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SQL - View </a:t>
            </a:r>
            <a:endParaRPr/>
          </a:p>
        </p:txBody>
      </p:sp>
      <p:pic>
        <p:nvPicPr>
          <p:cNvPr id="909" name="Google Shape;909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1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49"/>
          <p:cNvSpPr txBox="1"/>
          <p:nvPr>
            <p:ph type="title"/>
          </p:nvPr>
        </p:nvSpPr>
        <p:spPr>
          <a:xfrm>
            <a:off x="0" y="40005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>
                <a:solidFill>
                  <a:srgbClr val="000000"/>
                </a:solidFill>
              </a:rPr>
              <a:t>EX 03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</p:txBody>
      </p:sp>
      <p:pic>
        <p:nvPicPr>
          <p:cNvPr id="1273" name="Google Shape;1273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149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5" name="Google Shape;1275;p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6938" y="476250"/>
            <a:ext cx="4144961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149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7" name="Google Shape;1277;p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1173" y="1959841"/>
            <a:ext cx="46958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1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72" y="4114800"/>
            <a:ext cx="46672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50"/>
          <p:cNvSpPr txBox="1"/>
          <p:nvPr>
            <p:ph type="ctrTitle"/>
          </p:nvPr>
        </p:nvSpPr>
        <p:spPr>
          <a:xfrm>
            <a:off x="4572000" y="22764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Exercício</a:t>
            </a:r>
            <a:endParaRPr sz="2800"/>
          </a:p>
        </p:txBody>
      </p:sp>
      <p:pic>
        <p:nvPicPr>
          <p:cNvPr id="1284" name="Google Shape;1284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1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51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/>
              <a:t>Exercício</a:t>
            </a:r>
            <a:endParaRPr/>
          </a:p>
        </p:txBody>
      </p:sp>
      <p:pic>
        <p:nvPicPr>
          <p:cNvPr id="1291" name="Google Shape;1291;p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1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sp>
        <p:nvSpPr>
          <p:cNvPr id="1293" name="Google Shape;1293;p151"/>
          <p:cNvSpPr/>
          <p:nvPr/>
        </p:nvSpPr>
        <p:spPr>
          <a:xfrm>
            <a:off x="455613" y="1844866"/>
            <a:ext cx="8229600" cy="463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-- 01 Criar view  Vw14_01 que Lista os campos titulo, editora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-- 02 Criar view  Vw14_02 que Lista o total de livro por editora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-- 03 Criar uma consulta que faça ROLLBACK – excluir cd_editora = 1 na tb_livro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-- 04 Criar uma consulta que faça Commit - aumentar o preço em 20%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-- 05 Lista os preços acima da média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-- 06 Lista os  livros que estão acima da média da Editora Campus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52"/>
          <p:cNvSpPr txBox="1"/>
          <p:nvPr>
            <p:ph type="title"/>
          </p:nvPr>
        </p:nvSpPr>
        <p:spPr>
          <a:xfrm>
            <a:off x="468312" y="476250"/>
            <a:ext cx="8229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299" name="Google Shape;1299;p152"/>
          <p:cNvSpPr txBox="1"/>
          <p:nvPr>
            <p:ph idx="1" type="body"/>
          </p:nvPr>
        </p:nvSpPr>
        <p:spPr>
          <a:xfrm>
            <a:off x="1368424" y="1229157"/>
            <a:ext cx="64293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5245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pt-BR" sz="2000"/>
              <a:t>SQL – View</a:t>
            </a:r>
            <a:endParaRPr sz="2000"/>
          </a:p>
          <a:p>
            <a:pPr indent="-457200" lvl="0" marL="55245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pt-BR" sz="2000"/>
              <a:t>Transações – ACID Comandos do SQL</a:t>
            </a:r>
            <a:endParaRPr sz="2000"/>
          </a:p>
          <a:p>
            <a:pPr indent="-488950" lvl="0" marL="55245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Questionário - Kahoot</a:t>
            </a:r>
            <a:endParaRPr sz="2000"/>
          </a:p>
          <a:p>
            <a:pPr indent="-457200" lvl="0" marL="55245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pt-BR" sz="2000"/>
              <a:t>SubQuery</a:t>
            </a:r>
            <a:endParaRPr sz="2000"/>
          </a:p>
          <a:p>
            <a:pPr indent="-457200" lvl="0" marL="55245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pt-BR" sz="2000"/>
              <a:t>Exercício</a:t>
            </a:r>
            <a:endParaRPr/>
          </a:p>
          <a:p>
            <a:pPr indent="-2476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15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1" name="Google Shape;1301;p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1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53"/>
          <p:cNvSpPr txBox="1"/>
          <p:nvPr>
            <p:ph type="title"/>
          </p:nvPr>
        </p:nvSpPr>
        <p:spPr>
          <a:xfrm>
            <a:off x="2916237" y="1916112"/>
            <a:ext cx="3384550" cy="194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pt-BR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Dúvidas</a:t>
            </a:r>
            <a:endParaRPr/>
          </a:p>
        </p:txBody>
      </p:sp>
      <p:sp>
        <p:nvSpPr>
          <p:cNvPr id="1308" name="Google Shape;1308;p15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153"/>
          <p:cNvSpPr txBox="1"/>
          <p:nvPr/>
        </p:nvSpPr>
        <p:spPr>
          <a:xfrm>
            <a:off x="2555875" y="4292600"/>
            <a:ext cx="5921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Jose.wellington@uniceub.br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0" name="Google Shape;1310;p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153"/>
          <p:cNvSpPr txBox="1"/>
          <p:nvPr>
            <p:ph idx="11" type="ftr"/>
          </p:nvPr>
        </p:nvSpPr>
        <p:spPr>
          <a:xfrm>
            <a:off x="14097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14 - Revisão View - transact - Subquery - Exercicio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4"/>
          <p:cNvSpPr txBox="1"/>
          <p:nvPr>
            <p:ph type="title"/>
          </p:nvPr>
        </p:nvSpPr>
        <p:spPr>
          <a:xfrm>
            <a:off x="684213" y="755650"/>
            <a:ext cx="14176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endParaRPr/>
          </a:p>
        </p:txBody>
      </p:sp>
      <p:pic>
        <p:nvPicPr>
          <p:cNvPr id="917" name="Google Shape;917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114"/>
          <p:cNvSpPr/>
          <p:nvPr/>
        </p:nvSpPr>
        <p:spPr>
          <a:xfrm>
            <a:off x="242888" y="1387475"/>
            <a:ext cx="72723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 uma tabela virtual cujo conteúdo (colunas e linhas) é definido por uma consulta. </a:t>
            </a:r>
            <a:endParaRPr/>
          </a:p>
        </p:txBody>
      </p:sp>
      <p:pic>
        <p:nvPicPr>
          <p:cNvPr id="919" name="Google Shape;919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9025" y="2720975"/>
            <a:ext cx="5057775" cy="28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1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Onde aplicamos?</a:t>
            </a:r>
            <a:r>
              <a:rPr lang="pt-BR" sz="3200"/>
              <a:t>   </a:t>
            </a:r>
            <a:endParaRPr/>
          </a:p>
        </p:txBody>
      </p:sp>
      <p:pic>
        <p:nvPicPr>
          <p:cNvPr id="926" name="Google Shape;926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1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sp>
        <p:nvSpPr>
          <p:cNvPr id="928" name="Google Shape;928;p115"/>
          <p:cNvSpPr/>
          <p:nvPr/>
        </p:nvSpPr>
        <p:spPr>
          <a:xfrm>
            <a:off x="684213" y="2060575"/>
            <a:ext cx="4103687" cy="286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Restrição usuário x domínio;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Podemos restringir o acesso de um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específico a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colunas</a:t>
            </a:r>
            <a:r>
              <a:rPr b="0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(domínios) específicas (os) de uma tabela. 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9" name="Google Shape;929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763" y="1987550"/>
            <a:ext cx="41402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Onde aplicamos?</a:t>
            </a:r>
            <a:r>
              <a:rPr lang="pt-BR" sz="3200"/>
              <a:t>   </a:t>
            </a:r>
            <a:endParaRPr/>
          </a:p>
        </p:txBody>
      </p:sp>
      <p:pic>
        <p:nvPicPr>
          <p:cNvPr id="935" name="Google Shape;935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  <p:sp>
        <p:nvSpPr>
          <p:cNvPr id="937" name="Google Shape;937;p116"/>
          <p:cNvSpPr/>
          <p:nvPr/>
        </p:nvSpPr>
        <p:spPr>
          <a:xfrm>
            <a:off x="468313" y="3797300"/>
            <a:ext cx="8278812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Associar vários domínios formando uma única entidade;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Podemos ter várias "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encapsuladas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uma view, formando somente uma tabela arbitrariamente. 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8" name="Google Shape;938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50" y="1844675"/>
            <a:ext cx="67913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17"/>
          <p:cNvSpPr txBox="1"/>
          <p:nvPr>
            <p:ph type="title"/>
          </p:nvPr>
        </p:nvSpPr>
        <p:spPr>
          <a:xfrm>
            <a:off x="684213" y="755650"/>
            <a:ext cx="14176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View - vantagens</a:t>
            </a:r>
            <a:endParaRPr/>
          </a:p>
        </p:txBody>
      </p:sp>
      <p:pic>
        <p:nvPicPr>
          <p:cNvPr id="945" name="Google Shape;945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538" y="508000"/>
            <a:ext cx="2667000" cy="1509713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117"/>
          <p:cNvSpPr/>
          <p:nvPr/>
        </p:nvSpPr>
        <p:spPr>
          <a:xfrm>
            <a:off x="136525" y="2247900"/>
            <a:ext cx="8785225" cy="3074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views são objetos de caráter permanente. podem ser lidas por vários usuários simultaneamente.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views permitem que ocultemos determinadas colunas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Simplificação do código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views nos permitem criar um código de programação muito mais limpo</a:t>
            </a:r>
            <a:endParaRPr/>
          </a:p>
        </p:txBody>
      </p:sp>
      <p:sp>
        <p:nvSpPr>
          <p:cNvPr id="948" name="Google Shape;948;p1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18"/>
          <p:cNvSpPr txBox="1"/>
          <p:nvPr>
            <p:ph type="title"/>
          </p:nvPr>
        </p:nvSpPr>
        <p:spPr>
          <a:xfrm>
            <a:off x="684213" y="755650"/>
            <a:ext cx="68310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View – Sintaxe – Criar -  </a:t>
            </a: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create view</a:t>
            </a:r>
            <a:endParaRPr/>
          </a:p>
        </p:txBody>
      </p:sp>
      <p:pic>
        <p:nvPicPr>
          <p:cNvPr id="955" name="Google Shape;955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118"/>
          <p:cNvSpPr/>
          <p:nvPr/>
        </p:nvSpPr>
        <p:spPr>
          <a:xfrm>
            <a:off x="242888" y="1387475"/>
            <a:ext cx="72723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 uma tabela virtual cujo conteúdo (colunas e linhas) é definido por uma consulta. </a:t>
            </a:r>
            <a:endParaRPr/>
          </a:p>
        </p:txBody>
      </p:sp>
      <p:pic>
        <p:nvPicPr>
          <p:cNvPr id="957" name="Google Shape;957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125" y="2344738"/>
            <a:ext cx="4635500" cy="218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3788" y="3476625"/>
            <a:ext cx="530542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1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14 - Revisão View - transact - Subquery - Exercicio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9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8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6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