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  <p:sldMasterId id="2147483707" r:id="rId3"/>
    <p:sldMasterId id="2147483709" r:id="rId4"/>
    <p:sldMasterId id="2147483710" r:id="rId5"/>
    <p:sldMasterId id="2147483711" r:id="rId6"/>
    <p:sldMasterId id="2147483712" r:id="rId7"/>
    <p:sldMasterId id="2147483713" r:id="rId8"/>
    <p:sldMasterId id="2147483714" r:id="rId9"/>
    <p:sldMasterId id="2147483716" r:id="rId10"/>
  </p:sldMasterIdLst>
  <p:notesMasterIdLst>
    <p:notesMasterId r:id="rId82"/>
  </p:notesMasterIdLst>
  <p:sldIdLst>
    <p:sldId id="256" r:id="rId11"/>
    <p:sldId id="257" r:id="rId12"/>
    <p:sldId id="25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7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6" r:id="rId68"/>
    <p:sldId id="327" r:id="rId69"/>
    <p:sldId id="335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21" r:id="rId78"/>
    <p:sldId id="322" r:id="rId79"/>
    <p:sldId id="324" r:id="rId80"/>
    <p:sldId id="325" r:id="rId81"/>
  </p:sldIdLst>
  <p:sldSz cx="9144000" cy="6858000" type="screen4x3"/>
  <p:notesSz cx="6724650" cy="9774238"/>
  <p:embeddedFontLst>
    <p:embeddedFont>
      <p:font typeface="Arial Black" panose="020B0A04020102020204" pitchFamily="34" charset="0"/>
      <p:regular r:id="rId83"/>
      <p:bold r:id="rId84"/>
    </p:embeddedFont>
    <p:embeddedFont>
      <p:font typeface="Calibri" panose="020F0502020204030204" pitchFamily="34" charset="0"/>
      <p:regular r:id="rId85"/>
      <p:bold r:id="rId86"/>
      <p:italic r:id="rId87"/>
      <p:boldItalic r:id="rId88"/>
    </p:embeddedFont>
    <p:embeddedFont>
      <p:font typeface="Consolas" panose="020B0609020204030204" pitchFamily="49" charset="0"/>
      <p:regular r:id="rId89"/>
      <p:bold r:id="rId9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000000"/>
          </p15:clr>
        </p15:guide>
        <p15:guide id="2" pos="2119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6" Type="http://schemas.openxmlformats.org/officeDocument/2006/relationships/slide" Target="slides/slide66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87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82" Type="http://schemas.openxmlformats.org/officeDocument/2006/relationships/notesMaster" Target="notesMasters/notesMaster1.xml"/><Relationship Id="rId90" Type="http://schemas.openxmlformats.org/officeDocument/2006/relationships/font" Target="fonts/font8.fntdata"/><Relationship Id="rId95" Type="http://schemas.openxmlformats.org/officeDocument/2006/relationships/theme" Target="theme/theme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font" Target="fonts/font3.fntdata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font" Target="fonts/font4.fntdata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08412" y="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2" y="733425"/>
            <a:ext cx="4886325" cy="3665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8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1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Google Shape;755;p1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5" name="Google Shape;7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1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Google Shape;774;p2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2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3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Google Shape;796;p2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Google Shape;808;p2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5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0" name="Google Shape;820;p2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6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Google Shape;832;p2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4" name="Google Shape;8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9" name="Google Shape;5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8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3" name="Google Shape;853;p2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9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3" name="Google Shape;863;p2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3" name="Google Shape;873;p3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2" name="Google Shape;8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1" name="Google Shape;891;p3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3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3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4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1" name="Google Shape;911;p3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5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p3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6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1" name="Google Shape;931;p3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0" name="Google Shape;9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2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4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344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8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9" name="Google Shape;949;p3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9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1" name="Google Shape;961;p3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4" name="Google Shape;974;p4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1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6" name="Google Shape;986;p4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3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p4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6" name="Google Shape;1026;p4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5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8" name="Google Shape;1038;p4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6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0" name="Google Shape;1050;p4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7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3" name="Google Shape;1063;p4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6" name="Google Shape;6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8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5" name="Google Shape;1075;p4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9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7" name="Google Shape;1087;p4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5" name="Google Shape;109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9" name="Google Shape;110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2" name="Google Shape;112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4" name="Google Shape;113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4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7" name="Google Shape;1147;p5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5" name="Google Shape;115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7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9" name="Google Shape;1179;p5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1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7" name="Google Shape;118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8" name="Google Shape;119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6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6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7" name="Google Shape;121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6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0" name="Google Shape;123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1" name="Google Shape;125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2" name="Google Shape;126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0" name="Google Shape;6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5" name="Google Shape;7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0" name="Google Shape;6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296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3" name="Google Shape;6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1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5" name="Google Shape;7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8" name="Google Shape;7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2" name="Google Shape;7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4" name="Google Shape;75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5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4" name="Google Shape;714;p15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8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3" name="Google Shape;131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9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5" name="Google Shape;132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6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4" name="Google Shape;7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7:notes"/>
          <p:cNvSpPr txBox="1">
            <a:spLocks noGrp="1"/>
          </p:cNvSpPr>
          <p:nvPr>
            <p:ph type="sldNum" idx="12"/>
          </p:nvPr>
        </p:nvSpPr>
        <p:spPr>
          <a:xfrm>
            <a:off x="3808412" y="9283700"/>
            <a:ext cx="291465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888" y="830263"/>
            <a:ext cx="447357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p17:notes"/>
          <p:cNvSpPr txBox="1">
            <a:spLocks noGrp="1"/>
          </p:cNvSpPr>
          <p:nvPr>
            <p:ph type="body" idx="1"/>
          </p:nvPr>
        </p:nvSpPr>
        <p:spPr>
          <a:xfrm>
            <a:off x="673100" y="4643437"/>
            <a:ext cx="53784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50" tIns="45925" rIns="91850" bIns="45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59" name="Google Shape;259;p29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72" name="Google Shape;272;p29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9" name="Google Shape;299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8" name="Google Shape;318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46" name="Google Shape;346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4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5" name="Google Shape;365;p42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7" name="Google Shape;367;p4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" name="Google Shape;368;p42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42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p42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p42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2" name="Google Shape;372;p42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" name="Google Shape;373;p42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" name="Google Shape;374;p42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5" name="Google Shape;375;p42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42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42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8" name="Google Shape;378;p42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87" name="Google Shape;387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2" name="Google Shape;392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8" name="Google Shape;398;p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99" name="Google Shape;399;p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02" name="Google Shape;402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03" name="Google Shape;403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412" name="Google Shape;412;p4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3" name="Google Shape;413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14" name="Google Shape;414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15" name="Google Shape;415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0" name="Google Shape;420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21" name="Google Shape;421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2" name="Google Shape;422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49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8" name="Google Shape;428;p4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50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33" name="Google Shape;433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34" name="Google Shape;434;p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EXT_AND_OBJEC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38" name="Google Shape;438;p5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39" name="Google Shape;439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40" name="Google Shape;440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41" name="Google Shape;441;p5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53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5" name="Google Shape;465;p5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67" name="Google Shape;467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86" name="Google Shape;486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87" name="Google Shape;487;p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5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07" name="Google Shape;507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08" name="Google Shape;508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09" name="Google Shape;509;p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58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13" name="Google Shape;513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14" name="Google Shape;514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15" name="Google Shape;515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59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19" name="Google Shape;519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20" name="Google Shape;520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21" name="Google Shape;521;p5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6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6" name="Google Shape;526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27" name="Google Shape;527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28" name="Google Shape;528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532" name="Google Shape;532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3" name="Google Shape;533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34" name="Google Shape;534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35" name="Google Shape;535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38" name="Google Shape;538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39" name="Google Shape;539;p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43" name="Google Shape;543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44" name="Google Shape;544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8" name="Google Shape;548;p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49" name="Google Shape;549;p6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0" name="Google Shape;550;p6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51" name="Google Shape;551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52" name="Google Shape;552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53" name="Google Shape;553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6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57" name="Google Shape;557;p6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558" name="Google Shape;558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0" name="Google Shape;560;p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64" name="Google Shape;564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65" name="Google Shape;565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6" name="Google Shape;566;p6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Slide de título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043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Slide de título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57" name="Google Shape;157;p17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9" name="Google Shape;159;p1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60" name="Google Shape;160;p17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70" name="Google Shape;170;p17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5433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3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58333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Comparação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1644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Somente título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5325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Conteúdo com Legenda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0739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Imagem com Legenda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8893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Título e texto vertical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1902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Título e texto verticai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7568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onteúdo" type="txAndObj">
  <p:cSld name="Título, texto e conteúdo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5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1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1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" name="Google Shape;143;p16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9357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" name="Google Shape;37;p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60" name="Google Shape;60;p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" name="Google Shape;61;p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45" name="Google Shape;245;p28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349" name="Google Shape;349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350" name="Google Shape;350;p4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1" name="Google Shape;351;p4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5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4" name="Google Shape;444;p5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" name="Google Shape;446;p5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47" name="Google Shape;447;p5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5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5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61" name="Google Shape;461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5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70" name="Google Shape;470;p54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4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4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4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4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4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4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4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4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5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1" name="Google Shape;481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490" name="Google Shape;490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5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92" name="Google Shape;492;p5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5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36" name="Google Shape;236;p27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27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39" name="Google Shape;239;p27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7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7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7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9" name="Google Shape;249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Aula - DBA - Trigger - 61</a:t>
            </a:r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03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>
            <a:spLocks noGrp="1"/>
          </p:cNvSpPr>
          <p:nvPr>
            <p:ph type="subTitle" idx="1"/>
          </p:nvPr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pt-BR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Jose.wellington@ceub.edu.br</a:t>
            </a:r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ctrTitle"/>
          </p:nvPr>
        </p:nvSpPr>
        <p:spPr>
          <a:xfrm>
            <a:off x="3716337" y="1844675"/>
            <a:ext cx="3903662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 </a:t>
            </a:r>
            <a:br>
              <a:rPr lang="pt-BR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573" name="Google Shape;573;p6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- DBA - Trigger - 61</a:t>
            </a:r>
            <a:endParaRPr/>
          </a:p>
        </p:txBody>
      </p:sp>
      <p:sp>
        <p:nvSpPr>
          <p:cNvPr id="576" name="Google Shape;576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4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DBA</a:t>
            </a:r>
            <a:endParaRPr/>
          </a:p>
        </p:txBody>
      </p:sp>
      <p:pic>
        <p:nvPicPr>
          <p:cNvPr id="747" name="Google Shape;74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84"/>
          <p:cNvSpPr/>
          <p:nvPr/>
        </p:nvSpPr>
        <p:spPr>
          <a:xfrm>
            <a:off x="152400" y="876300"/>
            <a:ext cx="6497781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Administrador de banco de dados deve ser capaz de exercer as seguintes tarefas: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5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e zelar pela integridade do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5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 um controle de acesso, ou privilégios, aos dados como quem pode acessar e o que pode acessar e talvez quando possa acessar.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5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o acesso ao banco de dados no maior tempo possível.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5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o máximo de desempenho para as consultas ao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0181" y="1842179"/>
            <a:ext cx="2324100" cy="1018784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8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5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DBA</a:t>
            </a:r>
            <a:endParaRPr/>
          </a:p>
        </p:txBody>
      </p:sp>
      <p:pic>
        <p:nvPicPr>
          <p:cNvPr id="758" name="Google Shape;75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85"/>
          <p:cNvSpPr/>
          <p:nvPr/>
        </p:nvSpPr>
        <p:spPr>
          <a:xfrm>
            <a:off x="152401" y="876300"/>
            <a:ext cx="48768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Administrador de banco de dados deve ser capaz de exercer as seguintes tarefas: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9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Auxiliar a equipe de desenvolvimento e a equipe de testes a maximizar o uso e desempenho do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9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Contatar suporte técnico em caso de certos problemas com 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2469" y="1950893"/>
            <a:ext cx="24193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6"/>
          <p:cNvSpPr txBox="1">
            <a:spLocks noGrp="1"/>
          </p:cNvSpPr>
          <p:nvPr>
            <p:ph type="ctrTitle"/>
          </p:nvPr>
        </p:nvSpPr>
        <p:spPr>
          <a:xfrm>
            <a:off x="3124200" y="2393229"/>
            <a:ext cx="3747655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 b="1"/>
              <a:t>Capacidade do DBA</a:t>
            </a:r>
            <a:endParaRPr sz="1800" b="1"/>
          </a:p>
        </p:txBody>
      </p:sp>
      <p:pic>
        <p:nvPicPr>
          <p:cNvPr id="768" name="Google Shape;768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8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7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645087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Capacidade do DBA</a:t>
            </a:r>
            <a:endParaRPr/>
          </a:p>
        </p:txBody>
      </p:sp>
      <p:pic>
        <p:nvPicPr>
          <p:cNvPr id="777" name="Google Shape;77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87"/>
          <p:cNvSpPr/>
          <p:nvPr/>
        </p:nvSpPr>
        <p:spPr>
          <a:xfrm>
            <a:off x="118275" y="2023799"/>
            <a:ext cx="5120700" cy="2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 profissional DBA geralmente é chamado a executar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projetos críticos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departamento de TI, é geralmente desejável um amplo histórico.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desse conhecimento básico de TI é ensinado nos programas acadêmicos.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0" name="Google Shape;780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1841737"/>
            <a:ext cx="3023012" cy="1829718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8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8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645087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Capacidade do DBA</a:t>
            </a:r>
            <a:endParaRPr/>
          </a:p>
        </p:txBody>
      </p:sp>
      <p:pic>
        <p:nvPicPr>
          <p:cNvPr id="788" name="Google Shape;788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8"/>
          <p:cNvSpPr/>
          <p:nvPr/>
        </p:nvSpPr>
        <p:spPr>
          <a:xfrm>
            <a:off x="332510" y="1398841"/>
            <a:ext cx="4932217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Habilidades de análise e design de sistemas.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Muitos profissionais DBA devem ter um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papel ativo na análise e no design de novos sistemas de banco de dados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Portanto, o conhecimento de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diagramas de fluxo de dados,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técnicas de dicionário de dados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3 -ferramentas CASE,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4 -Modelagem de Entidade e Relacionamento 5 - técnicas de design aprimoram o escopo de habilidade dos profissionais DBA.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1" name="Google Shape;791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4743" y="1809800"/>
            <a:ext cx="3378765" cy="2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8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9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645087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Capacidade do DBA</a:t>
            </a:r>
            <a:endParaRPr/>
          </a:p>
        </p:txBody>
      </p:sp>
      <p:pic>
        <p:nvPicPr>
          <p:cNvPr id="799" name="Google Shape;799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9"/>
          <p:cNvSpPr txBox="1">
            <a:spLocks noGrp="1"/>
          </p:cNvSpPr>
          <p:nvPr>
            <p:ph type="ftr" idx="11"/>
          </p:nvPr>
        </p:nvSpPr>
        <p:spPr>
          <a:xfrm>
            <a:off x="1840345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89"/>
          <p:cNvSpPr/>
          <p:nvPr/>
        </p:nvSpPr>
        <p:spPr>
          <a:xfrm>
            <a:off x="332510" y="1398841"/>
            <a:ext cx="358832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Habilidades de design de banco de dados - Muitos trabalhos do DBA exigem conhecimento da teoria de: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normalização de banco de dados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2 -design de esquema STAR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3-técnicas de modelagem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2" name="Google Shape;802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5945" y="1122898"/>
            <a:ext cx="3867727" cy="262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433" y="3765506"/>
            <a:ext cx="3560239" cy="2835823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8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0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645087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Capacidade do DBA</a:t>
            </a:r>
            <a:endParaRPr/>
          </a:p>
        </p:txBody>
      </p:sp>
      <p:pic>
        <p:nvPicPr>
          <p:cNvPr id="811" name="Google Shape;811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90"/>
          <p:cNvSpPr txBox="1">
            <a:spLocks noGrp="1"/>
          </p:cNvSpPr>
          <p:nvPr>
            <p:ph type="ftr" idx="11"/>
          </p:nvPr>
        </p:nvSpPr>
        <p:spPr>
          <a:xfrm>
            <a:off x="1840345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90"/>
          <p:cNvSpPr/>
          <p:nvPr/>
        </p:nvSpPr>
        <p:spPr>
          <a:xfrm>
            <a:off x="332510" y="1682894"/>
            <a:ext cx="4403435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Habilidades de armazenamento físico em disco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 entendimento da arquitetura de hardware do disco, implementação de: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RAID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2 - balanceamento de carga de disco são benéficos do  profissional DBA.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3 - Armazenamento na nuvem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3771" y="4067769"/>
            <a:ext cx="3719173" cy="2127106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16" name="Google Shape;816;p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5550" y="1408777"/>
            <a:ext cx="2895600" cy="225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1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645087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Capacidade do DBA</a:t>
            </a:r>
            <a:endParaRPr/>
          </a:p>
        </p:txBody>
      </p:sp>
      <p:pic>
        <p:nvPicPr>
          <p:cNvPr id="823" name="Google Shape;823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91"/>
          <p:cNvSpPr txBox="1">
            <a:spLocks noGrp="1"/>
          </p:cNvSpPr>
          <p:nvPr>
            <p:ph type="ftr" idx="11"/>
          </p:nvPr>
        </p:nvSpPr>
        <p:spPr>
          <a:xfrm>
            <a:off x="1840345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91"/>
          <p:cNvSpPr/>
          <p:nvPr/>
        </p:nvSpPr>
        <p:spPr>
          <a:xfrm>
            <a:off x="332510" y="1398841"/>
            <a:ext cx="3588325" cy="29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Habilidades de segurança de dados - É útil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a segurança de bancos de dados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relacionais, incluindo segurança baseada em responsabilidade, especialmente para cargos que tem muita responsabilidade.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1789" y="1244828"/>
            <a:ext cx="3071619" cy="199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69514" y="3975786"/>
            <a:ext cx="2926159" cy="1815413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2"/>
          <p:cNvSpPr txBox="1">
            <a:spLocks noGrp="1"/>
          </p:cNvSpPr>
          <p:nvPr>
            <p:ph type="title"/>
          </p:nvPr>
        </p:nvSpPr>
        <p:spPr>
          <a:xfrm>
            <a:off x="476395" y="508000"/>
            <a:ext cx="645087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Capacidade do DBA</a:t>
            </a:r>
            <a:endParaRPr/>
          </a:p>
        </p:txBody>
      </p:sp>
      <p:pic>
        <p:nvPicPr>
          <p:cNvPr id="835" name="Google Shape;835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92"/>
          <p:cNvSpPr txBox="1">
            <a:spLocks noGrp="1"/>
          </p:cNvSpPr>
          <p:nvPr>
            <p:ph type="ftr" idx="11"/>
          </p:nvPr>
        </p:nvSpPr>
        <p:spPr>
          <a:xfrm>
            <a:off x="1840345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92"/>
          <p:cNvSpPr/>
          <p:nvPr/>
        </p:nvSpPr>
        <p:spPr>
          <a:xfrm>
            <a:off x="332510" y="1398841"/>
            <a:ext cx="46320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Habilidades de backup e recuperação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Muitos métodos de backup e recuperação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2"/>
          <p:cNvSpPr/>
          <p:nvPr/>
        </p:nvSpPr>
        <p:spPr>
          <a:xfrm>
            <a:off x="392546" y="2942779"/>
            <a:ext cx="4572000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 Habilidades de gerenciamento de controle de alterações - Em muitos casos, o profissional DBA é encarregado de implementar o controle de alterações e garantir que as alterações no banco de dados de produção sejam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coordenadas adequadamente.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1012" y="1569696"/>
            <a:ext cx="3128272" cy="197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3098" y="3867150"/>
            <a:ext cx="3089352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9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3"/>
          <p:cNvSpPr txBox="1">
            <a:spLocks noGrp="1"/>
          </p:cNvSpPr>
          <p:nvPr>
            <p:ph type="ctrTitle"/>
          </p:nvPr>
        </p:nvSpPr>
        <p:spPr>
          <a:xfrm>
            <a:off x="3124200" y="2393229"/>
            <a:ext cx="4204855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Backup</a:t>
            </a:r>
            <a:endParaRPr sz="2800"/>
          </a:p>
        </p:txBody>
      </p:sp>
      <p:pic>
        <p:nvPicPr>
          <p:cNvPr id="847" name="Google Shape;847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9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DFB2AF-12F2-4B4E-8843-AE0F2E18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3" y="1640706"/>
            <a:ext cx="9144000" cy="3576588"/>
          </a:xfrm>
          <a:prstGeom prst="rect">
            <a:avLst/>
          </a:prstGeom>
        </p:spPr>
      </p:pic>
      <p:sp>
        <p:nvSpPr>
          <p:cNvPr id="581" name="Google Shape;581;p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8"/>
          <p:cNvSpPr/>
          <p:nvPr/>
        </p:nvSpPr>
        <p:spPr>
          <a:xfrm>
            <a:off x="6794695" y="3080825"/>
            <a:ext cx="409669" cy="348175"/>
          </a:xfrm>
          <a:prstGeom prst="ellipse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8"/>
          <p:cNvSpPr txBox="1">
            <a:spLocks noGrp="1"/>
          </p:cNvSpPr>
          <p:nvPr>
            <p:ph type="title"/>
          </p:nvPr>
        </p:nvSpPr>
        <p:spPr>
          <a:xfrm>
            <a:off x="404812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Calendário Banco de Dados</a:t>
            </a:r>
            <a:endParaRPr/>
          </a:p>
        </p:txBody>
      </p:sp>
      <p:sp>
        <p:nvSpPr>
          <p:cNvPr id="586" name="Google Shape;586;p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8"/>
          <p:cNvSpPr txBox="1">
            <a:spLocks noGrp="1"/>
          </p:cNvSpPr>
          <p:nvPr>
            <p:ph type="ftr" idx="11"/>
          </p:nvPr>
        </p:nvSpPr>
        <p:spPr>
          <a:xfrm>
            <a:off x="3071796" y="6359225"/>
            <a:ext cx="38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4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</a:t>
            </a:r>
            <a:endParaRPr/>
          </a:p>
        </p:txBody>
      </p:sp>
      <p:pic>
        <p:nvPicPr>
          <p:cNvPr id="856" name="Google Shape;856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9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9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59" name="Google Shape;859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3" y="1771040"/>
            <a:ext cx="7329488" cy="3204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5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</a:t>
            </a:r>
            <a:endParaRPr/>
          </a:p>
        </p:txBody>
      </p:sp>
      <p:pic>
        <p:nvPicPr>
          <p:cNvPr id="866" name="Google Shape;866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9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9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69" name="Google Shape;869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03" y="1650380"/>
            <a:ext cx="7355716" cy="436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6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</a:t>
            </a:r>
            <a:endParaRPr/>
          </a:p>
        </p:txBody>
      </p:sp>
      <p:pic>
        <p:nvPicPr>
          <p:cNvPr id="876" name="Google Shape;876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9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9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79" name="Google Shape;879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6112" y="1628446"/>
            <a:ext cx="6885707" cy="399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>
            <a:spLocks noGrp="1"/>
          </p:cNvSpPr>
          <p:nvPr>
            <p:ph type="ctrTitle"/>
          </p:nvPr>
        </p:nvSpPr>
        <p:spPr>
          <a:xfrm>
            <a:off x="3124200" y="2393229"/>
            <a:ext cx="4204855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Restore</a:t>
            </a:r>
            <a:endParaRPr sz="2800"/>
          </a:p>
        </p:txBody>
      </p:sp>
      <p:pic>
        <p:nvPicPr>
          <p:cNvPr id="885" name="Google Shape;885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9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9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8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496844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do Backup</a:t>
            </a:r>
            <a:endParaRPr/>
          </a:p>
        </p:txBody>
      </p:sp>
      <p:pic>
        <p:nvPicPr>
          <p:cNvPr id="894" name="Google Shape;894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9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9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97" name="Google Shape;897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3" y="1561170"/>
            <a:ext cx="7268806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9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496844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do Backup</a:t>
            </a:r>
            <a:endParaRPr/>
          </a:p>
        </p:txBody>
      </p:sp>
      <p:pic>
        <p:nvPicPr>
          <p:cNvPr id="904" name="Google Shape;904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25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07" name="Google Shape;907;p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339" y="1632434"/>
            <a:ext cx="6803583" cy="410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0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496844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do Backup</a:t>
            </a:r>
            <a:endParaRPr/>
          </a:p>
        </p:txBody>
      </p:sp>
      <p:pic>
        <p:nvPicPr>
          <p:cNvPr id="914" name="Google Shape;914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10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26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17" name="Google Shape;917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093" y="1747680"/>
            <a:ext cx="7678893" cy="300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1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496844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do Backup</a:t>
            </a:r>
            <a:endParaRPr/>
          </a:p>
        </p:txBody>
      </p:sp>
      <p:pic>
        <p:nvPicPr>
          <p:cNvPr id="924" name="Google Shape;924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0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0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27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27" name="Google Shape;927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3" y="1454034"/>
            <a:ext cx="7367011" cy="434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2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496844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do Backup</a:t>
            </a:r>
            <a:endParaRPr/>
          </a:p>
        </p:txBody>
      </p:sp>
      <p:pic>
        <p:nvPicPr>
          <p:cNvPr id="934" name="Google Shape;934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0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37" name="Google Shape;937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771" y="1564346"/>
            <a:ext cx="7755029" cy="456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3"/>
          <p:cNvSpPr txBox="1">
            <a:spLocks noGrp="1"/>
          </p:cNvSpPr>
          <p:nvPr>
            <p:ph type="ctrTitle"/>
          </p:nvPr>
        </p:nvSpPr>
        <p:spPr>
          <a:xfrm>
            <a:off x="3124200" y="2393229"/>
            <a:ext cx="5327073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latin typeface="Times New Roman"/>
                <a:ea typeface="Times New Roman"/>
                <a:cs typeface="Times New Roman"/>
                <a:sym typeface="Times New Roman"/>
              </a:rPr>
              <a:t>Backup e restore – Linha de comando</a:t>
            </a:r>
            <a:endParaRPr sz="2800"/>
          </a:p>
        </p:txBody>
      </p:sp>
      <p:pic>
        <p:nvPicPr>
          <p:cNvPr id="943" name="Google Shape;943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0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29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9"/>
          <p:cNvSpPr txBox="1">
            <a:spLocks noGrp="1"/>
          </p:cNvSpPr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594" name="Google Shape;594;p6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9"/>
          <p:cNvSpPr txBox="1">
            <a:spLocks noGrp="1"/>
          </p:cNvSpPr>
          <p:nvPr>
            <p:ph type="ftr" idx="11"/>
          </p:nvPr>
        </p:nvSpPr>
        <p:spPr>
          <a:xfrm>
            <a:off x="540745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9"/>
          <p:cNvSpPr/>
          <p:nvPr/>
        </p:nvSpPr>
        <p:spPr>
          <a:xfrm>
            <a:off x="1695900" y="1196663"/>
            <a:ext cx="59241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9" name="Google Shape;599;p69"/>
          <p:cNvSpPr/>
          <p:nvPr/>
        </p:nvSpPr>
        <p:spPr>
          <a:xfrm>
            <a:off x="1798998" y="1215713"/>
            <a:ext cx="6012873" cy="5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69"/>
          <p:cNvSpPr/>
          <p:nvPr/>
        </p:nvSpPr>
        <p:spPr>
          <a:xfrm>
            <a:off x="2175668" y="719962"/>
            <a:ext cx="4572000" cy="53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Administrador de banco de dados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de habilidades que um DBA deve possuir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 do DBA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Capacidade do DBA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Backup /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restore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workbench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Backup /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restore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prompt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trigger?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Vantagens dos Triggers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Desvantagens dos triggers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Sintaxe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8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  – Linha de comando</a:t>
            </a:r>
            <a:endParaRPr/>
          </a:p>
        </p:txBody>
      </p:sp>
      <p:pic>
        <p:nvPicPr>
          <p:cNvPr id="1001" name="Google Shape;1001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10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0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4" name="Google Shape;1004;p108"/>
          <p:cNvSpPr/>
          <p:nvPr/>
        </p:nvSpPr>
        <p:spPr>
          <a:xfrm>
            <a:off x="1818831" y="2350209"/>
            <a:ext cx="469067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Cd\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Mkdir backup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08"/>
          <p:cNvSpPr/>
          <p:nvPr/>
        </p:nvSpPr>
        <p:spPr>
          <a:xfrm>
            <a:off x="1818830" y="1816107"/>
            <a:ext cx="4690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CMD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08"/>
          <p:cNvSpPr txBox="1"/>
          <p:nvPr/>
        </p:nvSpPr>
        <p:spPr>
          <a:xfrm>
            <a:off x="684213" y="1429752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05 -  criar a pasta de backup   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7" name="Google Shape;1007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5962" y="3535161"/>
            <a:ext cx="517207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243809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4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  – Linha de comando</a:t>
            </a:r>
            <a:endParaRPr/>
          </a:p>
        </p:txBody>
      </p:sp>
      <p:pic>
        <p:nvPicPr>
          <p:cNvPr id="952" name="Google Shape;95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0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0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31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55" name="Google Shape;955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1115" y="3336023"/>
            <a:ext cx="58769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04"/>
          <p:cNvSpPr/>
          <p:nvPr/>
        </p:nvSpPr>
        <p:spPr>
          <a:xfrm>
            <a:off x="1971115" y="2338820"/>
            <a:ext cx="4225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C:\Program Files\MySQL\MySQL Server 8.0\bin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04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 – Entrar na pasta do mysql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5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  – Linha de comando</a:t>
            </a:r>
            <a:endParaRPr/>
          </a:p>
        </p:txBody>
      </p:sp>
      <p:pic>
        <p:nvPicPr>
          <p:cNvPr id="964" name="Google Shape;964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10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10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32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67" name="Google Shape;967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7580" y="3157503"/>
            <a:ext cx="56959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5"/>
          <p:cNvSpPr/>
          <p:nvPr/>
        </p:nvSpPr>
        <p:spPr>
          <a:xfrm>
            <a:off x="2226349" y="2360047"/>
            <a:ext cx="14269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-u root -p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05"/>
          <p:cNvSpPr/>
          <p:nvPr/>
        </p:nvSpPr>
        <p:spPr>
          <a:xfrm>
            <a:off x="2107580" y="5047357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Senha: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05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 – Entrar no mysql  prompt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06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  – Linha de comando</a:t>
            </a:r>
            <a:endParaRPr/>
          </a:p>
        </p:txBody>
      </p:sp>
      <p:pic>
        <p:nvPicPr>
          <p:cNvPr id="977" name="Google Shape;97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80" name="Google Shape;980;p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4059" y="2289175"/>
            <a:ext cx="610552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06"/>
          <p:cNvSpPr/>
          <p:nvPr/>
        </p:nvSpPr>
        <p:spPr>
          <a:xfrm>
            <a:off x="1924058" y="1828900"/>
            <a:ext cx="2014895" cy="36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06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 – lista os bancos de dados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07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  – Linha de comando</a:t>
            </a:r>
            <a:endParaRPr/>
          </a:p>
        </p:txBody>
      </p:sp>
      <p:pic>
        <p:nvPicPr>
          <p:cNvPr id="989" name="Google Shape;989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10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92" name="Google Shape;992;p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3343" y="3135709"/>
            <a:ext cx="26098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107"/>
          <p:cNvSpPr/>
          <p:nvPr/>
        </p:nvSpPr>
        <p:spPr>
          <a:xfrm>
            <a:off x="3653343" y="2151515"/>
            <a:ext cx="17363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bd_pedido_01;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tables;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07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 – lista as tabelas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09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Backup  – Linha de comando</a:t>
            </a:r>
            <a:endParaRPr/>
          </a:p>
        </p:txBody>
      </p:sp>
      <p:pic>
        <p:nvPicPr>
          <p:cNvPr id="1014" name="Google Shape;1014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0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0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35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7" name="Google Shape;1017;p109"/>
          <p:cNvSpPr/>
          <p:nvPr/>
        </p:nvSpPr>
        <p:spPr>
          <a:xfrm>
            <a:off x="1818831" y="2929145"/>
            <a:ext cx="6902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mysqldump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-u root -p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bd_pedido_segunda</a:t>
            </a:r>
            <a:r>
              <a:rPr lang="pt-BR" dirty="0"/>
              <a:t>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C:\backup\bk_pedido.sql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09"/>
          <p:cNvSpPr/>
          <p:nvPr/>
        </p:nvSpPr>
        <p:spPr>
          <a:xfrm>
            <a:off x="1818831" y="2350209"/>
            <a:ext cx="4690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C:\Program Files\MySQL\MySQL Server 8.0\bin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109"/>
          <p:cNvSpPr/>
          <p:nvPr/>
        </p:nvSpPr>
        <p:spPr>
          <a:xfrm>
            <a:off x="1818830" y="1816107"/>
            <a:ext cx="46906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0" name="Google Shape;1020;p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0910" y="3508081"/>
            <a:ext cx="61436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109"/>
          <p:cNvSpPr/>
          <p:nvPr/>
        </p:nvSpPr>
        <p:spPr>
          <a:xfrm>
            <a:off x="2241395" y="5470545"/>
            <a:ext cx="6902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Senha: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09"/>
          <p:cNvSpPr txBox="1"/>
          <p:nvPr/>
        </p:nvSpPr>
        <p:spPr>
          <a:xfrm>
            <a:off x="684213" y="1429752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06 -  executar o backup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10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 – Linha de comando</a:t>
            </a:r>
            <a:endParaRPr/>
          </a:p>
        </p:txBody>
      </p:sp>
      <p:pic>
        <p:nvPicPr>
          <p:cNvPr id="1029" name="Google Shape;1029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32" name="Google Shape;1032;p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7100" y="4148182"/>
            <a:ext cx="30861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10"/>
          <p:cNvSpPr/>
          <p:nvPr/>
        </p:nvSpPr>
        <p:spPr>
          <a:xfrm>
            <a:off x="3288868" y="2733475"/>
            <a:ext cx="304923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do banco de dados mysql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database bd_novo;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10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 – criar o banco de dados  ( bd_novo )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11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– Linha de comando</a:t>
            </a:r>
            <a:endParaRPr/>
          </a:p>
        </p:txBody>
      </p:sp>
      <p:pic>
        <p:nvPicPr>
          <p:cNvPr id="1041" name="Google Shape;1041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1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1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37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44" name="Google Shape;1044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4100956"/>
            <a:ext cx="49434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11"/>
          <p:cNvSpPr/>
          <p:nvPr/>
        </p:nvSpPr>
        <p:spPr>
          <a:xfrm>
            <a:off x="3003463" y="2975144"/>
            <a:ext cx="4225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C:\Program Files\MySQL\MySQL Server 8.0\bin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1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 – Entrar na pasta do mysql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2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Restore – Linha de comando</a:t>
            </a:r>
            <a:endParaRPr/>
          </a:p>
        </p:txBody>
      </p:sp>
      <p:pic>
        <p:nvPicPr>
          <p:cNvPr id="1053" name="Google Shape;1053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38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56" name="Google Shape;1056;p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975" y="3130500"/>
            <a:ext cx="62007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12"/>
          <p:cNvSpPr/>
          <p:nvPr/>
        </p:nvSpPr>
        <p:spPr>
          <a:xfrm>
            <a:off x="2568497" y="2317618"/>
            <a:ext cx="6902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-u root -p bd_novo &lt; C:\backup\bk_pedido.sql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12"/>
          <p:cNvSpPr/>
          <p:nvPr/>
        </p:nvSpPr>
        <p:spPr>
          <a:xfrm>
            <a:off x="2720975" y="4675917"/>
            <a:ext cx="6902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Senha: </a:t>
            </a:r>
            <a:r>
              <a:rPr lang="pt-B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112"/>
          <p:cNvSpPr txBox="1"/>
          <p:nvPr/>
        </p:nvSpPr>
        <p:spPr>
          <a:xfrm>
            <a:off x="684212" y="1465244"/>
            <a:ext cx="84597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 – restaurar o backup para o banco de dados (bd_novo)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3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Verificar o backup – Linha de comando</a:t>
            </a:r>
            <a:endParaRPr/>
          </a:p>
        </p:txBody>
      </p:sp>
      <p:pic>
        <p:nvPicPr>
          <p:cNvPr id="1066" name="Google Shape;1066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39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69" name="Google Shape;1069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9646" y="3355524"/>
            <a:ext cx="22193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13"/>
          <p:cNvSpPr/>
          <p:nvPr/>
        </p:nvSpPr>
        <p:spPr>
          <a:xfrm>
            <a:off x="4099646" y="1940376"/>
            <a:ext cx="690260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do 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bd_novo;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tables;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13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– entrar no banco de dados (bd_novo)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8"/>
          <p:cNvSpPr txBox="1">
            <a:spLocks noGrp="1"/>
          </p:cNvSpPr>
          <p:nvPr>
            <p:ph type="ctrTitle"/>
          </p:nvPr>
        </p:nvSpPr>
        <p:spPr>
          <a:xfrm>
            <a:off x="3124200" y="2393229"/>
            <a:ext cx="561801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Administrador de banco de dados</a:t>
            </a:r>
            <a:endParaRPr sz="2800"/>
          </a:p>
        </p:txBody>
      </p:sp>
      <p:pic>
        <p:nvPicPr>
          <p:cNvPr id="689" name="Google Shape;68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4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Verificar o backup– Linha de comando</a:t>
            </a:r>
            <a:endParaRPr/>
          </a:p>
        </p:txBody>
      </p:sp>
      <p:pic>
        <p:nvPicPr>
          <p:cNvPr id="1078" name="Google Shape;107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1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1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40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81" name="Google Shape;1081;p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8697" y="3235121"/>
            <a:ext cx="29337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114"/>
          <p:cNvSpPr/>
          <p:nvPr/>
        </p:nvSpPr>
        <p:spPr>
          <a:xfrm>
            <a:off x="4168697" y="2159250"/>
            <a:ext cx="69026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do 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* from tb_vendedor;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14"/>
          <p:cNvSpPr txBox="1"/>
          <p:nvPr/>
        </p:nvSpPr>
        <p:spPr>
          <a:xfrm>
            <a:off x="684213" y="1465244"/>
            <a:ext cx="593826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– comandos normais do sql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15"/>
          <p:cNvSpPr txBox="1">
            <a:spLocks noGrp="1"/>
          </p:cNvSpPr>
          <p:nvPr>
            <p:ph type="ctrTitle"/>
          </p:nvPr>
        </p:nvSpPr>
        <p:spPr>
          <a:xfrm>
            <a:off x="2060143" y="1800947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solidFill>
                  <a:schemeClr val="lt1"/>
                </a:solidFill>
              </a:rPr>
              <a:t>O que é trigger?</a:t>
            </a:r>
            <a:endParaRPr/>
          </a:p>
        </p:txBody>
      </p:sp>
      <p:sp>
        <p:nvSpPr>
          <p:cNvPr id="1090" name="Google Shape;1090;p1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41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92" name="Google Shape;1092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16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O que é trigger?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8" name="Google Shape;1098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116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pt-B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0" name="Google Shape;1100;p1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16"/>
          <p:cNvSpPr txBox="1">
            <a:spLocks noGrp="1"/>
          </p:cNvSpPr>
          <p:nvPr>
            <p:ph type="ftr" idx="11"/>
          </p:nvPr>
        </p:nvSpPr>
        <p:spPr>
          <a:xfrm>
            <a:off x="1746971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42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3" name="Google Shape;1103;p116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16"/>
          <p:cNvSpPr/>
          <p:nvPr/>
        </p:nvSpPr>
        <p:spPr>
          <a:xfrm>
            <a:off x="207818" y="1215668"/>
            <a:ext cx="775854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trigger ou gatilho é um objeto de banco de dados, associado a uma tabela, definido para ser disparado, respondendo a um evento em particular.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Tais eventos, são os comandos da DML (Linguagem de Manipulação de Dados) Insert, update e delete.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5" name="Google Shape;1105;p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445" y="3729799"/>
            <a:ext cx="4181510" cy="223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404" y="3662646"/>
            <a:ext cx="3823855" cy="2177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17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O que é trigger?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2" name="Google Shape;1112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117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pt-B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4" name="Google Shape;1114;p1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17"/>
          <p:cNvSpPr txBox="1">
            <a:spLocks noGrp="1"/>
          </p:cNvSpPr>
          <p:nvPr>
            <p:ph type="ftr" idx="11"/>
          </p:nvPr>
        </p:nvSpPr>
        <p:spPr>
          <a:xfrm>
            <a:off x="1746971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43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7" name="Google Shape;1117;p117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17"/>
          <p:cNvSpPr/>
          <p:nvPr/>
        </p:nvSpPr>
        <p:spPr>
          <a:xfrm>
            <a:off x="222251" y="1266260"/>
            <a:ext cx="703713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definir inúmeros triggers em uma base de dados baseados diretamente em  comandos – DML .</a:t>
            </a:r>
            <a:endParaRPr/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triggers poderão ser disparados para trabalharem antes ou depois do evento (before ou after).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9" name="Google Shape;1119;p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9105" y="3658943"/>
            <a:ext cx="4275067" cy="228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118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pt-B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6" name="Google Shape;1126;p1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118"/>
          <p:cNvSpPr txBox="1">
            <a:spLocks noGrp="1"/>
          </p:cNvSpPr>
          <p:nvPr>
            <p:ph type="ftr" idx="11"/>
          </p:nvPr>
        </p:nvSpPr>
        <p:spPr>
          <a:xfrm>
            <a:off x="1746971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44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9" name="Google Shape;1129;p118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0" name="Google Shape;1130;p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185" y="1003300"/>
            <a:ext cx="67341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8095" y="3997107"/>
            <a:ext cx="4490912" cy="240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96" y="755650"/>
            <a:ext cx="4295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19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pt-B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9" name="Google Shape;1139;p1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19"/>
          <p:cNvSpPr txBox="1">
            <a:spLocks noGrp="1"/>
          </p:cNvSpPr>
          <p:nvPr>
            <p:ph type="ftr" idx="11"/>
          </p:nvPr>
        </p:nvSpPr>
        <p:spPr>
          <a:xfrm>
            <a:off x="1746971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45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2" name="Google Shape;1142;p119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3" name="Google Shape;1143;p1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60618" y="2404229"/>
            <a:ext cx="5516149" cy="295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20"/>
          <p:cNvSpPr txBox="1">
            <a:spLocks noGrp="1"/>
          </p:cNvSpPr>
          <p:nvPr>
            <p:ph type="ctrTitle"/>
          </p:nvPr>
        </p:nvSpPr>
        <p:spPr>
          <a:xfrm>
            <a:off x="2667000" y="1731675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Vantagens dos Triggers</a:t>
            </a:r>
            <a:endParaRPr/>
          </a:p>
        </p:txBody>
      </p:sp>
      <p:sp>
        <p:nvSpPr>
          <p:cNvPr id="1150" name="Google Shape;1150;p1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46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52" name="Google Shape;1152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21"/>
          <p:cNvSpPr txBox="1">
            <a:spLocks noGrp="1"/>
          </p:cNvSpPr>
          <p:nvPr>
            <p:ph type="title"/>
          </p:nvPr>
        </p:nvSpPr>
        <p:spPr>
          <a:xfrm>
            <a:off x="457200" y="14431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Vantagens dos Triggers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8" name="Google Shape;1158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1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21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47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2" name="Google Shape;1162;p121"/>
          <p:cNvSpPr/>
          <p:nvPr/>
        </p:nvSpPr>
        <p:spPr>
          <a:xfrm>
            <a:off x="207818" y="1723210"/>
            <a:ext cx="520930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maneira alternativa de verificar a integridade dos dados</a:t>
            </a:r>
            <a:endParaRPr/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apanhar erros da lógica do negócio na camada do BD (e não na camada dos programas de aplicação que acessam a BD). </a:t>
            </a:r>
            <a:endParaRPr/>
          </a:p>
        </p:txBody>
      </p:sp>
      <p:pic>
        <p:nvPicPr>
          <p:cNvPr id="1163" name="Google Shape;1163;p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8025" y="1277504"/>
            <a:ext cx="3133724" cy="173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1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2299" y="3524878"/>
            <a:ext cx="3333737" cy="165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2"/>
          <p:cNvSpPr txBox="1">
            <a:spLocks noGrp="1"/>
          </p:cNvSpPr>
          <p:nvPr>
            <p:ph type="title"/>
          </p:nvPr>
        </p:nvSpPr>
        <p:spPr>
          <a:xfrm>
            <a:off x="457200" y="14431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Vantagens dos Triggers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0" name="Google Shape;1170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1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22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48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4" name="Google Shape;1174;p122"/>
          <p:cNvSpPr/>
          <p:nvPr/>
        </p:nvSpPr>
        <p:spPr>
          <a:xfrm>
            <a:off x="207818" y="1539419"/>
            <a:ext cx="520930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boa maneira de agendar tarefas programadas.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 úteis para auditar mudanças na BD.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Arquivamento de registros excluídos ou alterados. (log)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5" name="Google Shape;1175;p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8025" y="1879600"/>
            <a:ext cx="3133724" cy="173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23"/>
          <p:cNvSpPr txBox="1">
            <a:spLocks noGrp="1"/>
          </p:cNvSpPr>
          <p:nvPr>
            <p:ph type="ctrTitle"/>
          </p:nvPr>
        </p:nvSpPr>
        <p:spPr>
          <a:xfrm>
            <a:off x="3124200" y="1745529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Desvantagens dos triggers</a:t>
            </a:r>
            <a:endParaRPr/>
          </a:p>
        </p:txBody>
      </p:sp>
      <p:sp>
        <p:nvSpPr>
          <p:cNvPr id="1182" name="Google Shape;1182;p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49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84" name="Google Shape;1184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9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DBA</a:t>
            </a:r>
            <a:endParaRPr/>
          </a:p>
        </p:txBody>
      </p:sp>
      <p:pic>
        <p:nvPicPr>
          <p:cNvPr id="698" name="Google Shape;698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9"/>
          <p:cNvSpPr/>
          <p:nvPr/>
        </p:nvSpPr>
        <p:spPr>
          <a:xfrm>
            <a:off x="304799" y="1735862"/>
            <a:ext cx="4322619" cy="300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 de banco de dados, comumente chamado de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(sigla em inglês de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administrator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é o profissional responsável por gerenciar, instalar, configurar, atualizar e monitorar um banco de dados ou sistemas de bancos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7300" y="1556039"/>
            <a:ext cx="40767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24"/>
          <p:cNvSpPr txBox="1">
            <a:spLocks noGrp="1"/>
          </p:cNvSpPr>
          <p:nvPr>
            <p:ph type="title"/>
          </p:nvPr>
        </p:nvSpPr>
        <p:spPr>
          <a:xfrm>
            <a:off x="222251" y="3175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Desvantagens dos triggers</a:t>
            </a:r>
            <a:br>
              <a:rPr lang="pt-BR" sz="2400"/>
            </a:br>
            <a:r>
              <a:rPr lang="pt-BR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90" name="Google Shape;1190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24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50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4" name="Google Shape;1194;p124"/>
          <p:cNvSpPr/>
          <p:nvPr/>
        </p:nvSpPr>
        <p:spPr>
          <a:xfrm>
            <a:off x="415636" y="1367821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difíceis para tirar erros.  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Posto que são chamados automaticamente no interior da estrutura do B.D., é difícil saber o que esta acontecendo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5" name="Google Shape;1195;p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2875" y="1689100"/>
            <a:ext cx="3264576" cy="230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25"/>
          <p:cNvSpPr txBox="1">
            <a:spLocks noGrp="1"/>
          </p:cNvSpPr>
          <p:nvPr>
            <p:ph type="title"/>
          </p:nvPr>
        </p:nvSpPr>
        <p:spPr>
          <a:xfrm>
            <a:off x="222251" y="3175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Desvantagens dos triggers</a:t>
            </a:r>
            <a:br>
              <a:rPr lang="pt-BR" sz="2400"/>
            </a:br>
            <a:r>
              <a:rPr lang="pt-BR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01" name="Google Shape;1201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1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125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51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5" name="Google Shape;1205;p125"/>
          <p:cNvSpPr/>
          <p:nvPr/>
        </p:nvSpPr>
        <p:spPr>
          <a:xfrm>
            <a:off x="332509" y="1915458"/>
            <a:ext cx="4572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aumentar o tempo de computação no servidor de SGBD.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Muitos triggers, muito overhead</a:t>
            </a:r>
            <a:endParaRPr/>
          </a:p>
        </p:txBody>
      </p:sp>
      <p:pic>
        <p:nvPicPr>
          <p:cNvPr id="1206" name="Google Shape;1206;p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2875" y="1689100"/>
            <a:ext cx="3264576" cy="230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26"/>
          <p:cNvSpPr txBox="1">
            <a:spLocks noGrp="1"/>
          </p:cNvSpPr>
          <p:nvPr>
            <p:ph type="ctrTitle"/>
          </p:nvPr>
        </p:nvSpPr>
        <p:spPr>
          <a:xfrm>
            <a:off x="3237346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Sintaxe</a:t>
            </a:r>
            <a:endParaRPr sz="2800"/>
          </a:p>
        </p:txBody>
      </p:sp>
      <p:pic>
        <p:nvPicPr>
          <p:cNvPr id="1212" name="Google Shape;1212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1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1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52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1" y="1330199"/>
            <a:ext cx="6162675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127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pt-B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2" name="Google Shape;1222;p1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27"/>
          <p:cNvSpPr txBox="1">
            <a:spLocks noGrp="1"/>
          </p:cNvSpPr>
          <p:nvPr>
            <p:ph type="ftr" idx="11"/>
          </p:nvPr>
        </p:nvSpPr>
        <p:spPr>
          <a:xfrm>
            <a:off x="1746971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53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5" name="Google Shape;1225;p127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6" name="Google Shape;1226;p1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9440" y="3616935"/>
            <a:ext cx="3987876" cy="213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127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Sintaxe trigger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007" y="2014537"/>
            <a:ext cx="600075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p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128"/>
          <p:cNvSpPr txBox="1"/>
          <p:nvPr/>
        </p:nvSpPr>
        <p:spPr>
          <a:xfrm>
            <a:off x="1187450" y="1557337"/>
            <a:ext cx="6294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pt-B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5" name="Google Shape;1235;p1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28"/>
          <p:cNvSpPr txBox="1">
            <a:spLocks noGrp="1"/>
          </p:cNvSpPr>
          <p:nvPr>
            <p:ph type="ftr" idx="11"/>
          </p:nvPr>
        </p:nvSpPr>
        <p:spPr>
          <a:xfrm>
            <a:off x="1746971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1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54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8" name="Google Shape;1238;p128"/>
          <p:cNvSpPr/>
          <p:nvPr/>
        </p:nvSpPr>
        <p:spPr>
          <a:xfrm>
            <a:off x="2286000" y="3059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9" name="Google Shape;1239;p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6124" y="1119187"/>
            <a:ext cx="3987876" cy="213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128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solidFill>
                  <a:schemeClr val="dk1"/>
                </a:solidFill>
              </a:rPr>
              <a:t>Sintaxe trigger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29"/>
          <p:cNvSpPr txBox="1">
            <a:spLocks noGrp="1"/>
          </p:cNvSpPr>
          <p:nvPr>
            <p:ph type="ctrTitle"/>
          </p:nvPr>
        </p:nvSpPr>
        <p:spPr>
          <a:xfrm>
            <a:off x="4572000" y="2276475"/>
            <a:ext cx="377348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Exemplos</a:t>
            </a:r>
            <a:endParaRPr sz="2800"/>
          </a:p>
        </p:txBody>
      </p:sp>
      <p:pic>
        <p:nvPicPr>
          <p:cNvPr id="1246" name="Google Shape;1246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55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30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Exemplo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54" name="Google Shape;1254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1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130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1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56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8" name="Google Shape;1258;p130"/>
          <p:cNvSpPr txBox="1"/>
          <p:nvPr/>
        </p:nvSpPr>
        <p:spPr>
          <a:xfrm>
            <a:off x="194542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excluir um pedido (tb_pedido)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Alterar na tabela tb_veiculo a quantidade em estoque (qtd)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30"/>
          <p:cNvSpPr/>
          <p:nvPr/>
        </p:nvSpPr>
        <p:spPr>
          <a:xfrm>
            <a:off x="234949" y="3143775"/>
            <a:ext cx="86868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delimiter 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trigger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tr_del_pedido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each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0" i="0" u="none" strike="noStrike" cap="non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tb_veiculo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cd_veiculo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delimiter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31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Exemplo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65" name="Google Shape;1265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1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31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57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9" name="Google Shape;1269;p131"/>
          <p:cNvSpPr/>
          <p:nvPr/>
        </p:nvSpPr>
        <p:spPr>
          <a:xfrm>
            <a:off x="234949" y="3143775"/>
            <a:ext cx="86868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delimiter 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trigger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tr_del_pedido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tb_pedido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each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0" i="0" u="none" strike="noStrike" cap="non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tb_veiculo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qtd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cd_veiculo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cd_veiculo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$$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delimiter </a:t>
            </a:r>
            <a:r>
              <a:rPr lang="pt-BR" sz="1800" b="0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270" name="Google Shape;1270;p131"/>
          <p:cNvSpPr/>
          <p:nvPr/>
        </p:nvSpPr>
        <p:spPr>
          <a:xfrm>
            <a:off x="222250" y="1276736"/>
            <a:ext cx="892174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 a variável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pt-BR" sz="1800" b="0" i="0" u="none" strike="noStrike" cap="none">
                <a:solidFill>
                  <a:srgbClr val="00007D"/>
                </a:solidFill>
                <a:latin typeface="Arial"/>
                <a:ea typeface="Arial"/>
                <a:cs typeface="Arial"/>
                <a:sym typeface="Arial"/>
              </a:rPr>
              <a:t>fazer referência à tabela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antes</a:t>
            </a:r>
            <a:r>
              <a:rPr lang="pt-BR" sz="1800" b="0" i="0" u="none" strike="noStrike" cap="none">
                <a:solidFill>
                  <a:srgbClr val="00007D"/>
                </a:solidFill>
                <a:latin typeface="Arial"/>
                <a:ea typeface="Arial"/>
                <a:cs typeface="Arial"/>
                <a:sym typeface="Arial"/>
              </a:rPr>
              <a:t> do evento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7D"/>
                </a:solidFill>
                <a:latin typeface="Arial"/>
                <a:ea typeface="Arial"/>
                <a:cs typeface="Arial"/>
                <a:sym typeface="Arial"/>
              </a:rPr>
              <a:t>para referenciar tabela </a:t>
            </a:r>
            <a:r>
              <a:rPr lang="pt-BR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após</a:t>
            </a:r>
            <a:r>
              <a:rPr lang="pt-BR" sz="1800" b="0" i="0" u="none" strike="noStrike" cap="none">
                <a:solidFill>
                  <a:srgbClr val="00007D"/>
                </a:solidFill>
                <a:latin typeface="Arial"/>
                <a:ea typeface="Arial"/>
                <a:cs typeface="Arial"/>
                <a:sym typeface="Arial"/>
              </a:rPr>
              <a:t> o evento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.nome_da_coluna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nome_da_coluna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8"/>
          <p:cNvSpPr txBox="1">
            <a:spLocks noGrp="1"/>
          </p:cNvSpPr>
          <p:nvPr>
            <p:ph type="ctrTitle"/>
          </p:nvPr>
        </p:nvSpPr>
        <p:spPr>
          <a:xfrm>
            <a:off x="1600200" y="1773238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200" dirty="0"/>
              <a:t>E</a:t>
            </a:r>
            <a:r>
              <a:rPr lang="pt-BR" sz="3200" dirty="0">
                <a:latin typeface="Arial"/>
                <a:ea typeface="Arial"/>
                <a:cs typeface="Arial"/>
                <a:sym typeface="Arial"/>
              </a:rPr>
              <a:t>xercício – </a:t>
            </a:r>
            <a:r>
              <a:rPr lang="pt-BR" sz="3200" dirty="0" err="1">
                <a:latin typeface="Arial"/>
                <a:ea typeface="Arial"/>
                <a:cs typeface="Arial"/>
                <a:sym typeface="Arial"/>
              </a:rPr>
              <a:t>tb_log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8"/>
          <p:cNvSpPr txBox="1">
            <a:spLocks noGrp="1"/>
          </p:cNvSpPr>
          <p:nvPr>
            <p:ph type="ftr" idx="11"/>
          </p:nvPr>
        </p:nvSpPr>
        <p:spPr>
          <a:xfrm>
            <a:off x="2216150" y="6248400"/>
            <a:ext cx="4787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9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2. exercício – tb_log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73" name="Google Shape;67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59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9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77" name="Google Shape;677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8756" y="1167381"/>
            <a:ext cx="36861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69"/>
          <p:cNvSpPr/>
          <p:nvPr/>
        </p:nvSpPr>
        <p:spPr>
          <a:xfrm>
            <a:off x="970156" y="3221396"/>
            <a:ext cx="4572000" cy="199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tb_log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dt_operacao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tp_operacao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0"/>
          <p:cNvSpPr txBox="1">
            <a:spLocks noGrp="1"/>
          </p:cNvSpPr>
          <p:nvPr>
            <p:ph type="ctrTitle"/>
          </p:nvPr>
        </p:nvSpPr>
        <p:spPr>
          <a:xfrm>
            <a:off x="3124200" y="2393229"/>
            <a:ext cx="561801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 b="1"/>
              <a:t>Lista de habilidades que um DBA deve possuir:</a:t>
            </a:r>
            <a:endParaRPr sz="1800" b="1"/>
          </a:p>
        </p:txBody>
      </p:sp>
      <p:pic>
        <p:nvPicPr>
          <p:cNvPr id="708" name="Google Shape;708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9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2. exercício – tb_log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73" name="Google Shape;67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9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77" name="Google Shape;677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7538" y="615604"/>
            <a:ext cx="36861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FCCBC1-5E31-4E8D-82A5-1E8C355C6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2930179"/>
            <a:ext cx="7486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0551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0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2. exercício – tb_log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84" name="Google Shape;68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70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8" name="Google Shape;688;p70"/>
          <p:cNvSpPr/>
          <p:nvPr/>
        </p:nvSpPr>
        <p:spPr>
          <a:xfrm>
            <a:off x="353952" y="1879600"/>
            <a:ext cx="7663097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Quando incluir pedido – incluir na tabela de log (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nr_pedido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dt_operação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tp_operação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7051" y="472410"/>
            <a:ext cx="2154088" cy="121898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70"/>
          <p:cNvSpPr/>
          <p:nvPr/>
        </p:nvSpPr>
        <p:spPr>
          <a:xfrm>
            <a:off x="353951" y="2744212"/>
            <a:ext cx="757456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delimiter $$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trigger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tr_ins_log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tb_pedido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each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row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tb_log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dt_operacao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tp_operacao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curdate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"inserir pedido"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$$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delimiter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1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2. exercício – tb_log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96" name="Google Shape;69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71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0" name="Google Shape;700;p71"/>
          <p:cNvSpPr/>
          <p:nvPr/>
        </p:nvSpPr>
        <p:spPr>
          <a:xfrm>
            <a:off x="538721" y="1866507"/>
            <a:ext cx="7663097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2) Quando alterar pedido – incluir na tabela de log (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nr_pedido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dt_operação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tp_operação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2551" y="508000"/>
            <a:ext cx="2400649" cy="1358507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71"/>
          <p:cNvSpPr/>
          <p:nvPr/>
        </p:nvSpPr>
        <p:spPr>
          <a:xfrm>
            <a:off x="538720" y="2588666"/>
            <a:ext cx="814807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delimiter $$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trigger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tr_upd_log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tb_pedido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each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row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tb_log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dt_operacao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tp_operacao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curdate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"alterar pedido"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$$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delimiter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2. exercício – tb_log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08" name="Google Shape;70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2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2" name="Google Shape;712;p72"/>
          <p:cNvSpPr/>
          <p:nvPr/>
        </p:nvSpPr>
        <p:spPr>
          <a:xfrm>
            <a:off x="376255" y="2001399"/>
            <a:ext cx="7663097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3) Quando excluir pedido – incluir na tabela de log (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nr_pedido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dt_operação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pt-B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tp_operação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4720" y="570546"/>
            <a:ext cx="2528494" cy="1430853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2"/>
          <p:cNvSpPr/>
          <p:nvPr/>
        </p:nvSpPr>
        <p:spPr>
          <a:xfrm>
            <a:off x="366966" y="2848795"/>
            <a:ext cx="797414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delimiter $$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trigger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tr_del_log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tb_pedido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each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row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tb_log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dt_operacao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tp_operacao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curdate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"deletar pedido"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$$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delimiter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3"/>
          <p:cNvSpPr txBox="1">
            <a:spLocks noGrp="1"/>
          </p:cNvSpPr>
          <p:nvPr>
            <p:ph type="ctrTitle"/>
          </p:nvPr>
        </p:nvSpPr>
        <p:spPr>
          <a:xfrm>
            <a:off x="2486465" y="1731035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Arial"/>
                <a:ea typeface="Arial"/>
                <a:cs typeface="Arial"/>
                <a:sym typeface="Arial"/>
              </a:rPr>
              <a:t> Verificando o resultado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3"/>
          <p:cNvSpPr txBox="1">
            <a:spLocks noGrp="1"/>
          </p:cNvSpPr>
          <p:nvPr>
            <p:ph type="ftr" idx="11"/>
          </p:nvPr>
        </p:nvSpPr>
        <p:spPr>
          <a:xfrm>
            <a:off x="2216150" y="6248400"/>
            <a:ext cx="4787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4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Verificando o resultado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31" name="Google Shape;73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7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74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7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5" name="Google Shape;735;p74"/>
          <p:cNvSpPr/>
          <p:nvPr/>
        </p:nvSpPr>
        <p:spPr>
          <a:xfrm>
            <a:off x="222250" y="1208940"/>
            <a:ext cx="846454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tb_pedido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nr_pedido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dt_pedido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cd_veiculo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cd_cliente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cd_vendedor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valor_pedido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comissao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'2020-11-20'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52000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5200</a:t>
            </a:r>
            <a:r>
              <a:rPr kumimoji="0" lang="pt-BR" sz="14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00" y="4069737"/>
            <a:ext cx="3233854" cy="1185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6106" y="2198325"/>
            <a:ext cx="3401587" cy="26264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8" name="Google Shape;738;p74"/>
          <p:cNvCxnSpPr/>
          <p:nvPr/>
        </p:nvCxnSpPr>
        <p:spPr>
          <a:xfrm>
            <a:off x="3599100" y="2274075"/>
            <a:ext cx="1056600" cy="662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74"/>
          <p:cNvCxnSpPr/>
          <p:nvPr/>
        </p:nvCxnSpPr>
        <p:spPr>
          <a:xfrm>
            <a:off x="1665250" y="2291975"/>
            <a:ext cx="0" cy="1611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5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Verificando o resultado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45" name="Google Shape;74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7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5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9" name="Google Shape;749;p75"/>
          <p:cNvSpPr/>
          <p:nvPr/>
        </p:nvSpPr>
        <p:spPr>
          <a:xfrm>
            <a:off x="111512" y="1233139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tb_pedido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dt_pedido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curdate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nr_pedido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50" name="Google Shape;750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219" y="2604739"/>
            <a:ext cx="4667250" cy="197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1" name="Google Shape;751;p75"/>
          <p:cNvCxnSpPr/>
          <p:nvPr/>
        </p:nvCxnSpPr>
        <p:spPr>
          <a:xfrm>
            <a:off x="358125" y="2309875"/>
            <a:ext cx="626700" cy="10743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6"/>
          <p:cNvSpPr txBox="1">
            <a:spLocks noGrp="1"/>
          </p:cNvSpPr>
          <p:nvPr>
            <p:ph type="title"/>
          </p:nvPr>
        </p:nvSpPr>
        <p:spPr>
          <a:xfrm>
            <a:off x="222251" y="11545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Verificando o resultado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57" name="Google Shape;757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 Black"/>
                <a:buNone/>
                <a:tabLst/>
                <a:defRPr/>
              </a:pPr>
              <a:t>67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6"/>
          <p:cNvSpPr txBox="1">
            <a:spLocks noGrp="1"/>
          </p:cNvSpPr>
          <p:nvPr>
            <p:ph type="ftr" idx="11"/>
          </p:nvPr>
        </p:nvSpPr>
        <p:spPr>
          <a:xfrm>
            <a:off x="1676400" y="6019800"/>
            <a:ext cx="554181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7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67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76"/>
          <p:cNvSpPr/>
          <p:nvPr/>
        </p:nvSpPr>
        <p:spPr>
          <a:xfrm>
            <a:off x="199173" y="1302389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tb_pedido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nr_pedido 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kumimoji="0" lang="pt-BR" sz="1600" b="0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62" name="Google Shape;762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4417989"/>
            <a:ext cx="4255585" cy="12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1185" y="2112951"/>
            <a:ext cx="3971925" cy="230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4" name="Google Shape;764;p76"/>
          <p:cNvCxnSpPr/>
          <p:nvPr/>
        </p:nvCxnSpPr>
        <p:spPr>
          <a:xfrm>
            <a:off x="3169375" y="2166625"/>
            <a:ext cx="1253400" cy="752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76"/>
          <p:cNvCxnSpPr/>
          <p:nvPr/>
        </p:nvCxnSpPr>
        <p:spPr>
          <a:xfrm>
            <a:off x="1074350" y="2112900"/>
            <a:ext cx="0" cy="20235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32"/>
          <p:cNvSpPr txBox="1">
            <a:spLocks noGrp="1"/>
          </p:cNvSpPr>
          <p:nvPr>
            <p:ph type="ctrTitle"/>
          </p:nvPr>
        </p:nvSpPr>
        <p:spPr>
          <a:xfrm>
            <a:off x="1600200" y="1773238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 Questionário - Kahoot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5825" y="26035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1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1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132"/>
          <p:cNvSpPr txBox="1">
            <a:spLocks noGrp="1"/>
          </p:cNvSpPr>
          <p:nvPr>
            <p:ph type="ftr" idx="11"/>
          </p:nvPr>
        </p:nvSpPr>
        <p:spPr>
          <a:xfrm>
            <a:off x="2216150" y="6248400"/>
            <a:ext cx="4787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1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68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7" name="Google Shape;1287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7575" y="508000"/>
            <a:ext cx="143986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133"/>
          <p:cNvSpPr txBox="1"/>
          <p:nvPr/>
        </p:nvSpPr>
        <p:spPr>
          <a:xfrm>
            <a:off x="4763" y="7556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9" name="Google Shape;1289;p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838" y="1433513"/>
            <a:ext cx="5795962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0788" y="3032125"/>
            <a:ext cx="36766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133"/>
          <p:cNvSpPr txBox="1"/>
          <p:nvPr/>
        </p:nvSpPr>
        <p:spPr>
          <a:xfrm>
            <a:off x="223838" y="5167313"/>
            <a:ext cx="16811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+ 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2" name="Google Shape;1292;p133"/>
          <p:cNvCxnSpPr/>
          <p:nvPr/>
        </p:nvCxnSpPr>
        <p:spPr>
          <a:xfrm rot="10800000" flipH="1">
            <a:off x="2051050" y="4724400"/>
            <a:ext cx="3968750" cy="576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3" name="Google Shape;1293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33"/>
          <p:cNvSpPr txBox="1"/>
          <p:nvPr/>
        </p:nvSpPr>
        <p:spPr>
          <a:xfrm>
            <a:off x="153988" y="6013450"/>
            <a:ext cx="1989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https://kahoot.it/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1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33"/>
          <p:cNvSpPr txBox="1">
            <a:spLocks noGrp="1"/>
          </p:cNvSpPr>
          <p:nvPr>
            <p:ph type="ftr" idx="11"/>
          </p:nvPr>
        </p:nvSpPr>
        <p:spPr>
          <a:xfrm>
            <a:off x="3121025" y="6367463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1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69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1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DBA</a:t>
            </a:r>
            <a:endParaRPr/>
          </a:p>
        </p:txBody>
      </p:sp>
      <p:pic>
        <p:nvPicPr>
          <p:cNvPr id="717" name="Google Shape;71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81"/>
          <p:cNvSpPr/>
          <p:nvPr/>
        </p:nvSpPr>
        <p:spPr>
          <a:xfrm>
            <a:off x="76725" y="1621599"/>
            <a:ext cx="5389500" cy="4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habilidades que um DBA deve possuir: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Conhecimentos da linguagem estruturada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Conhecimentos em estrutura de banco de dados, mais precisamente em diagrama entidade-relacionamento.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Entendimento  de Arquitetura de computadores.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bom entendimento do funcionamento dos sistemas operacionais.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Domínio de SGBDs, Sistema Gerenciador de Banco de Dados.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1621605"/>
            <a:ext cx="2782944" cy="21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35"/>
          <p:cNvSpPr txBox="1">
            <a:spLocks noGrp="1"/>
          </p:cNvSpPr>
          <p:nvPr>
            <p:ph type="title"/>
          </p:nvPr>
        </p:nvSpPr>
        <p:spPr>
          <a:xfrm>
            <a:off x="468312" y="476250"/>
            <a:ext cx="8229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316" name="Google Shape;1316;p1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7" name="Google Shape;1317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135"/>
          <p:cNvSpPr txBox="1">
            <a:spLocks noGrp="1"/>
          </p:cNvSpPr>
          <p:nvPr>
            <p:ph type="ftr" idx="11"/>
          </p:nvPr>
        </p:nvSpPr>
        <p:spPr>
          <a:xfrm>
            <a:off x="540745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35"/>
          <p:cNvSpPr/>
          <p:nvPr/>
        </p:nvSpPr>
        <p:spPr>
          <a:xfrm>
            <a:off x="1695900" y="1196663"/>
            <a:ext cx="59241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70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1" name="Google Shape;1321;p135"/>
          <p:cNvSpPr/>
          <p:nvPr/>
        </p:nvSpPr>
        <p:spPr>
          <a:xfrm>
            <a:off x="1798998" y="1215713"/>
            <a:ext cx="6012873" cy="5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135"/>
          <p:cNvSpPr/>
          <p:nvPr/>
        </p:nvSpPr>
        <p:spPr>
          <a:xfrm>
            <a:off x="2159685" y="976728"/>
            <a:ext cx="4572000" cy="51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Administrador de banco de dados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de habilidades que um DBA deve possuir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 do DBA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Capacidade do DBA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Backup /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restore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workbench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Backup /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restore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prompt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trigger?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Vantagens dos Triggers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Desvantagens dos triggers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Sintaxe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36"/>
          <p:cNvSpPr txBox="1">
            <a:spLocks noGrp="1"/>
          </p:cNvSpPr>
          <p:nvPr>
            <p:ph type="title"/>
          </p:nvPr>
        </p:nvSpPr>
        <p:spPr>
          <a:xfrm>
            <a:off x="2916237" y="1916112"/>
            <a:ext cx="3384550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pt-BR" sz="5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/>
          </a:p>
        </p:txBody>
      </p:sp>
      <p:sp>
        <p:nvSpPr>
          <p:cNvPr id="1328" name="Google Shape;1328;p1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136"/>
          <p:cNvSpPr txBox="1"/>
          <p:nvPr/>
        </p:nvSpPr>
        <p:spPr>
          <a:xfrm>
            <a:off x="2555875" y="4292600"/>
            <a:ext cx="5921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Jose.wellington@uniceub.br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0" name="Google Shape;1330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7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136"/>
          <p:cNvSpPr txBox="1">
            <a:spLocks noGrp="1"/>
          </p:cNvSpPr>
          <p:nvPr>
            <p:ph type="ftr" idx="11"/>
          </p:nvPr>
        </p:nvSpPr>
        <p:spPr>
          <a:xfrm>
            <a:off x="14097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Aula - DBA - Trigger - 61</a:t>
            </a:r>
            <a:endParaRPr/>
          </a:p>
        </p:txBody>
      </p:sp>
      <p:sp>
        <p:nvSpPr>
          <p:cNvPr id="1332" name="Google Shape;1332;p1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71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2"/>
          <p:cNvSpPr txBox="1">
            <a:spLocks noGrp="1"/>
          </p:cNvSpPr>
          <p:nvPr>
            <p:ph type="ctrTitle"/>
          </p:nvPr>
        </p:nvSpPr>
        <p:spPr>
          <a:xfrm>
            <a:off x="3124200" y="2393229"/>
            <a:ext cx="3747655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 b="1"/>
              <a:t>Funções  do DBA</a:t>
            </a:r>
            <a:endParaRPr sz="1800" b="1"/>
          </a:p>
        </p:txBody>
      </p:sp>
      <p:pic>
        <p:nvPicPr>
          <p:cNvPr id="727" name="Google Shape;727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47625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3"/>
          <p:cNvSpPr txBox="1">
            <a:spLocks noGrp="1"/>
          </p:cNvSpPr>
          <p:nvPr>
            <p:ph type="title"/>
          </p:nvPr>
        </p:nvSpPr>
        <p:spPr>
          <a:xfrm>
            <a:off x="684213" y="755650"/>
            <a:ext cx="141763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DBA</a:t>
            </a:r>
            <a:endParaRPr/>
          </a:p>
        </p:txBody>
      </p:sp>
      <p:pic>
        <p:nvPicPr>
          <p:cNvPr id="736" name="Google Shape;736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1888" y="508000"/>
            <a:ext cx="1439862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8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- DBA - Trigger - 61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83"/>
          <p:cNvSpPr/>
          <p:nvPr/>
        </p:nvSpPr>
        <p:spPr>
          <a:xfrm>
            <a:off x="235527" y="1336120"/>
            <a:ext cx="5784273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Administrador de banco de dados deve ser capaz de exercer as seguintes tarefas: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e testes de backup para garantir a recuperabilidade dos dados em caso de falha de hardware ou outros problemas severos.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e atualizar as ferramentas do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Saber modificar a estrutura do banco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Saber os comandos da linguagem SQL dos  SGBDs.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9" name="Google Shape;739;p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0475" y="2121044"/>
            <a:ext cx="25812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0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2527</Words>
  <Application>Microsoft Office PowerPoint</Application>
  <PresentationFormat>Apresentação na tela (4:3)</PresentationFormat>
  <Paragraphs>511</Paragraphs>
  <Slides>71</Slides>
  <Notes>71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71</vt:i4>
      </vt:variant>
    </vt:vector>
  </HeadingPairs>
  <TitlesOfParts>
    <vt:vector size="87" baseType="lpstr">
      <vt:lpstr>Arial Black</vt:lpstr>
      <vt:lpstr>Consolas</vt:lpstr>
      <vt:lpstr>Calibri</vt:lpstr>
      <vt:lpstr>Arial</vt:lpstr>
      <vt:lpstr>Noto Sans Symbols</vt:lpstr>
      <vt:lpstr>Times New Roman</vt:lpstr>
      <vt:lpstr>1_Pixel</vt:lpstr>
      <vt:lpstr>12_Pixel</vt:lpstr>
      <vt:lpstr>5_Pixel</vt:lpstr>
      <vt:lpstr>8_Pixel</vt:lpstr>
      <vt:lpstr>6_Pixel</vt:lpstr>
      <vt:lpstr>9_Pixel</vt:lpstr>
      <vt:lpstr>10_Pixel</vt:lpstr>
      <vt:lpstr>Pixel</vt:lpstr>
      <vt:lpstr>11_Pixel</vt:lpstr>
      <vt:lpstr>7_Pixel</vt:lpstr>
      <vt:lpstr>Banco de Dados  </vt:lpstr>
      <vt:lpstr>Calendário Banco de Dados</vt:lpstr>
      <vt:lpstr>Agenda</vt:lpstr>
      <vt:lpstr>Administrador de banco de dados</vt:lpstr>
      <vt:lpstr>DBA</vt:lpstr>
      <vt:lpstr>Lista de habilidades que um DBA deve possuir:</vt:lpstr>
      <vt:lpstr>DBA</vt:lpstr>
      <vt:lpstr>Funções  do DBA</vt:lpstr>
      <vt:lpstr>DBA</vt:lpstr>
      <vt:lpstr>DBA</vt:lpstr>
      <vt:lpstr>DBA</vt:lpstr>
      <vt:lpstr>Capacidade do DBA</vt:lpstr>
      <vt:lpstr>Capacidade do DBA</vt:lpstr>
      <vt:lpstr>Capacidade do DBA</vt:lpstr>
      <vt:lpstr>Capacidade do DBA</vt:lpstr>
      <vt:lpstr>Capacidade do DBA</vt:lpstr>
      <vt:lpstr>Capacidade do DBA</vt:lpstr>
      <vt:lpstr>Capacidade do DBA</vt:lpstr>
      <vt:lpstr>Backup</vt:lpstr>
      <vt:lpstr>Backup</vt:lpstr>
      <vt:lpstr>Backup</vt:lpstr>
      <vt:lpstr>Backup</vt:lpstr>
      <vt:lpstr>Restore</vt:lpstr>
      <vt:lpstr>Restore do Backup</vt:lpstr>
      <vt:lpstr>Restore do Backup</vt:lpstr>
      <vt:lpstr>Restore do Backup</vt:lpstr>
      <vt:lpstr>Restore do Backup</vt:lpstr>
      <vt:lpstr>Restore do Backup</vt:lpstr>
      <vt:lpstr>Backup e restore – Linha de comando</vt:lpstr>
      <vt:lpstr>Backup  – Linha de comando</vt:lpstr>
      <vt:lpstr>Backup  – Linha de comando</vt:lpstr>
      <vt:lpstr>Backup  – Linha de comando</vt:lpstr>
      <vt:lpstr>Backup  – Linha de comando</vt:lpstr>
      <vt:lpstr>Backup  – Linha de comando</vt:lpstr>
      <vt:lpstr>Backup  – Linha de comando</vt:lpstr>
      <vt:lpstr>Restore  – Linha de comando</vt:lpstr>
      <vt:lpstr>Restore – Linha de comando</vt:lpstr>
      <vt:lpstr>Restore – Linha de comando</vt:lpstr>
      <vt:lpstr>Verificar o backup – Linha de comando</vt:lpstr>
      <vt:lpstr>Verificar o backup– Linha de comando</vt:lpstr>
      <vt:lpstr>O que é trigger?</vt:lpstr>
      <vt:lpstr>O que é trigger?</vt:lpstr>
      <vt:lpstr>O que é trigger?</vt:lpstr>
      <vt:lpstr>Apresentação do PowerPoint</vt:lpstr>
      <vt:lpstr>Apresentação do PowerPoint</vt:lpstr>
      <vt:lpstr>Vantagens dos Triggers</vt:lpstr>
      <vt:lpstr>Vantagens dos Triggers</vt:lpstr>
      <vt:lpstr>Vantagens dos Triggers</vt:lpstr>
      <vt:lpstr>Desvantagens dos triggers</vt:lpstr>
      <vt:lpstr>Desvantagens dos triggers .</vt:lpstr>
      <vt:lpstr>Desvantagens dos triggers .</vt:lpstr>
      <vt:lpstr>Sintaxe</vt:lpstr>
      <vt:lpstr>Sintaxe trigger</vt:lpstr>
      <vt:lpstr>Sintaxe trigger</vt:lpstr>
      <vt:lpstr>Exemplos</vt:lpstr>
      <vt:lpstr>Exemplo</vt:lpstr>
      <vt:lpstr>Exemplo</vt:lpstr>
      <vt:lpstr> Exercício – tb_log</vt:lpstr>
      <vt:lpstr>2. exercício – tb_log</vt:lpstr>
      <vt:lpstr>2. exercício – tb_log</vt:lpstr>
      <vt:lpstr>2. exercício – tb_log</vt:lpstr>
      <vt:lpstr>2. exercício – tb_log</vt:lpstr>
      <vt:lpstr>2. exercício – tb_log</vt:lpstr>
      <vt:lpstr> Verificando o resultado</vt:lpstr>
      <vt:lpstr>Verificando o resultado</vt:lpstr>
      <vt:lpstr>Verificando o resultado</vt:lpstr>
      <vt:lpstr>Verificando o resultado</vt:lpstr>
      <vt:lpstr> Questionário - Kahoot</vt:lpstr>
      <vt:lpstr>Apresentação do PowerPoint</vt:lpstr>
      <vt:lpstr>Agenda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 </dc:title>
  <dc:creator>Wellington Silva</dc:creator>
  <cp:lastModifiedBy>Wellington Silva</cp:lastModifiedBy>
  <cp:revision>10</cp:revision>
  <dcterms:modified xsi:type="dcterms:W3CDTF">2021-06-20T21:24:45Z</dcterms:modified>
</cp:coreProperties>
</file>