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60"/>
  </p:notesMasterIdLst>
  <p:sldIdLst>
    <p:sldId id="256" r:id="rId3"/>
    <p:sldId id="257" r:id="rId4"/>
    <p:sldId id="258" r:id="rId5"/>
    <p:sldId id="259" r:id="rId6"/>
    <p:sldId id="308" r:id="rId7"/>
    <p:sldId id="395" r:id="rId8"/>
    <p:sldId id="396" r:id="rId9"/>
    <p:sldId id="386" r:id="rId10"/>
    <p:sldId id="397" r:id="rId11"/>
    <p:sldId id="398" r:id="rId12"/>
    <p:sldId id="400" r:id="rId13"/>
    <p:sldId id="364" r:id="rId14"/>
    <p:sldId id="375" r:id="rId15"/>
    <p:sldId id="404" r:id="rId16"/>
    <p:sldId id="405" r:id="rId17"/>
    <p:sldId id="403" r:id="rId18"/>
    <p:sldId id="365" r:id="rId19"/>
    <p:sldId id="376" r:id="rId20"/>
    <p:sldId id="406" r:id="rId21"/>
    <p:sldId id="388" r:id="rId22"/>
    <p:sldId id="407" r:id="rId23"/>
    <p:sldId id="408" r:id="rId24"/>
    <p:sldId id="409" r:id="rId25"/>
    <p:sldId id="410" r:id="rId26"/>
    <p:sldId id="411" r:id="rId27"/>
    <p:sldId id="367" r:id="rId28"/>
    <p:sldId id="378" r:id="rId29"/>
    <p:sldId id="401" r:id="rId30"/>
    <p:sldId id="402" r:id="rId31"/>
    <p:sldId id="368" r:id="rId32"/>
    <p:sldId id="379" r:id="rId33"/>
    <p:sldId id="412" r:id="rId34"/>
    <p:sldId id="413" r:id="rId35"/>
    <p:sldId id="414" r:id="rId36"/>
    <p:sldId id="415" r:id="rId37"/>
    <p:sldId id="416" r:id="rId38"/>
    <p:sldId id="432" r:id="rId39"/>
    <p:sldId id="419" r:id="rId40"/>
    <p:sldId id="417" r:id="rId41"/>
    <p:sldId id="421" r:id="rId42"/>
    <p:sldId id="418" r:id="rId43"/>
    <p:sldId id="420" r:id="rId44"/>
    <p:sldId id="433" r:id="rId45"/>
    <p:sldId id="422" r:id="rId46"/>
    <p:sldId id="423" r:id="rId47"/>
    <p:sldId id="424" r:id="rId48"/>
    <p:sldId id="425" r:id="rId49"/>
    <p:sldId id="426" r:id="rId50"/>
    <p:sldId id="427" r:id="rId51"/>
    <p:sldId id="428" r:id="rId52"/>
    <p:sldId id="429" r:id="rId53"/>
    <p:sldId id="430" r:id="rId54"/>
    <p:sldId id="431" r:id="rId55"/>
    <p:sldId id="310" r:id="rId56"/>
    <p:sldId id="304" r:id="rId57"/>
    <p:sldId id="434" r:id="rId58"/>
    <p:sldId id="306" r:id="rId59"/>
  </p:sldIdLst>
  <p:sldSz cx="9144000" cy="6858000" type="screen4x3"/>
  <p:notesSz cx="6858000" cy="9144000"/>
  <p:embeddedFontLst>
    <p:embeddedFont>
      <p:font typeface="Bookman Old Style" panose="02050604050505020204" pitchFamily="18" charset="0"/>
      <p:regular r:id="rId61"/>
      <p:bold r:id="rId62"/>
      <p:italic r:id="rId63"/>
      <p:boldItalic r:id="rId64"/>
    </p:embeddedFont>
    <p:embeddedFont>
      <p:font typeface="Arial Black" panose="020B0A04020102020204" pitchFamily="34" charset="0"/>
      <p:bold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p:scale>
          <a:sx n="66" d="100"/>
          <a:sy n="66" d="100"/>
        </p:scale>
        <p:origin x="1470" y="1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3.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4.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‹nº›</a:t>
            </a:fld>
            <a:endParaRPr/>
          </a:p>
        </p:txBody>
      </p:sp>
    </p:spTree>
    <p:extLst>
      <p:ext uri="{BB962C8B-B14F-4D97-AF65-F5344CB8AC3E}">
        <p14:creationId xmlns:p14="http://schemas.microsoft.com/office/powerpoint/2010/main" val="20196649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348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152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395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8032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968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0523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541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3076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114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609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638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2000"/>
              <a:buFont typeface="Arial"/>
              <a:buNone/>
            </a:pPr>
            <a:fld id="{00000000-1234-1234-1234-123412341234}" type="slidenum">
              <a:rPr lang="en-US" sz="2000" b="0" i="0" u="none">
                <a:solidFill>
                  <a:srgbClr val="000000"/>
                </a:solidFill>
                <a:latin typeface="Arial"/>
                <a:ea typeface="Arial"/>
                <a:cs typeface="Arial"/>
                <a:sym typeface="Arial"/>
              </a:rPr>
              <a:t>2</a:t>
            </a:fld>
            <a:endParaRPr/>
          </a:p>
        </p:txBody>
      </p:sp>
      <p:sp>
        <p:nvSpPr>
          <p:cNvPr id="132" name="Google Shape;13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Large enterprise applications - the ones that execute core business applications, and keep a company going - must be more than just a bunch of code modules. They must be structured in a way that enables scalability, security, and robust execution under stressful conditions, and their structure - frequently referred to as their </a:t>
            </a:r>
            <a:r>
              <a:rPr lang="en-US" i="1"/>
              <a:t>architecture</a:t>
            </a:r>
            <a:r>
              <a:rPr lang="en-US"/>
              <a:t> - must be defined clearly enough that maintenance programmers can (quickly!) find and fix a bug that shows up long after the original authors have moved on to other projects. That is, these programs must be </a:t>
            </a:r>
            <a:r>
              <a:rPr lang="en-US" i="1"/>
              <a:t>designed</a:t>
            </a:r>
            <a:r>
              <a:rPr lang="en-US"/>
              <a:t> to work perfectly in many areas, and business functionality is not the only one (although it certainly is the essential core). Of course a well-designed architecture benefits any program, and not just the largest ones as we've singled out here. We mentioned large applications first because structure is a way of dealing with complexity, so the benefits of structure (and of modeling and design, as we'll demonstrate) compound as application size grows large. Another benefit of structure is that it enables </a:t>
            </a:r>
            <a:r>
              <a:rPr lang="en-US" i="1"/>
              <a:t>code reuse</a:t>
            </a:r>
            <a:r>
              <a:rPr lang="en-US"/>
              <a:t>: Design time is the easiest time to structure an application as a collection of self-contained modules or components. Eventually, enterprises build up a library of models of components, each one representing an implementation stored in a library of code modules. When another application needs the same functionality, the designer can quickly import its module from the library. At coding time, the developer can just as quickly import the code module into the application.  </a:t>
            </a:r>
            <a:endParaRPr/>
          </a:p>
        </p:txBody>
      </p:sp>
    </p:spTree>
    <p:extLst>
      <p:ext uri="{BB962C8B-B14F-4D97-AF65-F5344CB8AC3E}">
        <p14:creationId xmlns:p14="http://schemas.microsoft.com/office/powerpoint/2010/main" val="3402977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778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5479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3055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9366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8647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9074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14438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3192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918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754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824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7506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485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1019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2696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6190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05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2286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96061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368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01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077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8054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284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200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0836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7613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85584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22333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1882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14326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34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33081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8792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8106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0680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0889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0441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7528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67115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520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81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309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735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8512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9"/>
        <p:cNvGrpSpPr/>
        <p:nvPr/>
      </p:nvGrpSpPr>
      <p:grpSpPr>
        <a:xfrm>
          <a:off x="0" y="0"/>
          <a:ext cx="0" cy="0"/>
          <a:chOff x="0" y="0"/>
          <a:chExt cx="0" cy="0"/>
        </a:xfrm>
      </p:grpSpPr>
      <p:sp>
        <p:nvSpPr>
          <p:cNvPr id="30" name="Google Shape;30;p2"/>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32" name="Google Shape;32;p2"/>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smtClean="0"/>
              <a:t>Aula 05 - Sistema Operacional</a:t>
            </a:r>
            <a:endParaRPr/>
          </a:p>
        </p:txBody>
      </p:sp>
      <p:sp>
        <p:nvSpPr>
          <p:cNvPr id="34" name="Google Shape;34;p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99"/>
        <p:cNvGrpSpPr/>
        <p:nvPr/>
      </p:nvGrpSpPr>
      <p:grpSpPr>
        <a:xfrm>
          <a:off x="0" y="0"/>
          <a:ext cx="0" cy="0"/>
          <a:chOff x="0" y="0"/>
          <a:chExt cx="0" cy="0"/>
        </a:xfrm>
      </p:grpSpPr>
      <p:sp>
        <p:nvSpPr>
          <p:cNvPr id="100" name="Google Shape;10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102" name="Google Shape;102;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03" name="Google Shape;103;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6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104" name="Google Shape;104;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30200" algn="l">
              <a:spcBef>
                <a:spcPts val="400"/>
              </a:spcBef>
              <a:spcAft>
                <a:spcPts val="0"/>
              </a:spcAft>
              <a:buSzPts val="1600"/>
              <a:buChar char="◻"/>
              <a:defRPr sz="2000"/>
            </a:lvl2pPr>
            <a:lvl3pPr marL="1371600" lvl="2" indent="-302894" algn="l">
              <a:spcBef>
                <a:spcPts val="360"/>
              </a:spcBef>
              <a:spcAft>
                <a:spcPts val="0"/>
              </a:spcAft>
              <a:buSzPts val="1170"/>
              <a:buChar char="■"/>
              <a:defRPr sz="1800"/>
            </a:lvl3pPr>
            <a:lvl4pPr marL="1828800" lvl="3" indent="-299719" algn="l">
              <a:spcBef>
                <a:spcPts val="320"/>
              </a:spcBef>
              <a:spcAft>
                <a:spcPts val="0"/>
              </a:spcAft>
              <a:buSzPts val="112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05" name="Google Shape;105;p1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smtClean="0"/>
              <a:t>Aula 05 - Sistema Operacional</a:t>
            </a:r>
            <a:endParaRPr/>
          </a:p>
        </p:txBody>
      </p:sp>
      <p:sp>
        <p:nvSpPr>
          <p:cNvPr id="106" name="Google Shape;106;p1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07" name="Google Shape;107;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111" name="Google Shape;111;p13"/>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50519" algn="l">
              <a:spcBef>
                <a:spcPts val="480"/>
              </a:spcBef>
              <a:spcAft>
                <a:spcPts val="0"/>
              </a:spcAft>
              <a:buSzPts val="1920"/>
              <a:buChar char="◻"/>
              <a:defRPr sz="24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112" name="Google Shape;112;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smtClean="0"/>
              <a:t>Aula 05 - Sistema Operacional</a:t>
            </a:r>
            <a:endParaRPr/>
          </a:p>
        </p:txBody>
      </p:sp>
      <p:sp>
        <p:nvSpPr>
          <p:cNvPr id="113" name="Google Shape;113;p1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14" name="Google Shape;114;p1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440"/>
              <a:buNone/>
              <a:defRPr sz="1800"/>
            </a:lvl2pPr>
            <a:lvl3pPr marL="1371600" lvl="2" indent="-228600" algn="l">
              <a:spcBef>
                <a:spcPts val="320"/>
              </a:spcBef>
              <a:spcAft>
                <a:spcPts val="0"/>
              </a:spcAft>
              <a:buSzPts val="1040"/>
              <a:buNone/>
              <a:defRPr sz="1600"/>
            </a:lvl3pPr>
            <a:lvl4pPr marL="1828800" lvl="3" indent="-228600" algn="l">
              <a:spcBef>
                <a:spcPts val="280"/>
              </a:spcBef>
              <a:spcAft>
                <a:spcPts val="0"/>
              </a:spcAft>
              <a:buSzPts val="98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118" name="Google Shape;118;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smtClean="0"/>
              <a:t>Aula 05 - Sistema Operacional</a:t>
            </a:r>
            <a:endParaRPr/>
          </a:p>
        </p:txBody>
      </p:sp>
      <p:sp>
        <p:nvSpPr>
          <p:cNvPr id="119" name="Google Shape;119;p1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120" name="Google Shape;120;p1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4" name="Google Shape;54;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smtClean="0"/>
              <a:t>Aula 05 - Sistema Operacional</a:t>
            </a:r>
            <a:endParaRPr/>
          </a:p>
        </p:txBody>
      </p:sp>
      <p:sp>
        <p:nvSpPr>
          <p:cNvPr id="55" name="Google Shape;55;p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56" name="Google Shape;56;p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7"/>
        <p:cNvGrpSpPr/>
        <p:nvPr/>
      </p:nvGrpSpPr>
      <p:grpSpPr>
        <a:xfrm>
          <a:off x="0" y="0"/>
          <a:ext cx="0" cy="0"/>
          <a:chOff x="0" y="0"/>
          <a:chExt cx="0" cy="0"/>
        </a:xfrm>
      </p:grpSpPr>
      <p:sp>
        <p:nvSpPr>
          <p:cNvPr id="58" name="Google Shape;58;p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smtClean="0"/>
              <a:t>Aula 05 - Sistema Operacional</a:t>
            </a:r>
            <a:endParaRPr/>
          </a:p>
        </p:txBody>
      </p:sp>
      <p:sp>
        <p:nvSpPr>
          <p:cNvPr id="59" name="Google Shape;59;p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0" name="Google Shape;60;p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texto e conteúdo" type="txAndObj">
  <p:cSld name="TEXT_AND_OBJECT">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6"/>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5" name="Google Shape;65;p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smtClean="0"/>
              <a:t>Aula 05 - Sistema Operacional</a:t>
            </a:r>
            <a:endParaRPr/>
          </a:p>
        </p:txBody>
      </p:sp>
      <p:sp>
        <p:nvSpPr>
          <p:cNvPr id="66" name="Google Shape;66;p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67" name="Google Shape;67;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68"/>
        <p:cNvGrpSpPr/>
        <p:nvPr/>
      </p:nvGrpSpPr>
      <p:grpSpPr>
        <a:xfrm>
          <a:off x="0" y="0"/>
          <a:ext cx="0" cy="0"/>
          <a:chOff x="0" y="0"/>
          <a:chExt cx="0" cy="0"/>
        </a:xfrm>
      </p:grpSpPr>
      <p:sp>
        <p:nvSpPr>
          <p:cNvPr id="69" name="Google Shape;69;p7"/>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1" name="Google Shape;71;p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smtClean="0"/>
              <a:t>Aula 05 - Sistema Operacional</a:t>
            </a:r>
            <a:endParaRPr/>
          </a:p>
        </p:txBody>
      </p:sp>
      <p:sp>
        <p:nvSpPr>
          <p:cNvPr id="72" name="Google Shape;72;p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73" name="Google Shape;73;p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20040" algn="l">
              <a:spcBef>
                <a:spcPts val="360"/>
              </a:spcBef>
              <a:spcAft>
                <a:spcPts val="0"/>
              </a:spcAft>
              <a:buSzPts val="144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smtClean="0"/>
              <a:t>Aula 05 - Sistema Operacional</a:t>
            </a:r>
            <a:endParaRPr/>
          </a:p>
        </p:txBody>
      </p:sp>
      <p:sp>
        <p:nvSpPr>
          <p:cNvPr id="78" name="Google Shape;78;p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79" name="Google Shape;79;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lt2"/>
              </a:buClr>
              <a:buSzPts val="2400"/>
              <a:buFont typeface="Noto Sans Symbols"/>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accent2"/>
              </a:buClr>
              <a:buSzPts val="2240"/>
              <a:buFont typeface="Noto Sans Symbols"/>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lt2"/>
              </a:buClr>
              <a:buSzPts val="1560"/>
              <a:buFont typeface="Noto Sans Symbols"/>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accent2"/>
              </a:buClr>
              <a:buSzPts val="14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lt2"/>
              </a:buClr>
              <a:buSzPts val="2000"/>
              <a:buFont typeface="Noto Sans Symbols"/>
              <a:buNone/>
              <a:defRPr sz="2000" b="0" i="0" u="none" strike="noStrike" cap="none">
                <a:solidFill>
                  <a:schemeClr val="dk1"/>
                </a:solidFill>
                <a:latin typeface="Arial"/>
                <a:ea typeface="Arial"/>
                <a:cs typeface="Arial"/>
                <a:sym typeface="Arial"/>
              </a:defRPr>
            </a:lvl9pPr>
          </a:lstStyle>
          <a:p>
            <a:endParaRPr/>
          </a:p>
        </p:txBody>
      </p:sp>
      <p:sp>
        <p:nvSpPr>
          <p:cNvPr id="83" name="Google Shape;83;p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84" name="Google Shape;84;p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smtClean="0"/>
              <a:t>Aula 05 - Sistema Operacional</a:t>
            </a:r>
            <a:endParaRPr/>
          </a:p>
        </p:txBody>
      </p:sp>
      <p:sp>
        <p:nvSpPr>
          <p:cNvPr id="85" name="Google Shape;85;p9"/>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86" name="Google Shape;86;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70840" algn="l">
              <a:spcBef>
                <a:spcPts val="560"/>
              </a:spcBef>
              <a:spcAft>
                <a:spcPts val="0"/>
              </a:spcAft>
              <a:buSzPts val="224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90" name="Google Shape;90;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960"/>
              <a:buNone/>
              <a:defRPr sz="1200"/>
            </a:lvl2pPr>
            <a:lvl3pPr marL="1371600" lvl="2" indent="-228600" algn="l">
              <a:spcBef>
                <a:spcPts val="200"/>
              </a:spcBef>
              <a:spcAft>
                <a:spcPts val="0"/>
              </a:spcAft>
              <a:buSzPts val="6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91" name="Google Shape;91;p1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smtClean="0"/>
              <a:t>Aula 05 - Sistema Operacional</a:t>
            </a:r>
            <a:endParaRPr/>
          </a:p>
        </p:txBody>
      </p:sp>
      <p:sp>
        <p:nvSpPr>
          <p:cNvPr id="92" name="Google Shape;92;p1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93" name="Google Shape;93;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pt-BR" smtClean="0"/>
              <a:t>Aula 05 - Sistema Operacional</a:t>
            </a:r>
            <a:endParaRPr/>
          </a:p>
        </p:txBody>
      </p:sp>
      <p:sp>
        <p:nvSpPr>
          <p:cNvPr id="97" name="Google Shape;97;p1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a:p>
        </p:txBody>
      </p:sp>
      <p:sp>
        <p:nvSpPr>
          <p:cNvPr id="98" name="Google Shape;98;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sp>
          <p:nvSpPr>
            <p:cNvPr id="11" name="Google Shape;11;p1"/>
            <p:cNvSpPr txBox="1"/>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2" name="Google Shape;12;p1"/>
            <p:cNvSpPr txBox="1"/>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nvGrpSpPr>
            <p:cNvPr id="13" name="Google Shape;13;p1"/>
            <p:cNvGrpSpPr/>
            <p:nvPr/>
          </p:nvGrpSpPr>
          <p:grpSpPr>
            <a:xfrm>
              <a:off x="0" y="672"/>
              <a:ext cx="1806" cy="1989"/>
              <a:chOff x="0" y="672"/>
              <a:chExt cx="1806" cy="1989"/>
            </a:xfrm>
          </p:grpSpPr>
          <p:sp>
            <p:nvSpPr>
              <p:cNvPr id="14" name="Google Shape;14;p1"/>
              <p:cNvSpPr txBox="1"/>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5" name="Google Shape;15;p1"/>
              <p:cNvSpPr txBox="1"/>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6" name="Google Shape;16;p1"/>
              <p:cNvSpPr txBox="1"/>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7" name="Google Shape;17;p1"/>
              <p:cNvSpPr txBox="1"/>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8" name="Google Shape;18;p1"/>
              <p:cNvSpPr txBox="1"/>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19" name="Google Shape;19;p1"/>
              <p:cNvSpPr txBox="1"/>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0" name="Google Shape;20;p1"/>
              <p:cNvSpPr txBox="1"/>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1" name="Google Shape;21;p1"/>
              <p:cNvSpPr txBox="1"/>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2" name="Google Shape;22;p1"/>
              <p:cNvSpPr txBox="1"/>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23" name="Google Shape;23;p1"/>
              <p:cNvSpPr txBox="1"/>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grpSp>
      <p:sp>
        <p:nvSpPr>
          <p:cNvPr id="24" name="Google Shape;24;p1"/>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25" name="Google Shape;25;p1"/>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26" name="Google Shape;26;p1"/>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27" name="Google Shape;27;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r>
              <a:rPr lang="pt-BR" smtClean="0"/>
              <a:t>Aula 05 - Sistema Operacional</a:t>
            </a:r>
            <a:endParaRPr/>
          </a:p>
        </p:txBody>
      </p:sp>
      <p:sp>
        <p:nvSpPr>
          <p:cNvPr id="28" name="Google Shape;28;p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r>
              <a:rPr lang="pt-BR" smtClean="0"/>
              <a:t>Aula 05 - Sistema Operacional</a:t>
            </a:r>
            <a:endParaRPr/>
          </a:p>
        </p:txBody>
      </p:sp>
      <p:sp>
        <p:nvSpPr>
          <p:cNvPr id="37" name="Google Shape;37;p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grpSp>
        <p:nvGrpSpPr>
          <p:cNvPr id="38" name="Google Shape;38;p3"/>
          <p:cNvGrpSpPr/>
          <p:nvPr/>
        </p:nvGrpSpPr>
        <p:grpSpPr>
          <a:xfrm>
            <a:off x="0" y="0"/>
            <a:ext cx="9144000" cy="546100"/>
            <a:chOff x="0" y="0"/>
            <a:chExt cx="5760" cy="344"/>
          </a:xfrm>
        </p:grpSpPr>
        <p:sp>
          <p:nvSpPr>
            <p:cNvPr id="39" name="Google Shape;39;p3"/>
            <p:cNvSpPr txBox="1"/>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0" name="Google Shape;40;p3"/>
            <p:cNvSpPr txBox="1"/>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1" name="Google Shape;41;p3"/>
            <p:cNvSpPr txBox="1"/>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2" name="Google Shape;42;p3"/>
            <p:cNvSpPr txBox="1"/>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3" name="Google Shape;43;p3"/>
            <p:cNvSpPr txBox="1"/>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4" name="Google Shape;44;p3"/>
            <p:cNvSpPr txBox="1"/>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5" name="Google Shape;45;p3"/>
            <p:cNvSpPr txBox="1"/>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6" name="Google Shape;46;p3"/>
            <p:cNvSpPr txBox="1"/>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sp>
          <p:nvSpPr>
            <p:cNvPr id="47" name="Google Shape;47;p3"/>
            <p:cNvSpPr txBox="1"/>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a:solidFill>
                  <a:schemeClr val="dk1"/>
                </a:solidFill>
                <a:latin typeface="Arial"/>
                <a:ea typeface="Arial"/>
                <a:cs typeface="Arial"/>
                <a:sym typeface="Arial"/>
              </a:endParaRPr>
            </a:p>
          </p:txBody>
        </p:sp>
      </p:grpSp>
      <p:sp>
        <p:nvSpPr>
          <p:cNvPr id="48" name="Google Shape;48;p3"/>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400" b="0" i="0" u="none" strike="noStrike" cap="none">
                <a:solidFill>
                  <a:schemeClr val="dk1"/>
                </a:solidFill>
                <a:latin typeface="Arial"/>
                <a:ea typeface="Arial"/>
                <a:cs typeface="Arial"/>
                <a:sym typeface="Arial"/>
              </a:defRPr>
            </a:lvl9pPr>
          </a:lstStyle>
          <a:p>
            <a:endParaRPr/>
          </a:p>
        </p:txBody>
      </p:sp>
      <p:sp>
        <p:nvSpPr>
          <p:cNvPr id="49" name="Google Shape;49;p3"/>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40"/>
              </a:spcBef>
              <a:spcAft>
                <a:spcPts val="0"/>
              </a:spcAft>
              <a:buClr>
                <a:schemeClr val="lt2"/>
              </a:buClr>
              <a:buSzPts val="2400"/>
              <a:buFont typeface="Noto Sans Symbols"/>
              <a:buChar char="■"/>
              <a:defRPr sz="3200" b="0" i="0" u="none" strike="noStrike" cap="none">
                <a:solidFill>
                  <a:schemeClr val="dk1"/>
                </a:solidFill>
                <a:latin typeface="Arial"/>
                <a:ea typeface="Arial"/>
                <a:cs typeface="Arial"/>
                <a:sym typeface="Arial"/>
              </a:defRPr>
            </a:lvl1pPr>
            <a:lvl2pPr marL="914400" marR="0" lvl="1" indent="-370840" algn="l" rtl="0">
              <a:spcBef>
                <a:spcPts val="560"/>
              </a:spcBef>
              <a:spcAft>
                <a:spcPts val="0"/>
              </a:spcAft>
              <a:buClr>
                <a:schemeClr val="accent2"/>
              </a:buClr>
              <a:buSzPts val="2240"/>
              <a:buFont typeface="Noto Sans Symbols"/>
              <a:buChar char="◻"/>
              <a:defRPr sz="2800" b="0" i="0" u="none" strike="noStrike" cap="none">
                <a:solidFill>
                  <a:schemeClr val="dk1"/>
                </a:solidFill>
                <a:latin typeface="Arial"/>
                <a:ea typeface="Arial"/>
                <a:cs typeface="Arial"/>
                <a:sym typeface="Arial"/>
              </a:defRPr>
            </a:lvl2pPr>
            <a:lvl3pPr marL="1371600" marR="0" lvl="2" indent="-327660" algn="l" rtl="0">
              <a:spcBef>
                <a:spcPts val="480"/>
              </a:spcBef>
              <a:spcAft>
                <a:spcPts val="0"/>
              </a:spcAft>
              <a:buClr>
                <a:schemeClr val="lt2"/>
              </a:buClr>
              <a:buSzPts val="1560"/>
              <a:buFont typeface="Noto Sans Symbols"/>
              <a:buChar char="■"/>
              <a:defRPr sz="2400" b="0" i="0" u="none" strike="noStrike" cap="none">
                <a:solidFill>
                  <a:schemeClr val="dk1"/>
                </a:solidFill>
                <a:latin typeface="Arial"/>
                <a:ea typeface="Arial"/>
                <a:cs typeface="Arial"/>
                <a:sym typeface="Arial"/>
              </a:defRPr>
            </a:lvl3pPr>
            <a:lvl4pPr marL="1828800" marR="0" lvl="3" indent="-317500" algn="l" rtl="0">
              <a:spcBef>
                <a:spcPts val="400"/>
              </a:spcBef>
              <a:spcAft>
                <a:spcPts val="0"/>
              </a:spcAft>
              <a:buClr>
                <a:schemeClr val="accent2"/>
              </a:buClr>
              <a:buSzPts val="1400"/>
              <a:buFont typeface="Noto Sans Symbols"/>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lt2"/>
              </a:buClr>
              <a:buSzPts val="2000"/>
              <a:buFont typeface="Noto Sans Symbols"/>
              <a:buChar char="▪"/>
              <a:defRPr sz="2000" b="0" i="0" u="none" strike="noStrike" cap="none">
                <a:solidFill>
                  <a:schemeClr val="dk1"/>
                </a:solidFill>
                <a:latin typeface="Arial"/>
                <a:ea typeface="Arial"/>
                <a:cs typeface="Arial"/>
                <a:sym typeface="Arial"/>
              </a:defRPr>
            </a:lvl9pPr>
          </a:lstStyle>
          <a:p>
            <a:endParaRPr/>
          </a:p>
        </p:txBody>
      </p:sp>
      <p:sp>
        <p:nvSpPr>
          <p:cNvPr id="50" name="Google Shape;50;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0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4.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4.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5"/>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3200"/>
              <a:buFont typeface="Arial"/>
              <a:buNone/>
            </a:pPr>
            <a:r>
              <a:rPr lang="en-US" sz="3200" b="0" i="0" u="none" dirty="0" err="1">
                <a:solidFill>
                  <a:schemeClr val="lt1"/>
                </a:solidFill>
                <a:latin typeface="Arial"/>
                <a:ea typeface="Arial"/>
                <a:cs typeface="Arial"/>
                <a:sym typeface="Arial"/>
              </a:rPr>
              <a:t>Introdução</a:t>
            </a:r>
            <a:r>
              <a:rPr lang="en-US" sz="3200" b="0" i="0" u="none" dirty="0">
                <a:solidFill>
                  <a:schemeClr val="lt1"/>
                </a:solidFill>
                <a:latin typeface="Arial"/>
                <a:ea typeface="Arial"/>
                <a:cs typeface="Arial"/>
                <a:sym typeface="Arial"/>
              </a:rPr>
              <a:t> à </a:t>
            </a:r>
            <a:r>
              <a:rPr lang="en-US" sz="3200" b="0" i="0" u="none" dirty="0" err="1">
                <a:solidFill>
                  <a:schemeClr val="lt1"/>
                </a:solidFill>
                <a:latin typeface="Arial"/>
                <a:ea typeface="Arial"/>
                <a:cs typeface="Arial"/>
                <a:sym typeface="Arial"/>
              </a:rPr>
              <a:t>Computação</a:t>
            </a:r>
            <a:r>
              <a:rPr lang="en-US" sz="3200" b="0" i="0" u="none" dirty="0">
                <a:solidFill>
                  <a:schemeClr val="lt1"/>
                </a:solidFill>
                <a:latin typeface="Arial"/>
                <a:ea typeface="Arial"/>
                <a:cs typeface="Arial"/>
                <a:sym typeface="Arial"/>
              </a:rPr>
              <a:t/>
            </a:r>
            <a:br>
              <a:rPr lang="en-US" sz="3200" b="0" i="0" u="none" dirty="0">
                <a:solidFill>
                  <a:schemeClr val="lt1"/>
                </a:solidFill>
                <a:latin typeface="Arial"/>
                <a:ea typeface="Arial"/>
                <a:cs typeface="Arial"/>
                <a:sym typeface="Arial"/>
              </a:rPr>
            </a:br>
            <a:r>
              <a:rPr lang="en-US" sz="3200" b="0" i="0" u="none" dirty="0" smtClean="0">
                <a:solidFill>
                  <a:schemeClr val="lt1"/>
                </a:solidFill>
                <a:latin typeface="Arial"/>
                <a:ea typeface="Arial"/>
                <a:cs typeface="Arial"/>
                <a:sym typeface="Arial"/>
              </a:rPr>
              <a:t>Sistema </a:t>
            </a:r>
            <a:r>
              <a:rPr lang="en-US" sz="3200" b="0" i="0" u="none" dirty="0" err="1" smtClean="0">
                <a:solidFill>
                  <a:schemeClr val="lt1"/>
                </a:solidFill>
                <a:latin typeface="Arial"/>
                <a:ea typeface="Arial"/>
                <a:cs typeface="Arial"/>
                <a:sym typeface="Arial"/>
              </a:rPr>
              <a:t>Operacional</a:t>
            </a:r>
            <a:r>
              <a:rPr lang="en-US" sz="3200" b="0" i="0" u="none" dirty="0">
                <a:solidFill>
                  <a:schemeClr val="lt1"/>
                </a:solidFill>
                <a:latin typeface="Arial"/>
                <a:ea typeface="Arial"/>
                <a:cs typeface="Arial"/>
                <a:sym typeface="Arial"/>
              </a:rPr>
              <a:t/>
            </a:r>
            <a:br>
              <a:rPr lang="en-US" sz="3200" b="0" i="0" u="none" dirty="0">
                <a:solidFill>
                  <a:schemeClr val="lt1"/>
                </a:solidFill>
                <a:latin typeface="Arial"/>
                <a:ea typeface="Arial"/>
                <a:cs typeface="Arial"/>
                <a:sym typeface="Arial"/>
              </a:rPr>
            </a:br>
            <a:r>
              <a:rPr lang="en-US" sz="3200" b="0" i="0" u="none" dirty="0">
                <a:solidFill>
                  <a:schemeClr val="lt1"/>
                </a:solidFill>
                <a:latin typeface="Arial"/>
                <a:ea typeface="Arial"/>
                <a:cs typeface="Arial"/>
                <a:sym typeface="Arial"/>
              </a:rPr>
              <a:t>60 </a:t>
            </a:r>
            <a:r>
              <a:rPr lang="en-US" sz="3200" b="0" i="0" u="none" dirty="0" err="1">
                <a:solidFill>
                  <a:schemeClr val="lt1"/>
                </a:solidFill>
                <a:latin typeface="Arial"/>
                <a:ea typeface="Arial"/>
                <a:cs typeface="Arial"/>
                <a:sym typeface="Arial"/>
              </a:rPr>
              <a:t>hrs</a:t>
            </a:r>
            <a:endParaRPr dirty="0"/>
          </a:p>
        </p:txBody>
      </p:sp>
      <p:sp>
        <p:nvSpPr>
          <p:cNvPr id="126" name="Google Shape;126;p15"/>
          <p:cNvSpPr txBox="1">
            <a:spLocks noGrp="1"/>
          </p:cNvSpPr>
          <p:nvPr>
            <p:ph type="subTitle" idx="1"/>
          </p:nvPr>
        </p:nvSpPr>
        <p:spPr>
          <a:xfrm>
            <a:off x="2555875" y="4292600"/>
            <a:ext cx="5921375" cy="4572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SzPts val="1800"/>
              <a:buNone/>
            </a:pPr>
            <a:endParaRPr sz="2400" b="0" i="0" u="none">
              <a:solidFill>
                <a:schemeClr val="dk1"/>
              </a:solidFill>
              <a:latin typeface="Arial"/>
              <a:ea typeface="Arial"/>
              <a:cs typeface="Arial"/>
              <a:sym typeface="Arial"/>
            </a:endParaRPr>
          </a:p>
          <a:p>
            <a:pPr marL="0" lvl="0" indent="0" algn="r" rtl="0">
              <a:lnSpc>
                <a:spcPct val="90000"/>
              </a:lnSpc>
              <a:spcBef>
                <a:spcPts val="480"/>
              </a:spcBef>
              <a:spcAft>
                <a:spcPts val="0"/>
              </a:spcAft>
              <a:buSzPts val="1800"/>
              <a:buNone/>
            </a:pPr>
            <a:r>
              <a:rPr lang="en-US" sz="2400" b="0" i="0" u="none">
                <a:solidFill>
                  <a:schemeClr val="dk1"/>
                </a:solidFill>
                <a:latin typeface="Arial"/>
                <a:ea typeface="Arial"/>
                <a:cs typeface="Arial"/>
                <a:sym typeface="Arial"/>
              </a:rPr>
              <a:t>Prof MSc Wellington</a:t>
            </a:r>
            <a:endParaRPr/>
          </a:p>
          <a:p>
            <a:pPr marL="0" lvl="0" indent="0" algn="r" rtl="0">
              <a:lnSpc>
                <a:spcPct val="90000"/>
              </a:lnSpc>
              <a:spcBef>
                <a:spcPts val="480"/>
              </a:spcBef>
              <a:spcAft>
                <a:spcPts val="0"/>
              </a:spcAft>
              <a:buSzPts val="1800"/>
              <a:buNone/>
            </a:pPr>
            <a:r>
              <a:rPr lang="en-US" sz="2400" b="0" i="0" u="none">
                <a:solidFill>
                  <a:schemeClr val="dk1"/>
                </a:solidFill>
                <a:latin typeface="Arial"/>
                <a:ea typeface="Arial"/>
                <a:cs typeface="Arial"/>
                <a:sym typeface="Arial"/>
              </a:rPr>
              <a:t>Jose.wellington@ceub.edu.br</a:t>
            </a:r>
            <a:endParaRPr/>
          </a:p>
        </p:txBody>
      </p:sp>
      <p:sp>
        <p:nvSpPr>
          <p:cNvPr id="128" name="Google Shape;128;p1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a:t>
            </a:fld>
            <a:endParaRPr/>
          </a:p>
        </p:txBody>
      </p:sp>
      <p:pic>
        <p:nvPicPr>
          <p:cNvPr id="129" name="Google Shape;129;p15"/>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3" name="Espaço Reservado para Rodapé 2"/>
          <p:cNvSpPr>
            <a:spLocks noGrp="1"/>
          </p:cNvSpPr>
          <p:nvPr>
            <p:ph type="ftr" idx="11"/>
          </p:nvPr>
        </p:nvSpPr>
        <p:spPr/>
        <p:txBody>
          <a:bodyPr/>
          <a:lstStyle/>
          <a:p>
            <a:r>
              <a:rPr lang="pt-BR" smtClean="0"/>
              <a:t>Aula 05 - Sistema Operacional</a:t>
            </a:r>
            <a:endParaRPr lang="pt-BR"/>
          </a:p>
        </p:txBody>
      </p:sp>
    </p:spTree>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1 – Sistema Operacional</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10</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 name="Espaço Reservado para Rodapé 4"/>
          <p:cNvSpPr>
            <a:spLocks noGrp="1"/>
          </p:cNvSpPr>
          <p:nvPr>
            <p:ph type="ftr" idx="11"/>
          </p:nvPr>
        </p:nvSpPr>
        <p:spPr/>
        <p:txBody>
          <a:bodyPr/>
          <a:lstStyle/>
          <a:p>
            <a:r>
              <a:rPr lang="pt-BR" smtClean="0"/>
              <a:t>Aula 05 - Sistema Operacional</a:t>
            </a:r>
            <a:endParaRPr lang="pt-BR"/>
          </a:p>
        </p:txBody>
      </p:sp>
      <p:sp>
        <p:nvSpPr>
          <p:cNvPr id="4" name="Retângulo 3"/>
          <p:cNvSpPr/>
          <p:nvPr/>
        </p:nvSpPr>
        <p:spPr>
          <a:xfrm>
            <a:off x="0" y="1131344"/>
            <a:ext cx="7227627" cy="830997"/>
          </a:xfrm>
          <a:prstGeom prst="rect">
            <a:avLst/>
          </a:prstGeom>
        </p:spPr>
        <p:txBody>
          <a:bodyPr wrap="square">
            <a:spAutoFit/>
          </a:bodyPr>
          <a:lstStyle/>
          <a:p>
            <a:r>
              <a:rPr lang="pt-BR" sz="2400" b="1" dirty="0" smtClean="0">
                <a:solidFill>
                  <a:schemeClr val="dk1"/>
                </a:solidFill>
              </a:rPr>
              <a:t>Sistema fortemente </a:t>
            </a:r>
          </a:p>
          <a:p>
            <a:r>
              <a:rPr lang="pt-BR" sz="2400" b="1" dirty="0" smtClean="0">
                <a:solidFill>
                  <a:schemeClr val="dk1"/>
                </a:solidFill>
              </a:rPr>
              <a:t>acoplados</a:t>
            </a:r>
            <a:endParaRPr lang="pt-BR" sz="2400" b="1" dirty="0">
              <a:solidFill>
                <a:schemeClr val="dk1"/>
              </a:solidFill>
            </a:endParaRPr>
          </a:p>
        </p:txBody>
      </p:sp>
      <p:pic>
        <p:nvPicPr>
          <p:cNvPr id="3" name="Imagem 2"/>
          <p:cNvPicPr>
            <a:picLocks noChangeAspect="1"/>
          </p:cNvPicPr>
          <p:nvPr/>
        </p:nvPicPr>
        <p:blipFill>
          <a:blip r:embed="rId4"/>
          <a:stretch>
            <a:fillRect/>
          </a:stretch>
        </p:blipFill>
        <p:spPr>
          <a:xfrm>
            <a:off x="6155140" y="1194742"/>
            <a:ext cx="2696671" cy="1447687"/>
          </a:xfrm>
          <a:prstGeom prst="rect">
            <a:avLst/>
          </a:prstGeom>
        </p:spPr>
      </p:pic>
      <p:pic>
        <p:nvPicPr>
          <p:cNvPr id="2" name="Imagem 1"/>
          <p:cNvPicPr>
            <a:picLocks noChangeAspect="1"/>
          </p:cNvPicPr>
          <p:nvPr/>
        </p:nvPicPr>
        <p:blipFill>
          <a:blip r:embed="rId5"/>
          <a:stretch>
            <a:fillRect/>
          </a:stretch>
        </p:blipFill>
        <p:spPr>
          <a:xfrm>
            <a:off x="3613813" y="2914746"/>
            <a:ext cx="5259357" cy="3001970"/>
          </a:xfrm>
          <a:prstGeom prst="rect">
            <a:avLst/>
          </a:prstGeom>
        </p:spPr>
      </p:pic>
      <p:sp>
        <p:nvSpPr>
          <p:cNvPr id="7" name="Retângulo 6"/>
          <p:cNvSpPr/>
          <p:nvPr/>
        </p:nvSpPr>
        <p:spPr>
          <a:xfrm>
            <a:off x="215063" y="2693229"/>
            <a:ext cx="3824463" cy="1938992"/>
          </a:xfrm>
          <a:prstGeom prst="rect">
            <a:avLst/>
          </a:prstGeom>
        </p:spPr>
        <p:txBody>
          <a:bodyPr wrap="square">
            <a:spAutoFit/>
          </a:bodyPr>
          <a:lstStyle/>
          <a:p>
            <a:pPr marL="342900" indent="-342900" algn="just">
              <a:buFont typeface="Arial" panose="020B0604020202020204" pitchFamily="34" charset="0"/>
              <a:buChar char="•"/>
            </a:pPr>
            <a:r>
              <a:rPr lang="pt-BR" sz="2000" dirty="0" smtClean="0"/>
              <a:t>Existem dois ou mais processadores compartilhando uma única memória e controlados por apenas um único Sistema Operacional. </a:t>
            </a:r>
            <a:endParaRPr lang="pt-BR" sz="2000" dirty="0"/>
          </a:p>
        </p:txBody>
      </p:sp>
    </p:spTree>
    <p:extLst>
      <p:ext uri="{BB962C8B-B14F-4D97-AF65-F5344CB8AC3E}">
        <p14:creationId xmlns:p14="http://schemas.microsoft.com/office/powerpoint/2010/main" val="302014296"/>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1 – Sistema Operacional</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11</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 name="Espaço Reservado para Rodapé 4"/>
          <p:cNvSpPr>
            <a:spLocks noGrp="1"/>
          </p:cNvSpPr>
          <p:nvPr>
            <p:ph type="ftr" idx="11"/>
          </p:nvPr>
        </p:nvSpPr>
        <p:spPr/>
        <p:txBody>
          <a:bodyPr/>
          <a:lstStyle/>
          <a:p>
            <a:r>
              <a:rPr lang="pt-BR" smtClean="0"/>
              <a:t>Aula 05 - Sistema Operacional</a:t>
            </a:r>
            <a:endParaRPr lang="pt-BR"/>
          </a:p>
        </p:txBody>
      </p:sp>
      <p:sp>
        <p:nvSpPr>
          <p:cNvPr id="4" name="Retângulo 3"/>
          <p:cNvSpPr/>
          <p:nvPr/>
        </p:nvSpPr>
        <p:spPr>
          <a:xfrm>
            <a:off x="0" y="1131344"/>
            <a:ext cx="7227627" cy="830997"/>
          </a:xfrm>
          <a:prstGeom prst="rect">
            <a:avLst/>
          </a:prstGeom>
        </p:spPr>
        <p:txBody>
          <a:bodyPr wrap="square">
            <a:spAutoFit/>
          </a:bodyPr>
          <a:lstStyle/>
          <a:p>
            <a:r>
              <a:rPr lang="pt-BR" sz="2400" b="1" dirty="0" smtClean="0">
                <a:solidFill>
                  <a:schemeClr val="dk1"/>
                </a:solidFill>
              </a:rPr>
              <a:t>Sistema fracamente </a:t>
            </a:r>
          </a:p>
          <a:p>
            <a:r>
              <a:rPr lang="pt-BR" sz="2400" b="1" dirty="0" smtClean="0">
                <a:solidFill>
                  <a:schemeClr val="dk1"/>
                </a:solidFill>
              </a:rPr>
              <a:t>acoplados</a:t>
            </a:r>
            <a:endParaRPr lang="pt-BR" sz="2400" b="1" dirty="0">
              <a:solidFill>
                <a:schemeClr val="dk1"/>
              </a:solidFill>
            </a:endParaRPr>
          </a:p>
        </p:txBody>
      </p:sp>
      <p:pic>
        <p:nvPicPr>
          <p:cNvPr id="3" name="Imagem 2"/>
          <p:cNvPicPr>
            <a:picLocks noChangeAspect="1"/>
          </p:cNvPicPr>
          <p:nvPr/>
        </p:nvPicPr>
        <p:blipFill>
          <a:blip r:embed="rId4"/>
          <a:stretch>
            <a:fillRect/>
          </a:stretch>
        </p:blipFill>
        <p:spPr>
          <a:xfrm>
            <a:off x="5923128" y="1194743"/>
            <a:ext cx="2928683" cy="1572240"/>
          </a:xfrm>
          <a:prstGeom prst="rect">
            <a:avLst/>
          </a:prstGeom>
        </p:spPr>
      </p:pic>
      <p:sp>
        <p:nvSpPr>
          <p:cNvPr id="7" name="Retângulo 6"/>
          <p:cNvSpPr/>
          <p:nvPr/>
        </p:nvSpPr>
        <p:spPr>
          <a:xfrm>
            <a:off x="215063" y="2693229"/>
            <a:ext cx="3824463" cy="3170099"/>
          </a:xfrm>
          <a:prstGeom prst="rect">
            <a:avLst/>
          </a:prstGeom>
        </p:spPr>
        <p:txBody>
          <a:bodyPr wrap="square">
            <a:spAutoFit/>
          </a:bodyPr>
          <a:lstStyle/>
          <a:p>
            <a:pPr marL="342900" indent="-342900" algn="just">
              <a:buFont typeface="Arial" panose="020B0604020202020204" pitchFamily="34" charset="0"/>
              <a:buChar char="•"/>
            </a:pPr>
            <a:r>
              <a:rPr lang="pt-BR" sz="2000" dirty="0"/>
              <a:t>Caracterizam-se por possuir dois ou mais sistemas de computação, conectados através de linhas de comunicação.</a:t>
            </a:r>
          </a:p>
          <a:p>
            <a:pPr marL="342900" indent="-342900" algn="just">
              <a:buFont typeface="Arial" panose="020B0604020202020204" pitchFamily="34" charset="0"/>
              <a:buChar char="•"/>
            </a:pPr>
            <a:r>
              <a:rPr lang="pt-BR" sz="2000" dirty="0"/>
              <a:t>Cada sistema funciona de forma independente, possuindo seu(s) próprio(s) </a:t>
            </a:r>
            <a:r>
              <a:rPr lang="pt-BR" sz="2000" dirty="0" err="1"/>
              <a:t>processadore</a:t>
            </a:r>
            <a:r>
              <a:rPr lang="pt-BR" sz="2000" dirty="0"/>
              <a:t>(s), memória e dispositivos.</a:t>
            </a:r>
          </a:p>
        </p:txBody>
      </p:sp>
      <p:pic>
        <p:nvPicPr>
          <p:cNvPr id="6" name="Imagem 5"/>
          <p:cNvPicPr>
            <a:picLocks noChangeAspect="1"/>
          </p:cNvPicPr>
          <p:nvPr/>
        </p:nvPicPr>
        <p:blipFill>
          <a:blip r:embed="rId5"/>
          <a:stretch>
            <a:fillRect/>
          </a:stretch>
        </p:blipFill>
        <p:spPr>
          <a:xfrm>
            <a:off x="3613813" y="3040349"/>
            <a:ext cx="5772150" cy="2571750"/>
          </a:xfrm>
          <a:prstGeom prst="rect">
            <a:avLst/>
          </a:prstGeom>
        </p:spPr>
      </p:pic>
    </p:spTree>
    <p:extLst>
      <p:ext uri="{BB962C8B-B14F-4D97-AF65-F5344CB8AC3E}">
        <p14:creationId xmlns:p14="http://schemas.microsoft.com/office/powerpoint/2010/main" val="729949977"/>
      </p:ext>
    </p:extLst>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ctrTitle"/>
          </p:nvPr>
        </p:nvSpPr>
        <p:spPr>
          <a:xfrm>
            <a:off x="3009900" y="1773237"/>
            <a:ext cx="6019800" cy="2209800"/>
          </a:xfrm>
          <a:prstGeom prst="rect">
            <a:avLst/>
          </a:prstGeom>
          <a:noFill/>
          <a:ln>
            <a:noFill/>
          </a:ln>
        </p:spPr>
        <p:txBody>
          <a:bodyPr spcFirstLastPara="1" wrap="square" lIns="91425" tIns="45700" rIns="91425" bIns="45700" anchor="ctr" anchorCtr="0">
            <a:noAutofit/>
          </a:bodyPr>
          <a:lstStyle/>
          <a:p>
            <a:r>
              <a:rPr lang="pt-BR" sz="2400" b="1" dirty="0" smtClean="0"/>
              <a:t>2 - </a:t>
            </a:r>
            <a:r>
              <a:rPr lang="pt-BR" sz="2400" b="1" dirty="0"/>
              <a:t>Funções de um Sistema Operacional </a:t>
            </a:r>
            <a:br>
              <a:rPr lang="pt-BR" sz="2400" b="1" dirty="0"/>
            </a:br>
            <a:endParaRPr lang="pt-BR" sz="2400" dirty="0"/>
          </a:p>
        </p:txBody>
      </p:sp>
      <p:sp>
        <p:nvSpPr>
          <p:cNvPr id="155" name="Google Shape;155;p1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12</a:t>
            </a:fld>
            <a:endParaRPr/>
          </a:p>
        </p:txBody>
      </p:sp>
      <p:pic>
        <p:nvPicPr>
          <p:cNvPr id="156" name="Google Shape;156;p18"/>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3" name="Espaço Reservado para Rodapé 2"/>
          <p:cNvSpPr>
            <a:spLocks noGrp="1"/>
          </p:cNvSpPr>
          <p:nvPr>
            <p:ph type="ftr" idx="11"/>
          </p:nvPr>
        </p:nvSpPr>
        <p:spPr/>
        <p:txBody>
          <a:bodyPr/>
          <a:lstStyle/>
          <a:p>
            <a:r>
              <a:rPr lang="pt-BR" dirty="0" smtClean="0"/>
              <a:t>Aula 05 - Sistema Operacional</a:t>
            </a:r>
            <a:endParaRPr lang="pt-BR" dirty="0"/>
          </a:p>
        </p:txBody>
      </p:sp>
    </p:spTree>
    <p:extLst>
      <p:ext uri="{BB962C8B-B14F-4D97-AF65-F5344CB8AC3E}">
        <p14:creationId xmlns:p14="http://schemas.microsoft.com/office/powerpoint/2010/main" val="1053813128"/>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2 - Funções de um Sistema Operacional </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13</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4" y="1756784"/>
            <a:ext cx="5262871" cy="3416320"/>
          </a:xfrm>
          <a:prstGeom prst="rect">
            <a:avLst/>
          </a:prstGeom>
        </p:spPr>
        <p:txBody>
          <a:bodyPr wrap="square">
            <a:spAutoFit/>
          </a:bodyPr>
          <a:lstStyle/>
          <a:p>
            <a:pPr marL="285750" indent="-285750" algn="just" eaLnBrk="1" hangingPunct="1">
              <a:lnSpc>
                <a:spcPct val="150000"/>
              </a:lnSpc>
              <a:buFont typeface="Arial" panose="020B0604020202020204" pitchFamily="34" charset="0"/>
              <a:buChar char="•"/>
            </a:pPr>
            <a:r>
              <a:rPr lang="pt-BR" altLang="pt-BR" sz="1800" b="1" dirty="0" smtClean="0">
                <a:latin typeface="+mn-lt"/>
              </a:rPr>
              <a:t>O </a:t>
            </a:r>
            <a:r>
              <a:rPr lang="pt-BR" altLang="pt-BR" sz="1800" b="1" dirty="0">
                <a:latin typeface="+mn-lt"/>
              </a:rPr>
              <a:t>sistema operacional é uma extensão ou vestimenta que torna o trabalho do programador humano mais eficiente e menos sujeito a erros. Em outras palavras torna a comunicação do homem com a máquina mais natural e inteligível. (Interação)</a:t>
            </a:r>
          </a:p>
          <a:p>
            <a:pPr algn="just" eaLnBrk="1" hangingPunct="1">
              <a:lnSpc>
                <a:spcPct val="150000"/>
              </a:lnSpc>
            </a:pPr>
            <a:r>
              <a:rPr lang="pt-BR" altLang="pt-BR" sz="1800" b="1" dirty="0">
                <a:latin typeface="+mn-lt"/>
              </a:rPr>
              <a:t>	</a:t>
            </a: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pic>
        <p:nvPicPr>
          <p:cNvPr id="3" name="Imagem 2"/>
          <p:cNvPicPr>
            <a:picLocks noChangeAspect="1"/>
          </p:cNvPicPr>
          <p:nvPr/>
        </p:nvPicPr>
        <p:blipFill>
          <a:blip r:embed="rId4"/>
          <a:stretch>
            <a:fillRect/>
          </a:stretch>
        </p:blipFill>
        <p:spPr>
          <a:xfrm>
            <a:off x="5853112" y="1879600"/>
            <a:ext cx="3257550" cy="1745713"/>
          </a:xfrm>
          <a:prstGeom prst="rect">
            <a:avLst/>
          </a:prstGeom>
        </p:spPr>
      </p:pic>
    </p:spTree>
    <p:extLst>
      <p:ext uri="{BB962C8B-B14F-4D97-AF65-F5344CB8AC3E}">
        <p14:creationId xmlns:p14="http://schemas.microsoft.com/office/powerpoint/2010/main" val="28765904"/>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2 - Funções de um Sistema Operacional </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14</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756784"/>
            <a:ext cx="4572000" cy="3416320"/>
          </a:xfrm>
          <a:prstGeom prst="rect">
            <a:avLst/>
          </a:prstGeom>
        </p:spPr>
        <p:txBody>
          <a:bodyPr>
            <a:spAutoFit/>
          </a:bodyPr>
          <a:lstStyle/>
          <a:p>
            <a:pPr algn="just" eaLnBrk="1" hangingPunct="1">
              <a:lnSpc>
                <a:spcPct val="150000"/>
              </a:lnSpc>
            </a:pPr>
            <a:r>
              <a:rPr lang="pt-BR" altLang="pt-BR" sz="1800" b="1" dirty="0" smtClean="0">
                <a:latin typeface="+mn-lt"/>
              </a:rPr>
              <a:t>Possibilita </a:t>
            </a:r>
            <a:r>
              <a:rPr lang="pt-BR" altLang="pt-BR" sz="1800" b="1" dirty="0">
                <a:latin typeface="+mn-lt"/>
              </a:rPr>
              <a:t>o uso eficiente e controlado dos vários componentes de Hardware que constituem o sistema como um todo: Processador, memória principal e secundária, canais de entrada / saída, controladores, periféricos, etc...(Usar recursos)</a:t>
            </a:r>
          </a:p>
          <a:p>
            <a:pPr algn="just" eaLnBrk="1" hangingPunct="1">
              <a:lnSpc>
                <a:spcPct val="150000"/>
              </a:lnSpc>
            </a:pPr>
            <a:r>
              <a:rPr lang="pt-BR" altLang="pt-BR" sz="1800" b="1" dirty="0">
                <a:latin typeface="+mn-lt"/>
              </a:rPr>
              <a:t>	</a:t>
            </a: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pic>
        <p:nvPicPr>
          <p:cNvPr id="3" name="Imagem 2"/>
          <p:cNvPicPr>
            <a:picLocks noChangeAspect="1"/>
          </p:cNvPicPr>
          <p:nvPr/>
        </p:nvPicPr>
        <p:blipFill>
          <a:blip r:embed="rId4"/>
          <a:stretch>
            <a:fillRect/>
          </a:stretch>
        </p:blipFill>
        <p:spPr>
          <a:xfrm>
            <a:off x="4877386" y="1756784"/>
            <a:ext cx="4044363" cy="1464088"/>
          </a:xfrm>
          <a:prstGeom prst="rect">
            <a:avLst/>
          </a:prstGeom>
        </p:spPr>
      </p:pic>
    </p:spTree>
    <p:extLst>
      <p:ext uri="{BB962C8B-B14F-4D97-AF65-F5344CB8AC3E}">
        <p14:creationId xmlns:p14="http://schemas.microsoft.com/office/powerpoint/2010/main" val="2478548031"/>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2 - Funções de um Sistema Operacional </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15</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756784"/>
            <a:ext cx="4572000" cy="4047262"/>
          </a:xfrm>
          <a:prstGeom prst="rect">
            <a:avLst/>
          </a:prstGeom>
        </p:spPr>
        <p:txBody>
          <a:bodyPr>
            <a:spAutoFit/>
          </a:bodyPr>
          <a:lstStyle/>
          <a:p>
            <a:pPr algn="just" eaLnBrk="1" hangingPunct="1">
              <a:lnSpc>
                <a:spcPct val="150000"/>
              </a:lnSpc>
            </a:pPr>
            <a:r>
              <a:rPr lang="pt-BR" altLang="pt-BR" sz="1800" b="1" dirty="0" smtClean="0">
                <a:latin typeface="+mn-lt"/>
              </a:rPr>
              <a:t>Possibilita a vários usuários o uso compartilhado e protegido dos diversos componentes de hardware e software do sistema de modo que o sistema seja utilizado de maneira mais eficiente e que usuários possam se beneficiar do trabalho de outros e cooperarem entre si na execução de projeto complexos.(mais usuários)</a:t>
            </a:r>
          </a:p>
          <a:p>
            <a:pPr eaLnBrk="1" hangingPunct="1"/>
            <a:endParaRPr lang="pt-BR" altLang="pt-BR" b="1" dirty="0">
              <a:latin typeface="Bookman Old Style" panose="02050604050505020204" pitchFamily="18" charset="0"/>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pic>
        <p:nvPicPr>
          <p:cNvPr id="3" name="Imagem 2"/>
          <p:cNvPicPr>
            <a:picLocks noChangeAspect="1"/>
          </p:cNvPicPr>
          <p:nvPr/>
        </p:nvPicPr>
        <p:blipFill>
          <a:blip r:embed="rId4"/>
          <a:stretch>
            <a:fillRect/>
          </a:stretch>
        </p:blipFill>
        <p:spPr>
          <a:xfrm>
            <a:off x="4869714" y="1756784"/>
            <a:ext cx="4052035" cy="1572347"/>
          </a:xfrm>
          <a:prstGeom prst="rect">
            <a:avLst/>
          </a:prstGeom>
        </p:spPr>
      </p:pic>
    </p:spTree>
    <p:extLst>
      <p:ext uri="{BB962C8B-B14F-4D97-AF65-F5344CB8AC3E}">
        <p14:creationId xmlns:p14="http://schemas.microsoft.com/office/powerpoint/2010/main" val="3909831210"/>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2 - Funções de um Sistema Operacional </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16</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 name="Espaço Reservado para Rodapé 4"/>
          <p:cNvSpPr>
            <a:spLocks noGrp="1"/>
          </p:cNvSpPr>
          <p:nvPr>
            <p:ph type="ftr" idx="11"/>
          </p:nvPr>
        </p:nvSpPr>
        <p:spPr/>
        <p:txBody>
          <a:bodyPr/>
          <a:lstStyle/>
          <a:p>
            <a:r>
              <a:rPr lang="pt-BR" smtClean="0"/>
              <a:t>Aula 05 - Sistema Operacional</a:t>
            </a:r>
            <a:endParaRPr lang="pt-BR"/>
          </a:p>
        </p:txBody>
      </p:sp>
      <p:sp>
        <p:nvSpPr>
          <p:cNvPr id="3" name="Retângulo 2"/>
          <p:cNvSpPr/>
          <p:nvPr/>
        </p:nvSpPr>
        <p:spPr>
          <a:xfrm>
            <a:off x="469189" y="1671977"/>
            <a:ext cx="7582990" cy="3170099"/>
          </a:xfrm>
          <a:prstGeom prst="rect">
            <a:avLst/>
          </a:prstGeom>
        </p:spPr>
        <p:txBody>
          <a:bodyPr wrap="square">
            <a:spAutoFit/>
          </a:bodyPr>
          <a:lstStyle/>
          <a:p>
            <a:pPr marL="342900" indent="-342900">
              <a:lnSpc>
                <a:spcPct val="200000"/>
              </a:lnSpc>
              <a:buFont typeface="Arial" panose="020B0604020202020204" pitchFamily="34" charset="0"/>
              <a:buChar char="•"/>
            </a:pPr>
            <a:r>
              <a:rPr lang="pt-BR" sz="2000" dirty="0"/>
              <a:t>Gerenciamento do Processador (processos e atividades) </a:t>
            </a:r>
          </a:p>
          <a:p>
            <a:pPr marL="342900" indent="-342900">
              <a:lnSpc>
                <a:spcPct val="200000"/>
              </a:lnSpc>
              <a:buFont typeface="Arial" panose="020B0604020202020204" pitchFamily="34" charset="0"/>
              <a:buChar char="•"/>
            </a:pPr>
            <a:r>
              <a:rPr lang="pt-BR" sz="2000" dirty="0"/>
              <a:t>Gerenciamento da Memória</a:t>
            </a:r>
          </a:p>
          <a:p>
            <a:pPr marL="342900" indent="-342900">
              <a:lnSpc>
                <a:spcPct val="200000"/>
              </a:lnSpc>
              <a:buFont typeface="Arial" panose="020B0604020202020204" pitchFamily="34" charset="0"/>
              <a:buChar char="•"/>
            </a:pPr>
            <a:r>
              <a:rPr lang="pt-BR" sz="2000" dirty="0"/>
              <a:t>Gerenciamento de Dispositivo</a:t>
            </a:r>
          </a:p>
          <a:p>
            <a:pPr marL="342900" indent="-342900">
              <a:lnSpc>
                <a:spcPct val="200000"/>
              </a:lnSpc>
              <a:buFont typeface="Arial" panose="020B0604020202020204" pitchFamily="34" charset="0"/>
              <a:buChar char="•"/>
            </a:pPr>
            <a:r>
              <a:rPr lang="pt-BR" sz="2000" dirty="0"/>
              <a:t>Gerenciamento de Arquivos</a:t>
            </a:r>
          </a:p>
          <a:p>
            <a:pPr marL="342900" indent="-342900">
              <a:lnSpc>
                <a:spcPct val="200000"/>
              </a:lnSpc>
              <a:buFont typeface="Arial" panose="020B0604020202020204" pitchFamily="34" charset="0"/>
              <a:buChar char="•"/>
            </a:pPr>
            <a:r>
              <a:rPr lang="pt-BR" sz="2000" dirty="0"/>
              <a:t>Gerenciamento de Proteção</a:t>
            </a:r>
          </a:p>
        </p:txBody>
      </p:sp>
      <p:pic>
        <p:nvPicPr>
          <p:cNvPr id="9" name="Imagem 8"/>
          <p:cNvPicPr>
            <a:picLocks noChangeAspect="1"/>
          </p:cNvPicPr>
          <p:nvPr/>
        </p:nvPicPr>
        <p:blipFill>
          <a:blip r:embed="rId4"/>
          <a:stretch>
            <a:fillRect/>
          </a:stretch>
        </p:blipFill>
        <p:spPr>
          <a:xfrm>
            <a:off x="4877386" y="2615787"/>
            <a:ext cx="4044363" cy="1464088"/>
          </a:xfrm>
          <a:prstGeom prst="rect">
            <a:avLst/>
          </a:prstGeom>
        </p:spPr>
      </p:pic>
    </p:spTree>
    <p:extLst>
      <p:ext uri="{BB962C8B-B14F-4D97-AF65-F5344CB8AC3E}">
        <p14:creationId xmlns:p14="http://schemas.microsoft.com/office/powerpoint/2010/main" val="1446315638"/>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ctrTitle"/>
          </p:nvPr>
        </p:nvSpPr>
        <p:spPr>
          <a:xfrm>
            <a:off x="3009900" y="1773237"/>
            <a:ext cx="6019800" cy="2209800"/>
          </a:xfrm>
          <a:prstGeom prst="rect">
            <a:avLst/>
          </a:prstGeom>
          <a:noFill/>
          <a:ln>
            <a:noFill/>
          </a:ln>
        </p:spPr>
        <p:txBody>
          <a:bodyPr spcFirstLastPara="1" wrap="square" lIns="91425" tIns="45700" rIns="91425" bIns="45700" anchor="ctr" anchorCtr="0">
            <a:noAutofit/>
          </a:bodyPr>
          <a:lstStyle/>
          <a:p>
            <a:r>
              <a:rPr lang="pt-BR" sz="2400" b="1" dirty="0" smtClean="0"/>
              <a:t>3 - </a:t>
            </a:r>
            <a:r>
              <a:rPr lang="pt-BR" sz="2400" b="1" dirty="0"/>
              <a:t>Tipos de sistemas operacionais</a:t>
            </a:r>
            <a:br>
              <a:rPr lang="pt-BR" sz="2400" b="1" dirty="0"/>
            </a:br>
            <a:endParaRPr lang="pt-BR" sz="2400" dirty="0"/>
          </a:p>
        </p:txBody>
      </p:sp>
      <p:sp>
        <p:nvSpPr>
          <p:cNvPr id="155" name="Google Shape;155;p1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17</a:t>
            </a:fld>
            <a:endParaRPr/>
          </a:p>
        </p:txBody>
      </p:sp>
      <p:pic>
        <p:nvPicPr>
          <p:cNvPr id="156" name="Google Shape;156;p18"/>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3" name="Espaço Reservado para Rodapé 2"/>
          <p:cNvSpPr>
            <a:spLocks noGrp="1"/>
          </p:cNvSpPr>
          <p:nvPr>
            <p:ph type="ftr" idx="11"/>
          </p:nvPr>
        </p:nvSpPr>
        <p:spPr/>
        <p:txBody>
          <a:bodyPr/>
          <a:lstStyle/>
          <a:p>
            <a:r>
              <a:rPr lang="pt-BR" dirty="0" smtClean="0"/>
              <a:t>Aula 05 - Sistema Operacional</a:t>
            </a:r>
            <a:endParaRPr lang="pt-BR" dirty="0"/>
          </a:p>
        </p:txBody>
      </p:sp>
    </p:spTree>
    <p:extLst>
      <p:ext uri="{BB962C8B-B14F-4D97-AF65-F5344CB8AC3E}">
        <p14:creationId xmlns:p14="http://schemas.microsoft.com/office/powerpoint/2010/main" val="3835440304"/>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3 - Tipos de sistemas </a:t>
            </a:r>
            <a:r>
              <a:rPr lang="pt-BR" sz="2400" b="1" dirty="0" smtClean="0"/>
              <a:t>operacionais</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18</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756784"/>
            <a:ext cx="9056948" cy="3323987"/>
          </a:xfrm>
          <a:prstGeom prst="rect">
            <a:avLst/>
          </a:prstGeom>
        </p:spPr>
        <p:txBody>
          <a:bodyPr wrap="square">
            <a:spAutoFit/>
          </a:bodyPr>
          <a:lstStyle/>
          <a:p>
            <a:pPr marL="457200" indent="-457200" algn="just" eaLnBrk="1" hangingPunct="1">
              <a:lnSpc>
                <a:spcPct val="150000"/>
              </a:lnSpc>
              <a:buFont typeface="+mj-lt"/>
              <a:buAutoNum type="arabicPeriod"/>
            </a:pPr>
            <a:r>
              <a:rPr lang="pt-BR" altLang="pt-BR" sz="2000" b="1" dirty="0">
                <a:latin typeface="+mn-lt"/>
              </a:rPr>
              <a:t> </a:t>
            </a:r>
            <a:r>
              <a:rPr lang="pt-BR" altLang="pt-BR" sz="2000" b="1" dirty="0" smtClean="0">
                <a:latin typeface="+mn-lt"/>
              </a:rPr>
              <a:t> Computadores </a:t>
            </a:r>
            <a:r>
              <a:rPr lang="pt-BR" altLang="pt-BR" sz="2000" b="1" dirty="0">
                <a:latin typeface="+mn-lt"/>
              </a:rPr>
              <a:t>de Grande Porte</a:t>
            </a:r>
          </a:p>
          <a:p>
            <a:pPr marL="457200" indent="-457200" algn="just" eaLnBrk="1" hangingPunct="1">
              <a:lnSpc>
                <a:spcPct val="150000"/>
              </a:lnSpc>
              <a:buFont typeface="+mj-lt"/>
              <a:buAutoNum type="arabicPeriod"/>
            </a:pPr>
            <a:r>
              <a:rPr lang="pt-BR" altLang="pt-BR" sz="2000" b="1" dirty="0">
                <a:latin typeface="+mn-lt"/>
              </a:rPr>
              <a:t>  Sistema Operacional de Servidores</a:t>
            </a:r>
          </a:p>
          <a:p>
            <a:pPr marL="457200" indent="-457200" algn="just" eaLnBrk="1" hangingPunct="1">
              <a:lnSpc>
                <a:spcPct val="150000"/>
              </a:lnSpc>
              <a:buFont typeface="+mj-lt"/>
              <a:buAutoNum type="arabicPeriod"/>
            </a:pPr>
            <a:r>
              <a:rPr lang="pt-BR" altLang="pt-BR" sz="2000" b="1" dirty="0">
                <a:latin typeface="+mn-lt"/>
              </a:rPr>
              <a:t>  Sistema Operacional de Multiprocessadores</a:t>
            </a:r>
          </a:p>
          <a:p>
            <a:pPr marL="457200" indent="-457200" algn="just" eaLnBrk="1" hangingPunct="1">
              <a:lnSpc>
                <a:spcPct val="150000"/>
              </a:lnSpc>
              <a:buFont typeface="+mj-lt"/>
              <a:buAutoNum type="arabicPeriod"/>
            </a:pPr>
            <a:r>
              <a:rPr lang="pt-BR" altLang="pt-BR" sz="2000" b="1" dirty="0">
                <a:latin typeface="+mn-lt"/>
              </a:rPr>
              <a:t>  Sistema Operacional de PC</a:t>
            </a:r>
          </a:p>
          <a:p>
            <a:pPr marL="457200" indent="-457200" algn="just" eaLnBrk="1" hangingPunct="1">
              <a:lnSpc>
                <a:spcPct val="150000"/>
              </a:lnSpc>
              <a:buFont typeface="+mj-lt"/>
              <a:buAutoNum type="arabicPeriod"/>
            </a:pPr>
            <a:r>
              <a:rPr lang="pt-BR" altLang="pt-BR" sz="2000" b="1" dirty="0">
                <a:latin typeface="+mn-lt"/>
              </a:rPr>
              <a:t>  Sistema Operacional de Tempo Real</a:t>
            </a:r>
          </a:p>
          <a:p>
            <a:pPr marL="457200" indent="-457200" algn="just" eaLnBrk="1" hangingPunct="1">
              <a:lnSpc>
                <a:spcPct val="150000"/>
              </a:lnSpc>
              <a:buFont typeface="+mj-lt"/>
              <a:buAutoNum type="arabicPeriod"/>
            </a:pPr>
            <a:r>
              <a:rPr lang="pt-BR" altLang="pt-BR" sz="2000" b="1" dirty="0" smtClean="0">
                <a:latin typeface="+mn-lt"/>
              </a:rPr>
              <a:t>  </a:t>
            </a:r>
            <a:r>
              <a:rPr lang="pt-BR" altLang="pt-BR" sz="2000" b="1" dirty="0">
                <a:latin typeface="+mn-lt"/>
              </a:rPr>
              <a:t>Sistema Operacional Embarcado</a:t>
            </a:r>
          </a:p>
          <a:p>
            <a:pPr marL="457200" indent="-457200" algn="just" eaLnBrk="1" hangingPunct="1">
              <a:lnSpc>
                <a:spcPct val="150000"/>
              </a:lnSpc>
              <a:buFont typeface="+mj-lt"/>
              <a:buAutoNum type="arabicPeriod"/>
            </a:pPr>
            <a:r>
              <a:rPr lang="pt-BR" altLang="pt-BR" sz="2000" b="1" dirty="0">
                <a:latin typeface="+mn-lt"/>
              </a:rPr>
              <a:t>  Sistema Operacional de Cartões Inteligentes</a:t>
            </a:r>
            <a:endParaRPr lang="pt-BR" altLang="pt-BR" b="1" dirty="0">
              <a:latin typeface="Bookman Old Style" panose="02050604050505020204" pitchFamily="18" charset="0"/>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spTree>
    <p:extLst>
      <p:ext uri="{BB962C8B-B14F-4D97-AF65-F5344CB8AC3E}">
        <p14:creationId xmlns:p14="http://schemas.microsoft.com/office/powerpoint/2010/main" val="1882118162"/>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3 - Tipos de sistemas </a:t>
            </a:r>
            <a:r>
              <a:rPr lang="pt-BR" sz="2400" b="1" dirty="0" smtClean="0"/>
              <a:t>operacionais</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19</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425575"/>
            <a:ext cx="5003563" cy="553998"/>
          </a:xfrm>
          <a:prstGeom prst="rect">
            <a:avLst/>
          </a:prstGeom>
        </p:spPr>
        <p:txBody>
          <a:bodyPr wrap="square">
            <a:spAutoFit/>
          </a:bodyPr>
          <a:lstStyle/>
          <a:p>
            <a:pPr marL="457200" indent="-457200" algn="just" eaLnBrk="1" hangingPunct="1">
              <a:lnSpc>
                <a:spcPct val="150000"/>
              </a:lnSpc>
              <a:buFont typeface="+mj-lt"/>
              <a:buAutoNum type="arabicPeriod"/>
            </a:pPr>
            <a:r>
              <a:rPr lang="pt-BR" altLang="pt-BR" sz="2000" b="1" dirty="0">
                <a:latin typeface="+mn-lt"/>
              </a:rPr>
              <a:t> </a:t>
            </a:r>
            <a:r>
              <a:rPr lang="pt-BR" altLang="pt-BR" sz="2000" b="1" dirty="0" smtClean="0">
                <a:latin typeface="+mn-lt"/>
              </a:rPr>
              <a:t> Computadores </a:t>
            </a:r>
            <a:r>
              <a:rPr lang="pt-BR" altLang="pt-BR" sz="2000" b="1" dirty="0">
                <a:latin typeface="+mn-lt"/>
              </a:rPr>
              <a:t>de Grande </a:t>
            </a:r>
            <a:r>
              <a:rPr lang="pt-BR" altLang="pt-BR" sz="2000" b="1" dirty="0" smtClean="0">
                <a:latin typeface="+mn-lt"/>
              </a:rPr>
              <a:t>Porte</a:t>
            </a:r>
            <a:endParaRPr lang="pt-BR" altLang="pt-BR" sz="2000" b="1" dirty="0">
              <a:latin typeface="+mn-lt"/>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sp>
        <p:nvSpPr>
          <p:cNvPr id="3" name="Retângulo 2"/>
          <p:cNvSpPr/>
          <p:nvPr/>
        </p:nvSpPr>
        <p:spPr>
          <a:xfrm>
            <a:off x="250825" y="2513548"/>
            <a:ext cx="5317462" cy="3170099"/>
          </a:xfrm>
          <a:prstGeom prst="rect">
            <a:avLst/>
          </a:prstGeom>
        </p:spPr>
        <p:txBody>
          <a:bodyPr wrap="square">
            <a:spAutoFit/>
          </a:bodyPr>
          <a:lstStyle/>
          <a:p>
            <a:pPr marL="342900" indent="-342900" algn="just">
              <a:buFont typeface="Arial" panose="020B0604020202020204" pitchFamily="34" charset="0"/>
              <a:buChar char="•"/>
            </a:pPr>
            <a:r>
              <a:rPr lang="pt-BR" sz="2000" dirty="0"/>
              <a:t>Seus Sistemas Operacionais são, sobretudo, orientados para o processamento simultâneo de muitos </a:t>
            </a:r>
            <a:r>
              <a:rPr lang="pt-BR" sz="2000" dirty="0" err="1"/>
              <a:t>jobs</a:t>
            </a:r>
            <a:r>
              <a:rPr lang="pt-BR" sz="2000" dirty="0"/>
              <a:t> com quantidades volumosas de E/S. Possui milhares de discos com milhares de </a:t>
            </a:r>
            <a:r>
              <a:rPr lang="pt-BR" sz="2000" dirty="0" err="1"/>
              <a:t>terabytes</a:t>
            </a:r>
            <a:r>
              <a:rPr lang="pt-BR" sz="2000" dirty="0"/>
              <a:t> de dados.  </a:t>
            </a:r>
            <a:endParaRPr lang="pt-BR" sz="2000" dirty="0" smtClean="0"/>
          </a:p>
          <a:p>
            <a:pPr marL="342900" indent="-342900" algn="just">
              <a:buFont typeface="Arial" panose="020B0604020202020204" pitchFamily="34" charset="0"/>
              <a:buChar char="•"/>
            </a:pPr>
            <a:r>
              <a:rPr lang="pt-BR" sz="2000" dirty="0" smtClean="0"/>
              <a:t>Esses </a:t>
            </a:r>
            <a:r>
              <a:rPr lang="pt-BR" sz="2000" dirty="0"/>
              <a:t>sistemas oferecem normalmente três tipos de serviços: em lote (batch), processamento de transações e tempo compartilhado.</a:t>
            </a:r>
          </a:p>
        </p:txBody>
      </p:sp>
      <p:pic>
        <p:nvPicPr>
          <p:cNvPr id="4" name="Imagem 3"/>
          <p:cNvPicPr>
            <a:picLocks noChangeAspect="1"/>
          </p:cNvPicPr>
          <p:nvPr/>
        </p:nvPicPr>
        <p:blipFill>
          <a:blip r:embed="rId4"/>
          <a:stretch>
            <a:fillRect/>
          </a:stretch>
        </p:blipFill>
        <p:spPr>
          <a:xfrm>
            <a:off x="5749924" y="1641475"/>
            <a:ext cx="3171825" cy="2438400"/>
          </a:xfrm>
          <a:prstGeom prst="rect">
            <a:avLst/>
          </a:prstGeom>
        </p:spPr>
      </p:pic>
    </p:spTree>
    <p:extLst>
      <p:ext uri="{BB962C8B-B14F-4D97-AF65-F5344CB8AC3E}">
        <p14:creationId xmlns:p14="http://schemas.microsoft.com/office/powerpoint/2010/main" val="3313878696"/>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txBox="1">
            <a:spLocks noGrp="1"/>
          </p:cNvSpPr>
          <p:nvPr>
            <p:ph type="title"/>
          </p:nvPr>
        </p:nvSpPr>
        <p:spPr>
          <a:xfrm>
            <a:off x="404812" y="6985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Plano de Ensino</a:t>
            </a:r>
            <a:endParaRPr/>
          </a:p>
        </p:txBody>
      </p:sp>
      <p:sp>
        <p:nvSpPr>
          <p:cNvPr id="137" name="Google Shape;137;p16"/>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a:t>
            </a:fld>
            <a:endParaRPr/>
          </a:p>
        </p:txBody>
      </p:sp>
      <p:pic>
        <p:nvPicPr>
          <p:cNvPr id="138" name="Google Shape;138;p16"/>
          <p:cNvPicPr preferRelativeResize="0"/>
          <p:nvPr/>
        </p:nvPicPr>
        <p:blipFill rotWithShape="1">
          <a:blip r:embed="rId3">
            <a:alphaModFix/>
          </a:blip>
          <a:srcRect/>
          <a:stretch/>
        </p:blipFill>
        <p:spPr>
          <a:xfrm>
            <a:off x="7481887" y="508000"/>
            <a:ext cx="1439862" cy="495300"/>
          </a:xfrm>
          <a:prstGeom prst="rect">
            <a:avLst/>
          </a:prstGeom>
          <a:noFill/>
          <a:ln>
            <a:noFill/>
          </a:ln>
        </p:spPr>
      </p:pic>
      <p:pic>
        <p:nvPicPr>
          <p:cNvPr id="139" name="Google Shape;139;p16"/>
          <p:cNvPicPr preferRelativeResize="0"/>
          <p:nvPr/>
        </p:nvPicPr>
        <p:blipFill rotWithShape="1">
          <a:blip r:embed="rId4">
            <a:alphaModFix/>
          </a:blip>
          <a:srcRect/>
          <a:stretch/>
        </p:blipFill>
        <p:spPr>
          <a:xfrm>
            <a:off x="257175" y="1003300"/>
            <a:ext cx="8629650" cy="4895850"/>
          </a:xfrm>
          <a:prstGeom prst="rect">
            <a:avLst/>
          </a:prstGeom>
          <a:noFill/>
          <a:ln>
            <a:noFill/>
          </a:ln>
        </p:spPr>
      </p:pic>
      <p:sp>
        <p:nvSpPr>
          <p:cNvPr id="2" name="Elipse 1"/>
          <p:cNvSpPr/>
          <p:nvPr/>
        </p:nvSpPr>
        <p:spPr>
          <a:xfrm>
            <a:off x="2307340" y="2764639"/>
            <a:ext cx="600500" cy="425283"/>
          </a:xfrm>
          <a:prstGeom prst="ellipse">
            <a:avLst/>
          </a:prstGeom>
          <a:noFill/>
          <a:scene3d>
            <a:camera prst="orthographicFront"/>
            <a:lightRig rig="threePt" dir="t"/>
          </a:scene3d>
          <a:sp3d contourW="12700">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Espaço Reservado para Rodapé 3"/>
          <p:cNvSpPr>
            <a:spLocks noGrp="1"/>
          </p:cNvSpPr>
          <p:nvPr>
            <p:ph type="ftr" idx="11"/>
          </p:nvPr>
        </p:nvSpPr>
        <p:spPr/>
        <p:txBody>
          <a:bodyPr/>
          <a:lstStyle/>
          <a:p>
            <a:r>
              <a:rPr lang="pt-BR" smtClean="0"/>
              <a:t>Aula 05 - Sistema Operacional</a:t>
            </a:r>
            <a:endParaRPr lang="pt-B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3 - Tipos de sistemas </a:t>
            </a:r>
            <a:r>
              <a:rPr lang="pt-BR" sz="2400" b="1" dirty="0" smtClean="0"/>
              <a:t>operacionais</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20</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347351"/>
            <a:ext cx="6627647" cy="553998"/>
          </a:xfrm>
          <a:prstGeom prst="rect">
            <a:avLst/>
          </a:prstGeom>
        </p:spPr>
        <p:txBody>
          <a:bodyPr wrap="square">
            <a:spAutoFit/>
          </a:bodyPr>
          <a:lstStyle/>
          <a:p>
            <a:pPr algn="just" eaLnBrk="1" hangingPunct="1">
              <a:lnSpc>
                <a:spcPct val="150000"/>
              </a:lnSpc>
            </a:pPr>
            <a:r>
              <a:rPr lang="pt-BR" altLang="pt-BR" sz="2000" b="1" dirty="0"/>
              <a:t> </a:t>
            </a:r>
            <a:r>
              <a:rPr lang="pt-BR" altLang="pt-BR" sz="2000" b="1" dirty="0" smtClean="0"/>
              <a:t>2 -Sistema </a:t>
            </a:r>
            <a:r>
              <a:rPr lang="pt-BR" altLang="pt-BR" sz="2000" b="1" dirty="0"/>
              <a:t>Operacional de Servidores</a:t>
            </a:r>
            <a:endParaRPr lang="pt-BR" altLang="pt-BR" b="1" dirty="0">
              <a:latin typeface="Bookman Old Style" panose="02050604050505020204" pitchFamily="18" charset="0"/>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pic>
        <p:nvPicPr>
          <p:cNvPr id="3" name="Imagem 2"/>
          <p:cNvPicPr>
            <a:picLocks noChangeAspect="1"/>
          </p:cNvPicPr>
          <p:nvPr/>
        </p:nvPicPr>
        <p:blipFill>
          <a:blip r:embed="rId4"/>
          <a:stretch>
            <a:fillRect/>
          </a:stretch>
        </p:blipFill>
        <p:spPr>
          <a:xfrm>
            <a:off x="5495925" y="2144404"/>
            <a:ext cx="3190875" cy="2514600"/>
          </a:xfrm>
          <a:prstGeom prst="rect">
            <a:avLst/>
          </a:prstGeom>
        </p:spPr>
      </p:pic>
      <p:sp>
        <p:nvSpPr>
          <p:cNvPr id="4" name="Retângulo 3"/>
          <p:cNvSpPr/>
          <p:nvPr/>
        </p:nvSpPr>
        <p:spPr>
          <a:xfrm>
            <a:off x="348018" y="2488595"/>
            <a:ext cx="4572000" cy="2554545"/>
          </a:xfrm>
          <a:prstGeom prst="rect">
            <a:avLst/>
          </a:prstGeom>
        </p:spPr>
        <p:txBody>
          <a:bodyPr>
            <a:spAutoFit/>
          </a:bodyPr>
          <a:lstStyle/>
          <a:p>
            <a:pPr marL="342900" indent="-342900" algn="just">
              <a:buFont typeface="Arial" panose="020B0604020202020204" pitchFamily="34" charset="0"/>
              <a:buChar char="•"/>
            </a:pPr>
            <a:r>
              <a:rPr lang="pt-BR" sz="2000" dirty="0"/>
              <a:t>Servidores são computadores pessoais grandes, estações de trabalho e até computadores de grande porte. </a:t>
            </a:r>
            <a:endParaRPr lang="pt-BR" sz="2000" dirty="0" smtClean="0"/>
          </a:p>
          <a:p>
            <a:pPr marL="342900" indent="-342900" algn="just">
              <a:buFont typeface="Arial" panose="020B0604020202020204" pitchFamily="34" charset="0"/>
              <a:buChar char="•"/>
            </a:pPr>
            <a:r>
              <a:rPr lang="pt-BR" sz="2000" dirty="0" smtClean="0"/>
              <a:t>Eles </a:t>
            </a:r>
            <a:r>
              <a:rPr lang="pt-BR" sz="2000" dirty="0"/>
              <a:t>servem múltiplos usuários de uma vez em uma rede e permitem-lhe compartilhar recursos de hardware e software.</a:t>
            </a:r>
          </a:p>
        </p:txBody>
      </p:sp>
    </p:spTree>
    <p:extLst>
      <p:ext uri="{BB962C8B-B14F-4D97-AF65-F5344CB8AC3E}">
        <p14:creationId xmlns:p14="http://schemas.microsoft.com/office/powerpoint/2010/main" val="3494673234"/>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3 - Tipos de sistemas </a:t>
            </a:r>
            <a:r>
              <a:rPr lang="pt-BR" sz="2400" b="1" dirty="0" smtClean="0"/>
              <a:t>operacionais</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21</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347351"/>
            <a:ext cx="6627647" cy="838819"/>
          </a:xfrm>
          <a:prstGeom prst="rect">
            <a:avLst/>
          </a:prstGeom>
        </p:spPr>
        <p:txBody>
          <a:bodyPr wrap="square">
            <a:spAutoFit/>
          </a:bodyPr>
          <a:lstStyle/>
          <a:p>
            <a:pPr algn="just">
              <a:lnSpc>
                <a:spcPct val="150000"/>
              </a:lnSpc>
            </a:pPr>
            <a:r>
              <a:rPr lang="pt-BR" altLang="pt-BR" sz="2000" b="1" dirty="0"/>
              <a:t> 3 - Sistema Operacional de Multiprocessadores</a:t>
            </a:r>
          </a:p>
          <a:p>
            <a:pPr algn="just" eaLnBrk="1" hangingPunct="1">
              <a:lnSpc>
                <a:spcPct val="150000"/>
              </a:lnSpc>
            </a:pPr>
            <a:endParaRPr lang="pt-BR" altLang="pt-BR" b="1" dirty="0">
              <a:latin typeface="Bookman Old Style" panose="02050604050505020204" pitchFamily="18" charset="0"/>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sp>
        <p:nvSpPr>
          <p:cNvPr id="4" name="Retângulo 3"/>
          <p:cNvSpPr/>
          <p:nvPr/>
        </p:nvSpPr>
        <p:spPr>
          <a:xfrm>
            <a:off x="348018" y="2488595"/>
            <a:ext cx="4572000" cy="2246769"/>
          </a:xfrm>
          <a:prstGeom prst="rect">
            <a:avLst/>
          </a:prstGeom>
        </p:spPr>
        <p:txBody>
          <a:bodyPr>
            <a:spAutoFit/>
          </a:bodyPr>
          <a:lstStyle/>
          <a:p>
            <a:pPr marL="342900" indent="-342900" algn="just">
              <a:buFont typeface="Arial" panose="020B0604020202020204" pitchFamily="34" charset="0"/>
              <a:buChar char="•"/>
            </a:pPr>
            <a:r>
              <a:rPr lang="pt-BR" sz="2000" dirty="0"/>
              <a:t>Um módulo cada vez mais comum de obter potência computacional é conectar múltiplas </a:t>
            </a:r>
            <a:r>
              <a:rPr lang="pt-BR" sz="2000" dirty="0" err="1"/>
              <a:t>CPUs</a:t>
            </a:r>
            <a:r>
              <a:rPr lang="pt-BR" sz="2000" dirty="0"/>
              <a:t> em um único sistema. </a:t>
            </a:r>
            <a:endParaRPr lang="pt-BR" sz="2000" dirty="0" smtClean="0"/>
          </a:p>
          <a:p>
            <a:pPr marL="342900" indent="-342900" algn="just">
              <a:buFont typeface="Arial" panose="020B0604020202020204" pitchFamily="34" charset="0"/>
              <a:buChar char="•"/>
            </a:pPr>
            <a:r>
              <a:rPr lang="pt-BR" sz="2000" dirty="0" smtClean="0"/>
              <a:t>Denominados </a:t>
            </a:r>
            <a:r>
              <a:rPr lang="pt-BR" sz="2000" dirty="0"/>
              <a:t>computadores paralelos, </a:t>
            </a:r>
            <a:r>
              <a:rPr lang="pt-BR" sz="2000" dirty="0" err="1"/>
              <a:t>multicomputadores</a:t>
            </a:r>
            <a:r>
              <a:rPr lang="pt-BR" sz="2000" dirty="0"/>
              <a:t> ou multiprocessadores. </a:t>
            </a:r>
          </a:p>
        </p:txBody>
      </p:sp>
      <p:pic>
        <p:nvPicPr>
          <p:cNvPr id="6" name="Imagem 5"/>
          <p:cNvPicPr>
            <a:picLocks noChangeAspect="1"/>
          </p:cNvPicPr>
          <p:nvPr/>
        </p:nvPicPr>
        <p:blipFill>
          <a:blip r:embed="rId4"/>
          <a:stretch>
            <a:fillRect/>
          </a:stretch>
        </p:blipFill>
        <p:spPr>
          <a:xfrm>
            <a:off x="6878472" y="1993355"/>
            <a:ext cx="2152650" cy="2352675"/>
          </a:xfrm>
          <a:prstGeom prst="rect">
            <a:avLst/>
          </a:prstGeom>
        </p:spPr>
      </p:pic>
    </p:spTree>
    <p:extLst>
      <p:ext uri="{BB962C8B-B14F-4D97-AF65-F5344CB8AC3E}">
        <p14:creationId xmlns:p14="http://schemas.microsoft.com/office/powerpoint/2010/main" val="1905521801"/>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3 - Tipos de sistemas </a:t>
            </a:r>
            <a:r>
              <a:rPr lang="pt-BR" sz="2400" b="1" dirty="0" smtClean="0"/>
              <a:t>operacionais</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22</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347351"/>
            <a:ext cx="6627647" cy="838819"/>
          </a:xfrm>
          <a:prstGeom prst="rect">
            <a:avLst/>
          </a:prstGeom>
        </p:spPr>
        <p:txBody>
          <a:bodyPr wrap="square">
            <a:spAutoFit/>
          </a:bodyPr>
          <a:lstStyle/>
          <a:p>
            <a:pPr algn="just">
              <a:lnSpc>
                <a:spcPct val="150000"/>
              </a:lnSpc>
            </a:pPr>
            <a:r>
              <a:rPr lang="pt-BR" altLang="pt-BR" sz="2000" b="1" dirty="0"/>
              <a:t> </a:t>
            </a:r>
            <a:r>
              <a:rPr lang="pt-BR" altLang="pt-BR" sz="2000" b="1" dirty="0" smtClean="0"/>
              <a:t>4 - </a:t>
            </a:r>
            <a:r>
              <a:rPr lang="pt-BR" altLang="pt-BR" sz="2000" b="1" dirty="0"/>
              <a:t>Sistema Operacional de </a:t>
            </a:r>
            <a:r>
              <a:rPr lang="pt-BR" altLang="pt-BR" sz="2000" b="1" dirty="0" smtClean="0"/>
              <a:t>PC</a:t>
            </a:r>
            <a:endParaRPr lang="pt-BR" altLang="pt-BR" sz="2000" b="1" dirty="0"/>
          </a:p>
          <a:p>
            <a:pPr algn="just" eaLnBrk="1" hangingPunct="1">
              <a:lnSpc>
                <a:spcPct val="150000"/>
              </a:lnSpc>
            </a:pPr>
            <a:endParaRPr lang="pt-BR" altLang="pt-BR" b="1" dirty="0">
              <a:latin typeface="Bookman Old Style" panose="02050604050505020204" pitchFamily="18" charset="0"/>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sp>
        <p:nvSpPr>
          <p:cNvPr id="4" name="Retângulo 3"/>
          <p:cNvSpPr/>
          <p:nvPr/>
        </p:nvSpPr>
        <p:spPr>
          <a:xfrm>
            <a:off x="348018" y="2488595"/>
            <a:ext cx="4572000" cy="1631216"/>
          </a:xfrm>
          <a:prstGeom prst="rect">
            <a:avLst/>
          </a:prstGeom>
        </p:spPr>
        <p:txBody>
          <a:bodyPr>
            <a:spAutoFit/>
          </a:bodyPr>
          <a:lstStyle/>
          <a:p>
            <a:pPr marL="342900" indent="-342900" algn="just">
              <a:buFont typeface="Arial" panose="020B0604020202020204" pitchFamily="34" charset="0"/>
              <a:buChar char="•"/>
            </a:pPr>
            <a:r>
              <a:rPr lang="pt-BR" sz="2000" dirty="0"/>
              <a:t>Seu trabalho é oferecer uma boa interface para um único usuário</a:t>
            </a:r>
            <a:r>
              <a:rPr lang="pt-BR" sz="2000" dirty="0" smtClean="0"/>
              <a:t>.</a:t>
            </a:r>
          </a:p>
          <a:p>
            <a:pPr marL="342900" indent="-342900" algn="just">
              <a:buFont typeface="Arial" panose="020B0604020202020204" pitchFamily="34" charset="0"/>
              <a:buChar char="•"/>
            </a:pPr>
            <a:r>
              <a:rPr lang="pt-BR" sz="2000" dirty="0" smtClean="0"/>
              <a:t>São </a:t>
            </a:r>
            <a:r>
              <a:rPr lang="pt-BR" sz="2000" dirty="0"/>
              <a:t>amplamente usados para processadores de texto, planilha e acesso a internet.</a:t>
            </a:r>
          </a:p>
        </p:txBody>
      </p:sp>
      <p:pic>
        <p:nvPicPr>
          <p:cNvPr id="3" name="Imagem 2"/>
          <p:cNvPicPr>
            <a:picLocks noChangeAspect="1"/>
          </p:cNvPicPr>
          <p:nvPr/>
        </p:nvPicPr>
        <p:blipFill>
          <a:blip r:embed="rId4"/>
          <a:stretch>
            <a:fillRect/>
          </a:stretch>
        </p:blipFill>
        <p:spPr>
          <a:xfrm>
            <a:off x="6096000" y="1698625"/>
            <a:ext cx="2590800" cy="2381250"/>
          </a:xfrm>
          <a:prstGeom prst="rect">
            <a:avLst/>
          </a:prstGeom>
        </p:spPr>
      </p:pic>
    </p:spTree>
    <p:extLst>
      <p:ext uri="{BB962C8B-B14F-4D97-AF65-F5344CB8AC3E}">
        <p14:creationId xmlns:p14="http://schemas.microsoft.com/office/powerpoint/2010/main" val="3270537395"/>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3 - Tipos de sistemas </a:t>
            </a:r>
            <a:r>
              <a:rPr lang="pt-BR" sz="2400" b="1" dirty="0" smtClean="0"/>
              <a:t>operacionais</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23</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347351"/>
            <a:ext cx="6627647" cy="553998"/>
          </a:xfrm>
          <a:prstGeom prst="rect">
            <a:avLst/>
          </a:prstGeom>
        </p:spPr>
        <p:txBody>
          <a:bodyPr wrap="square">
            <a:spAutoFit/>
          </a:bodyPr>
          <a:lstStyle/>
          <a:p>
            <a:pPr algn="just">
              <a:lnSpc>
                <a:spcPct val="150000"/>
              </a:lnSpc>
            </a:pPr>
            <a:r>
              <a:rPr lang="pt-BR" altLang="pt-BR" sz="2000" b="1" dirty="0"/>
              <a:t> </a:t>
            </a:r>
            <a:r>
              <a:rPr lang="pt-BR" altLang="pt-BR" sz="2000" b="1" dirty="0" smtClean="0"/>
              <a:t>5 - Sistema </a:t>
            </a:r>
            <a:r>
              <a:rPr lang="pt-BR" altLang="pt-BR" sz="2000" b="1" dirty="0"/>
              <a:t>Operacional de Tempo Real</a:t>
            </a:r>
            <a:endParaRPr lang="pt-BR" altLang="pt-BR" b="1" dirty="0">
              <a:latin typeface="Bookman Old Style" panose="02050604050505020204" pitchFamily="18" charset="0"/>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sp>
        <p:nvSpPr>
          <p:cNvPr id="4" name="Retângulo 3"/>
          <p:cNvSpPr/>
          <p:nvPr/>
        </p:nvSpPr>
        <p:spPr>
          <a:xfrm>
            <a:off x="250825" y="2443658"/>
            <a:ext cx="3816208" cy="1631216"/>
          </a:xfrm>
          <a:prstGeom prst="rect">
            <a:avLst/>
          </a:prstGeom>
        </p:spPr>
        <p:txBody>
          <a:bodyPr wrap="square">
            <a:spAutoFit/>
          </a:bodyPr>
          <a:lstStyle/>
          <a:p>
            <a:pPr marL="342900" indent="-342900" algn="just">
              <a:buFont typeface="Arial" panose="020B0604020202020204" pitchFamily="34" charset="0"/>
              <a:buChar char="•"/>
            </a:pPr>
            <a:r>
              <a:rPr lang="pt-BR" sz="2000" dirty="0"/>
              <a:t>Os Sistemas Operacionais de tempo real são caracterizados por terem o tempo como um parâmetro fundamental. </a:t>
            </a:r>
          </a:p>
        </p:txBody>
      </p:sp>
      <p:pic>
        <p:nvPicPr>
          <p:cNvPr id="6" name="Imagem 5"/>
          <p:cNvPicPr>
            <a:picLocks noChangeAspect="1"/>
          </p:cNvPicPr>
          <p:nvPr/>
        </p:nvPicPr>
        <p:blipFill>
          <a:blip r:embed="rId4"/>
          <a:stretch>
            <a:fillRect/>
          </a:stretch>
        </p:blipFill>
        <p:spPr>
          <a:xfrm>
            <a:off x="4398844" y="2264926"/>
            <a:ext cx="4705350" cy="2495550"/>
          </a:xfrm>
          <a:prstGeom prst="rect">
            <a:avLst/>
          </a:prstGeom>
        </p:spPr>
      </p:pic>
    </p:spTree>
    <p:extLst>
      <p:ext uri="{BB962C8B-B14F-4D97-AF65-F5344CB8AC3E}">
        <p14:creationId xmlns:p14="http://schemas.microsoft.com/office/powerpoint/2010/main" val="2101953206"/>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3 - Tipos de sistemas </a:t>
            </a:r>
            <a:r>
              <a:rPr lang="pt-BR" sz="2400" b="1" dirty="0" smtClean="0"/>
              <a:t>operacionais</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24</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347351"/>
            <a:ext cx="6627647" cy="498791"/>
          </a:xfrm>
          <a:prstGeom prst="rect">
            <a:avLst/>
          </a:prstGeom>
        </p:spPr>
        <p:txBody>
          <a:bodyPr wrap="square">
            <a:spAutoFit/>
          </a:bodyPr>
          <a:lstStyle/>
          <a:p>
            <a:pPr algn="just">
              <a:lnSpc>
                <a:spcPct val="150000"/>
              </a:lnSpc>
            </a:pPr>
            <a:r>
              <a:rPr lang="pt-BR" altLang="pt-BR" sz="2000" b="1" dirty="0"/>
              <a:t> </a:t>
            </a:r>
            <a:r>
              <a:rPr lang="pt-BR" altLang="pt-BR" sz="2000" b="1" dirty="0" smtClean="0"/>
              <a:t>6 – Sistema Operacional Embarcado</a:t>
            </a:r>
            <a:endParaRPr lang="pt-BR" altLang="pt-BR" b="1" dirty="0">
              <a:latin typeface="Bookman Old Style" panose="02050604050505020204" pitchFamily="18" charset="0"/>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sp>
        <p:nvSpPr>
          <p:cNvPr id="4" name="Retângulo 3"/>
          <p:cNvSpPr/>
          <p:nvPr/>
        </p:nvSpPr>
        <p:spPr>
          <a:xfrm>
            <a:off x="250825" y="2443658"/>
            <a:ext cx="5180984" cy="2554545"/>
          </a:xfrm>
          <a:prstGeom prst="rect">
            <a:avLst/>
          </a:prstGeom>
        </p:spPr>
        <p:txBody>
          <a:bodyPr wrap="square">
            <a:spAutoFit/>
          </a:bodyPr>
          <a:lstStyle/>
          <a:p>
            <a:pPr marL="342900" indent="-342900" algn="just">
              <a:buFont typeface="Arial" panose="020B0604020202020204" pitchFamily="34" charset="0"/>
              <a:buChar char="•"/>
            </a:pPr>
            <a:r>
              <a:rPr lang="pt-BR" sz="2000" dirty="0"/>
              <a:t>Sistemas embarcados são pequenos computadores, geralmente computadores de mão, celulares e set-top-box para TV Digital. </a:t>
            </a:r>
            <a:endParaRPr lang="pt-BR" sz="2000" dirty="0" smtClean="0"/>
          </a:p>
          <a:p>
            <a:pPr marL="342900" indent="-342900" algn="just">
              <a:buFont typeface="Arial" panose="020B0604020202020204" pitchFamily="34" charset="0"/>
              <a:buChar char="•"/>
            </a:pPr>
            <a:r>
              <a:rPr lang="pt-BR" sz="2000" dirty="0" smtClean="0"/>
              <a:t>Realizam </a:t>
            </a:r>
            <a:r>
              <a:rPr lang="pt-BR" sz="2000" dirty="0"/>
              <a:t>um pequeno número de funções, seu Sistema Operacional deve lidar com restrições de tamanho, memória e consumo de energia.</a:t>
            </a:r>
          </a:p>
        </p:txBody>
      </p:sp>
      <p:pic>
        <p:nvPicPr>
          <p:cNvPr id="3" name="Imagem 2"/>
          <p:cNvPicPr>
            <a:picLocks noChangeAspect="1"/>
          </p:cNvPicPr>
          <p:nvPr/>
        </p:nvPicPr>
        <p:blipFill>
          <a:blip r:embed="rId4"/>
          <a:stretch>
            <a:fillRect/>
          </a:stretch>
        </p:blipFill>
        <p:spPr>
          <a:xfrm>
            <a:off x="6431195" y="2016355"/>
            <a:ext cx="2490554" cy="1372346"/>
          </a:xfrm>
          <a:prstGeom prst="rect">
            <a:avLst/>
          </a:prstGeom>
        </p:spPr>
      </p:pic>
      <p:pic>
        <p:nvPicPr>
          <p:cNvPr id="7" name="Imagem 6"/>
          <p:cNvPicPr>
            <a:picLocks noChangeAspect="1"/>
          </p:cNvPicPr>
          <p:nvPr/>
        </p:nvPicPr>
        <p:blipFill>
          <a:blip r:embed="rId5"/>
          <a:stretch>
            <a:fillRect/>
          </a:stretch>
        </p:blipFill>
        <p:spPr>
          <a:xfrm>
            <a:off x="6381003" y="3862999"/>
            <a:ext cx="2477993" cy="1740418"/>
          </a:xfrm>
          <a:prstGeom prst="rect">
            <a:avLst/>
          </a:prstGeom>
        </p:spPr>
      </p:pic>
    </p:spTree>
    <p:extLst>
      <p:ext uri="{BB962C8B-B14F-4D97-AF65-F5344CB8AC3E}">
        <p14:creationId xmlns:p14="http://schemas.microsoft.com/office/powerpoint/2010/main" val="721782543"/>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3 - Tipos de sistemas </a:t>
            </a:r>
            <a:r>
              <a:rPr lang="pt-BR" sz="2400" b="1" dirty="0" smtClean="0"/>
              <a:t>operacionais</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25</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347351"/>
            <a:ext cx="6627647" cy="877163"/>
          </a:xfrm>
          <a:prstGeom prst="rect">
            <a:avLst/>
          </a:prstGeom>
        </p:spPr>
        <p:txBody>
          <a:bodyPr wrap="square">
            <a:spAutoFit/>
          </a:bodyPr>
          <a:lstStyle/>
          <a:p>
            <a:pPr algn="just">
              <a:lnSpc>
                <a:spcPct val="150000"/>
              </a:lnSpc>
            </a:pPr>
            <a:r>
              <a:rPr lang="pt-BR" altLang="pt-BR" sz="2000" b="1" dirty="0">
                <a:latin typeface="+mn-lt"/>
              </a:rPr>
              <a:t> </a:t>
            </a:r>
            <a:r>
              <a:rPr lang="pt-BR" altLang="pt-BR" sz="2000" b="1" dirty="0" smtClean="0">
                <a:latin typeface="+mn-lt"/>
              </a:rPr>
              <a:t>7 - </a:t>
            </a:r>
            <a:r>
              <a:rPr lang="pt-BR" altLang="pt-BR" sz="2000" b="1" dirty="0">
                <a:latin typeface="+mn-lt"/>
              </a:rPr>
              <a:t>Sistema Operacional de Cartões Inteligentes</a:t>
            </a:r>
          </a:p>
          <a:p>
            <a:pPr algn="just">
              <a:lnSpc>
                <a:spcPct val="150000"/>
              </a:lnSpc>
            </a:pPr>
            <a:endParaRPr lang="pt-BR" altLang="pt-BR" b="1" dirty="0">
              <a:latin typeface="Bookman Old Style" panose="02050604050505020204" pitchFamily="18" charset="0"/>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sp>
        <p:nvSpPr>
          <p:cNvPr id="4" name="Retângulo 3"/>
          <p:cNvSpPr/>
          <p:nvPr/>
        </p:nvSpPr>
        <p:spPr>
          <a:xfrm>
            <a:off x="250825" y="2343631"/>
            <a:ext cx="5180984" cy="4093428"/>
          </a:xfrm>
          <a:prstGeom prst="rect">
            <a:avLst/>
          </a:prstGeom>
        </p:spPr>
        <p:txBody>
          <a:bodyPr wrap="square">
            <a:spAutoFit/>
          </a:bodyPr>
          <a:lstStyle/>
          <a:p>
            <a:pPr marL="342900" indent="-342900" algn="just">
              <a:buFont typeface="Arial" panose="020B0604020202020204" pitchFamily="34" charset="0"/>
              <a:buChar char="•"/>
            </a:pPr>
            <a:r>
              <a:rPr lang="pt-BR" sz="2000" dirty="0"/>
              <a:t>Sistemas de Cartões Inteligentes são dispositivos do tamanho de cartões de crédito que contém um chip de CPU</a:t>
            </a:r>
            <a:r>
              <a:rPr lang="pt-BR" sz="2000" dirty="0" smtClean="0"/>
              <a:t>.</a:t>
            </a:r>
          </a:p>
          <a:p>
            <a:pPr marL="342900" indent="-342900" algn="just">
              <a:buFont typeface="Arial" panose="020B0604020202020204" pitchFamily="34" charset="0"/>
              <a:buChar char="•"/>
            </a:pPr>
            <a:r>
              <a:rPr lang="pt-BR" sz="2000" dirty="0"/>
              <a:t> </a:t>
            </a:r>
            <a:r>
              <a:rPr lang="pt-BR" sz="2000" dirty="0" smtClean="0"/>
              <a:t>Possui </a:t>
            </a:r>
            <a:r>
              <a:rPr lang="pt-BR" sz="2000" dirty="0"/>
              <a:t>restrições severas de consumo de energia e de memória. Alguns deles podem realizar apenas uma única função, como pagamentos eletrônicos, mas outros podem tratar múltiplas funções. </a:t>
            </a:r>
            <a:endParaRPr lang="pt-BR" sz="2000" dirty="0" smtClean="0"/>
          </a:p>
          <a:p>
            <a:pPr marL="342900" indent="-342900" algn="just">
              <a:buFont typeface="Arial" panose="020B0604020202020204" pitchFamily="34" charset="0"/>
              <a:buChar char="•"/>
            </a:pPr>
            <a:r>
              <a:rPr lang="pt-BR" sz="2000" dirty="0" smtClean="0"/>
              <a:t>O </a:t>
            </a:r>
            <a:r>
              <a:rPr lang="pt-BR" sz="2000" dirty="0"/>
              <a:t>gerenciamento dos recursos e a proteção das mesmas são tratados pelo Sistema Operacional, geralmente muito primitivo, contido no cartão.</a:t>
            </a:r>
          </a:p>
        </p:txBody>
      </p:sp>
      <p:pic>
        <p:nvPicPr>
          <p:cNvPr id="6" name="Imagem 5"/>
          <p:cNvPicPr>
            <a:picLocks noChangeAspect="1"/>
          </p:cNvPicPr>
          <p:nvPr/>
        </p:nvPicPr>
        <p:blipFill>
          <a:blip r:embed="rId4"/>
          <a:stretch>
            <a:fillRect/>
          </a:stretch>
        </p:blipFill>
        <p:spPr>
          <a:xfrm>
            <a:off x="5483224" y="2099977"/>
            <a:ext cx="3438525" cy="2466975"/>
          </a:xfrm>
          <a:prstGeom prst="rect">
            <a:avLst/>
          </a:prstGeom>
        </p:spPr>
      </p:pic>
    </p:spTree>
    <p:extLst>
      <p:ext uri="{BB962C8B-B14F-4D97-AF65-F5344CB8AC3E}">
        <p14:creationId xmlns:p14="http://schemas.microsoft.com/office/powerpoint/2010/main" val="3480531163"/>
      </p:ext>
    </p:ext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ctrTitle"/>
          </p:nvPr>
        </p:nvSpPr>
        <p:spPr>
          <a:xfrm>
            <a:off x="3009900" y="1773237"/>
            <a:ext cx="6019800" cy="2209800"/>
          </a:xfrm>
          <a:prstGeom prst="rect">
            <a:avLst/>
          </a:prstGeom>
          <a:noFill/>
          <a:ln>
            <a:noFill/>
          </a:ln>
        </p:spPr>
        <p:txBody>
          <a:bodyPr spcFirstLastPara="1" wrap="square" lIns="91425" tIns="45700" rIns="91425" bIns="45700" anchor="ctr" anchorCtr="0">
            <a:noAutofit/>
          </a:bodyPr>
          <a:lstStyle/>
          <a:p>
            <a:r>
              <a:rPr lang="pt-BR" sz="2400" b="1" dirty="0"/>
              <a:t>4 - Tipo de comunicação</a:t>
            </a:r>
            <a:br>
              <a:rPr lang="pt-BR" sz="2400" b="1" dirty="0"/>
            </a:br>
            <a:r>
              <a:rPr lang="pt-BR" sz="2400" b="1" dirty="0"/>
              <a:t/>
            </a:r>
            <a:br>
              <a:rPr lang="pt-BR" sz="2400" b="1" dirty="0"/>
            </a:br>
            <a:endParaRPr lang="pt-BR" sz="2400" dirty="0"/>
          </a:p>
        </p:txBody>
      </p:sp>
      <p:sp>
        <p:nvSpPr>
          <p:cNvPr id="155" name="Google Shape;155;p1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26</a:t>
            </a:fld>
            <a:endParaRPr/>
          </a:p>
        </p:txBody>
      </p:sp>
      <p:pic>
        <p:nvPicPr>
          <p:cNvPr id="156" name="Google Shape;156;p18"/>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3" name="Espaço Reservado para Rodapé 2"/>
          <p:cNvSpPr>
            <a:spLocks noGrp="1"/>
          </p:cNvSpPr>
          <p:nvPr>
            <p:ph type="ftr" idx="11"/>
          </p:nvPr>
        </p:nvSpPr>
        <p:spPr/>
        <p:txBody>
          <a:bodyPr/>
          <a:lstStyle/>
          <a:p>
            <a:r>
              <a:rPr lang="pt-BR" dirty="0" smtClean="0"/>
              <a:t>Aula 05 - Sistema Operacional</a:t>
            </a:r>
            <a:endParaRPr lang="pt-BR" dirty="0"/>
          </a:p>
        </p:txBody>
      </p:sp>
    </p:spTree>
    <p:extLst>
      <p:ext uri="{BB962C8B-B14F-4D97-AF65-F5344CB8AC3E}">
        <p14:creationId xmlns:p14="http://schemas.microsoft.com/office/powerpoint/2010/main" val="1061527610"/>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4 - Tipo de </a:t>
            </a:r>
            <a:r>
              <a:rPr lang="pt-BR" sz="2400" b="1" dirty="0" smtClean="0"/>
              <a:t>comunicação</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27</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 name="Espaço Reservado para Rodapé 4"/>
          <p:cNvSpPr>
            <a:spLocks noGrp="1"/>
          </p:cNvSpPr>
          <p:nvPr>
            <p:ph type="ftr" idx="11"/>
          </p:nvPr>
        </p:nvSpPr>
        <p:spPr/>
        <p:txBody>
          <a:bodyPr/>
          <a:lstStyle/>
          <a:p>
            <a:r>
              <a:rPr lang="pt-BR" smtClean="0"/>
              <a:t>Aula 05 - Sistema Operacional</a:t>
            </a:r>
            <a:endParaRPr lang="pt-BR"/>
          </a:p>
        </p:txBody>
      </p:sp>
      <p:pic>
        <p:nvPicPr>
          <p:cNvPr id="3" name="Imagem 2"/>
          <p:cNvPicPr>
            <a:picLocks noChangeAspect="1"/>
          </p:cNvPicPr>
          <p:nvPr/>
        </p:nvPicPr>
        <p:blipFill>
          <a:blip r:embed="rId4"/>
          <a:stretch>
            <a:fillRect/>
          </a:stretch>
        </p:blipFill>
        <p:spPr>
          <a:xfrm>
            <a:off x="250825" y="1457324"/>
            <a:ext cx="8748334" cy="4001779"/>
          </a:xfrm>
          <a:prstGeom prst="rect">
            <a:avLst/>
          </a:prstGeom>
        </p:spPr>
      </p:pic>
    </p:spTree>
    <p:extLst>
      <p:ext uri="{BB962C8B-B14F-4D97-AF65-F5344CB8AC3E}">
        <p14:creationId xmlns:p14="http://schemas.microsoft.com/office/powerpoint/2010/main" val="3376970510"/>
      </p:ext>
    </p:extLst>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4 - Tipo de </a:t>
            </a:r>
            <a:r>
              <a:rPr lang="pt-BR" sz="2400" b="1" dirty="0" smtClean="0"/>
              <a:t>comunicação</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28</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 name="Espaço Reservado para Rodapé 4"/>
          <p:cNvSpPr>
            <a:spLocks noGrp="1"/>
          </p:cNvSpPr>
          <p:nvPr>
            <p:ph type="ftr" idx="11"/>
          </p:nvPr>
        </p:nvSpPr>
        <p:spPr/>
        <p:txBody>
          <a:bodyPr/>
          <a:lstStyle/>
          <a:p>
            <a:r>
              <a:rPr lang="pt-BR" smtClean="0"/>
              <a:t>Aula 05 - Sistema Operacional</a:t>
            </a:r>
            <a:endParaRPr lang="pt-BR"/>
          </a:p>
        </p:txBody>
      </p:sp>
      <p:pic>
        <p:nvPicPr>
          <p:cNvPr id="2" name="Imagem 1"/>
          <p:cNvPicPr>
            <a:picLocks noChangeAspect="1"/>
          </p:cNvPicPr>
          <p:nvPr/>
        </p:nvPicPr>
        <p:blipFill>
          <a:blip r:embed="rId4"/>
          <a:stretch>
            <a:fillRect/>
          </a:stretch>
        </p:blipFill>
        <p:spPr>
          <a:xfrm>
            <a:off x="709612" y="1279524"/>
            <a:ext cx="7453313" cy="4968875"/>
          </a:xfrm>
          <a:prstGeom prst="rect">
            <a:avLst/>
          </a:prstGeom>
        </p:spPr>
      </p:pic>
    </p:spTree>
    <p:extLst>
      <p:ext uri="{BB962C8B-B14F-4D97-AF65-F5344CB8AC3E}">
        <p14:creationId xmlns:p14="http://schemas.microsoft.com/office/powerpoint/2010/main" val="4281173363"/>
      </p:ext>
    </p:ext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4 - Tipo de </a:t>
            </a:r>
            <a:r>
              <a:rPr lang="pt-BR" sz="2400" b="1" dirty="0" smtClean="0"/>
              <a:t>comunicação</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29</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 name="Espaço Reservado para Rodapé 4"/>
          <p:cNvSpPr>
            <a:spLocks noGrp="1"/>
          </p:cNvSpPr>
          <p:nvPr>
            <p:ph type="ftr" idx="11"/>
          </p:nvPr>
        </p:nvSpPr>
        <p:spPr/>
        <p:txBody>
          <a:bodyPr/>
          <a:lstStyle/>
          <a:p>
            <a:r>
              <a:rPr lang="pt-BR" smtClean="0"/>
              <a:t>Aula 05 - Sistema Operacional</a:t>
            </a:r>
            <a:endParaRPr lang="pt-BR"/>
          </a:p>
        </p:txBody>
      </p:sp>
      <p:pic>
        <p:nvPicPr>
          <p:cNvPr id="3" name="Imagem 2"/>
          <p:cNvPicPr>
            <a:picLocks noChangeAspect="1"/>
          </p:cNvPicPr>
          <p:nvPr/>
        </p:nvPicPr>
        <p:blipFill>
          <a:blip r:embed="rId4"/>
          <a:stretch>
            <a:fillRect/>
          </a:stretch>
        </p:blipFill>
        <p:spPr>
          <a:xfrm>
            <a:off x="630143" y="1277984"/>
            <a:ext cx="7721925" cy="4713383"/>
          </a:xfrm>
          <a:prstGeom prst="rect">
            <a:avLst/>
          </a:prstGeom>
        </p:spPr>
      </p:pic>
    </p:spTree>
    <p:extLst>
      <p:ext uri="{BB962C8B-B14F-4D97-AF65-F5344CB8AC3E}">
        <p14:creationId xmlns:p14="http://schemas.microsoft.com/office/powerpoint/2010/main" val="3234307647"/>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449262" y="6985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Objetivo</a:t>
            </a:r>
            <a:endParaRPr/>
          </a:p>
        </p:txBody>
      </p:sp>
      <p:sp>
        <p:nvSpPr>
          <p:cNvPr id="146" name="Google Shape;146;p1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a:t>
            </a:fld>
            <a:endParaRPr/>
          </a:p>
        </p:txBody>
      </p:sp>
      <p:pic>
        <p:nvPicPr>
          <p:cNvPr id="147" name="Google Shape;147;p17"/>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148" name="Google Shape;148;p17"/>
          <p:cNvSpPr txBox="1"/>
          <p:nvPr/>
        </p:nvSpPr>
        <p:spPr>
          <a:xfrm>
            <a:off x="1583781" y="1393872"/>
            <a:ext cx="6222739" cy="4749800"/>
          </a:xfrm>
          <a:prstGeom prst="rect">
            <a:avLst/>
          </a:prstGeom>
          <a:noFill/>
          <a:ln>
            <a:noFill/>
          </a:ln>
        </p:spPr>
        <p:txBody>
          <a:bodyPr spcFirstLastPara="1" wrap="square" lIns="91425" tIns="45700" rIns="91425" bIns="45700" anchor="t" anchorCtr="0">
            <a:noAutofit/>
          </a:bodyPr>
          <a:lstStyle/>
          <a:p>
            <a:pPr lvl="0">
              <a:lnSpc>
                <a:spcPct val="150000"/>
              </a:lnSpc>
            </a:pPr>
            <a:r>
              <a:rPr lang="pt-BR" b="1" dirty="0" smtClean="0"/>
              <a:t>1. Sistema </a:t>
            </a:r>
            <a:r>
              <a:rPr lang="pt-BR" b="1" dirty="0"/>
              <a:t>Operacional</a:t>
            </a:r>
          </a:p>
          <a:p>
            <a:pPr lvl="0">
              <a:lnSpc>
                <a:spcPct val="150000"/>
              </a:lnSpc>
            </a:pPr>
            <a:r>
              <a:rPr lang="pt-BR" b="1" dirty="0" smtClean="0"/>
              <a:t>2. Função </a:t>
            </a:r>
            <a:r>
              <a:rPr lang="pt-BR" b="1" dirty="0"/>
              <a:t>de um Sistema Operacional </a:t>
            </a:r>
          </a:p>
          <a:p>
            <a:pPr lvl="0">
              <a:lnSpc>
                <a:spcPct val="150000"/>
              </a:lnSpc>
            </a:pPr>
            <a:r>
              <a:rPr lang="pt-BR" b="1" dirty="0" smtClean="0"/>
              <a:t>3. Tipos </a:t>
            </a:r>
            <a:r>
              <a:rPr lang="pt-BR" b="1" dirty="0"/>
              <a:t>de sistemas operacionais</a:t>
            </a:r>
          </a:p>
          <a:p>
            <a:pPr lvl="0">
              <a:lnSpc>
                <a:spcPct val="150000"/>
              </a:lnSpc>
            </a:pPr>
            <a:r>
              <a:rPr lang="pt-BR" b="1" dirty="0" smtClean="0"/>
              <a:t>4. Tipo </a:t>
            </a:r>
            <a:r>
              <a:rPr lang="pt-BR" b="1" dirty="0"/>
              <a:t>de comunicação</a:t>
            </a:r>
          </a:p>
          <a:p>
            <a:pPr lvl="0">
              <a:lnSpc>
                <a:spcPct val="150000"/>
              </a:lnSpc>
            </a:pPr>
            <a:r>
              <a:rPr lang="pt-BR" b="1" dirty="0" smtClean="0"/>
              <a:t>                   GUI </a:t>
            </a:r>
            <a:r>
              <a:rPr lang="pt-BR" b="1" dirty="0"/>
              <a:t>– </a:t>
            </a:r>
            <a:r>
              <a:rPr lang="pt-BR" b="1" dirty="0" err="1"/>
              <a:t>Graphical</a:t>
            </a:r>
            <a:r>
              <a:rPr lang="pt-BR" b="1" dirty="0"/>
              <a:t> </a:t>
            </a:r>
            <a:r>
              <a:rPr lang="pt-BR" b="1" dirty="0" err="1"/>
              <a:t>User</a:t>
            </a:r>
            <a:r>
              <a:rPr lang="pt-BR" b="1" dirty="0"/>
              <a:t> Interface </a:t>
            </a:r>
          </a:p>
          <a:p>
            <a:pPr lvl="0">
              <a:lnSpc>
                <a:spcPct val="150000"/>
              </a:lnSpc>
            </a:pPr>
            <a:r>
              <a:rPr lang="pt-BR" b="1" dirty="0" smtClean="0"/>
              <a:t>	TUI </a:t>
            </a:r>
            <a:r>
              <a:rPr lang="pt-BR" b="1" dirty="0"/>
              <a:t>– </a:t>
            </a:r>
            <a:r>
              <a:rPr lang="pt-BR" b="1" dirty="0" err="1"/>
              <a:t>Text</a:t>
            </a:r>
            <a:r>
              <a:rPr lang="pt-BR" b="1" dirty="0"/>
              <a:t> </a:t>
            </a:r>
            <a:r>
              <a:rPr lang="pt-BR" b="1" dirty="0" err="1"/>
              <a:t>User</a:t>
            </a:r>
            <a:r>
              <a:rPr lang="pt-BR" b="1" dirty="0"/>
              <a:t> Interface</a:t>
            </a:r>
          </a:p>
          <a:p>
            <a:pPr lvl="0">
              <a:lnSpc>
                <a:spcPct val="150000"/>
              </a:lnSpc>
            </a:pPr>
            <a:r>
              <a:rPr lang="pt-BR" b="1" dirty="0" smtClean="0"/>
              <a:t>	CUI </a:t>
            </a:r>
            <a:r>
              <a:rPr lang="pt-BR" b="1" dirty="0"/>
              <a:t>– </a:t>
            </a:r>
            <a:r>
              <a:rPr lang="pt-BR" b="1" dirty="0" err="1"/>
              <a:t>Command-line</a:t>
            </a:r>
            <a:r>
              <a:rPr lang="pt-BR" b="1" dirty="0"/>
              <a:t> </a:t>
            </a:r>
            <a:r>
              <a:rPr lang="pt-BR" b="1" dirty="0" err="1"/>
              <a:t>User</a:t>
            </a:r>
            <a:r>
              <a:rPr lang="pt-BR" b="1" dirty="0"/>
              <a:t> Interface</a:t>
            </a:r>
          </a:p>
          <a:p>
            <a:pPr lvl="0">
              <a:lnSpc>
                <a:spcPct val="150000"/>
              </a:lnSpc>
            </a:pPr>
            <a:r>
              <a:rPr lang="pt-BR" b="1" dirty="0" smtClean="0"/>
              <a:t>5.  Conceitos </a:t>
            </a:r>
            <a:r>
              <a:rPr lang="pt-BR" b="1" dirty="0"/>
              <a:t>Avançados de S.O.</a:t>
            </a:r>
          </a:p>
          <a:p>
            <a:pPr lvl="0">
              <a:lnSpc>
                <a:spcPct val="150000"/>
              </a:lnSpc>
            </a:pPr>
            <a:r>
              <a:rPr lang="pt-BR" b="1" dirty="0" smtClean="0"/>
              <a:t>	Programa </a:t>
            </a:r>
            <a:r>
              <a:rPr lang="pt-BR" b="1" dirty="0"/>
              <a:t>e Processo</a:t>
            </a:r>
          </a:p>
          <a:p>
            <a:pPr lvl="0">
              <a:lnSpc>
                <a:spcPct val="150000"/>
              </a:lnSpc>
            </a:pPr>
            <a:r>
              <a:rPr lang="pt-BR" b="1" dirty="0" smtClean="0"/>
              <a:t>	Escalonamento </a:t>
            </a:r>
            <a:r>
              <a:rPr lang="pt-BR" b="1" dirty="0"/>
              <a:t>de Processos</a:t>
            </a:r>
          </a:p>
          <a:p>
            <a:pPr lvl="0">
              <a:lnSpc>
                <a:spcPct val="150000"/>
              </a:lnSpc>
            </a:pPr>
            <a:r>
              <a:rPr lang="pt-BR" b="1" dirty="0" smtClean="0"/>
              <a:t>	Gerenciamento </a:t>
            </a:r>
            <a:r>
              <a:rPr lang="pt-BR" b="1" dirty="0"/>
              <a:t>de Memória</a:t>
            </a:r>
          </a:p>
          <a:p>
            <a:pPr lvl="0">
              <a:lnSpc>
                <a:spcPct val="150000"/>
              </a:lnSpc>
            </a:pPr>
            <a:r>
              <a:rPr lang="pt-BR" b="1" dirty="0" smtClean="0"/>
              <a:t>6, Questionário</a:t>
            </a:r>
            <a:endParaRPr lang="pt-BR" b="1" dirty="0"/>
          </a:p>
        </p:txBody>
      </p:sp>
      <p:sp>
        <p:nvSpPr>
          <p:cNvPr id="3" name="Espaço Reservado para Rodapé 2"/>
          <p:cNvSpPr>
            <a:spLocks noGrp="1"/>
          </p:cNvSpPr>
          <p:nvPr>
            <p:ph type="ftr" idx="11"/>
          </p:nvPr>
        </p:nvSpPr>
        <p:spPr/>
        <p:txBody>
          <a:bodyPr/>
          <a:lstStyle/>
          <a:p>
            <a:r>
              <a:rPr lang="pt-BR" smtClean="0"/>
              <a:t>Aula 05 - Sistema Operacional</a:t>
            </a:r>
            <a:endParaRPr lang="pt-BR"/>
          </a:p>
        </p:txBody>
      </p:sp>
    </p:spTree>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ctrTitle"/>
          </p:nvPr>
        </p:nvSpPr>
        <p:spPr>
          <a:xfrm>
            <a:off x="3073021" y="1786885"/>
            <a:ext cx="6960358" cy="2209800"/>
          </a:xfrm>
          <a:prstGeom prst="rect">
            <a:avLst/>
          </a:prstGeom>
          <a:noFill/>
          <a:ln>
            <a:noFill/>
          </a:ln>
        </p:spPr>
        <p:txBody>
          <a:bodyPr spcFirstLastPara="1" wrap="square" lIns="91425" tIns="45700" rIns="91425" bIns="45700" anchor="ctr" anchorCtr="0">
            <a:noAutofit/>
          </a:bodyPr>
          <a:lstStyle/>
          <a:p>
            <a:r>
              <a:rPr lang="pt-BR" sz="2400" b="1" dirty="0" smtClean="0"/>
              <a:t>5 - Conceitos Avançados de S.O</a:t>
            </a:r>
            <a:r>
              <a:rPr lang="pt-BR" sz="2400" b="1" dirty="0" smtClean="0"/>
              <a:t>.</a:t>
            </a:r>
            <a:br>
              <a:rPr lang="pt-BR" sz="2400" b="1" dirty="0" smtClean="0"/>
            </a:br>
            <a:r>
              <a:rPr lang="pt-BR" sz="2400" b="1" dirty="0"/>
              <a:t/>
            </a:r>
            <a:br>
              <a:rPr lang="pt-BR" sz="2400" b="1" dirty="0"/>
            </a:br>
            <a:r>
              <a:rPr lang="pt-BR" sz="2400" b="1" dirty="0" smtClean="0"/>
              <a:t>Programa e Processo</a:t>
            </a:r>
            <a:r>
              <a:rPr lang="pt-BR" sz="2400" b="1" dirty="0"/>
              <a:t/>
            </a:r>
            <a:br>
              <a:rPr lang="pt-BR" sz="2400" b="1" dirty="0"/>
            </a:br>
            <a:endParaRPr lang="pt-BR" sz="2400" dirty="0"/>
          </a:p>
        </p:txBody>
      </p:sp>
      <p:sp>
        <p:nvSpPr>
          <p:cNvPr id="155" name="Google Shape;155;p1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30</a:t>
            </a:fld>
            <a:endParaRPr/>
          </a:p>
        </p:txBody>
      </p:sp>
      <p:pic>
        <p:nvPicPr>
          <p:cNvPr id="156" name="Google Shape;156;p18"/>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3" name="Espaço Reservado para Rodapé 2"/>
          <p:cNvSpPr>
            <a:spLocks noGrp="1"/>
          </p:cNvSpPr>
          <p:nvPr>
            <p:ph type="ftr" idx="11"/>
          </p:nvPr>
        </p:nvSpPr>
        <p:spPr/>
        <p:txBody>
          <a:bodyPr/>
          <a:lstStyle/>
          <a:p>
            <a:r>
              <a:rPr lang="pt-BR" dirty="0" smtClean="0"/>
              <a:t>Aula 05 - Sistema Operacional</a:t>
            </a:r>
            <a:endParaRPr lang="pt-BR" dirty="0"/>
          </a:p>
        </p:txBody>
      </p:sp>
    </p:spTree>
    <p:extLst>
      <p:ext uri="{BB962C8B-B14F-4D97-AF65-F5344CB8AC3E}">
        <p14:creationId xmlns:p14="http://schemas.microsoft.com/office/powerpoint/2010/main" val="2569102566"/>
      </p:ext>
    </p:extLst>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31</a:t>
            </a:fld>
            <a:endParaRPr/>
          </a:p>
        </p:txBody>
      </p:sp>
      <p:pic>
        <p:nvPicPr>
          <p:cNvPr id="164" name="Google Shape;164;p19"/>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2" name="Retângulo 1"/>
          <p:cNvSpPr/>
          <p:nvPr/>
        </p:nvSpPr>
        <p:spPr>
          <a:xfrm>
            <a:off x="250825" y="1756784"/>
            <a:ext cx="4553187" cy="4001095"/>
          </a:xfrm>
          <a:prstGeom prst="rect">
            <a:avLst/>
          </a:prstGeom>
        </p:spPr>
        <p:txBody>
          <a:bodyPr wrap="square">
            <a:spAutoFit/>
          </a:bodyPr>
          <a:lstStyle/>
          <a:p>
            <a:pPr algn="just" eaLnBrk="1" hangingPunct="1">
              <a:lnSpc>
                <a:spcPct val="150000"/>
              </a:lnSpc>
            </a:pPr>
            <a:r>
              <a:rPr lang="pt-BR" altLang="pt-BR" sz="2000" b="1" dirty="0">
                <a:solidFill>
                  <a:srgbClr val="FF0000"/>
                </a:solidFill>
                <a:latin typeface="+mn-lt"/>
              </a:rPr>
              <a:t>Programa</a:t>
            </a:r>
          </a:p>
          <a:p>
            <a:pPr marL="342900" indent="-342900" algn="just" eaLnBrk="1" hangingPunct="1">
              <a:lnSpc>
                <a:spcPct val="150000"/>
              </a:lnSpc>
              <a:buFont typeface="Arial" panose="020B0604020202020204" pitchFamily="34" charset="0"/>
              <a:buChar char="•"/>
            </a:pPr>
            <a:r>
              <a:rPr lang="pt-BR" altLang="pt-BR" sz="2000" b="1" dirty="0" smtClean="0">
                <a:latin typeface="+mn-lt"/>
              </a:rPr>
              <a:t>Entidade </a:t>
            </a:r>
            <a:r>
              <a:rPr lang="pt-BR" altLang="pt-BR" sz="2000" b="1" dirty="0">
                <a:latin typeface="+mn-lt"/>
              </a:rPr>
              <a:t>estática e permanente </a:t>
            </a:r>
            <a:r>
              <a:rPr lang="pt-BR" altLang="pt-BR" sz="2000" b="1" dirty="0" smtClean="0">
                <a:latin typeface="+mn-lt"/>
              </a:rPr>
              <a:t>(sequência </a:t>
            </a:r>
            <a:r>
              <a:rPr lang="pt-BR" altLang="pt-BR" sz="2000" b="1" dirty="0">
                <a:latin typeface="+mn-lt"/>
              </a:rPr>
              <a:t>de </a:t>
            </a:r>
            <a:r>
              <a:rPr lang="pt-BR" altLang="pt-BR" sz="2000" b="1" dirty="0" smtClean="0">
                <a:latin typeface="+mn-lt"/>
              </a:rPr>
              <a:t>instruções).</a:t>
            </a:r>
            <a:endParaRPr lang="pt-BR" altLang="pt-BR" sz="2000" b="1" dirty="0">
              <a:latin typeface="+mn-lt"/>
            </a:endParaRPr>
          </a:p>
          <a:p>
            <a:pPr algn="just" eaLnBrk="1" hangingPunct="1">
              <a:lnSpc>
                <a:spcPct val="150000"/>
              </a:lnSpc>
            </a:pPr>
            <a:endParaRPr lang="pt-BR" altLang="pt-BR" sz="2000" b="1" dirty="0">
              <a:latin typeface="+mn-lt"/>
            </a:endParaRPr>
          </a:p>
          <a:p>
            <a:pPr algn="just" eaLnBrk="1" hangingPunct="1">
              <a:lnSpc>
                <a:spcPct val="150000"/>
              </a:lnSpc>
            </a:pPr>
            <a:r>
              <a:rPr lang="pt-BR" altLang="pt-BR" sz="2000" b="1" dirty="0">
                <a:solidFill>
                  <a:srgbClr val="FF0000"/>
                </a:solidFill>
                <a:latin typeface="+mn-lt"/>
              </a:rPr>
              <a:t>Processo</a:t>
            </a:r>
          </a:p>
          <a:p>
            <a:pPr marL="342900" indent="-342900" algn="just" eaLnBrk="1" hangingPunct="1">
              <a:lnSpc>
                <a:spcPct val="150000"/>
              </a:lnSpc>
              <a:buFont typeface="Arial" panose="020B0604020202020204" pitchFamily="34" charset="0"/>
              <a:buChar char="•"/>
            </a:pPr>
            <a:r>
              <a:rPr lang="pt-BR" altLang="pt-BR" sz="2000" b="1" dirty="0" smtClean="0">
                <a:latin typeface="+mn-lt"/>
              </a:rPr>
              <a:t>Entidade </a:t>
            </a:r>
            <a:r>
              <a:rPr lang="pt-BR" altLang="pt-BR" sz="2000" b="1" dirty="0">
                <a:latin typeface="+mn-lt"/>
              </a:rPr>
              <a:t>Dinâmica,  um ou mais programas em execução.</a:t>
            </a:r>
          </a:p>
          <a:p>
            <a:pPr marL="342900" indent="-342900" algn="just" eaLnBrk="1" hangingPunct="1">
              <a:lnSpc>
                <a:spcPct val="150000"/>
              </a:lnSpc>
              <a:buFont typeface="Arial" panose="020B0604020202020204" pitchFamily="34" charset="0"/>
              <a:buChar char="•"/>
            </a:pPr>
            <a:r>
              <a:rPr lang="pt-BR" altLang="pt-BR" sz="2000" b="1" dirty="0" smtClean="0">
                <a:latin typeface="+mn-lt"/>
              </a:rPr>
              <a:t>Composto </a:t>
            </a:r>
            <a:r>
              <a:rPr lang="pt-BR" altLang="pt-BR" sz="2000" b="1" dirty="0">
                <a:latin typeface="+mn-lt"/>
              </a:rPr>
              <a:t>por programa e dados</a:t>
            </a:r>
          </a:p>
          <a:p>
            <a:pPr eaLnBrk="1" hangingPunct="1"/>
            <a:endParaRPr lang="pt-BR" altLang="pt-BR" b="1" dirty="0">
              <a:latin typeface="Bookman Old Style" panose="02050604050505020204" pitchFamily="18" charset="0"/>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8458" y="4098140"/>
            <a:ext cx="28003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Objeto 2"/>
          <p:cNvGraphicFramePr>
            <a:graphicFrameLocks noChangeAspect="1"/>
          </p:cNvGraphicFramePr>
          <p:nvPr>
            <p:extLst>
              <p:ext uri="{D42A27DB-BD31-4B8C-83A1-F6EECF244321}">
                <p14:modId xmlns:p14="http://schemas.microsoft.com/office/powerpoint/2010/main" val="277309237"/>
              </p:ext>
            </p:extLst>
          </p:nvPr>
        </p:nvGraphicFramePr>
        <p:xfrm>
          <a:off x="5057775" y="1756784"/>
          <a:ext cx="3629025" cy="1323975"/>
        </p:xfrm>
        <a:graphic>
          <a:graphicData uri="http://schemas.openxmlformats.org/presentationml/2006/ole">
            <mc:AlternateContent xmlns:mc="http://schemas.openxmlformats.org/markup-compatibility/2006">
              <mc:Choice xmlns:v="urn:schemas-microsoft-com:vml" Requires="v">
                <p:oleObj spid="_x0000_s1045" name="Imagem de Bitmap" r:id="rId6" imgW="3629532" imgH="1324160" progId="Paint.Picture">
                  <p:embed/>
                </p:oleObj>
              </mc:Choice>
              <mc:Fallback>
                <p:oleObj name="Imagem de Bitmap" r:id="rId6" imgW="3629532" imgH="1324160" progId="Paint.Picture">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7775" y="1756784"/>
                        <a:ext cx="36290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67215881"/>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32</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178984" y="1257955"/>
            <a:ext cx="5681402" cy="5447645"/>
          </a:xfrm>
          <a:prstGeom prst="rect">
            <a:avLst/>
          </a:prstGeom>
        </p:spPr>
        <p:txBody>
          <a:bodyPr wrap="square">
            <a:spAutoFit/>
          </a:bodyPr>
          <a:lstStyle/>
          <a:p>
            <a:pPr algn="just" eaLnBrk="1" hangingPunct="1">
              <a:lnSpc>
                <a:spcPct val="150000"/>
              </a:lnSpc>
            </a:pPr>
            <a:r>
              <a:rPr lang="pt-BR" altLang="pt-BR" sz="1800" b="1" dirty="0">
                <a:solidFill>
                  <a:schemeClr val="tx1"/>
                </a:solidFill>
                <a:latin typeface="+mn-lt"/>
              </a:rPr>
              <a:t>A maioria dos computadores modernos opera em regime de </a:t>
            </a:r>
            <a:r>
              <a:rPr lang="pt-BR" altLang="pt-BR" sz="1800" b="1" dirty="0">
                <a:solidFill>
                  <a:srgbClr val="C00000"/>
                </a:solidFill>
                <a:latin typeface="+mn-lt"/>
              </a:rPr>
              <a:t>multiprogramação</a:t>
            </a:r>
            <a:r>
              <a:rPr lang="pt-BR" altLang="pt-BR" sz="1800" b="1" dirty="0">
                <a:solidFill>
                  <a:schemeClr val="tx1"/>
                </a:solidFill>
                <a:latin typeface="+mn-lt"/>
              </a:rPr>
              <a:t> (multitarefa), isto é, mais de um programa em execução (simultânea)  na memória.</a:t>
            </a:r>
          </a:p>
          <a:p>
            <a:pPr algn="just" eaLnBrk="1" hangingPunct="1">
              <a:lnSpc>
                <a:spcPct val="150000"/>
              </a:lnSpc>
            </a:pPr>
            <a:endParaRPr lang="pt-BR" altLang="pt-BR" sz="1800" b="1" dirty="0">
              <a:solidFill>
                <a:schemeClr val="tx1"/>
              </a:solidFill>
              <a:latin typeface="+mn-lt"/>
            </a:endParaRPr>
          </a:p>
          <a:p>
            <a:pPr algn="just" eaLnBrk="1" hangingPunct="1">
              <a:lnSpc>
                <a:spcPct val="150000"/>
              </a:lnSpc>
            </a:pPr>
            <a:r>
              <a:rPr lang="pt-BR" altLang="pt-BR" sz="1800" b="1" dirty="0">
                <a:solidFill>
                  <a:schemeClr val="tx1"/>
                </a:solidFill>
                <a:latin typeface="+mn-lt"/>
              </a:rPr>
              <a:t>Objetivo do S.O. é aumentar o número de programas processados por unidade de tempo (</a:t>
            </a:r>
            <a:r>
              <a:rPr lang="pt-BR" altLang="pt-BR" sz="1800" b="1" dirty="0" err="1">
                <a:solidFill>
                  <a:srgbClr val="C00000"/>
                </a:solidFill>
                <a:latin typeface="+mn-lt"/>
              </a:rPr>
              <a:t>throughput</a:t>
            </a:r>
            <a:r>
              <a:rPr lang="pt-BR" altLang="pt-BR" sz="1800" b="1" dirty="0">
                <a:solidFill>
                  <a:schemeClr val="tx1"/>
                </a:solidFill>
                <a:latin typeface="+mn-lt"/>
              </a:rPr>
              <a:t>) e dar tempo de resposta rápida a programas interativos.</a:t>
            </a:r>
          </a:p>
          <a:p>
            <a:pPr algn="just" eaLnBrk="1" hangingPunct="1">
              <a:lnSpc>
                <a:spcPct val="150000"/>
              </a:lnSpc>
            </a:pPr>
            <a:endParaRPr lang="pt-BR" altLang="pt-BR" sz="1800" b="1" dirty="0">
              <a:solidFill>
                <a:schemeClr val="tx1"/>
              </a:solidFill>
              <a:latin typeface="+mn-lt"/>
            </a:endParaRPr>
          </a:p>
          <a:p>
            <a:pPr algn="just" eaLnBrk="1" hangingPunct="1">
              <a:lnSpc>
                <a:spcPct val="150000"/>
              </a:lnSpc>
            </a:pPr>
            <a:r>
              <a:rPr lang="pt-BR" altLang="pt-BR" sz="1800" b="1" dirty="0" err="1">
                <a:solidFill>
                  <a:srgbClr val="C00000"/>
                </a:solidFill>
                <a:latin typeface="+mn-lt"/>
              </a:rPr>
              <a:t>Throughput</a:t>
            </a:r>
            <a:r>
              <a:rPr lang="pt-BR" altLang="pt-BR" sz="1800" b="1" dirty="0">
                <a:solidFill>
                  <a:srgbClr val="C00000"/>
                </a:solidFill>
                <a:latin typeface="+mn-lt"/>
              </a:rPr>
              <a:t> </a:t>
            </a:r>
            <a:r>
              <a:rPr lang="pt-BR" altLang="pt-BR" sz="1800" b="1" dirty="0">
                <a:solidFill>
                  <a:schemeClr val="tx1"/>
                </a:solidFill>
                <a:latin typeface="+mn-lt"/>
              </a:rPr>
              <a:t>É produtividade, rendimento específico </a:t>
            </a: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4" name="Imagem 3"/>
          <p:cNvPicPr>
            <a:picLocks noChangeAspect="1"/>
          </p:cNvPicPr>
          <p:nvPr/>
        </p:nvPicPr>
        <p:blipFill>
          <a:blip r:embed="rId4"/>
          <a:stretch>
            <a:fillRect/>
          </a:stretch>
        </p:blipFill>
        <p:spPr>
          <a:xfrm>
            <a:off x="6168310" y="1526572"/>
            <a:ext cx="2903379" cy="1702202"/>
          </a:xfrm>
          <a:prstGeom prst="rect">
            <a:avLst/>
          </a:prstGeom>
        </p:spPr>
      </p:pic>
    </p:spTree>
    <p:extLst>
      <p:ext uri="{BB962C8B-B14F-4D97-AF65-F5344CB8AC3E}">
        <p14:creationId xmlns:p14="http://schemas.microsoft.com/office/powerpoint/2010/main" val="616592171"/>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625" y="3713471"/>
            <a:ext cx="4807389" cy="2763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33</a:t>
            </a:fld>
            <a:endParaRPr/>
          </a:p>
        </p:txBody>
      </p:sp>
      <p:pic>
        <p:nvPicPr>
          <p:cNvPr id="164" name="Google Shape;164;p19"/>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2" name="Retângulo 1"/>
          <p:cNvSpPr/>
          <p:nvPr/>
        </p:nvSpPr>
        <p:spPr>
          <a:xfrm>
            <a:off x="178984" y="1257955"/>
            <a:ext cx="4884335" cy="4247317"/>
          </a:xfrm>
          <a:prstGeom prst="rect">
            <a:avLst/>
          </a:prstGeom>
        </p:spPr>
        <p:txBody>
          <a:bodyPr wrap="square">
            <a:spAutoFit/>
          </a:bodyPr>
          <a:lstStyle/>
          <a:p>
            <a:pPr algn="just" eaLnBrk="1" hangingPunct="1">
              <a:lnSpc>
                <a:spcPct val="150000"/>
              </a:lnSpc>
            </a:pPr>
            <a:r>
              <a:rPr lang="pt-BR" altLang="pt-BR" sz="1800" b="1" dirty="0">
                <a:solidFill>
                  <a:schemeClr val="tx1"/>
                </a:solidFill>
                <a:latin typeface="+mn-lt"/>
              </a:rPr>
              <a:t>Estrutura de um Processo</a:t>
            </a:r>
          </a:p>
          <a:p>
            <a:pPr algn="just" eaLnBrk="1" hangingPunct="1">
              <a:lnSpc>
                <a:spcPct val="150000"/>
              </a:lnSpc>
            </a:pPr>
            <a:endParaRPr lang="pt-BR" altLang="pt-BR" sz="1800" b="1" dirty="0">
              <a:solidFill>
                <a:schemeClr val="tx1"/>
              </a:solidFill>
              <a:latin typeface="+mn-lt"/>
            </a:endParaRPr>
          </a:p>
          <a:p>
            <a:pPr algn="just" eaLnBrk="1" hangingPunct="1">
              <a:lnSpc>
                <a:spcPct val="150000"/>
              </a:lnSpc>
            </a:pPr>
            <a:r>
              <a:rPr lang="pt-BR" altLang="pt-BR" sz="1800" b="1" dirty="0">
                <a:solidFill>
                  <a:schemeClr val="tx1"/>
                </a:solidFill>
                <a:latin typeface="+mn-lt"/>
              </a:rPr>
              <a:t>1 - </a:t>
            </a:r>
            <a:r>
              <a:rPr lang="pt-BR" altLang="pt-BR" sz="1800" b="1" dirty="0">
                <a:solidFill>
                  <a:srgbClr val="C00000"/>
                </a:solidFill>
                <a:latin typeface="+mn-lt"/>
              </a:rPr>
              <a:t>Programa Reentrante </a:t>
            </a:r>
            <a:r>
              <a:rPr lang="pt-BR" altLang="pt-BR" sz="1800" b="1" dirty="0">
                <a:solidFill>
                  <a:schemeClr val="tx1"/>
                </a:solidFill>
                <a:latin typeface="+mn-lt"/>
              </a:rPr>
              <a:t>é a área do código executável.</a:t>
            </a:r>
          </a:p>
          <a:p>
            <a:pPr algn="just" eaLnBrk="1" hangingPunct="1">
              <a:lnSpc>
                <a:spcPct val="150000"/>
              </a:lnSpc>
            </a:pPr>
            <a:r>
              <a:rPr lang="pt-BR" altLang="pt-BR" sz="1800" b="1" dirty="0" smtClean="0">
                <a:solidFill>
                  <a:schemeClr val="tx1"/>
                </a:solidFill>
                <a:latin typeface="+mn-lt"/>
              </a:rPr>
              <a:t>Área </a:t>
            </a:r>
            <a:r>
              <a:rPr lang="pt-BR" altLang="pt-BR" sz="1800" b="1" dirty="0">
                <a:solidFill>
                  <a:schemeClr val="tx1"/>
                </a:solidFill>
                <a:latin typeface="+mn-lt"/>
              </a:rPr>
              <a:t>de código executável (o programa reentrante) </a:t>
            </a:r>
          </a:p>
          <a:p>
            <a:pPr algn="just" eaLnBrk="1" hangingPunct="1">
              <a:lnSpc>
                <a:spcPct val="150000"/>
              </a:lnSpc>
            </a:pPr>
            <a:endParaRPr lang="pt-BR" altLang="pt-BR" sz="1800" b="1" dirty="0">
              <a:solidFill>
                <a:schemeClr val="tx1"/>
              </a:solidFill>
              <a:latin typeface="+mn-lt"/>
            </a:endParaRPr>
          </a:p>
          <a:p>
            <a:pPr algn="just" eaLnBrk="1" hangingPunct="1">
              <a:lnSpc>
                <a:spcPct val="150000"/>
              </a:lnSpc>
            </a:pPr>
            <a:r>
              <a:rPr lang="pt-BR" altLang="pt-BR" sz="1800" b="1" dirty="0">
                <a:solidFill>
                  <a:schemeClr val="tx1"/>
                </a:solidFill>
                <a:latin typeface="+mn-lt"/>
              </a:rPr>
              <a:t>2 - </a:t>
            </a:r>
            <a:r>
              <a:rPr lang="pt-BR" altLang="pt-BR" sz="1800" b="1" dirty="0">
                <a:solidFill>
                  <a:srgbClr val="C00000"/>
                </a:solidFill>
                <a:latin typeface="+mn-lt"/>
              </a:rPr>
              <a:t>Área de dados locais – Variáveis</a:t>
            </a:r>
            <a:r>
              <a:rPr lang="pt-BR" altLang="pt-BR" sz="1800" b="1" dirty="0" smtClean="0">
                <a:solidFill>
                  <a:schemeClr val="tx1"/>
                </a:solidFill>
                <a:latin typeface="+mn-lt"/>
              </a:rPr>
              <a:t>.</a:t>
            </a:r>
          </a:p>
          <a:p>
            <a:pPr algn="just" eaLnBrk="1" hangingPunct="1">
              <a:lnSpc>
                <a:spcPct val="150000"/>
              </a:lnSpc>
            </a:pPr>
            <a:r>
              <a:rPr lang="pt-BR" altLang="pt-BR" sz="1800" b="1" dirty="0" smtClean="0">
                <a:solidFill>
                  <a:schemeClr val="tx1"/>
                </a:solidFill>
                <a:latin typeface="+mn-lt"/>
              </a:rPr>
              <a:t> </a:t>
            </a:r>
            <a:r>
              <a:rPr lang="pt-BR" altLang="pt-BR" sz="1800" b="1" dirty="0">
                <a:solidFill>
                  <a:schemeClr val="tx1"/>
                </a:solidFill>
                <a:latin typeface="+mn-lt"/>
              </a:rPr>
              <a:t>(Área de dados locais.)</a:t>
            </a:r>
          </a:p>
          <a:p>
            <a:pPr algn="just" eaLnBrk="1" hangingPunct="1">
              <a:lnSpc>
                <a:spcPct val="150000"/>
              </a:lnSpc>
            </a:pPr>
            <a:endParaRPr lang="pt-BR" altLang="pt-BR" sz="18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1468" y="1518598"/>
            <a:ext cx="28003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307697"/>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427" y="3352782"/>
            <a:ext cx="4017573" cy="2309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34</a:t>
            </a:fld>
            <a:endParaRPr/>
          </a:p>
        </p:txBody>
      </p:sp>
      <p:pic>
        <p:nvPicPr>
          <p:cNvPr id="164" name="Google Shape;164;p19"/>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2" name="Retângulo 1"/>
          <p:cNvSpPr/>
          <p:nvPr/>
        </p:nvSpPr>
        <p:spPr>
          <a:xfrm>
            <a:off x="178984" y="1257955"/>
            <a:ext cx="5266473" cy="5724644"/>
          </a:xfrm>
          <a:prstGeom prst="rect">
            <a:avLst/>
          </a:prstGeom>
        </p:spPr>
        <p:txBody>
          <a:bodyPr wrap="square">
            <a:spAutoFit/>
          </a:bodyPr>
          <a:lstStyle/>
          <a:p>
            <a:pPr algn="just" eaLnBrk="1" hangingPunct="1">
              <a:lnSpc>
                <a:spcPct val="150000"/>
              </a:lnSpc>
            </a:pPr>
            <a:r>
              <a:rPr lang="pt-BR" altLang="pt-BR" sz="1800" b="1" dirty="0">
                <a:solidFill>
                  <a:schemeClr val="tx1"/>
                </a:solidFill>
                <a:latin typeface="+mn-lt"/>
              </a:rPr>
              <a:t>Estrutura de um Processo</a:t>
            </a:r>
          </a:p>
          <a:p>
            <a:pPr algn="just" eaLnBrk="1" hangingPunct="1">
              <a:lnSpc>
                <a:spcPct val="150000"/>
              </a:lnSpc>
            </a:pPr>
            <a:endParaRPr lang="pt-BR" altLang="pt-BR" sz="1800" b="1" dirty="0">
              <a:solidFill>
                <a:schemeClr val="tx1"/>
              </a:solidFill>
              <a:latin typeface="+mn-lt"/>
            </a:endParaRPr>
          </a:p>
          <a:p>
            <a:pPr algn="just" eaLnBrk="1" hangingPunct="1"/>
            <a:r>
              <a:rPr lang="pt-BR" altLang="pt-BR" sz="1800" b="1" dirty="0" smtClean="0">
                <a:solidFill>
                  <a:schemeClr val="tx1"/>
                </a:solidFill>
                <a:latin typeface="+mn-lt"/>
              </a:rPr>
              <a:t>3 </a:t>
            </a:r>
            <a:r>
              <a:rPr lang="pt-BR" altLang="pt-BR" sz="1800" b="1" dirty="0">
                <a:solidFill>
                  <a:srgbClr val="C00000"/>
                </a:solidFill>
                <a:latin typeface="+mn-lt"/>
              </a:rPr>
              <a:t>- BCP – Bloco contexto do Processo</a:t>
            </a:r>
          </a:p>
          <a:p>
            <a:pPr marL="285750" indent="-285750" algn="just" eaLnBrk="1" hangingPunct="1">
              <a:lnSpc>
                <a:spcPct val="150000"/>
              </a:lnSpc>
              <a:buFont typeface="Arial" panose="020B0604020202020204" pitchFamily="34" charset="0"/>
              <a:buChar char="•"/>
            </a:pPr>
            <a:r>
              <a:rPr lang="pt-BR" altLang="pt-BR" sz="1800" b="1" dirty="0" smtClean="0">
                <a:solidFill>
                  <a:schemeClr val="tx1"/>
                </a:solidFill>
                <a:latin typeface="+mn-lt"/>
              </a:rPr>
              <a:t>Utilizado </a:t>
            </a:r>
            <a:r>
              <a:rPr lang="pt-BR" altLang="pt-BR" sz="1800" b="1" dirty="0">
                <a:solidFill>
                  <a:schemeClr val="tx1"/>
                </a:solidFill>
                <a:latin typeface="+mn-lt"/>
              </a:rPr>
              <a:t>pelo </a:t>
            </a:r>
            <a:r>
              <a:rPr lang="pt-BR" altLang="pt-BR" sz="1800" b="1" dirty="0" err="1">
                <a:solidFill>
                  <a:schemeClr val="tx1"/>
                </a:solidFill>
                <a:latin typeface="+mn-lt"/>
              </a:rPr>
              <a:t>scheduler</a:t>
            </a:r>
            <a:endParaRPr lang="pt-BR" altLang="pt-BR" sz="1800" b="1" dirty="0">
              <a:solidFill>
                <a:schemeClr val="tx1"/>
              </a:solidFill>
              <a:latin typeface="+mn-lt"/>
            </a:endParaRPr>
          </a:p>
          <a:p>
            <a:pPr marL="285750" indent="-285750" algn="just" eaLnBrk="1" hangingPunct="1">
              <a:lnSpc>
                <a:spcPct val="150000"/>
              </a:lnSpc>
              <a:buFont typeface="Arial" panose="020B0604020202020204" pitchFamily="34" charset="0"/>
              <a:buChar char="•"/>
            </a:pPr>
            <a:r>
              <a:rPr lang="pt-BR" altLang="pt-BR" sz="1800" b="1" dirty="0" smtClean="0">
                <a:solidFill>
                  <a:schemeClr val="tx1"/>
                </a:solidFill>
                <a:latin typeface="+mn-lt"/>
              </a:rPr>
              <a:t>Para </a:t>
            </a:r>
            <a:r>
              <a:rPr lang="pt-BR" altLang="pt-BR" sz="1800" b="1" dirty="0">
                <a:solidFill>
                  <a:schemeClr val="tx1"/>
                </a:solidFill>
                <a:latin typeface="+mn-lt"/>
              </a:rPr>
              <a:t>guardar informações que preservam contexto do Programa onde parou o programa</a:t>
            </a:r>
          </a:p>
          <a:p>
            <a:pPr marL="285750" indent="-285750" algn="just" eaLnBrk="1" hangingPunct="1">
              <a:lnSpc>
                <a:spcPct val="150000"/>
              </a:lnSpc>
              <a:buFont typeface="Arial" panose="020B0604020202020204" pitchFamily="34" charset="0"/>
              <a:buChar char="•"/>
            </a:pPr>
            <a:r>
              <a:rPr lang="pt-BR" altLang="pt-BR" sz="1800" b="1" dirty="0" smtClean="0">
                <a:solidFill>
                  <a:schemeClr val="tx1"/>
                </a:solidFill>
                <a:latin typeface="+mn-lt"/>
              </a:rPr>
              <a:t>Além </a:t>
            </a:r>
            <a:r>
              <a:rPr lang="pt-BR" altLang="pt-BR" sz="1800" b="1" dirty="0">
                <a:solidFill>
                  <a:schemeClr val="tx1"/>
                </a:solidFill>
                <a:latin typeface="+mn-lt"/>
              </a:rPr>
              <a:t>disso cada processo possui uma área privativa chamada de </a:t>
            </a:r>
            <a:r>
              <a:rPr lang="pt-BR" altLang="pt-BR" sz="1800" b="1" dirty="0">
                <a:solidFill>
                  <a:srgbClr val="FF0000"/>
                </a:solidFill>
                <a:latin typeface="+mn-lt"/>
              </a:rPr>
              <a:t>bloco de contexto do processo BCP</a:t>
            </a:r>
            <a:r>
              <a:rPr lang="pt-BR" altLang="pt-BR" sz="1800" b="1" dirty="0">
                <a:solidFill>
                  <a:schemeClr val="tx1"/>
                </a:solidFill>
                <a:latin typeface="+mn-lt"/>
              </a:rPr>
              <a:t> que é usada pelo sistema gerenciador de processos (</a:t>
            </a:r>
            <a:r>
              <a:rPr lang="pt-BR" altLang="pt-BR" sz="1800" b="1" dirty="0" err="1">
                <a:solidFill>
                  <a:schemeClr val="tx1"/>
                </a:solidFill>
                <a:latin typeface="+mn-lt"/>
              </a:rPr>
              <a:t>scheduler</a:t>
            </a:r>
            <a:r>
              <a:rPr lang="pt-BR" altLang="pt-BR" sz="1800" b="1" dirty="0">
                <a:solidFill>
                  <a:schemeClr val="tx1"/>
                </a:solidFill>
                <a:latin typeface="+mn-lt"/>
              </a:rPr>
              <a:t>) para guardar informações que preservam o contexto do processo.</a:t>
            </a: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spTree>
    <p:extLst>
      <p:ext uri="{BB962C8B-B14F-4D97-AF65-F5344CB8AC3E}">
        <p14:creationId xmlns:p14="http://schemas.microsoft.com/office/powerpoint/2010/main" val="3892640464"/>
      </p:ext>
    </p:extLst>
  </p:cSld>
  <p:clrMapOvr>
    <a:masterClrMapping/>
  </p:clrMapOvr>
  <p:transition>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35</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178984" y="1257955"/>
            <a:ext cx="4708856" cy="5909310"/>
          </a:xfrm>
          <a:prstGeom prst="rect">
            <a:avLst/>
          </a:prstGeom>
        </p:spPr>
        <p:txBody>
          <a:bodyPr wrap="square">
            <a:spAutoFit/>
          </a:bodyPr>
          <a:lstStyle/>
          <a:p>
            <a:pPr algn="just">
              <a:lnSpc>
                <a:spcPct val="150000"/>
              </a:lnSpc>
            </a:pPr>
            <a:r>
              <a:rPr lang="pt-BR" altLang="pt-BR" sz="1800" b="1" dirty="0">
                <a:solidFill>
                  <a:schemeClr val="tx1"/>
                </a:solidFill>
              </a:rPr>
              <a:t>Processos Paralelos </a:t>
            </a:r>
            <a:r>
              <a:rPr lang="pt-BR" altLang="pt-BR" sz="1800" b="1" dirty="0" smtClean="0">
                <a:solidFill>
                  <a:schemeClr val="tx1"/>
                </a:solidFill>
              </a:rPr>
              <a:t> x Processos Concorrentes</a:t>
            </a:r>
            <a:endParaRPr lang="pt-BR" altLang="pt-BR" sz="1800" b="1" dirty="0">
              <a:solidFill>
                <a:schemeClr val="tx1"/>
              </a:solidFill>
            </a:endParaRPr>
          </a:p>
          <a:p>
            <a:pPr algn="just" eaLnBrk="1" hangingPunct="1">
              <a:lnSpc>
                <a:spcPct val="150000"/>
              </a:lnSpc>
            </a:pPr>
            <a:endParaRPr lang="pt-BR" altLang="pt-BR" sz="1800" b="1" dirty="0">
              <a:solidFill>
                <a:schemeClr val="tx1"/>
              </a:solidFill>
              <a:latin typeface="+mn-lt"/>
            </a:endParaRPr>
          </a:p>
          <a:p>
            <a:pPr algn="just" eaLnBrk="1" hangingPunct="1">
              <a:lnSpc>
                <a:spcPct val="150000"/>
              </a:lnSpc>
            </a:pPr>
            <a:r>
              <a:rPr lang="pt-BR" altLang="pt-BR" sz="1800" b="1" dirty="0">
                <a:solidFill>
                  <a:srgbClr val="C00000"/>
                </a:solidFill>
                <a:latin typeface="+mn-lt"/>
              </a:rPr>
              <a:t>Processos Paralelos </a:t>
            </a:r>
          </a:p>
          <a:p>
            <a:pPr algn="just" eaLnBrk="1" hangingPunct="1">
              <a:lnSpc>
                <a:spcPct val="150000"/>
              </a:lnSpc>
            </a:pPr>
            <a:endParaRPr lang="pt-BR" altLang="pt-BR" sz="1800" b="1" dirty="0">
              <a:solidFill>
                <a:schemeClr val="tx1"/>
              </a:solidFill>
              <a:latin typeface="+mn-lt"/>
            </a:endParaRPr>
          </a:p>
          <a:p>
            <a:pPr algn="just" eaLnBrk="1" hangingPunct="1">
              <a:lnSpc>
                <a:spcPct val="150000"/>
              </a:lnSpc>
            </a:pPr>
            <a:r>
              <a:rPr lang="pt-BR" altLang="pt-BR" sz="1800" b="1" dirty="0">
                <a:solidFill>
                  <a:schemeClr val="tx1"/>
                </a:solidFill>
                <a:latin typeface="+mn-lt"/>
              </a:rPr>
              <a:t>É guando dois os mais processos são executados simultaneamente e não depende um do outro (</a:t>
            </a:r>
            <a:r>
              <a:rPr lang="pt-BR" altLang="pt-BR" sz="1800" b="1" dirty="0">
                <a:solidFill>
                  <a:srgbClr val="C00000"/>
                </a:solidFill>
                <a:latin typeface="+mn-lt"/>
              </a:rPr>
              <a:t>são independentes</a:t>
            </a:r>
            <a:r>
              <a:rPr lang="pt-BR" altLang="pt-BR" sz="1800" b="1" dirty="0">
                <a:solidFill>
                  <a:schemeClr val="tx1"/>
                </a:solidFill>
                <a:latin typeface="+mn-lt"/>
              </a:rPr>
              <a:t>).</a:t>
            </a:r>
          </a:p>
          <a:p>
            <a:pPr algn="just" eaLnBrk="1" hangingPunct="1">
              <a:lnSpc>
                <a:spcPct val="150000"/>
              </a:lnSpc>
            </a:pPr>
            <a:r>
              <a:rPr lang="pt-BR" altLang="pt-BR" sz="1800" b="1" dirty="0">
                <a:solidFill>
                  <a:schemeClr val="tx1"/>
                </a:solidFill>
                <a:latin typeface="+mn-lt"/>
              </a:rPr>
              <a:t>S</a:t>
            </a:r>
            <a:r>
              <a:rPr lang="pt-BR" altLang="pt-BR" sz="1800" b="1" dirty="0" smtClean="0">
                <a:solidFill>
                  <a:schemeClr val="tx1"/>
                </a:solidFill>
                <a:latin typeface="+mn-lt"/>
              </a:rPr>
              <a:t>ão </a:t>
            </a:r>
            <a:r>
              <a:rPr lang="pt-BR" altLang="pt-BR" sz="1800" b="1" dirty="0">
                <a:solidFill>
                  <a:schemeClr val="tx1"/>
                </a:solidFill>
                <a:latin typeface="+mn-lt"/>
              </a:rPr>
              <a:t>independente no sentido de que a atividade de um não depende ou interfere na atividade do outro.</a:t>
            </a:r>
          </a:p>
          <a:p>
            <a:pPr algn="just" eaLnBrk="1" hangingPunct="1">
              <a:lnSpc>
                <a:spcPct val="150000"/>
              </a:lnSpc>
            </a:pPr>
            <a:endParaRPr lang="pt-BR" altLang="pt-BR" sz="1800" b="1" dirty="0">
              <a:solidFill>
                <a:schemeClr val="tx1"/>
              </a:solidFill>
              <a:latin typeface="+mn-lt"/>
            </a:endParaRPr>
          </a:p>
          <a:p>
            <a:pPr algn="just" eaLnBrk="1" hangingPunct="1">
              <a:lnSpc>
                <a:spcPct val="150000"/>
              </a:lnSpc>
            </a:pPr>
            <a:endParaRPr lang="pt-BR" altLang="pt-BR" sz="18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3" name="Imagem 2"/>
          <p:cNvPicPr>
            <a:picLocks noChangeAspect="1"/>
          </p:cNvPicPr>
          <p:nvPr/>
        </p:nvPicPr>
        <p:blipFill>
          <a:blip r:embed="rId4"/>
          <a:stretch>
            <a:fillRect/>
          </a:stretch>
        </p:blipFill>
        <p:spPr>
          <a:xfrm>
            <a:off x="4887840" y="1997123"/>
            <a:ext cx="4256160" cy="2056262"/>
          </a:xfrm>
          <a:prstGeom prst="rect">
            <a:avLst/>
          </a:prstGeom>
        </p:spPr>
      </p:pic>
    </p:spTree>
    <p:extLst>
      <p:ext uri="{BB962C8B-B14F-4D97-AF65-F5344CB8AC3E}">
        <p14:creationId xmlns:p14="http://schemas.microsoft.com/office/powerpoint/2010/main" val="3105193527"/>
      </p:ext>
    </p:extLst>
  </p:cSld>
  <p:clrMapOvr>
    <a:masterClrMapping/>
  </p:clrMapOvr>
  <p:transition>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36</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187228" y="1162420"/>
            <a:ext cx="5675906" cy="5863144"/>
          </a:xfrm>
          <a:prstGeom prst="rect">
            <a:avLst/>
          </a:prstGeom>
        </p:spPr>
        <p:txBody>
          <a:bodyPr wrap="square">
            <a:spAutoFit/>
          </a:bodyPr>
          <a:lstStyle/>
          <a:p>
            <a:pPr algn="just">
              <a:lnSpc>
                <a:spcPct val="150000"/>
              </a:lnSpc>
            </a:pPr>
            <a:r>
              <a:rPr lang="pt-BR" altLang="pt-BR" sz="1800" b="1" dirty="0">
                <a:solidFill>
                  <a:schemeClr val="tx1"/>
                </a:solidFill>
              </a:rPr>
              <a:t>Processos Paralelos </a:t>
            </a:r>
            <a:r>
              <a:rPr lang="pt-BR" altLang="pt-BR" sz="1800" b="1" dirty="0" smtClean="0">
                <a:solidFill>
                  <a:schemeClr val="tx1"/>
                </a:solidFill>
              </a:rPr>
              <a:t> x Processos Concorrentes</a:t>
            </a:r>
            <a:endParaRPr lang="pt-BR" altLang="pt-BR" sz="1800" b="1" dirty="0">
              <a:solidFill>
                <a:schemeClr val="tx1"/>
              </a:solidFill>
            </a:endParaRPr>
          </a:p>
          <a:p>
            <a:pPr algn="just" eaLnBrk="1" hangingPunct="1">
              <a:lnSpc>
                <a:spcPct val="150000"/>
              </a:lnSpc>
            </a:pPr>
            <a:endParaRPr lang="pt-BR" altLang="pt-BR" sz="1800" b="1" dirty="0">
              <a:solidFill>
                <a:schemeClr val="tx1"/>
              </a:solidFill>
              <a:latin typeface="+mn-lt"/>
            </a:endParaRPr>
          </a:p>
          <a:p>
            <a:pPr algn="just" eaLnBrk="1" hangingPunct="1">
              <a:lnSpc>
                <a:spcPct val="150000"/>
              </a:lnSpc>
            </a:pPr>
            <a:r>
              <a:rPr lang="pt-BR" altLang="pt-BR" sz="1800" b="1" dirty="0" smtClean="0">
                <a:solidFill>
                  <a:srgbClr val="C00000"/>
                </a:solidFill>
                <a:latin typeface="+mn-lt"/>
              </a:rPr>
              <a:t>Processos </a:t>
            </a:r>
            <a:r>
              <a:rPr lang="pt-BR" altLang="pt-BR" sz="1800" b="1" dirty="0">
                <a:solidFill>
                  <a:srgbClr val="C00000"/>
                </a:solidFill>
                <a:latin typeface="+mn-lt"/>
              </a:rPr>
              <a:t>Concorrentes</a:t>
            </a:r>
          </a:p>
          <a:p>
            <a:pPr algn="just" eaLnBrk="1" hangingPunct="1">
              <a:lnSpc>
                <a:spcPct val="150000"/>
              </a:lnSpc>
            </a:pPr>
            <a:endParaRPr lang="pt-BR" altLang="pt-BR" sz="1800" b="1" dirty="0">
              <a:solidFill>
                <a:schemeClr val="tx1"/>
              </a:solidFill>
              <a:latin typeface="+mn-lt"/>
            </a:endParaRPr>
          </a:p>
          <a:p>
            <a:pPr algn="just" eaLnBrk="1" hangingPunct="1">
              <a:lnSpc>
                <a:spcPct val="150000"/>
              </a:lnSpc>
            </a:pPr>
            <a:r>
              <a:rPr lang="pt-BR" altLang="pt-BR" sz="1800" b="1" dirty="0">
                <a:solidFill>
                  <a:schemeClr val="tx1"/>
                </a:solidFill>
                <a:latin typeface="+mn-lt"/>
              </a:rPr>
              <a:t>Em muitos casos, porém, as atividades de processos paralelos não são inteiramente independentes e dois ou mais processos eventualmente </a:t>
            </a:r>
            <a:r>
              <a:rPr lang="pt-BR" altLang="pt-BR" sz="1800" b="1" dirty="0">
                <a:solidFill>
                  <a:srgbClr val="C00000"/>
                </a:solidFill>
                <a:latin typeface="+mn-lt"/>
              </a:rPr>
              <a:t>precisam se comunicar entre si</a:t>
            </a:r>
            <a:r>
              <a:rPr lang="pt-BR" altLang="pt-BR" sz="1800" b="1" dirty="0">
                <a:solidFill>
                  <a:schemeClr val="tx1"/>
                </a:solidFill>
                <a:latin typeface="+mn-lt"/>
              </a:rPr>
              <a:t>. Nesse caso dizemos que o processo é </a:t>
            </a:r>
            <a:r>
              <a:rPr lang="pt-BR" altLang="pt-BR" sz="1800" b="1" dirty="0">
                <a:solidFill>
                  <a:srgbClr val="C00000"/>
                </a:solidFill>
                <a:latin typeface="+mn-lt"/>
              </a:rPr>
              <a:t>Cooperante</a:t>
            </a:r>
            <a:r>
              <a:rPr lang="pt-BR" altLang="pt-BR" sz="1800" b="1" dirty="0">
                <a:solidFill>
                  <a:schemeClr val="tx1"/>
                </a:solidFill>
                <a:latin typeface="+mn-lt"/>
              </a:rPr>
              <a:t> ou </a:t>
            </a:r>
            <a:r>
              <a:rPr lang="pt-BR" altLang="pt-BR" sz="1800" b="1" dirty="0">
                <a:solidFill>
                  <a:srgbClr val="C00000"/>
                </a:solidFill>
                <a:latin typeface="+mn-lt"/>
              </a:rPr>
              <a:t>Concorrente</a:t>
            </a:r>
            <a:r>
              <a:rPr lang="pt-BR" altLang="pt-BR" sz="1800" b="1" dirty="0">
                <a:solidFill>
                  <a:schemeClr val="tx1"/>
                </a:solidFill>
                <a:latin typeface="+mn-lt"/>
              </a:rPr>
              <a:t> e é necessário introduzir um mecanismo de comunicação entre eles. Esse mecanismo é chamado de </a:t>
            </a:r>
            <a:r>
              <a:rPr lang="pt-BR" altLang="pt-BR" sz="1800" b="1" dirty="0">
                <a:solidFill>
                  <a:srgbClr val="C00000"/>
                </a:solidFill>
                <a:latin typeface="+mn-lt"/>
              </a:rPr>
              <a:t>Mecanismo de sincronização.</a:t>
            </a: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3" name="Imagem 2"/>
          <p:cNvPicPr>
            <a:picLocks noChangeAspect="1"/>
          </p:cNvPicPr>
          <p:nvPr/>
        </p:nvPicPr>
        <p:blipFill>
          <a:blip r:embed="rId4"/>
          <a:stretch>
            <a:fillRect/>
          </a:stretch>
        </p:blipFill>
        <p:spPr>
          <a:xfrm>
            <a:off x="6019799" y="1879600"/>
            <a:ext cx="2953257" cy="2910764"/>
          </a:xfrm>
          <a:prstGeom prst="rect">
            <a:avLst/>
          </a:prstGeom>
        </p:spPr>
      </p:pic>
    </p:spTree>
    <p:extLst>
      <p:ext uri="{BB962C8B-B14F-4D97-AF65-F5344CB8AC3E}">
        <p14:creationId xmlns:p14="http://schemas.microsoft.com/office/powerpoint/2010/main" val="3585612667"/>
      </p:ext>
    </p:extLst>
  </p:cSld>
  <p:clrMapOvr>
    <a:masterClrMapping/>
  </p:clrMapOvr>
  <p:transition>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ctrTitle"/>
          </p:nvPr>
        </p:nvSpPr>
        <p:spPr>
          <a:xfrm>
            <a:off x="2975212" y="1786885"/>
            <a:ext cx="6960358" cy="2209800"/>
          </a:xfrm>
          <a:prstGeom prst="rect">
            <a:avLst/>
          </a:prstGeom>
          <a:noFill/>
          <a:ln>
            <a:noFill/>
          </a:ln>
        </p:spPr>
        <p:txBody>
          <a:bodyPr spcFirstLastPara="1" wrap="square" lIns="91425" tIns="45700" rIns="91425" bIns="45700" anchor="ctr" anchorCtr="0">
            <a:noAutofit/>
          </a:bodyPr>
          <a:lstStyle/>
          <a:p>
            <a:r>
              <a:rPr lang="pt-BR" sz="2400" b="1" dirty="0" smtClean="0"/>
              <a:t>5 - Conceitos Avançados de S.O</a:t>
            </a:r>
            <a:r>
              <a:rPr lang="pt-BR" sz="2400" b="1" dirty="0" smtClean="0"/>
              <a:t>.</a:t>
            </a:r>
            <a:br>
              <a:rPr lang="pt-BR" sz="2400" b="1" dirty="0" smtClean="0"/>
            </a:br>
            <a:r>
              <a:rPr lang="pt-BR" sz="2400" b="1" dirty="0"/>
              <a:t/>
            </a:r>
            <a:br>
              <a:rPr lang="pt-BR" sz="2400" b="1" dirty="0"/>
            </a:br>
            <a:r>
              <a:rPr lang="pt-BR" altLang="pt-BR" sz="2400" b="1" dirty="0">
                <a:solidFill>
                  <a:schemeClr val="bg1"/>
                </a:solidFill>
              </a:rPr>
              <a:t>Escalonamento de Processos</a:t>
            </a:r>
            <a:r>
              <a:rPr lang="pt-BR" altLang="pt-BR" sz="2400" b="1" dirty="0">
                <a:solidFill>
                  <a:srgbClr val="C00000"/>
                </a:solidFill>
              </a:rPr>
              <a:t/>
            </a:r>
            <a:br>
              <a:rPr lang="pt-BR" altLang="pt-BR" sz="2400" b="1" dirty="0">
                <a:solidFill>
                  <a:srgbClr val="C00000"/>
                </a:solidFill>
              </a:rPr>
            </a:br>
            <a:endParaRPr lang="pt-BR" sz="2400" dirty="0"/>
          </a:p>
        </p:txBody>
      </p:sp>
      <p:sp>
        <p:nvSpPr>
          <p:cNvPr id="155" name="Google Shape;155;p1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37</a:t>
            </a:fld>
            <a:endParaRPr/>
          </a:p>
        </p:txBody>
      </p:sp>
      <p:pic>
        <p:nvPicPr>
          <p:cNvPr id="156" name="Google Shape;156;p18"/>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3" name="Espaço Reservado para Rodapé 2"/>
          <p:cNvSpPr>
            <a:spLocks noGrp="1"/>
          </p:cNvSpPr>
          <p:nvPr>
            <p:ph type="ftr" idx="11"/>
          </p:nvPr>
        </p:nvSpPr>
        <p:spPr/>
        <p:txBody>
          <a:bodyPr/>
          <a:lstStyle/>
          <a:p>
            <a:r>
              <a:rPr lang="pt-BR" dirty="0" smtClean="0"/>
              <a:t>Aula 05 - Sistema Operacional</a:t>
            </a:r>
            <a:endParaRPr lang="pt-BR" dirty="0"/>
          </a:p>
        </p:txBody>
      </p:sp>
    </p:spTree>
    <p:extLst>
      <p:ext uri="{BB962C8B-B14F-4D97-AF65-F5344CB8AC3E}">
        <p14:creationId xmlns:p14="http://schemas.microsoft.com/office/powerpoint/2010/main" val="2475795607"/>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38</a:t>
            </a:fld>
            <a:endParaRPr/>
          </a:p>
        </p:txBody>
      </p:sp>
      <p:pic>
        <p:nvPicPr>
          <p:cNvPr id="164" name="Google Shape;164;p19"/>
          <p:cNvPicPr preferRelativeResize="0"/>
          <p:nvPr/>
        </p:nvPicPr>
        <p:blipFill rotWithShape="1">
          <a:blip r:embed="rId4">
            <a:alphaModFix/>
          </a:blip>
          <a:srcRect/>
          <a:stretch/>
        </p:blipFill>
        <p:spPr>
          <a:xfrm>
            <a:off x="7481887" y="508000"/>
            <a:ext cx="1439862" cy="495300"/>
          </a:xfrm>
          <a:prstGeom prst="rect">
            <a:avLst/>
          </a:prstGeom>
          <a:noFill/>
          <a:ln>
            <a:noFill/>
          </a:ln>
        </p:spPr>
      </p:pic>
      <p:sp>
        <p:nvSpPr>
          <p:cNvPr id="2" name="Retângulo 1"/>
          <p:cNvSpPr/>
          <p:nvPr/>
        </p:nvSpPr>
        <p:spPr>
          <a:xfrm>
            <a:off x="250825" y="1756784"/>
            <a:ext cx="4553187" cy="4001095"/>
          </a:xfrm>
          <a:prstGeom prst="rect">
            <a:avLst/>
          </a:prstGeom>
        </p:spPr>
        <p:txBody>
          <a:bodyPr wrap="square">
            <a:spAutoFit/>
          </a:bodyPr>
          <a:lstStyle/>
          <a:p>
            <a:pPr algn="just" eaLnBrk="1" hangingPunct="1">
              <a:lnSpc>
                <a:spcPct val="150000"/>
              </a:lnSpc>
            </a:pPr>
            <a:r>
              <a:rPr lang="pt-BR" altLang="pt-BR" sz="2000" b="1" dirty="0">
                <a:solidFill>
                  <a:srgbClr val="FF0000"/>
                </a:solidFill>
                <a:latin typeface="+mn-lt"/>
              </a:rPr>
              <a:t>Programa</a:t>
            </a:r>
          </a:p>
          <a:p>
            <a:pPr marL="342900" indent="-342900" algn="just" eaLnBrk="1" hangingPunct="1">
              <a:lnSpc>
                <a:spcPct val="150000"/>
              </a:lnSpc>
              <a:buFont typeface="Arial" panose="020B0604020202020204" pitchFamily="34" charset="0"/>
              <a:buChar char="•"/>
            </a:pPr>
            <a:r>
              <a:rPr lang="pt-BR" altLang="pt-BR" sz="2000" b="1" dirty="0" smtClean="0">
                <a:latin typeface="+mn-lt"/>
              </a:rPr>
              <a:t>Entidade </a:t>
            </a:r>
            <a:r>
              <a:rPr lang="pt-BR" altLang="pt-BR" sz="2000" b="1" dirty="0">
                <a:latin typeface="+mn-lt"/>
              </a:rPr>
              <a:t>estática e permanente </a:t>
            </a:r>
            <a:r>
              <a:rPr lang="pt-BR" altLang="pt-BR" sz="2000" b="1" dirty="0" smtClean="0">
                <a:latin typeface="+mn-lt"/>
              </a:rPr>
              <a:t>(sequência </a:t>
            </a:r>
            <a:r>
              <a:rPr lang="pt-BR" altLang="pt-BR" sz="2000" b="1" dirty="0">
                <a:latin typeface="+mn-lt"/>
              </a:rPr>
              <a:t>de </a:t>
            </a:r>
            <a:r>
              <a:rPr lang="pt-BR" altLang="pt-BR" sz="2000" b="1" dirty="0" smtClean="0">
                <a:latin typeface="+mn-lt"/>
              </a:rPr>
              <a:t>instruções).</a:t>
            </a:r>
            <a:endParaRPr lang="pt-BR" altLang="pt-BR" sz="2000" b="1" dirty="0">
              <a:latin typeface="+mn-lt"/>
            </a:endParaRPr>
          </a:p>
          <a:p>
            <a:pPr algn="just" eaLnBrk="1" hangingPunct="1">
              <a:lnSpc>
                <a:spcPct val="150000"/>
              </a:lnSpc>
            </a:pPr>
            <a:endParaRPr lang="pt-BR" altLang="pt-BR" sz="2000" b="1" dirty="0">
              <a:latin typeface="+mn-lt"/>
            </a:endParaRPr>
          </a:p>
          <a:p>
            <a:pPr algn="just" eaLnBrk="1" hangingPunct="1">
              <a:lnSpc>
                <a:spcPct val="150000"/>
              </a:lnSpc>
            </a:pPr>
            <a:r>
              <a:rPr lang="pt-BR" altLang="pt-BR" sz="2000" b="1" dirty="0">
                <a:solidFill>
                  <a:srgbClr val="FF0000"/>
                </a:solidFill>
                <a:latin typeface="+mn-lt"/>
              </a:rPr>
              <a:t>Processo</a:t>
            </a:r>
          </a:p>
          <a:p>
            <a:pPr marL="342900" indent="-342900" algn="just" eaLnBrk="1" hangingPunct="1">
              <a:lnSpc>
                <a:spcPct val="150000"/>
              </a:lnSpc>
              <a:buFont typeface="Arial" panose="020B0604020202020204" pitchFamily="34" charset="0"/>
              <a:buChar char="•"/>
            </a:pPr>
            <a:r>
              <a:rPr lang="pt-BR" altLang="pt-BR" sz="2000" b="1" dirty="0" smtClean="0">
                <a:latin typeface="+mn-lt"/>
              </a:rPr>
              <a:t>Entidade </a:t>
            </a:r>
            <a:r>
              <a:rPr lang="pt-BR" altLang="pt-BR" sz="2000" b="1" dirty="0">
                <a:latin typeface="+mn-lt"/>
              </a:rPr>
              <a:t>Dinâmica,  um ou mais programas em execução.</a:t>
            </a:r>
          </a:p>
          <a:p>
            <a:pPr marL="342900" indent="-342900" algn="just" eaLnBrk="1" hangingPunct="1">
              <a:lnSpc>
                <a:spcPct val="150000"/>
              </a:lnSpc>
              <a:buFont typeface="Arial" panose="020B0604020202020204" pitchFamily="34" charset="0"/>
              <a:buChar char="•"/>
            </a:pPr>
            <a:r>
              <a:rPr lang="pt-BR" altLang="pt-BR" sz="2000" b="1" dirty="0" smtClean="0">
                <a:latin typeface="+mn-lt"/>
              </a:rPr>
              <a:t>Composto </a:t>
            </a:r>
            <a:r>
              <a:rPr lang="pt-BR" altLang="pt-BR" sz="2000" b="1" dirty="0">
                <a:latin typeface="+mn-lt"/>
              </a:rPr>
              <a:t>por programa e dados</a:t>
            </a:r>
          </a:p>
          <a:p>
            <a:pPr eaLnBrk="1" hangingPunct="1"/>
            <a:endParaRPr lang="pt-BR" altLang="pt-BR" b="1" dirty="0">
              <a:latin typeface="Bookman Old Style" panose="02050604050505020204" pitchFamily="18" charset="0"/>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8458" y="4098140"/>
            <a:ext cx="28003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Objeto 2"/>
          <p:cNvGraphicFramePr>
            <a:graphicFrameLocks noChangeAspect="1"/>
          </p:cNvGraphicFramePr>
          <p:nvPr>
            <p:extLst>
              <p:ext uri="{D42A27DB-BD31-4B8C-83A1-F6EECF244321}">
                <p14:modId xmlns:p14="http://schemas.microsoft.com/office/powerpoint/2010/main" val="277309237"/>
              </p:ext>
            </p:extLst>
          </p:nvPr>
        </p:nvGraphicFramePr>
        <p:xfrm>
          <a:off x="5057775" y="1756784"/>
          <a:ext cx="3629025" cy="1323975"/>
        </p:xfrm>
        <a:graphic>
          <a:graphicData uri="http://schemas.openxmlformats.org/presentationml/2006/ole">
            <mc:AlternateContent xmlns:mc="http://schemas.openxmlformats.org/markup-compatibility/2006">
              <mc:Choice xmlns:v="urn:schemas-microsoft-com:vml" Requires="v">
                <p:oleObj spid="_x0000_s2060" name="Imagem de Bitmap" r:id="rId6" imgW="3629532" imgH="1324160" progId="Paint.Picture">
                  <p:embed/>
                </p:oleObj>
              </mc:Choice>
              <mc:Fallback>
                <p:oleObj name="Imagem de Bitmap" r:id="rId6" imgW="3629532" imgH="132416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7775" y="1756784"/>
                        <a:ext cx="36290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53903346"/>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39</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187228" y="1162420"/>
            <a:ext cx="4712318" cy="5724644"/>
          </a:xfrm>
          <a:prstGeom prst="rect">
            <a:avLst/>
          </a:prstGeom>
        </p:spPr>
        <p:txBody>
          <a:bodyPr wrap="square">
            <a:spAutoFit/>
          </a:bodyPr>
          <a:lstStyle/>
          <a:p>
            <a:pPr algn="just"/>
            <a:r>
              <a:rPr lang="pt-BR" altLang="pt-BR" sz="1800" b="1" dirty="0">
                <a:solidFill>
                  <a:srgbClr val="C00000"/>
                </a:solidFill>
              </a:rPr>
              <a:t>Processo pode estar em dois estados:</a:t>
            </a:r>
          </a:p>
          <a:p>
            <a:pPr algn="just"/>
            <a:endParaRPr lang="pt-BR" altLang="pt-BR" sz="1800" b="1" dirty="0">
              <a:solidFill>
                <a:schemeClr val="tx1"/>
              </a:solidFill>
            </a:endParaRPr>
          </a:p>
          <a:p>
            <a:pPr algn="just"/>
            <a:r>
              <a:rPr lang="pt-BR" altLang="pt-BR" sz="1800" b="1" dirty="0" smtClean="0">
                <a:solidFill>
                  <a:srgbClr val="C00000"/>
                </a:solidFill>
              </a:rPr>
              <a:t>Ativo</a:t>
            </a:r>
            <a:r>
              <a:rPr lang="pt-BR" altLang="pt-BR" sz="1800" b="1" dirty="0" smtClean="0">
                <a:solidFill>
                  <a:schemeClr val="tx1"/>
                </a:solidFill>
              </a:rPr>
              <a:t> </a:t>
            </a:r>
            <a:r>
              <a:rPr lang="pt-BR" altLang="pt-BR" sz="1800" b="1" dirty="0">
                <a:solidFill>
                  <a:schemeClr val="tx1"/>
                </a:solidFill>
              </a:rPr>
              <a:t>- quando o processo está logicamente em execução (chamado também acordado)</a:t>
            </a:r>
          </a:p>
          <a:p>
            <a:pPr algn="just"/>
            <a:r>
              <a:rPr lang="pt-BR" altLang="pt-BR" sz="1800" b="1" dirty="0" smtClean="0">
                <a:solidFill>
                  <a:srgbClr val="C00000"/>
                </a:solidFill>
              </a:rPr>
              <a:t>Espera</a:t>
            </a:r>
            <a:r>
              <a:rPr lang="pt-BR" altLang="pt-BR" sz="1800" b="1" dirty="0" smtClean="0">
                <a:solidFill>
                  <a:schemeClr val="tx1"/>
                </a:solidFill>
              </a:rPr>
              <a:t> </a:t>
            </a:r>
            <a:r>
              <a:rPr lang="pt-BR" altLang="pt-BR" sz="1800" b="1" dirty="0">
                <a:solidFill>
                  <a:schemeClr val="tx1"/>
                </a:solidFill>
              </a:rPr>
              <a:t>- quando o processo está parado à espera de alguma informação (chamado também </a:t>
            </a:r>
            <a:r>
              <a:rPr lang="pt-BR" altLang="pt-BR" sz="1800" b="1" dirty="0" smtClean="0">
                <a:solidFill>
                  <a:schemeClr val="tx1"/>
                </a:solidFill>
              </a:rPr>
              <a:t>Dormindo ou </a:t>
            </a:r>
            <a:r>
              <a:rPr lang="pt-BR" altLang="pt-BR" sz="1800" b="1" dirty="0">
                <a:solidFill>
                  <a:schemeClr val="tx1"/>
                </a:solidFill>
              </a:rPr>
              <a:t>Bloqueado</a:t>
            </a:r>
            <a:r>
              <a:rPr lang="pt-BR" altLang="pt-BR" sz="1800" b="1" dirty="0" smtClean="0">
                <a:solidFill>
                  <a:schemeClr val="tx1"/>
                </a:solidFill>
              </a:rPr>
              <a:t>)</a:t>
            </a:r>
            <a:endParaRPr lang="pt-BR" altLang="pt-BR" sz="1800" b="1" dirty="0">
              <a:solidFill>
                <a:schemeClr val="tx1"/>
              </a:solidFill>
            </a:endParaRPr>
          </a:p>
          <a:p>
            <a:pPr algn="just"/>
            <a:endParaRPr lang="pt-BR" altLang="pt-BR" sz="1800" b="1" dirty="0">
              <a:solidFill>
                <a:schemeClr val="tx1"/>
              </a:solidFill>
            </a:endParaRPr>
          </a:p>
          <a:p>
            <a:pPr algn="just"/>
            <a:endParaRPr lang="pt-BR" altLang="pt-BR" sz="1800" b="1" dirty="0">
              <a:solidFill>
                <a:schemeClr val="tx1"/>
              </a:solidFill>
            </a:endParaRPr>
          </a:p>
          <a:p>
            <a:pPr algn="just"/>
            <a:r>
              <a:rPr lang="pt-BR" altLang="pt-BR" sz="1800" b="1" dirty="0">
                <a:solidFill>
                  <a:srgbClr val="C00000"/>
                </a:solidFill>
              </a:rPr>
              <a:t>E o processo Ativo (</a:t>
            </a:r>
            <a:r>
              <a:rPr lang="pt-BR" altLang="pt-BR" sz="1800" b="1" dirty="0" err="1">
                <a:solidFill>
                  <a:srgbClr val="C00000"/>
                </a:solidFill>
              </a:rPr>
              <a:t>subestado</a:t>
            </a:r>
            <a:r>
              <a:rPr lang="pt-BR" altLang="pt-BR" sz="1800" b="1" dirty="0">
                <a:solidFill>
                  <a:srgbClr val="C00000"/>
                </a:solidFill>
              </a:rPr>
              <a:t>) pode ter dois estados: </a:t>
            </a:r>
          </a:p>
          <a:p>
            <a:pPr algn="just"/>
            <a:endParaRPr lang="pt-BR" altLang="pt-BR" sz="1800" b="1" dirty="0">
              <a:solidFill>
                <a:schemeClr val="tx1"/>
              </a:solidFill>
            </a:endParaRPr>
          </a:p>
          <a:p>
            <a:pPr algn="just"/>
            <a:r>
              <a:rPr lang="pt-BR" altLang="pt-BR" sz="1800" b="1" dirty="0" smtClean="0">
                <a:solidFill>
                  <a:srgbClr val="C00000"/>
                </a:solidFill>
              </a:rPr>
              <a:t>Pronto</a:t>
            </a:r>
            <a:r>
              <a:rPr lang="pt-BR" altLang="pt-BR" sz="1800" b="1" dirty="0" smtClean="0">
                <a:solidFill>
                  <a:schemeClr val="tx1"/>
                </a:solidFill>
              </a:rPr>
              <a:t> (</a:t>
            </a:r>
            <a:r>
              <a:rPr lang="pt-BR" altLang="pt-BR" sz="1800" b="1" dirty="0" err="1" smtClean="0">
                <a:solidFill>
                  <a:schemeClr val="tx1"/>
                </a:solidFill>
              </a:rPr>
              <a:t>ready</a:t>
            </a:r>
            <a:r>
              <a:rPr lang="pt-BR" altLang="pt-BR" sz="1800" b="1" dirty="0">
                <a:solidFill>
                  <a:schemeClr val="tx1"/>
                </a:solidFill>
              </a:rPr>
              <a:t>)- quando fica a espera de um processador para continuar sua execução. </a:t>
            </a:r>
          </a:p>
          <a:p>
            <a:pPr algn="just"/>
            <a:r>
              <a:rPr lang="pt-BR" altLang="pt-BR" sz="1800" b="1" dirty="0" smtClean="0">
                <a:solidFill>
                  <a:srgbClr val="C00000"/>
                </a:solidFill>
              </a:rPr>
              <a:t>Execução</a:t>
            </a:r>
            <a:r>
              <a:rPr lang="pt-BR" altLang="pt-BR" sz="1800" b="1" dirty="0" smtClean="0">
                <a:solidFill>
                  <a:schemeClr val="tx1"/>
                </a:solidFill>
              </a:rPr>
              <a:t> </a:t>
            </a:r>
            <a:r>
              <a:rPr lang="pt-BR" altLang="pt-BR" sz="1800" b="1" dirty="0">
                <a:solidFill>
                  <a:schemeClr val="tx1"/>
                </a:solidFill>
              </a:rPr>
              <a:t>(</a:t>
            </a:r>
            <a:r>
              <a:rPr lang="pt-BR" altLang="pt-BR" sz="1800" b="1" dirty="0" err="1">
                <a:solidFill>
                  <a:schemeClr val="tx1"/>
                </a:solidFill>
              </a:rPr>
              <a:t>running</a:t>
            </a:r>
            <a:r>
              <a:rPr lang="pt-BR" altLang="pt-BR" sz="1800" b="1" dirty="0">
                <a:solidFill>
                  <a:schemeClr val="tx1"/>
                </a:solidFill>
              </a:rPr>
              <a:t>)- quando o processo está de posse de um processador.</a:t>
            </a: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4" name="Imagem 3"/>
          <p:cNvPicPr>
            <a:picLocks noChangeAspect="1"/>
          </p:cNvPicPr>
          <p:nvPr/>
        </p:nvPicPr>
        <p:blipFill>
          <a:blip r:embed="rId4"/>
          <a:stretch>
            <a:fillRect/>
          </a:stretch>
        </p:blipFill>
        <p:spPr>
          <a:xfrm>
            <a:off x="5044665" y="1879599"/>
            <a:ext cx="4056472" cy="3292901"/>
          </a:xfrm>
          <a:prstGeom prst="rect">
            <a:avLst/>
          </a:prstGeom>
        </p:spPr>
      </p:pic>
    </p:spTree>
    <p:extLst>
      <p:ext uri="{BB962C8B-B14F-4D97-AF65-F5344CB8AC3E}">
        <p14:creationId xmlns:p14="http://schemas.microsoft.com/office/powerpoint/2010/main" val="145003785"/>
      </p:ext>
    </p:extLst>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ctrTitle"/>
          </p:nvPr>
        </p:nvSpPr>
        <p:spPr>
          <a:xfrm>
            <a:off x="3009900" y="1773237"/>
            <a:ext cx="6019800" cy="2209800"/>
          </a:xfrm>
          <a:prstGeom prst="rect">
            <a:avLst/>
          </a:prstGeom>
          <a:noFill/>
          <a:ln>
            <a:noFill/>
          </a:ln>
        </p:spPr>
        <p:txBody>
          <a:bodyPr spcFirstLastPara="1" wrap="square" lIns="91425" tIns="45700" rIns="91425" bIns="45700" anchor="ctr" anchorCtr="0">
            <a:noAutofit/>
          </a:bodyPr>
          <a:lstStyle/>
          <a:p>
            <a:r>
              <a:rPr lang="pt-BR" sz="3200" b="1" dirty="0" smtClean="0"/>
              <a:t>1 – Sistema Operacional</a:t>
            </a:r>
            <a:endParaRPr lang="pt-BR" sz="3200" dirty="0"/>
          </a:p>
        </p:txBody>
      </p:sp>
      <p:sp>
        <p:nvSpPr>
          <p:cNvPr id="155" name="Google Shape;155;p1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a:t>
            </a:fld>
            <a:endParaRPr/>
          </a:p>
        </p:txBody>
      </p:sp>
      <p:pic>
        <p:nvPicPr>
          <p:cNvPr id="156" name="Google Shape;156;p18"/>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3" name="Espaço Reservado para Rodapé 2"/>
          <p:cNvSpPr>
            <a:spLocks noGrp="1"/>
          </p:cNvSpPr>
          <p:nvPr>
            <p:ph type="ftr" idx="11"/>
          </p:nvPr>
        </p:nvSpPr>
        <p:spPr/>
        <p:txBody>
          <a:bodyPr/>
          <a:lstStyle/>
          <a:p>
            <a:r>
              <a:rPr lang="pt-BR" smtClean="0"/>
              <a:t>Aula 05 - Sistema Operacional</a:t>
            </a:r>
            <a:endParaRPr lang="pt-BR"/>
          </a:p>
        </p:txBody>
      </p:sp>
    </p:spTree>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40</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77696" y="4093521"/>
            <a:ext cx="6665119" cy="2954655"/>
          </a:xfrm>
          <a:prstGeom prst="rect">
            <a:avLst/>
          </a:prstGeom>
        </p:spPr>
        <p:txBody>
          <a:bodyPr wrap="square">
            <a:spAutoFit/>
          </a:bodyPr>
          <a:lstStyle/>
          <a:p>
            <a:pPr algn="just">
              <a:lnSpc>
                <a:spcPct val="150000"/>
              </a:lnSpc>
            </a:pPr>
            <a:r>
              <a:rPr lang="pt-BR" altLang="pt-BR" sz="1800" b="1" dirty="0">
                <a:solidFill>
                  <a:srgbClr val="C00000"/>
                </a:solidFill>
              </a:rPr>
              <a:t>Escalonamento de Processos</a:t>
            </a:r>
          </a:p>
          <a:p>
            <a:pPr algn="just">
              <a:lnSpc>
                <a:spcPct val="150000"/>
              </a:lnSpc>
            </a:pPr>
            <a:endParaRPr lang="pt-BR" altLang="pt-BR" sz="1800" b="1" dirty="0">
              <a:solidFill>
                <a:schemeClr val="tx1"/>
              </a:solidFill>
            </a:endParaRPr>
          </a:p>
          <a:p>
            <a:pPr algn="just">
              <a:lnSpc>
                <a:spcPct val="150000"/>
              </a:lnSpc>
            </a:pPr>
            <a:r>
              <a:rPr lang="pt-BR" altLang="pt-BR" sz="1800" b="1" dirty="0">
                <a:solidFill>
                  <a:schemeClr val="tx1"/>
                </a:solidFill>
              </a:rPr>
              <a:t>O </a:t>
            </a:r>
            <a:r>
              <a:rPr lang="pt-BR" altLang="pt-BR" sz="1800" b="1" dirty="0" err="1">
                <a:solidFill>
                  <a:schemeClr val="tx1"/>
                </a:solidFill>
              </a:rPr>
              <a:t>escalocanador</a:t>
            </a:r>
            <a:r>
              <a:rPr lang="pt-BR" altLang="pt-BR" sz="1800" b="1" dirty="0">
                <a:solidFill>
                  <a:schemeClr val="tx1"/>
                </a:solidFill>
              </a:rPr>
              <a:t> de tarefas (</a:t>
            </a:r>
            <a:r>
              <a:rPr lang="pt-BR" altLang="pt-BR" sz="1800" b="1" dirty="0" err="1">
                <a:solidFill>
                  <a:srgbClr val="C00000"/>
                </a:solidFill>
              </a:rPr>
              <a:t>scheduler</a:t>
            </a:r>
            <a:r>
              <a:rPr lang="pt-BR" altLang="pt-BR" sz="1800" b="1" dirty="0">
                <a:solidFill>
                  <a:schemeClr val="tx1"/>
                </a:solidFill>
              </a:rPr>
              <a:t>) é a parte de </a:t>
            </a:r>
            <a:r>
              <a:rPr lang="pt-BR" altLang="pt-BR" sz="1800" b="1" i="1" dirty="0">
                <a:solidFill>
                  <a:schemeClr val="tx1"/>
                </a:solidFill>
              </a:rPr>
              <a:t>sistema operacional </a:t>
            </a:r>
            <a:r>
              <a:rPr lang="pt-BR" altLang="pt-BR" sz="1800" b="1" dirty="0">
                <a:solidFill>
                  <a:schemeClr val="tx1"/>
                </a:solidFill>
              </a:rPr>
              <a:t>responsável pela alocação do processador central entre os diversos processos (</a:t>
            </a:r>
            <a:r>
              <a:rPr lang="pt-BR" altLang="pt-BR" sz="1800" b="1" dirty="0">
                <a:solidFill>
                  <a:srgbClr val="C00000"/>
                </a:solidFill>
              </a:rPr>
              <a:t>prontos para executar</a:t>
            </a:r>
            <a:r>
              <a:rPr lang="pt-BR" altLang="pt-BR" sz="1800" b="1" dirty="0">
                <a:solidFill>
                  <a:schemeClr val="tx1"/>
                </a:solidFill>
              </a:rPr>
              <a:t>).</a:t>
            </a: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1580" y="1275449"/>
            <a:ext cx="4428845" cy="2545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m 8"/>
          <p:cNvPicPr>
            <a:picLocks noChangeAspect="1"/>
          </p:cNvPicPr>
          <p:nvPr/>
        </p:nvPicPr>
        <p:blipFill>
          <a:blip r:embed="rId5"/>
          <a:stretch>
            <a:fillRect/>
          </a:stretch>
        </p:blipFill>
        <p:spPr>
          <a:xfrm>
            <a:off x="499372" y="1285757"/>
            <a:ext cx="3458839" cy="2807763"/>
          </a:xfrm>
          <a:prstGeom prst="rect">
            <a:avLst/>
          </a:prstGeom>
        </p:spPr>
      </p:pic>
    </p:spTree>
    <p:extLst>
      <p:ext uri="{BB962C8B-B14F-4D97-AF65-F5344CB8AC3E}">
        <p14:creationId xmlns:p14="http://schemas.microsoft.com/office/powerpoint/2010/main" val="1761519775"/>
      </p:ext>
    </p:extLst>
  </p:cSld>
  <p:clrMapOvr>
    <a:masterClrMapping/>
  </p:clrMapOvr>
  <p:transition>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41</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459685"/>
            <a:ext cx="4712318" cy="3785652"/>
          </a:xfrm>
          <a:prstGeom prst="rect">
            <a:avLst/>
          </a:prstGeom>
        </p:spPr>
        <p:txBody>
          <a:bodyPr wrap="square">
            <a:spAutoFit/>
          </a:bodyPr>
          <a:lstStyle/>
          <a:p>
            <a:pPr algn="just">
              <a:lnSpc>
                <a:spcPct val="150000"/>
              </a:lnSpc>
            </a:pPr>
            <a:r>
              <a:rPr lang="pt-BR" altLang="pt-BR" sz="1800" b="1" dirty="0">
                <a:solidFill>
                  <a:srgbClr val="C00000"/>
                </a:solidFill>
              </a:rPr>
              <a:t>Região </a:t>
            </a:r>
            <a:r>
              <a:rPr lang="pt-BR" altLang="pt-BR" sz="1800" b="1" dirty="0" smtClean="0">
                <a:solidFill>
                  <a:srgbClr val="C00000"/>
                </a:solidFill>
              </a:rPr>
              <a:t>Crítica</a:t>
            </a:r>
          </a:p>
          <a:p>
            <a:pPr algn="just">
              <a:lnSpc>
                <a:spcPct val="150000"/>
              </a:lnSpc>
            </a:pPr>
            <a:r>
              <a:rPr lang="pt-BR" altLang="pt-BR" sz="1800" b="1" dirty="0" smtClean="0">
                <a:solidFill>
                  <a:srgbClr val="C00000"/>
                </a:solidFill>
              </a:rPr>
              <a:t> </a:t>
            </a:r>
          </a:p>
          <a:p>
            <a:pPr marL="285750" indent="-285750" algn="just">
              <a:lnSpc>
                <a:spcPct val="150000"/>
              </a:lnSpc>
              <a:buFont typeface="Arial" panose="020B0604020202020204" pitchFamily="34" charset="0"/>
              <a:buChar char="•"/>
            </a:pPr>
            <a:r>
              <a:rPr lang="pt-BR" altLang="pt-BR" sz="1800" b="1" dirty="0" smtClean="0">
                <a:solidFill>
                  <a:schemeClr val="tx1"/>
                </a:solidFill>
              </a:rPr>
              <a:t>É </a:t>
            </a:r>
            <a:r>
              <a:rPr lang="pt-BR" altLang="pt-BR" sz="1800" b="1" dirty="0">
                <a:solidFill>
                  <a:schemeClr val="tx1"/>
                </a:solidFill>
              </a:rPr>
              <a:t>caracterizada pôr uma ou mais variáveis comuns conjuntamente manipuladas pôr diversos processos.</a:t>
            </a:r>
          </a:p>
          <a:p>
            <a:pPr marL="285750" indent="-285750" algn="just">
              <a:lnSpc>
                <a:spcPct val="150000"/>
              </a:lnSpc>
              <a:buFont typeface="Arial" panose="020B0604020202020204" pitchFamily="34" charset="0"/>
              <a:buChar char="•"/>
            </a:pPr>
            <a:r>
              <a:rPr lang="pt-BR" altLang="pt-BR" sz="1800" b="1" dirty="0">
                <a:solidFill>
                  <a:schemeClr val="tx1"/>
                </a:solidFill>
              </a:rPr>
              <a:t>Uma </a:t>
            </a:r>
            <a:r>
              <a:rPr lang="pt-BR" altLang="pt-BR" sz="1800" b="1" dirty="0" smtClean="0">
                <a:solidFill>
                  <a:schemeClr val="tx1"/>
                </a:solidFill>
              </a:rPr>
              <a:t>sequência </a:t>
            </a:r>
            <a:r>
              <a:rPr lang="pt-BR" altLang="pt-BR" sz="1800" b="1" dirty="0">
                <a:solidFill>
                  <a:schemeClr val="tx1"/>
                </a:solidFill>
              </a:rPr>
              <a:t>de operações executadas por um processo sobre um conjunto de variáveis comuns.</a:t>
            </a: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3737" y="1790217"/>
            <a:ext cx="2356300" cy="409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1757530"/>
      </p:ext>
    </p:extLst>
  </p:cSld>
  <p:clrMapOvr>
    <a:masterClrMapping/>
  </p:clrMapOvr>
  <p:transition>
    <p:push/>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42</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8636" y="1457325"/>
            <a:ext cx="6103240" cy="5447645"/>
          </a:xfrm>
          <a:prstGeom prst="rect">
            <a:avLst/>
          </a:prstGeom>
        </p:spPr>
        <p:txBody>
          <a:bodyPr wrap="square">
            <a:spAutoFit/>
          </a:bodyPr>
          <a:lstStyle/>
          <a:p>
            <a:pPr algn="just">
              <a:lnSpc>
                <a:spcPct val="150000"/>
              </a:lnSpc>
            </a:pPr>
            <a:r>
              <a:rPr lang="pt-BR" altLang="pt-BR" sz="1800" b="1" dirty="0" smtClean="0">
                <a:solidFill>
                  <a:schemeClr val="tx1"/>
                </a:solidFill>
              </a:rPr>
              <a:t>Núcleo </a:t>
            </a:r>
            <a:r>
              <a:rPr lang="pt-BR" altLang="pt-BR" sz="1800" b="1" dirty="0">
                <a:solidFill>
                  <a:schemeClr val="tx1"/>
                </a:solidFill>
              </a:rPr>
              <a:t>do sistema Operacional (</a:t>
            </a:r>
            <a:r>
              <a:rPr lang="pt-BR" altLang="pt-BR" sz="1800" b="1" dirty="0" err="1">
                <a:solidFill>
                  <a:srgbClr val="C00000"/>
                </a:solidFill>
              </a:rPr>
              <a:t>Kernel</a:t>
            </a:r>
            <a:r>
              <a:rPr lang="pt-BR" altLang="pt-BR" sz="1800" b="1" dirty="0">
                <a:solidFill>
                  <a:schemeClr val="tx1"/>
                </a:solidFill>
              </a:rPr>
              <a:t>)</a:t>
            </a:r>
          </a:p>
          <a:p>
            <a:pPr algn="just">
              <a:lnSpc>
                <a:spcPct val="150000"/>
              </a:lnSpc>
            </a:pPr>
            <a:r>
              <a:rPr lang="pt-BR" altLang="pt-BR" sz="1800" b="1" dirty="0" smtClean="0">
                <a:solidFill>
                  <a:schemeClr val="tx1"/>
                </a:solidFill>
              </a:rPr>
              <a:t>- É </a:t>
            </a:r>
            <a:r>
              <a:rPr lang="pt-BR" altLang="pt-BR" sz="1800" b="1" dirty="0">
                <a:solidFill>
                  <a:schemeClr val="tx1"/>
                </a:solidFill>
              </a:rPr>
              <a:t>usada para denominar a camada de software mais ligada a máquina.</a:t>
            </a:r>
          </a:p>
          <a:p>
            <a:pPr algn="just">
              <a:lnSpc>
                <a:spcPct val="150000"/>
              </a:lnSpc>
            </a:pPr>
            <a:r>
              <a:rPr lang="pt-BR" altLang="pt-BR" sz="1800" b="1" dirty="0" smtClean="0">
                <a:solidFill>
                  <a:schemeClr val="tx1"/>
                </a:solidFill>
              </a:rPr>
              <a:t>- Cria </a:t>
            </a:r>
            <a:r>
              <a:rPr lang="pt-BR" altLang="pt-BR" sz="1800" b="1" dirty="0">
                <a:solidFill>
                  <a:schemeClr val="tx1"/>
                </a:solidFill>
              </a:rPr>
              <a:t>e gerência Processos.</a:t>
            </a:r>
          </a:p>
          <a:p>
            <a:pPr algn="just">
              <a:lnSpc>
                <a:spcPct val="150000"/>
              </a:lnSpc>
            </a:pPr>
            <a:r>
              <a:rPr lang="pt-BR" altLang="pt-BR" sz="1800" b="1" dirty="0" smtClean="0">
                <a:solidFill>
                  <a:schemeClr val="tx1"/>
                </a:solidFill>
              </a:rPr>
              <a:t>- Cria </a:t>
            </a:r>
            <a:r>
              <a:rPr lang="pt-BR" altLang="pt-BR" sz="1800" b="1" dirty="0">
                <a:solidFill>
                  <a:schemeClr val="tx1"/>
                </a:solidFill>
              </a:rPr>
              <a:t>uma máquina virtual para o processo</a:t>
            </a:r>
          </a:p>
          <a:p>
            <a:pPr algn="just">
              <a:lnSpc>
                <a:spcPct val="150000"/>
              </a:lnSpc>
            </a:pPr>
            <a:endParaRPr lang="pt-BR" altLang="pt-BR" sz="1800" b="1" dirty="0">
              <a:solidFill>
                <a:schemeClr val="tx1"/>
              </a:solidFill>
            </a:endParaRPr>
          </a:p>
          <a:p>
            <a:pPr algn="just">
              <a:lnSpc>
                <a:spcPct val="150000"/>
              </a:lnSpc>
            </a:pPr>
            <a:r>
              <a:rPr lang="pt-BR" altLang="pt-BR" sz="1800" b="1" dirty="0">
                <a:solidFill>
                  <a:schemeClr val="tx1"/>
                </a:solidFill>
              </a:rPr>
              <a:t> </a:t>
            </a:r>
            <a:r>
              <a:rPr lang="pt-BR" altLang="pt-BR" sz="1800" b="1" dirty="0" smtClean="0">
                <a:solidFill>
                  <a:srgbClr val="C00000"/>
                </a:solidFill>
              </a:rPr>
              <a:t>Shell</a:t>
            </a:r>
            <a:endParaRPr lang="pt-BR" altLang="pt-BR" sz="1800" b="1" dirty="0">
              <a:solidFill>
                <a:srgbClr val="C00000"/>
              </a:solidFill>
            </a:endParaRPr>
          </a:p>
          <a:p>
            <a:pPr algn="just">
              <a:lnSpc>
                <a:spcPct val="150000"/>
              </a:lnSpc>
            </a:pPr>
            <a:r>
              <a:rPr lang="pt-BR" altLang="pt-BR" sz="1800" b="1" dirty="0" smtClean="0">
                <a:solidFill>
                  <a:schemeClr val="tx1"/>
                </a:solidFill>
              </a:rPr>
              <a:t>- No </a:t>
            </a:r>
            <a:r>
              <a:rPr lang="pt-BR" altLang="pt-BR" sz="1800" b="1" dirty="0">
                <a:solidFill>
                  <a:schemeClr val="tx1"/>
                </a:solidFill>
              </a:rPr>
              <a:t>início do </a:t>
            </a:r>
            <a:r>
              <a:rPr lang="pt-BR" altLang="pt-BR" sz="1800" b="1" dirty="0" err="1">
                <a:solidFill>
                  <a:schemeClr val="tx1"/>
                </a:solidFill>
              </a:rPr>
              <a:t>unix</a:t>
            </a:r>
            <a:endParaRPr lang="pt-BR" altLang="pt-BR" sz="1800" b="1" dirty="0">
              <a:solidFill>
                <a:schemeClr val="tx1"/>
              </a:solidFill>
            </a:endParaRPr>
          </a:p>
          <a:p>
            <a:pPr algn="just">
              <a:lnSpc>
                <a:spcPct val="150000"/>
              </a:lnSpc>
            </a:pPr>
            <a:r>
              <a:rPr lang="pt-BR" altLang="pt-BR" sz="1800" b="1" dirty="0" smtClean="0">
                <a:solidFill>
                  <a:schemeClr val="tx1"/>
                </a:solidFill>
              </a:rPr>
              <a:t>- Uma interface </a:t>
            </a:r>
            <a:r>
              <a:rPr lang="pt-BR" altLang="pt-BR" sz="1800" b="1" dirty="0">
                <a:solidFill>
                  <a:schemeClr val="tx1"/>
                </a:solidFill>
              </a:rPr>
              <a:t>com usuário </a:t>
            </a:r>
            <a:r>
              <a:rPr lang="pt-BR" altLang="pt-BR" sz="1800" b="1" dirty="0" smtClean="0">
                <a:solidFill>
                  <a:schemeClr val="tx1"/>
                </a:solidFill>
              </a:rPr>
              <a:t>a </a:t>
            </a:r>
            <a:r>
              <a:rPr lang="pt-BR" altLang="pt-BR" sz="1800" b="1" dirty="0">
                <a:solidFill>
                  <a:schemeClr val="tx1"/>
                </a:solidFill>
              </a:rPr>
              <a:t>Interface é chamada SHELL</a:t>
            </a:r>
          </a:p>
          <a:p>
            <a:pPr algn="just">
              <a:lnSpc>
                <a:spcPct val="150000"/>
              </a:lnSpc>
            </a:pPr>
            <a:r>
              <a:rPr lang="pt-BR" altLang="pt-BR" sz="1800" b="1" dirty="0" smtClean="0">
                <a:solidFill>
                  <a:schemeClr val="tx1"/>
                </a:solidFill>
              </a:rPr>
              <a:t>- Comunicação </a:t>
            </a:r>
            <a:r>
              <a:rPr lang="pt-BR" altLang="pt-BR" sz="1800" b="1" dirty="0">
                <a:solidFill>
                  <a:schemeClr val="tx1"/>
                </a:solidFill>
              </a:rPr>
              <a:t>entre usuário através de comandos de linha </a:t>
            </a:r>
            <a:r>
              <a:rPr lang="pt-BR" altLang="pt-BR" sz="1800" b="1" dirty="0" err="1">
                <a:solidFill>
                  <a:schemeClr val="tx1"/>
                </a:solidFill>
              </a:rPr>
              <a:t>ls</a:t>
            </a:r>
            <a:r>
              <a:rPr lang="pt-BR" altLang="pt-BR" sz="1800" b="1" dirty="0">
                <a:solidFill>
                  <a:schemeClr val="tx1"/>
                </a:solidFill>
              </a:rPr>
              <a:t> –l </a:t>
            </a:r>
            <a:r>
              <a:rPr lang="pt-BR" altLang="pt-BR" sz="1800" b="1" dirty="0" err="1">
                <a:solidFill>
                  <a:schemeClr val="tx1"/>
                </a:solidFill>
              </a:rPr>
              <a:t>rn</a:t>
            </a:r>
            <a:endParaRPr lang="pt-BR" altLang="pt-BR" sz="1800" b="1" dirty="0">
              <a:solidFill>
                <a:schemeClr val="tx1"/>
              </a:solidFill>
            </a:endParaRP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3" name="Imagem 2"/>
          <p:cNvPicPr>
            <a:picLocks noChangeAspect="1"/>
          </p:cNvPicPr>
          <p:nvPr/>
        </p:nvPicPr>
        <p:blipFill>
          <a:blip r:embed="rId4"/>
          <a:stretch>
            <a:fillRect/>
          </a:stretch>
        </p:blipFill>
        <p:spPr>
          <a:xfrm>
            <a:off x="5819773" y="1425575"/>
            <a:ext cx="3324225" cy="2543175"/>
          </a:xfrm>
          <a:prstGeom prst="rect">
            <a:avLst/>
          </a:prstGeom>
        </p:spPr>
      </p:pic>
    </p:spTree>
    <p:extLst>
      <p:ext uri="{BB962C8B-B14F-4D97-AF65-F5344CB8AC3E}">
        <p14:creationId xmlns:p14="http://schemas.microsoft.com/office/powerpoint/2010/main" val="2483538146"/>
      </p:ext>
    </p:extLst>
  </p:cSld>
  <p:clrMapOvr>
    <a:masterClrMapping/>
  </p:clrMapOvr>
  <p:transition>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ctrTitle"/>
          </p:nvPr>
        </p:nvSpPr>
        <p:spPr>
          <a:xfrm>
            <a:off x="3030940" y="1759590"/>
            <a:ext cx="6960358" cy="2209800"/>
          </a:xfrm>
          <a:prstGeom prst="rect">
            <a:avLst/>
          </a:prstGeom>
          <a:noFill/>
          <a:ln>
            <a:noFill/>
          </a:ln>
        </p:spPr>
        <p:txBody>
          <a:bodyPr spcFirstLastPara="1" wrap="square" lIns="91425" tIns="45700" rIns="91425" bIns="45700" anchor="ctr" anchorCtr="0">
            <a:noAutofit/>
          </a:bodyPr>
          <a:lstStyle/>
          <a:p>
            <a:r>
              <a:rPr lang="pt-BR" sz="2400" b="1" dirty="0" smtClean="0"/>
              <a:t>5 - Conceitos Avançados de S.O</a:t>
            </a:r>
            <a:r>
              <a:rPr lang="pt-BR" sz="2400" b="1" dirty="0" smtClean="0"/>
              <a:t>.</a:t>
            </a:r>
            <a:br>
              <a:rPr lang="pt-BR" sz="2400" b="1" dirty="0" smtClean="0"/>
            </a:br>
            <a:r>
              <a:rPr lang="pt-BR" sz="2400" b="1" dirty="0"/>
              <a:t/>
            </a:r>
            <a:br>
              <a:rPr lang="pt-BR" sz="2400" b="1" dirty="0"/>
            </a:br>
            <a:r>
              <a:rPr lang="pt-BR" altLang="pt-BR" sz="2400" b="1" dirty="0">
                <a:solidFill>
                  <a:schemeClr val="bg1"/>
                </a:solidFill>
              </a:rPr>
              <a:t>Gerenciamento de Memória</a:t>
            </a:r>
            <a:br>
              <a:rPr lang="pt-BR" altLang="pt-BR" sz="2400" b="1" dirty="0">
                <a:solidFill>
                  <a:schemeClr val="bg1"/>
                </a:solidFill>
              </a:rPr>
            </a:br>
            <a:endParaRPr lang="pt-BR" sz="2400" dirty="0">
              <a:solidFill>
                <a:schemeClr val="bg1"/>
              </a:solidFill>
            </a:endParaRPr>
          </a:p>
        </p:txBody>
      </p:sp>
      <p:sp>
        <p:nvSpPr>
          <p:cNvPr id="155" name="Google Shape;155;p18"/>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43</a:t>
            </a:fld>
            <a:endParaRPr/>
          </a:p>
        </p:txBody>
      </p:sp>
      <p:pic>
        <p:nvPicPr>
          <p:cNvPr id="156" name="Google Shape;156;p18"/>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3" name="Espaço Reservado para Rodapé 2"/>
          <p:cNvSpPr>
            <a:spLocks noGrp="1"/>
          </p:cNvSpPr>
          <p:nvPr>
            <p:ph type="ftr" idx="11"/>
          </p:nvPr>
        </p:nvSpPr>
        <p:spPr/>
        <p:txBody>
          <a:bodyPr/>
          <a:lstStyle/>
          <a:p>
            <a:r>
              <a:rPr lang="pt-BR" dirty="0" smtClean="0"/>
              <a:t>Aula 05 - Sistema Operacional</a:t>
            </a:r>
            <a:endParaRPr lang="pt-BR" dirty="0"/>
          </a:p>
        </p:txBody>
      </p:sp>
    </p:spTree>
    <p:extLst>
      <p:ext uri="{BB962C8B-B14F-4D97-AF65-F5344CB8AC3E}">
        <p14:creationId xmlns:p14="http://schemas.microsoft.com/office/powerpoint/2010/main" val="2177442911"/>
      </p:ext>
    </p:extLst>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44</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0" y="855630"/>
            <a:ext cx="9135364" cy="3370153"/>
          </a:xfrm>
          <a:prstGeom prst="rect">
            <a:avLst/>
          </a:prstGeom>
        </p:spPr>
        <p:txBody>
          <a:bodyPr wrap="square">
            <a:spAutoFit/>
          </a:bodyPr>
          <a:lstStyle/>
          <a:p>
            <a:pPr algn="just">
              <a:lnSpc>
                <a:spcPct val="150000"/>
              </a:lnSpc>
            </a:pPr>
            <a:r>
              <a:rPr lang="pt-BR" altLang="pt-BR" sz="1800" b="1" dirty="0">
                <a:solidFill>
                  <a:srgbClr val="C00000"/>
                </a:solidFill>
              </a:rPr>
              <a:t>Gerenciamento de Memória</a:t>
            </a:r>
          </a:p>
          <a:p>
            <a:pPr algn="just">
              <a:lnSpc>
                <a:spcPct val="150000"/>
              </a:lnSpc>
            </a:pPr>
            <a:endParaRPr lang="pt-BR" altLang="pt-BR" sz="1800" b="1" dirty="0">
              <a:solidFill>
                <a:schemeClr val="tx1"/>
              </a:solidFill>
            </a:endParaRPr>
          </a:p>
          <a:p>
            <a:pPr algn="just">
              <a:lnSpc>
                <a:spcPct val="150000"/>
              </a:lnSpc>
            </a:pPr>
            <a:r>
              <a:rPr lang="pt-BR" altLang="pt-BR" sz="1800" b="1" dirty="0">
                <a:solidFill>
                  <a:schemeClr val="tx1"/>
                </a:solidFill>
              </a:rPr>
              <a:t>(</a:t>
            </a:r>
            <a:r>
              <a:rPr lang="pt-BR" altLang="pt-BR" sz="1800" b="1" dirty="0">
                <a:solidFill>
                  <a:srgbClr val="C00000"/>
                </a:solidFill>
              </a:rPr>
              <a:t>Carregador Absoluto</a:t>
            </a:r>
            <a:r>
              <a:rPr lang="pt-BR" altLang="pt-BR" sz="1800" b="1" dirty="0">
                <a:solidFill>
                  <a:schemeClr val="tx1"/>
                </a:solidFill>
              </a:rPr>
              <a:t>). Se o código executável for do tipo absoluto, o </a:t>
            </a:r>
            <a:r>
              <a:rPr lang="pt-BR" altLang="pt-BR" sz="1800" b="1" dirty="0" err="1">
                <a:solidFill>
                  <a:schemeClr val="tx1"/>
                </a:solidFill>
              </a:rPr>
              <a:t>loader</a:t>
            </a:r>
            <a:r>
              <a:rPr lang="pt-BR" altLang="pt-BR" sz="1800" b="1" dirty="0">
                <a:solidFill>
                  <a:schemeClr val="tx1"/>
                </a:solidFill>
              </a:rPr>
              <a:t> só necessita conhecer o endereço de memória inicial e o tamanho do módulo para realizar o carregamento. Então, o </a:t>
            </a:r>
            <a:r>
              <a:rPr lang="pt-BR" altLang="pt-BR" sz="1800" b="1" dirty="0" err="1">
                <a:solidFill>
                  <a:schemeClr val="tx1"/>
                </a:solidFill>
              </a:rPr>
              <a:t>loader</a:t>
            </a:r>
            <a:r>
              <a:rPr lang="pt-BR" altLang="pt-BR" sz="1800" b="1" dirty="0">
                <a:solidFill>
                  <a:schemeClr val="tx1"/>
                </a:solidFill>
              </a:rPr>
              <a:t> transfere o programa da memória secundária para a memória principal e inicia sua execução. </a:t>
            </a:r>
          </a:p>
          <a:p>
            <a:pPr algn="just">
              <a:lnSpc>
                <a:spcPct val="150000"/>
              </a:lnSpc>
            </a:pPr>
            <a:endParaRPr lang="pt-BR" altLang="pt-BR" sz="1800" b="1" dirty="0">
              <a:solidFill>
                <a:schemeClr val="tx1"/>
              </a:solidFill>
            </a:endParaRP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4" name="Imagem 3"/>
          <p:cNvPicPr>
            <a:picLocks noChangeAspect="1"/>
          </p:cNvPicPr>
          <p:nvPr/>
        </p:nvPicPr>
        <p:blipFill>
          <a:blip r:embed="rId4"/>
          <a:stretch>
            <a:fillRect/>
          </a:stretch>
        </p:blipFill>
        <p:spPr>
          <a:xfrm>
            <a:off x="1143000" y="3486150"/>
            <a:ext cx="6477000" cy="3219450"/>
          </a:xfrm>
          <a:prstGeom prst="rect">
            <a:avLst/>
          </a:prstGeom>
        </p:spPr>
      </p:pic>
    </p:spTree>
    <p:extLst>
      <p:ext uri="{BB962C8B-B14F-4D97-AF65-F5344CB8AC3E}">
        <p14:creationId xmlns:p14="http://schemas.microsoft.com/office/powerpoint/2010/main" val="1279944341"/>
      </p:ext>
    </p:extLst>
  </p:cSld>
  <p:clrMapOvr>
    <a:masterClrMapping/>
  </p:clrMapOvr>
  <p:transition>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45</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8636" y="1086692"/>
            <a:ext cx="8913113" cy="2539157"/>
          </a:xfrm>
          <a:prstGeom prst="rect">
            <a:avLst/>
          </a:prstGeom>
        </p:spPr>
        <p:txBody>
          <a:bodyPr wrap="square">
            <a:spAutoFit/>
          </a:bodyPr>
          <a:lstStyle/>
          <a:p>
            <a:pPr algn="just">
              <a:lnSpc>
                <a:spcPct val="150000"/>
              </a:lnSpc>
            </a:pPr>
            <a:r>
              <a:rPr lang="pt-BR" altLang="pt-BR" sz="1800" b="1" dirty="0">
                <a:solidFill>
                  <a:srgbClr val="C00000"/>
                </a:solidFill>
              </a:rPr>
              <a:t>Gerenciamento de Memória</a:t>
            </a:r>
          </a:p>
          <a:p>
            <a:pPr algn="just">
              <a:lnSpc>
                <a:spcPct val="150000"/>
              </a:lnSpc>
            </a:pPr>
            <a:endParaRPr lang="pt-BR" altLang="pt-BR" sz="1800" b="1" dirty="0">
              <a:solidFill>
                <a:schemeClr val="tx1"/>
              </a:solidFill>
            </a:endParaRPr>
          </a:p>
          <a:p>
            <a:pPr algn="just">
              <a:lnSpc>
                <a:spcPct val="150000"/>
              </a:lnSpc>
            </a:pPr>
            <a:r>
              <a:rPr lang="pt-BR" altLang="pt-BR" sz="1800" b="1" dirty="0" smtClean="0">
                <a:solidFill>
                  <a:schemeClr val="tx1"/>
                </a:solidFill>
              </a:rPr>
              <a:t>(</a:t>
            </a:r>
            <a:r>
              <a:rPr lang="pt-BR" altLang="pt-BR" sz="1800" b="1" dirty="0">
                <a:solidFill>
                  <a:srgbClr val="C00000"/>
                </a:solidFill>
              </a:rPr>
              <a:t>Carregador Relocável</a:t>
            </a:r>
            <a:r>
              <a:rPr lang="pt-BR" altLang="pt-BR" sz="1800" b="1" dirty="0">
                <a:solidFill>
                  <a:schemeClr val="tx1"/>
                </a:solidFill>
              </a:rPr>
              <a:t>) No caso do código </a:t>
            </a:r>
            <a:r>
              <a:rPr lang="pt-BR" altLang="pt-BR" sz="1800" b="1" dirty="0" err="1">
                <a:solidFill>
                  <a:schemeClr val="tx1"/>
                </a:solidFill>
              </a:rPr>
              <a:t>relocável</a:t>
            </a:r>
            <a:r>
              <a:rPr lang="pt-BR" altLang="pt-BR" sz="1800" b="1" dirty="0">
                <a:solidFill>
                  <a:schemeClr val="tx1"/>
                </a:solidFill>
              </a:rPr>
              <a:t>, o programa pode ser carregado em qualquer posição de memória, e o </a:t>
            </a:r>
            <a:r>
              <a:rPr lang="pt-BR" altLang="pt-BR" sz="1800" b="1" dirty="0" err="1">
                <a:solidFill>
                  <a:schemeClr val="tx1"/>
                </a:solidFill>
              </a:rPr>
              <a:t>loader</a:t>
            </a:r>
            <a:r>
              <a:rPr lang="pt-BR" altLang="pt-BR" sz="1800" b="1" dirty="0">
                <a:solidFill>
                  <a:schemeClr val="tx1"/>
                </a:solidFill>
              </a:rPr>
              <a:t> é responsável pela relocação no momento do carregamento.</a:t>
            </a: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3" name="Imagem 2"/>
          <p:cNvPicPr>
            <a:picLocks noChangeAspect="1"/>
          </p:cNvPicPr>
          <p:nvPr/>
        </p:nvPicPr>
        <p:blipFill>
          <a:blip r:embed="rId4"/>
          <a:stretch>
            <a:fillRect/>
          </a:stretch>
        </p:blipFill>
        <p:spPr>
          <a:xfrm>
            <a:off x="703687" y="3116927"/>
            <a:ext cx="7323875" cy="3640396"/>
          </a:xfrm>
          <a:prstGeom prst="rect">
            <a:avLst/>
          </a:prstGeom>
        </p:spPr>
      </p:pic>
    </p:spTree>
    <p:extLst>
      <p:ext uri="{BB962C8B-B14F-4D97-AF65-F5344CB8AC3E}">
        <p14:creationId xmlns:p14="http://schemas.microsoft.com/office/powerpoint/2010/main" val="2093503962"/>
      </p:ext>
    </p:extLst>
  </p:cSld>
  <p:clrMapOvr>
    <a:masterClrMapping/>
  </p:clrMapOvr>
  <p:transition>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46</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8637" y="1086692"/>
            <a:ext cx="4904558" cy="6278642"/>
          </a:xfrm>
          <a:prstGeom prst="rect">
            <a:avLst/>
          </a:prstGeom>
        </p:spPr>
        <p:txBody>
          <a:bodyPr wrap="square">
            <a:spAutoFit/>
          </a:bodyPr>
          <a:lstStyle/>
          <a:p>
            <a:pPr algn="just">
              <a:lnSpc>
                <a:spcPct val="150000"/>
              </a:lnSpc>
            </a:pPr>
            <a:r>
              <a:rPr lang="pt-BR" altLang="pt-BR" sz="1800" b="1" dirty="0" smtClean="0">
                <a:solidFill>
                  <a:srgbClr val="C00000"/>
                </a:solidFill>
              </a:rPr>
              <a:t>- Memória </a:t>
            </a:r>
            <a:r>
              <a:rPr lang="pt-BR" altLang="pt-BR" sz="1800" b="1" dirty="0">
                <a:solidFill>
                  <a:srgbClr val="C00000"/>
                </a:solidFill>
              </a:rPr>
              <a:t>Virtual</a:t>
            </a:r>
          </a:p>
          <a:p>
            <a:pPr algn="just">
              <a:lnSpc>
                <a:spcPct val="150000"/>
              </a:lnSpc>
            </a:pPr>
            <a:endParaRPr lang="pt-BR" altLang="pt-BR" sz="1800" b="1" dirty="0">
              <a:solidFill>
                <a:srgbClr val="C00000"/>
              </a:solidFill>
            </a:endParaRPr>
          </a:p>
          <a:p>
            <a:pPr algn="just">
              <a:lnSpc>
                <a:spcPct val="150000"/>
              </a:lnSpc>
            </a:pPr>
            <a:r>
              <a:rPr lang="pt-BR" altLang="pt-BR" sz="1800" b="1" dirty="0" smtClean="0">
                <a:solidFill>
                  <a:srgbClr val="C00000"/>
                </a:solidFill>
              </a:rPr>
              <a:t>- </a:t>
            </a:r>
            <a:r>
              <a:rPr lang="pt-BR" altLang="pt-BR" sz="1800" b="1" dirty="0" smtClean="0">
                <a:solidFill>
                  <a:schemeClr val="tx1"/>
                </a:solidFill>
              </a:rPr>
              <a:t>É </a:t>
            </a:r>
            <a:r>
              <a:rPr lang="pt-BR" altLang="pt-BR" sz="1800" b="1" dirty="0">
                <a:solidFill>
                  <a:schemeClr val="tx1"/>
                </a:solidFill>
              </a:rPr>
              <a:t>uma técnica sofisticada e poderosa de gerência de memória, onde as memórias principal e secundária são combinadas, dando ao usuário a ilusão de existir uma memória muito maior que a memória principal.</a:t>
            </a:r>
          </a:p>
          <a:p>
            <a:pPr algn="just">
              <a:lnSpc>
                <a:spcPct val="150000"/>
              </a:lnSpc>
            </a:pPr>
            <a:endParaRPr lang="pt-BR" altLang="pt-BR" sz="1800" b="1" dirty="0" smtClean="0">
              <a:solidFill>
                <a:schemeClr val="tx1"/>
              </a:solidFill>
            </a:endParaRPr>
          </a:p>
          <a:p>
            <a:pPr algn="just">
              <a:lnSpc>
                <a:spcPct val="150000"/>
              </a:lnSpc>
            </a:pPr>
            <a:r>
              <a:rPr lang="pt-BR" altLang="pt-BR" sz="1800" b="1" dirty="0" smtClean="0">
                <a:solidFill>
                  <a:schemeClr val="tx1"/>
                </a:solidFill>
              </a:rPr>
              <a:t>- O </a:t>
            </a:r>
            <a:r>
              <a:rPr lang="pt-BR" altLang="pt-BR" sz="1800" b="1" dirty="0">
                <a:solidFill>
                  <a:schemeClr val="tx1"/>
                </a:solidFill>
              </a:rPr>
              <a:t>conceito de memória virtual está baseado em desvincular o endereçamento feito pelo programa dos endereços físicos da memória principal.</a:t>
            </a:r>
          </a:p>
          <a:p>
            <a:pPr algn="just">
              <a:lnSpc>
                <a:spcPct val="150000"/>
              </a:lnSpc>
            </a:pPr>
            <a:endParaRPr lang="pt-BR" altLang="pt-BR" sz="1800" b="1" dirty="0">
              <a:solidFill>
                <a:schemeClr val="tx1"/>
              </a:solidFill>
            </a:endParaRPr>
          </a:p>
          <a:p>
            <a:pPr algn="just">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6160" y="1841499"/>
            <a:ext cx="3698038" cy="2976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803761"/>
      </p:ext>
    </p:extLst>
  </p:cSld>
  <p:clrMapOvr>
    <a:masterClrMapping/>
  </p:clrMapOvr>
  <p:transition>
    <p:push/>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47</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8637" y="1086692"/>
            <a:ext cx="4795376" cy="5447645"/>
          </a:xfrm>
          <a:prstGeom prst="rect">
            <a:avLst/>
          </a:prstGeom>
        </p:spPr>
        <p:txBody>
          <a:bodyPr wrap="square">
            <a:spAutoFit/>
          </a:bodyPr>
          <a:lstStyle/>
          <a:p>
            <a:pPr algn="just">
              <a:lnSpc>
                <a:spcPct val="150000"/>
              </a:lnSpc>
            </a:pPr>
            <a:r>
              <a:rPr lang="pt-BR" altLang="pt-BR" sz="1800" b="1" dirty="0" smtClean="0">
                <a:solidFill>
                  <a:srgbClr val="C00000"/>
                </a:solidFill>
              </a:rPr>
              <a:t>- Memória </a:t>
            </a:r>
            <a:r>
              <a:rPr lang="pt-BR" altLang="pt-BR" sz="1800" b="1" dirty="0">
                <a:solidFill>
                  <a:srgbClr val="C00000"/>
                </a:solidFill>
              </a:rPr>
              <a:t>Virtual</a:t>
            </a:r>
          </a:p>
          <a:p>
            <a:pPr algn="just">
              <a:lnSpc>
                <a:spcPct val="150000"/>
              </a:lnSpc>
            </a:pPr>
            <a:endParaRPr lang="pt-BR" altLang="pt-BR" sz="1800" b="1" dirty="0">
              <a:solidFill>
                <a:srgbClr val="C00000"/>
              </a:solidFill>
            </a:endParaRPr>
          </a:p>
          <a:p>
            <a:pPr algn="just"/>
            <a:r>
              <a:rPr lang="pt-BR" altLang="pt-BR" sz="1800" b="1" dirty="0" smtClean="0">
                <a:solidFill>
                  <a:schemeClr val="tx1"/>
                </a:solidFill>
              </a:rPr>
              <a:t>- O </a:t>
            </a:r>
            <a:r>
              <a:rPr lang="pt-BR" altLang="pt-BR" sz="1800" b="1" dirty="0">
                <a:solidFill>
                  <a:schemeClr val="tx1"/>
                </a:solidFill>
              </a:rPr>
              <a:t>conceito de relocação de memória possibilitou o desenvolvimento de um mecanismo mais sofisticado de utilização de memória</a:t>
            </a:r>
          </a:p>
          <a:p>
            <a:pPr algn="just"/>
            <a:endParaRPr lang="pt-BR" altLang="pt-BR" sz="1800" b="1" dirty="0">
              <a:solidFill>
                <a:schemeClr val="tx1"/>
              </a:solidFill>
            </a:endParaRPr>
          </a:p>
          <a:p>
            <a:pPr algn="just"/>
            <a:r>
              <a:rPr lang="pt-BR" altLang="pt-BR" sz="1800" b="1" dirty="0" smtClean="0">
                <a:solidFill>
                  <a:schemeClr val="tx1"/>
                </a:solidFill>
              </a:rPr>
              <a:t>- É </a:t>
            </a:r>
            <a:r>
              <a:rPr lang="pt-BR" altLang="pt-BR" sz="1800" b="1" dirty="0">
                <a:solidFill>
                  <a:schemeClr val="tx1"/>
                </a:solidFill>
              </a:rPr>
              <a:t>normalmente associado com habilidade de um sistema endereçar muito mais memória do que a fisicamente disponível.</a:t>
            </a:r>
          </a:p>
          <a:p>
            <a:pPr algn="just"/>
            <a:endParaRPr lang="pt-BR" altLang="pt-BR" sz="1800" b="1" dirty="0">
              <a:solidFill>
                <a:schemeClr val="tx1"/>
              </a:solidFill>
            </a:endParaRPr>
          </a:p>
          <a:p>
            <a:pPr algn="just"/>
            <a:r>
              <a:rPr lang="pt-BR" altLang="pt-BR" sz="1800" b="1" dirty="0" smtClean="0">
                <a:solidFill>
                  <a:schemeClr val="tx1"/>
                </a:solidFill>
              </a:rPr>
              <a:t>- É </a:t>
            </a:r>
            <a:r>
              <a:rPr lang="pt-BR" altLang="pt-BR" sz="1800" b="1" dirty="0">
                <a:solidFill>
                  <a:schemeClr val="tx1"/>
                </a:solidFill>
              </a:rPr>
              <a:t>uma técnica que permite processar grandes programas com memória principal  relativamente pequena. A técnica permite utilizar memória em disco como memória principal. </a:t>
            </a: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7139" y="1757455"/>
            <a:ext cx="3921174" cy="315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6500749"/>
      </p:ext>
    </p:extLst>
  </p:cSld>
  <p:clrMapOvr>
    <a:masterClrMapping/>
  </p:clrMapOvr>
  <p:transition>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48</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8637" y="1086692"/>
            <a:ext cx="5025842" cy="5032147"/>
          </a:xfrm>
          <a:prstGeom prst="rect">
            <a:avLst/>
          </a:prstGeom>
        </p:spPr>
        <p:txBody>
          <a:bodyPr wrap="square">
            <a:spAutoFit/>
          </a:bodyPr>
          <a:lstStyle/>
          <a:p>
            <a:pPr algn="just">
              <a:lnSpc>
                <a:spcPct val="150000"/>
              </a:lnSpc>
            </a:pPr>
            <a:r>
              <a:rPr lang="pt-BR" altLang="pt-BR" sz="1800" b="1" dirty="0" smtClean="0">
                <a:solidFill>
                  <a:srgbClr val="C00000"/>
                </a:solidFill>
              </a:rPr>
              <a:t>Memória de Swapping</a:t>
            </a:r>
            <a:endParaRPr lang="pt-BR" altLang="pt-BR" sz="1800" b="1" dirty="0">
              <a:solidFill>
                <a:srgbClr val="C00000"/>
              </a:solidFill>
            </a:endParaRPr>
          </a:p>
          <a:p>
            <a:pPr algn="just">
              <a:lnSpc>
                <a:spcPct val="150000"/>
              </a:lnSpc>
            </a:pPr>
            <a:r>
              <a:rPr lang="pt-BR" altLang="pt-BR" sz="1800" b="1" dirty="0" smtClean="0">
                <a:solidFill>
                  <a:srgbClr val="C00000"/>
                </a:solidFill>
              </a:rPr>
              <a:t>- </a:t>
            </a:r>
            <a:r>
              <a:rPr lang="pt-BR" altLang="pt-BR" sz="1800" b="1" dirty="0" smtClean="0">
                <a:solidFill>
                  <a:schemeClr val="tx1"/>
                </a:solidFill>
              </a:rPr>
              <a:t>É </a:t>
            </a:r>
            <a:r>
              <a:rPr lang="pt-BR" altLang="pt-BR" sz="1800" b="1" dirty="0">
                <a:solidFill>
                  <a:schemeClr val="tx1"/>
                </a:solidFill>
              </a:rPr>
              <a:t>uma técnica aplicada à gerência de memória, para programas e dados que esperam por memória livre para serem processados.</a:t>
            </a:r>
          </a:p>
          <a:p>
            <a:pPr algn="just">
              <a:lnSpc>
                <a:spcPct val="150000"/>
              </a:lnSpc>
            </a:pPr>
            <a:endParaRPr lang="pt-BR" altLang="pt-BR" sz="1800" b="1" dirty="0">
              <a:solidFill>
                <a:schemeClr val="tx1"/>
              </a:solidFill>
            </a:endParaRPr>
          </a:p>
          <a:p>
            <a:pPr algn="just">
              <a:lnSpc>
                <a:spcPct val="150000"/>
              </a:lnSpc>
            </a:pPr>
            <a:r>
              <a:rPr lang="pt-BR" altLang="pt-BR" sz="1800" b="1" dirty="0" smtClean="0">
                <a:solidFill>
                  <a:schemeClr val="tx1"/>
                </a:solidFill>
              </a:rPr>
              <a:t>- Processo </a:t>
            </a:r>
            <a:r>
              <a:rPr lang="pt-BR" altLang="pt-BR" sz="1800" b="1" dirty="0">
                <a:solidFill>
                  <a:schemeClr val="tx1"/>
                </a:solidFill>
              </a:rPr>
              <a:t>necessita estar na memória para ser executado, se não há mais espaço em memória é necessário fazer um rodízio de processos na memória.</a:t>
            </a:r>
          </a:p>
          <a:p>
            <a:pPr algn="just">
              <a:lnSpc>
                <a:spcPct val="150000"/>
              </a:lnSpc>
            </a:pPr>
            <a:endParaRPr lang="pt-BR" altLang="pt-BR" sz="1800" b="1" dirty="0">
              <a:solidFill>
                <a:schemeClr val="tx1"/>
              </a:solidFill>
            </a:endParaRP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3" name="Imagem 2"/>
          <p:cNvPicPr>
            <a:picLocks noChangeAspect="1"/>
          </p:cNvPicPr>
          <p:nvPr/>
        </p:nvPicPr>
        <p:blipFill>
          <a:blip r:embed="rId4"/>
          <a:stretch>
            <a:fillRect/>
          </a:stretch>
        </p:blipFill>
        <p:spPr>
          <a:xfrm>
            <a:off x="5045947" y="1142099"/>
            <a:ext cx="4098053" cy="2774807"/>
          </a:xfrm>
          <a:prstGeom prst="rect">
            <a:avLst/>
          </a:prstGeom>
        </p:spPr>
      </p:pic>
    </p:spTree>
    <p:extLst>
      <p:ext uri="{BB962C8B-B14F-4D97-AF65-F5344CB8AC3E}">
        <p14:creationId xmlns:p14="http://schemas.microsoft.com/office/powerpoint/2010/main" val="2251085178"/>
      </p:ext>
    </p:extLst>
  </p:cSld>
  <p:clrMapOvr>
    <a:masterClrMapping/>
  </p:clrMapOvr>
  <p:transition>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49</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8636" y="1086692"/>
            <a:ext cx="5327639" cy="5863144"/>
          </a:xfrm>
          <a:prstGeom prst="rect">
            <a:avLst/>
          </a:prstGeom>
        </p:spPr>
        <p:txBody>
          <a:bodyPr wrap="square">
            <a:spAutoFit/>
          </a:bodyPr>
          <a:lstStyle/>
          <a:p>
            <a:pPr algn="just">
              <a:lnSpc>
                <a:spcPct val="150000"/>
              </a:lnSpc>
            </a:pPr>
            <a:r>
              <a:rPr lang="pt-BR" altLang="pt-BR" sz="1800" b="1" dirty="0">
                <a:solidFill>
                  <a:srgbClr val="C00000"/>
                </a:solidFill>
              </a:rPr>
              <a:t>Memória de </a:t>
            </a:r>
            <a:r>
              <a:rPr lang="pt-BR" altLang="pt-BR" sz="1800" b="1" dirty="0" smtClean="0">
                <a:solidFill>
                  <a:srgbClr val="C00000"/>
                </a:solidFill>
              </a:rPr>
              <a:t>Swapping</a:t>
            </a:r>
            <a:endParaRPr lang="pt-BR" altLang="pt-BR" sz="1800" b="1" dirty="0">
              <a:solidFill>
                <a:srgbClr val="C00000"/>
              </a:solidFill>
            </a:endParaRPr>
          </a:p>
          <a:p>
            <a:pPr marL="285750" indent="-285750" algn="just">
              <a:lnSpc>
                <a:spcPct val="150000"/>
              </a:lnSpc>
              <a:buFontTx/>
              <a:buChar char="-"/>
            </a:pPr>
            <a:r>
              <a:rPr lang="pt-BR" altLang="pt-BR" sz="1800" b="1" dirty="0" smtClean="0">
                <a:solidFill>
                  <a:schemeClr val="tx1"/>
                </a:solidFill>
              </a:rPr>
              <a:t>Memória </a:t>
            </a:r>
            <a:r>
              <a:rPr lang="pt-BR" altLang="pt-BR" sz="1800" b="1" dirty="0">
                <a:solidFill>
                  <a:schemeClr val="tx1"/>
                </a:solidFill>
              </a:rPr>
              <a:t>secundária suficientemente grande para armazenar cópias de todos os processos de usuários = </a:t>
            </a:r>
            <a:r>
              <a:rPr lang="pt-BR" altLang="pt-BR" sz="1800" b="1" dirty="0" err="1">
                <a:solidFill>
                  <a:srgbClr val="C00000"/>
                </a:solidFill>
              </a:rPr>
              <a:t>Backing</a:t>
            </a:r>
            <a:r>
              <a:rPr lang="pt-BR" altLang="pt-BR" sz="1800" b="1" dirty="0">
                <a:solidFill>
                  <a:srgbClr val="C00000"/>
                </a:solidFill>
              </a:rPr>
              <a:t> </a:t>
            </a:r>
            <a:r>
              <a:rPr lang="pt-BR" altLang="pt-BR" sz="1800" b="1" dirty="0" err="1">
                <a:solidFill>
                  <a:srgbClr val="C00000"/>
                </a:solidFill>
              </a:rPr>
              <a:t>store</a:t>
            </a:r>
            <a:r>
              <a:rPr lang="pt-BR" altLang="pt-BR" sz="1800" b="1" dirty="0">
                <a:solidFill>
                  <a:srgbClr val="C00000"/>
                </a:solidFill>
              </a:rPr>
              <a:t>. </a:t>
            </a:r>
            <a:endParaRPr lang="pt-BR" altLang="pt-BR" sz="1800" b="1" dirty="0" smtClean="0">
              <a:solidFill>
                <a:srgbClr val="C00000"/>
              </a:solidFill>
            </a:endParaRPr>
          </a:p>
          <a:p>
            <a:pPr algn="just">
              <a:lnSpc>
                <a:spcPct val="150000"/>
              </a:lnSpc>
            </a:pPr>
            <a:endParaRPr lang="pt-BR" altLang="pt-BR" sz="1800" b="1" dirty="0" smtClean="0">
              <a:solidFill>
                <a:srgbClr val="C00000"/>
              </a:solidFill>
            </a:endParaRPr>
          </a:p>
          <a:p>
            <a:pPr marL="285750" indent="-285750" algn="just">
              <a:lnSpc>
                <a:spcPct val="150000"/>
              </a:lnSpc>
              <a:buFontTx/>
              <a:buChar char="-"/>
            </a:pPr>
            <a:r>
              <a:rPr lang="pt-BR" altLang="pt-BR" sz="1800" b="1" dirty="0" smtClean="0">
                <a:solidFill>
                  <a:schemeClr val="tx1"/>
                </a:solidFill>
              </a:rPr>
              <a:t>Ação </a:t>
            </a:r>
            <a:r>
              <a:rPr lang="pt-BR" altLang="pt-BR" sz="1800" b="1" dirty="0">
                <a:solidFill>
                  <a:schemeClr val="tx1"/>
                </a:solidFill>
              </a:rPr>
              <a:t>de permutar (</a:t>
            </a:r>
            <a:r>
              <a:rPr lang="pt-BR" altLang="pt-BR" sz="1800" b="1" dirty="0">
                <a:solidFill>
                  <a:srgbClr val="C00000"/>
                </a:solidFill>
              </a:rPr>
              <a:t>trocar</a:t>
            </a:r>
            <a:r>
              <a:rPr lang="pt-BR" altLang="pt-BR" sz="1800" b="1" dirty="0">
                <a:solidFill>
                  <a:schemeClr val="tx1"/>
                </a:solidFill>
              </a:rPr>
              <a:t>) programas ou dados de forma dinâmica por exemplo entre M.P. e  M.S.</a:t>
            </a:r>
          </a:p>
          <a:p>
            <a:pPr marL="285750" indent="-285750" algn="just">
              <a:lnSpc>
                <a:spcPct val="150000"/>
              </a:lnSpc>
              <a:buFontTx/>
              <a:buChar char="-"/>
            </a:pPr>
            <a:endParaRPr lang="pt-BR" altLang="pt-BR" sz="1800" b="1" dirty="0">
              <a:solidFill>
                <a:schemeClr val="tx1"/>
              </a:solidFill>
            </a:endParaRPr>
          </a:p>
          <a:p>
            <a:pPr marL="285750" indent="-285750" algn="just">
              <a:lnSpc>
                <a:spcPct val="150000"/>
              </a:lnSpc>
              <a:buFontTx/>
              <a:buChar char="-"/>
            </a:pPr>
            <a:r>
              <a:rPr lang="pt-BR" altLang="pt-BR" sz="1800" b="1" dirty="0" smtClean="0">
                <a:solidFill>
                  <a:schemeClr val="tx1"/>
                </a:solidFill>
              </a:rPr>
              <a:t>O </a:t>
            </a:r>
            <a:r>
              <a:rPr lang="pt-BR" altLang="pt-BR" sz="1800" b="1" dirty="0">
                <a:solidFill>
                  <a:schemeClr val="tx1"/>
                </a:solidFill>
              </a:rPr>
              <a:t>sistema escolhe um programa residente, que  é levado da MP =&gt; MS (</a:t>
            </a:r>
            <a:r>
              <a:rPr lang="pt-BR" altLang="pt-BR" sz="1800" b="1" dirty="0" err="1">
                <a:solidFill>
                  <a:schemeClr val="tx1"/>
                </a:solidFill>
              </a:rPr>
              <a:t>Snap</a:t>
            </a:r>
            <a:r>
              <a:rPr lang="pt-BR" altLang="pt-BR" sz="1800" b="1" dirty="0">
                <a:solidFill>
                  <a:schemeClr val="tx1"/>
                </a:solidFill>
              </a:rPr>
              <a:t> Out) e M.S. =&gt; M.P (</a:t>
            </a:r>
            <a:r>
              <a:rPr lang="pt-BR" altLang="pt-BR" sz="1800" b="1" dirty="0" err="1">
                <a:solidFill>
                  <a:schemeClr val="tx1"/>
                </a:solidFill>
              </a:rPr>
              <a:t>Snap</a:t>
            </a:r>
            <a:r>
              <a:rPr lang="pt-BR" altLang="pt-BR" sz="1800" b="1" dirty="0">
                <a:solidFill>
                  <a:schemeClr val="tx1"/>
                </a:solidFill>
              </a:rPr>
              <a:t> In)</a:t>
            </a:r>
          </a:p>
          <a:p>
            <a:pPr marL="285750" indent="-285750" algn="just">
              <a:lnSpc>
                <a:spcPct val="150000"/>
              </a:lnSpc>
              <a:buFontTx/>
              <a:buChar char="-"/>
            </a:pPr>
            <a:endParaRPr lang="pt-BR" altLang="pt-BR" sz="1800" b="1" dirty="0">
              <a:solidFill>
                <a:srgbClr val="C00000"/>
              </a:solidFill>
            </a:endParaRP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3" name="Imagem 2"/>
          <p:cNvPicPr>
            <a:picLocks noChangeAspect="1"/>
          </p:cNvPicPr>
          <p:nvPr/>
        </p:nvPicPr>
        <p:blipFill>
          <a:blip r:embed="rId4"/>
          <a:stretch>
            <a:fillRect/>
          </a:stretch>
        </p:blipFill>
        <p:spPr>
          <a:xfrm>
            <a:off x="5475803" y="1142100"/>
            <a:ext cx="3668197" cy="2483750"/>
          </a:xfrm>
          <a:prstGeom prst="rect">
            <a:avLst/>
          </a:prstGeom>
        </p:spPr>
      </p:pic>
    </p:spTree>
    <p:extLst>
      <p:ext uri="{BB962C8B-B14F-4D97-AF65-F5344CB8AC3E}">
        <p14:creationId xmlns:p14="http://schemas.microsoft.com/office/powerpoint/2010/main" val="510397793"/>
      </p:ext>
    </p:extLst>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1 – Sistema Operacional</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5</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756784"/>
            <a:ext cx="3829856" cy="3323987"/>
          </a:xfrm>
          <a:prstGeom prst="rect">
            <a:avLst/>
          </a:prstGeom>
        </p:spPr>
        <p:txBody>
          <a:bodyPr wrap="square">
            <a:spAutoFit/>
          </a:bodyPr>
          <a:lstStyle/>
          <a:p>
            <a:pPr marL="342900" indent="-342900" algn="just" eaLnBrk="1" hangingPunct="1">
              <a:lnSpc>
                <a:spcPct val="150000"/>
              </a:lnSpc>
              <a:buFont typeface="Arial" panose="020B0604020202020204" pitchFamily="34" charset="0"/>
              <a:buChar char="•"/>
            </a:pPr>
            <a:r>
              <a:rPr lang="pt-BR" altLang="pt-BR" sz="2000" b="1" dirty="0">
                <a:latin typeface="+mn-lt"/>
              </a:rPr>
              <a:t>Conjunto de programas de sistemas situados entre </a:t>
            </a:r>
            <a:r>
              <a:rPr lang="pt-BR" altLang="pt-BR" sz="2000" b="1" dirty="0" smtClean="0">
                <a:latin typeface="+mn-lt"/>
              </a:rPr>
              <a:t>os softwares </a:t>
            </a:r>
            <a:r>
              <a:rPr lang="pt-BR" altLang="pt-BR" sz="2000" b="1" dirty="0">
                <a:latin typeface="+mn-lt"/>
              </a:rPr>
              <a:t>aplicativos e o </a:t>
            </a:r>
            <a:r>
              <a:rPr lang="pt-BR" altLang="pt-BR" sz="2000" b="1" dirty="0" smtClean="0">
                <a:latin typeface="+mn-lt"/>
              </a:rPr>
              <a:t>hardware</a:t>
            </a:r>
          </a:p>
          <a:p>
            <a:pPr marL="342900" indent="-342900" algn="just" eaLnBrk="1" hangingPunct="1">
              <a:lnSpc>
                <a:spcPct val="150000"/>
              </a:lnSpc>
              <a:buFont typeface="Arial" panose="020B0604020202020204" pitchFamily="34" charset="0"/>
              <a:buChar char="•"/>
            </a:pPr>
            <a:endParaRPr lang="pt-BR" altLang="pt-BR" sz="2000" b="1" dirty="0" smtClean="0">
              <a:latin typeface="+mn-lt"/>
            </a:endParaRPr>
          </a:p>
          <a:p>
            <a:pPr marL="342900" indent="-342900" algn="just">
              <a:lnSpc>
                <a:spcPct val="150000"/>
              </a:lnSpc>
              <a:buFont typeface="Arial" panose="020B0604020202020204" pitchFamily="34" charset="0"/>
              <a:buChar char="•"/>
            </a:pPr>
            <a:r>
              <a:rPr lang="pt-BR" sz="2000" b="1" dirty="0">
                <a:latin typeface="+mn-lt"/>
              </a:rPr>
              <a:t>Estabelece uma interface</a:t>
            </a:r>
            <a:br>
              <a:rPr lang="pt-BR" sz="2000" b="1" dirty="0">
                <a:latin typeface="+mn-lt"/>
              </a:rPr>
            </a:br>
            <a:r>
              <a:rPr lang="pt-BR" sz="2000" b="1" dirty="0">
                <a:latin typeface="+mn-lt"/>
              </a:rPr>
              <a:t>com o usuário</a:t>
            </a:r>
            <a:endParaRPr lang="pt-BR" altLang="pt-BR" sz="2000" b="1" dirty="0">
              <a:latin typeface="+mn-lt"/>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pic>
        <p:nvPicPr>
          <p:cNvPr id="4" name="Imagem 3"/>
          <p:cNvPicPr>
            <a:picLocks noChangeAspect="1"/>
          </p:cNvPicPr>
          <p:nvPr/>
        </p:nvPicPr>
        <p:blipFill>
          <a:blip r:embed="rId4"/>
          <a:stretch>
            <a:fillRect/>
          </a:stretch>
        </p:blipFill>
        <p:spPr>
          <a:xfrm>
            <a:off x="4844600" y="1634824"/>
            <a:ext cx="3842200" cy="3842200"/>
          </a:xfrm>
          <a:prstGeom prst="rect">
            <a:avLst/>
          </a:prstGeom>
        </p:spPr>
      </p:pic>
      <p:sp>
        <p:nvSpPr>
          <p:cNvPr id="6" name="Retângulo 5"/>
          <p:cNvSpPr/>
          <p:nvPr/>
        </p:nvSpPr>
        <p:spPr>
          <a:xfrm>
            <a:off x="272600" y="4467152"/>
            <a:ext cx="4572000" cy="707886"/>
          </a:xfrm>
          <a:prstGeom prst="rect">
            <a:avLst/>
          </a:prstGeom>
        </p:spPr>
        <p:txBody>
          <a:bodyPr>
            <a:spAutoFit/>
          </a:bodyPr>
          <a:lstStyle/>
          <a:p>
            <a:r>
              <a:rPr lang="pt-BR" sz="2000" b="1" dirty="0">
                <a:latin typeface="+mn-lt"/>
              </a:rPr>
              <a:t/>
            </a:r>
            <a:br>
              <a:rPr lang="pt-BR" sz="2000" b="1" dirty="0">
                <a:latin typeface="+mn-lt"/>
              </a:rPr>
            </a:br>
            <a:endParaRPr lang="pt-BR" sz="2000" b="1" dirty="0">
              <a:latin typeface="+mn-lt"/>
            </a:endParaRPr>
          </a:p>
        </p:txBody>
      </p:sp>
    </p:spTree>
    <p:extLst>
      <p:ext uri="{BB962C8B-B14F-4D97-AF65-F5344CB8AC3E}">
        <p14:creationId xmlns:p14="http://schemas.microsoft.com/office/powerpoint/2010/main" val="2410150184"/>
      </p:ext>
    </p:extLst>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50</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8636" y="1086692"/>
            <a:ext cx="5327639" cy="5863144"/>
          </a:xfrm>
          <a:prstGeom prst="rect">
            <a:avLst/>
          </a:prstGeom>
        </p:spPr>
        <p:txBody>
          <a:bodyPr wrap="square">
            <a:spAutoFit/>
          </a:bodyPr>
          <a:lstStyle/>
          <a:p>
            <a:pPr algn="just">
              <a:lnSpc>
                <a:spcPct val="150000"/>
              </a:lnSpc>
            </a:pPr>
            <a:r>
              <a:rPr lang="pt-BR" altLang="pt-BR" sz="1800" b="1" dirty="0">
                <a:solidFill>
                  <a:srgbClr val="C00000"/>
                </a:solidFill>
              </a:rPr>
              <a:t>Memória de </a:t>
            </a:r>
            <a:r>
              <a:rPr lang="pt-BR" altLang="pt-BR" sz="1800" b="1" dirty="0" smtClean="0">
                <a:solidFill>
                  <a:srgbClr val="C00000"/>
                </a:solidFill>
              </a:rPr>
              <a:t>Paginação</a:t>
            </a:r>
            <a:endParaRPr lang="pt-BR" altLang="pt-BR" sz="1800" b="1" dirty="0">
              <a:solidFill>
                <a:srgbClr val="C00000"/>
              </a:solidFill>
            </a:endParaRPr>
          </a:p>
          <a:p>
            <a:pPr algn="just">
              <a:lnSpc>
                <a:spcPct val="150000"/>
              </a:lnSpc>
            </a:pPr>
            <a:endParaRPr lang="pt-BR" altLang="pt-BR" sz="1800" b="1" dirty="0">
              <a:solidFill>
                <a:srgbClr val="C00000"/>
              </a:solidFill>
            </a:endParaRPr>
          </a:p>
          <a:p>
            <a:pPr marL="285750" indent="-285750" algn="just">
              <a:lnSpc>
                <a:spcPct val="150000"/>
              </a:lnSpc>
              <a:buFont typeface="Arial" panose="020B0604020202020204" pitchFamily="34" charset="0"/>
              <a:buChar char="•"/>
            </a:pPr>
            <a:r>
              <a:rPr lang="pt-BR" altLang="pt-BR" sz="1800" b="1" dirty="0" smtClean="0">
                <a:solidFill>
                  <a:schemeClr val="tx1"/>
                </a:solidFill>
              </a:rPr>
              <a:t>Processo </a:t>
            </a:r>
            <a:r>
              <a:rPr lang="pt-BR" altLang="pt-BR" sz="1800" b="1" dirty="0">
                <a:solidFill>
                  <a:schemeClr val="tx1"/>
                </a:solidFill>
              </a:rPr>
              <a:t>(página)  necessita estar na memória para ser executado, se não há mais espaço em memória é necessário fazer um rodízio de processos (páginas) na memória.</a:t>
            </a:r>
          </a:p>
          <a:p>
            <a:pPr marL="285750" indent="-285750" algn="just">
              <a:lnSpc>
                <a:spcPct val="150000"/>
              </a:lnSpc>
              <a:buFont typeface="Arial" panose="020B0604020202020204" pitchFamily="34" charset="0"/>
              <a:buChar char="•"/>
            </a:pPr>
            <a:endParaRPr lang="pt-BR" altLang="pt-BR" sz="1800" b="1" dirty="0">
              <a:solidFill>
                <a:schemeClr val="tx1"/>
              </a:solidFill>
            </a:endParaRPr>
          </a:p>
          <a:p>
            <a:pPr marL="285750" indent="-285750" algn="just">
              <a:lnSpc>
                <a:spcPct val="150000"/>
              </a:lnSpc>
              <a:buFont typeface="Arial" panose="020B0604020202020204" pitchFamily="34" charset="0"/>
              <a:buChar char="•"/>
            </a:pPr>
            <a:r>
              <a:rPr lang="pt-BR" altLang="pt-BR" sz="1800" b="1" dirty="0" smtClean="0">
                <a:solidFill>
                  <a:schemeClr val="tx1"/>
                </a:solidFill>
              </a:rPr>
              <a:t>Páginas </a:t>
            </a:r>
            <a:r>
              <a:rPr lang="pt-BR" altLang="pt-BR" sz="1800" b="1" dirty="0">
                <a:solidFill>
                  <a:schemeClr val="tx1"/>
                </a:solidFill>
              </a:rPr>
              <a:t>no espaço virtual são denominadas páginas virtuais, enquanto as páginas no espaço real são chamadas páginas reais ou frames.</a:t>
            </a:r>
          </a:p>
          <a:p>
            <a:pPr marL="285750" indent="-285750" algn="just">
              <a:lnSpc>
                <a:spcPct val="150000"/>
              </a:lnSpc>
              <a:buFontTx/>
              <a:buChar char="-"/>
            </a:pPr>
            <a:endParaRPr lang="pt-BR" altLang="pt-BR" sz="1800" b="1" dirty="0">
              <a:solidFill>
                <a:srgbClr val="C00000"/>
              </a:solidFill>
            </a:endParaRP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25" y="1697085"/>
            <a:ext cx="3671533" cy="298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537770"/>
      </p:ext>
    </p:extLst>
  </p:cSld>
  <p:clrMapOvr>
    <a:masterClrMapping/>
  </p:clrMapOvr>
  <p:transition>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51</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8636" y="1086692"/>
            <a:ext cx="5327639" cy="6278642"/>
          </a:xfrm>
          <a:prstGeom prst="rect">
            <a:avLst/>
          </a:prstGeom>
        </p:spPr>
        <p:txBody>
          <a:bodyPr wrap="square">
            <a:spAutoFit/>
          </a:bodyPr>
          <a:lstStyle/>
          <a:p>
            <a:pPr algn="just">
              <a:lnSpc>
                <a:spcPct val="150000"/>
              </a:lnSpc>
            </a:pPr>
            <a:r>
              <a:rPr lang="pt-BR" altLang="pt-BR" sz="1800" b="1" dirty="0">
                <a:solidFill>
                  <a:srgbClr val="C00000"/>
                </a:solidFill>
              </a:rPr>
              <a:t>Memória de </a:t>
            </a:r>
            <a:r>
              <a:rPr lang="pt-BR" altLang="pt-BR" sz="1800" b="1" dirty="0" smtClean="0">
                <a:solidFill>
                  <a:srgbClr val="C00000"/>
                </a:solidFill>
              </a:rPr>
              <a:t>Paginação</a:t>
            </a:r>
            <a:endParaRPr lang="pt-BR" altLang="pt-BR" sz="1800" b="1" dirty="0">
              <a:solidFill>
                <a:srgbClr val="C00000"/>
              </a:solidFill>
            </a:endParaRPr>
          </a:p>
          <a:p>
            <a:pPr algn="just">
              <a:lnSpc>
                <a:spcPct val="150000"/>
              </a:lnSpc>
            </a:pPr>
            <a:endParaRPr lang="pt-BR" altLang="pt-BR" sz="1800" b="1" dirty="0">
              <a:solidFill>
                <a:srgbClr val="C00000"/>
              </a:solidFill>
            </a:endParaRPr>
          </a:p>
          <a:p>
            <a:pPr marL="285750" indent="-285750" algn="just">
              <a:lnSpc>
                <a:spcPct val="150000"/>
              </a:lnSpc>
              <a:buFont typeface="Arial" panose="020B0604020202020204" pitchFamily="34" charset="0"/>
              <a:buChar char="•"/>
            </a:pPr>
            <a:r>
              <a:rPr lang="pt-BR" altLang="pt-BR" sz="1800" b="1" dirty="0" smtClean="0">
                <a:solidFill>
                  <a:schemeClr val="tx1"/>
                </a:solidFill>
              </a:rPr>
              <a:t>Processo </a:t>
            </a:r>
            <a:r>
              <a:rPr lang="pt-BR" altLang="pt-BR" sz="1800" b="1" dirty="0">
                <a:solidFill>
                  <a:schemeClr val="tx1"/>
                </a:solidFill>
              </a:rPr>
              <a:t>é dividido em páginas</a:t>
            </a:r>
          </a:p>
          <a:p>
            <a:pPr marL="285750" indent="-285750" algn="just">
              <a:lnSpc>
                <a:spcPct val="150000"/>
              </a:lnSpc>
              <a:buFont typeface="Arial" panose="020B0604020202020204" pitchFamily="34" charset="0"/>
              <a:buChar char="•"/>
            </a:pPr>
            <a:r>
              <a:rPr lang="pt-BR" altLang="pt-BR" sz="1800" b="1" dirty="0" smtClean="0">
                <a:solidFill>
                  <a:schemeClr val="tx1"/>
                </a:solidFill>
              </a:rPr>
              <a:t>Memória </a:t>
            </a:r>
            <a:r>
              <a:rPr lang="pt-BR" altLang="pt-BR" sz="1800" b="1" dirty="0">
                <a:solidFill>
                  <a:schemeClr val="tx1"/>
                </a:solidFill>
              </a:rPr>
              <a:t>é dividida em  quadros de mesmo tamanho 512 a 64 </a:t>
            </a:r>
            <a:r>
              <a:rPr lang="pt-BR" altLang="pt-BR" sz="1800" b="1" dirty="0" err="1">
                <a:solidFill>
                  <a:schemeClr val="tx1"/>
                </a:solidFill>
              </a:rPr>
              <a:t>Kbytes</a:t>
            </a:r>
            <a:endParaRPr lang="pt-BR" altLang="pt-BR" sz="1800" b="1" dirty="0">
              <a:solidFill>
                <a:schemeClr val="tx1"/>
              </a:solidFill>
            </a:endParaRPr>
          </a:p>
          <a:p>
            <a:pPr marL="285750" indent="-285750" algn="just">
              <a:lnSpc>
                <a:spcPct val="150000"/>
              </a:lnSpc>
              <a:buFont typeface="Arial" panose="020B0604020202020204" pitchFamily="34" charset="0"/>
              <a:buChar char="•"/>
            </a:pPr>
            <a:r>
              <a:rPr lang="pt-BR" altLang="pt-BR" sz="1800" b="1" dirty="0" smtClean="0">
                <a:solidFill>
                  <a:schemeClr val="tx1"/>
                </a:solidFill>
              </a:rPr>
              <a:t>Processo </a:t>
            </a:r>
            <a:r>
              <a:rPr lang="pt-BR" altLang="pt-BR" sz="1800" b="1" dirty="0">
                <a:solidFill>
                  <a:schemeClr val="tx1"/>
                </a:solidFill>
              </a:rPr>
              <a:t>não precisa estar completamente na MP</a:t>
            </a:r>
          </a:p>
          <a:p>
            <a:pPr marL="285750" indent="-285750" algn="just">
              <a:lnSpc>
                <a:spcPct val="150000"/>
              </a:lnSpc>
              <a:buFont typeface="Arial" panose="020B0604020202020204" pitchFamily="34" charset="0"/>
              <a:buChar char="•"/>
            </a:pPr>
            <a:r>
              <a:rPr lang="pt-BR" altLang="pt-BR" sz="1800" b="1" dirty="0" smtClean="0">
                <a:solidFill>
                  <a:schemeClr val="tx1"/>
                </a:solidFill>
              </a:rPr>
              <a:t>Quando </a:t>
            </a:r>
            <a:r>
              <a:rPr lang="pt-BR" altLang="pt-BR" sz="1800" b="1" dirty="0">
                <a:solidFill>
                  <a:schemeClr val="tx1"/>
                </a:solidFill>
              </a:rPr>
              <a:t>é  necessário um endereço que não está presente na M.P. uma interrupção é gerada e o processo é colocado no estado bloqueado. Enquanto o S.O. busca a página necessária (acesso a disco), ou processo é despachado.</a:t>
            </a:r>
          </a:p>
          <a:p>
            <a:pPr marL="285750" indent="-285750" algn="just">
              <a:lnSpc>
                <a:spcPct val="150000"/>
              </a:lnSpc>
              <a:buFontTx/>
              <a:buChar char="-"/>
            </a:pPr>
            <a:endParaRPr lang="pt-BR" altLang="pt-BR" sz="1800" b="1" dirty="0">
              <a:solidFill>
                <a:srgbClr val="C00000"/>
              </a:solidFill>
            </a:endParaRP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1809" y="1697085"/>
            <a:ext cx="3621349" cy="294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7422185"/>
      </p:ext>
    </p:extLst>
  </p:cSld>
  <p:clrMapOvr>
    <a:masterClrMapping/>
  </p:clrMapOvr>
  <p:transition>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52</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8636" y="1086692"/>
            <a:ext cx="5327639" cy="3831818"/>
          </a:xfrm>
          <a:prstGeom prst="rect">
            <a:avLst/>
          </a:prstGeom>
        </p:spPr>
        <p:txBody>
          <a:bodyPr wrap="square">
            <a:spAutoFit/>
          </a:bodyPr>
          <a:lstStyle/>
          <a:p>
            <a:pPr algn="just">
              <a:lnSpc>
                <a:spcPct val="150000"/>
              </a:lnSpc>
            </a:pPr>
            <a:r>
              <a:rPr lang="pt-BR" altLang="pt-BR" sz="1800" b="1" dirty="0">
                <a:solidFill>
                  <a:srgbClr val="C00000"/>
                </a:solidFill>
              </a:rPr>
              <a:t>Memória de </a:t>
            </a:r>
            <a:r>
              <a:rPr lang="pt-BR" altLang="pt-BR" sz="1800" b="1" dirty="0" smtClean="0">
                <a:solidFill>
                  <a:srgbClr val="C00000"/>
                </a:solidFill>
              </a:rPr>
              <a:t>Segmentação</a:t>
            </a:r>
            <a:endParaRPr lang="pt-BR" altLang="pt-BR" sz="1800" b="1" dirty="0">
              <a:solidFill>
                <a:srgbClr val="C00000"/>
              </a:solidFill>
            </a:endParaRPr>
          </a:p>
          <a:p>
            <a:pPr algn="just">
              <a:lnSpc>
                <a:spcPct val="150000"/>
              </a:lnSpc>
            </a:pPr>
            <a:endParaRPr lang="pt-BR" altLang="pt-BR" sz="1800" b="1" dirty="0">
              <a:solidFill>
                <a:srgbClr val="C00000"/>
              </a:solidFill>
            </a:endParaRPr>
          </a:p>
          <a:p>
            <a:pPr marL="285750" indent="-285750" algn="just">
              <a:lnSpc>
                <a:spcPct val="150000"/>
              </a:lnSpc>
              <a:buFont typeface="Arial" panose="020B0604020202020204" pitchFamily="34" charset="0"/>
              <a:buChar char="•"/>
            </a:pPr>
            <a:r>
              <a:rPr lang="pt-BR" altLang="pt-BR" sz="1800" b="1" dirty="0">
                <a:solidFill>
                  <a:schemeClr val="tx1"/>
                </a:solidFill>
              </a:rPr>
              <a:t>É a técnica de gerência de memória, onde os programas e dados são divididos logicamente em sub-rotinas e estrutura de dados e colocados em blocos de informações na memória, os blocos tamanhos diferentes chamados </a:t>
            </a:r>
            <a:r>
              <a:rPr lang="pt-BR" altLang="pt-BR" sz="1800" b="1" dirty="0">
                <a:solidFill>
                  <a:srgbClr val="C00000"/>
                </a:solidFill>
              </a:rPr>
              <a:t>segmentos</a:t>
            </a:r>
            <a:r>
              <a:rPr lang="pt-BR" altLang="pt-BR" sz="1800" b="1" dirty="0">
                <a:solidFill>
                  <a:schemeClr val="tx1"/>
                </a:solidFill>
              </a:rPr>
              <a:t>.</a:t>
            </a:r>
          </a:p>
          <a:p>
            <a:pPr algn="just">
              <a:lnSpc>
                <a:spcPct val="150000"/>
              </a:lnSpc>
            </a:pPr>
            <a:endParaRPr lang="pt-BR" altLang="pt-BR" sz="1800" b="1" dirty="0">
              <a:solidFill>
                <a:schemeClr val="tx1"/>
              </a:solidFill>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1061" y="1641448"/>
            <a:ext cx="3829894" cy="306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3429418"/>
      </p:ext>
    </p:extLst>
  </p:cSld>
  <p:clrMapOvr>
    <a:masterClrMapping/>
  </p:clrMapOvr>
  <p:transition>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5 - Conceitos Avançados de S.O</a:t>
            </a:r>
            <a:r>
              <a:rPr lang="pt-BR" sz="2400" b="1" dirty="0" smtClean="0"/>
              <a:t>.</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53</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8636" y="1086692"/>
            <a:ext cx="5327639" cy="6278642"/>
          </a:xfrm>
          <a:prstGeom prst="rect">
            <a:avLst/>
          </a:prstGeom>
        </p:spPr>
        <p:txBody>
          <a:bodyPr wrap="square">
            <a:spAutoFit/>
          </a:bodyPr>
          <a:lstStyle/>
          <a:p>
            <a:pPr algn="just">
              <a:lnSpc>
                <a:spcPct val="150000"/>
              </a:lnSpc>
            </a:pPr>
            <a:r>
              <a:rPr lang="pt-BR" altLang="pt-BR" sz="1800" b="1" dirty="0">
                <a:solidFill>
                  <a:srgbClr val="C00000"/>
                </a:solidFill>
              </a:rPr>
              <a:t>Memória de </a:t>
            </a:r>
            <a:r>
              <a:rPr lang="pt-BR" altLang="pt-BR" sz="1800" b="1" dirty="0" smtClean="0">
                <a:solidFill>
                  <a:srgbClr val="C00000"/>
                </a:solidFill>
              </a:rPr>
              <a:t>Segmentação</a:t>
            </a:r>
            <a:endParaRPr lang="pt-BR" altLang="pt-BR" sz="1800" b="1" dirty="0">
              <a:solidFill>
                <a:srgbClr val="C00000"/>
              </a:solidFill>
            </a:endParaRPr>
          </a:p>
          <a:p>
            <a:pPr algn="just">
              <a:lnSpc>
                <a:spcPct val="150000"/>
              </a:lnSpc>
            </a:pPr>
            <a:endParaRPr lang="pt-BR" altLang="pt-BR" sz="1800" b="1" dirty="0">
              <a:solidFill>
                <a:srgbClr val="C00000"/>
              </a:solidFill>
            </a:endParaRPr>
          </a:p>
          <a:p>
            <a:pPr marL="285750" indent="-285750" algn="just">
              <a:lnSpc>
                <a:spcPct val="150000"/>
              </a:lnSpc>
              <a:buFont typeface="Arial" panose="020B0604020202020204" pitchFamily="34" charset="0"/>
              <a:buChar char="•"/>
            </a:pPr>
            <a:r>
              <a:rPr lang="pt-BR" altLang="pt-BR" sz="1800" b="1" dirty="0" smtClean="0">
                <a:solidFill>
                  <a:schemeClr val="tx1"/>
                </a:solidFill>
              </a:rPr>
              <a:t>A </a:t>
            </a:r>
            <a:r>
              <a:rPr lang="pt-BR" altLang="pt-BR" sz="1800" b="1" dirty="0">
                <a:solidFill>
                  <a:schemeClr val="tx1"/>
                </a:solidFill>
              </a:rPr>
              <a:t>grande diferença entre paginação e a segmentação é que a primeira divide o programa em partes tamanho fixo, sem qualquer ligação com a estrutura do programa, a segmentação permite uma </a:t>
            </a:r>
            <a:r>
              <a:rPr lang="pt-BR" altLang="pt-BR" sz="1800" b="1" dirty="0">
                <a:solidFill>
                  <a:srgbClr val="C00000"/>
                </a:solidFill>
              </a:rPr>
              <a:t>relação entre a lógica do programa e sua divisão na memória.</a:t>
            </a:r>
          </a:p>
          <a:p>
            <a:pPr marL="285750" indent="-285750" algn="just">
              <a:lnSpc>
                <a:spcPct val="150000"/>
              </a:lnSpc>
              <a:buFont typeface="Arial" panose="020B0604020202020204" pitchFamily="34" charset="0"/>
              <a:buChar char="•"/>
            </a:pPr>
            <a:endParaRPr lang="pt-BR" altLang="pt-BR" sz="1800" b="1" dirty="0">
              <a:solidFill>
                <a:schemeClr val="tx1"/>
              </a:solidFill>
            </a:endParaRPr>
          </a:p>
          <a:p>
            <a:pPr marL="285750" indent="-285750" algn="just">
              <a:lnSpc>
                <a:spcPct val="150000"/>
              </a:lnSpc>
              <a:buFont typeface="Arial" panose="020B0604020202020204" pitchFamily="34" charset="0"/>
              <a:buChar char="•"/>
            </a:pPr>
            <a:r>
              <a:rPr lang="pt-BR" altLang="pt-BR" sz="1800" b="1" dirty="0">
                <a:solidFill>
                  <a:srgbClr val="C00000"/>
                </a:solidFill>
              </a:rPr>
              <a:t>Segmentos</a:t>
            </a:r>
            <a:r>
              <a:rPr lang="pt-BR" altLang="pt-BR" sz="1800" b="1" dirty="0">
                <a:solidFill>
                  <a:schemeClr val="tx1"/>
                </a:solidFill>
              </a:rPr>
              <a:t> (quadros) de tamanhos </a:t>
            </a:r>
            <a:r>
              <a:rPr lang="pt-BR" altLang="pt-BR" sz="1800" b="1" dirty="0">
                <a:solidFill>
                  <a:srgbClr val="C00000"/>
                </a:solidFill>
              </a:rPr>
              <a:t>diferentes</a:t>
            </a:r>
            <a:r>
              <a:rPr lang="pt-BR" altLang="pt-BR" sz="1800" b="1" dirty="0">
                <a:solidFill>
                  <a:schemeClr val="tx1"/>
                </a:solidFill>
              </a:rPr>
              <a:t> que o processo não precisa estar complemente na M.P.</a:t>
            </a:r>
          </a:p>
          <a:p>
            <a:pPr marL="285750" indent="-285750" algn="just">
              <a:lnSpc>
                <a:spcPct val="150000"/>
              </a:lnSpc>
              <a:buFontTx/>
              <a:buChar char="-"/>
            </a:pPr>
            <a:endParaRPr lang="pt-BR" altLang="pt-BR" sz="1800" b="1" dirty="0">
              <a:solidFill>
                <a:srgbClr val="C00000"/>
              </a:solidFill>
            </a:endParaRPr>
          </a:p>
          <a:p>
            <a:pPr algn="just" eaLnBrk="1" hangingPunct="1">
              <a:lnSpc>
                <a:spcPct val="150000"/>
              </a:lnSpc>
            </a:pPr>
            <a:endParaRPr lang="pt-BR" altLang="pt-BR" sz="1600" b="1" dirty="0">
              <a:solidFill>
                <a:schemeClr val="tx1"/>
              </a:solidFill>
              <a:latin typeface="+mn-lt"/>
            </a:endParaRPr>
          </a:p>
        </p:txBody>
      </p:sp>
      <p:sp>
        <p:nvSpPr>
          <p:cNvPr id="5" name="Espaço Reservado para Rodapé 4"/>
          <p:cNvSpPr>
            <a:spLocks noGrp="1"/>
          </p:cNvSpPr>
          <p:nvPr>
            <p:ph type="ftr" idx="11"/>
          </p:nvPr>
        </p:nvSpPr>
        <p:spPr/>
        <p:txBody>
          <a:bodyPr/>
          <a:lstStyle/>
          <a:p>
            <a:r>
              <a:rPr lang="pt-BR" dirty="0" smtClean="0"/>
              <a:t>Aula 05 - Sistema Operacional</a:t>
            </a:r>
            <a:endParaRPr lang="pt-BR"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8103" y="1641448"/>
            <a:ext cx="3812851" cy="3053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162268"/>
      </p:ext>
    </p:extLst>
  </p:cSld>
  <p:clrMapOvr>
    <a:masterClrMapping/>
  </p:clrMapOvr>
  <p:transition>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62"/>
          <p:cNvSpPr txBox="1">
            <a:spLocks noGrp="1"/>
          </p:cNvSpPr>
          <p:nvPr>
            <p:ph type="ctrTitle"/>
          </p:nvPr>
        </p:nvSpPr>
        <p:spPr>
          <a:xfrm>
            <a:off x="1600200" y="1773237"/>
            <a:ext cx="60198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3200"/>
              <a:buFont typeface="Arial"/>
              <a:buNone/>
            </a:pPr>
            <a:r>
              <a:rPr lang="en-US" sz="3200" b="0" i="0" u="none" dirty="0" smtClean="0">
                <a:solidFill>
                  <a:schemeClr val="lt1"/>
                </a:solidFill>
                <a:latin typeface="Arial"/>
                <a:ea typeface="Arial"/>
                <a:cs typeface="Arial"/>
                <a:sym typeface="Arial"/>
              </a:rPr>
              <a:t>6 </a:t>
            </a:r>
            <a:r>
              <a:rPr lang="en-US" sz="3200" b="0" i="0" u="none" dirty="0" smtClean="0">
                <a:solidFill>
                  <a:schemeClr val="lt1"/>
                </a:solidFill>
                <a:latin typeface="Arial"/>
                <a:ea typeface="Arial"/>
                <a:cs typeface="Arial"/>
                <a:sym typeface="Arial"/>
              </a:rPr>
              <a:t>- </a:t>
            </a:r>
            <a:r>
              <a:rPr lang="en-US" sz="3200" b="0" i="0" u="none" dirty="0" err="1" smtClean="0">
                <a:solidFill>
                  <a:schemeClr val="lt1"/>
                </a:solidFill>
                <a:latin typeface="Arial"/>
                <a:ea typeface="Arial"/>
                <a:cs typeface="Arial"/>
                <a:sym typeface="Arial"/>
              </a:rPr>
              <a:t>Questionário</a:t>
            </a:r>
            <a:endParaRPr dirty="0"/>
          </a:p>
        </p:txBody>
      </p:sp>
      <p:sp>
        <p:nvSpPr>
          <p:cNvPr id="581" name="Google Shape;581;p62"/>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54</a:t>
            </a:fld>
            <a:endParaRPr/>
          </a:p>
        </p:txBody>
      </p:sp>
      <p:pic>
        <p:nvPicPr>
          <p:cNvPr id="582" name="Google Shape;582;p62"/>
          <p:cNvPicPr preferRelativeResize="0"/>
          <p:nvPr/>
        </p:nvPicPr>
        <p:blipFill rotWithShape="1">
          <a:blip r:embed="rId3">
            <a:alphaModFix/>
          </a:blip>
          <a:srcRect/>
          <a:stretch/>
        </p:blipFill>
        <p:spPr>
          <a:xfrm>
            <a:off x="7235825" y="260350"/>
            <a:ext cx="1439862" cy="495300"/>
          </a:xfrm>
          <a:prstGeom prst="rect">
            <a:avLst/>
          </a:prstGeom>
          <a:noFill/>
          <a:ln>
            <a:noFill/>
          </a:ln>
        </p:spPr>
      </p:pic>
      <p:sp>
        <p:nvSpPr>
          <p:cNvPr id="3" name="Espaço Reservado para Rodapé 2"/>
          <p:cNvSpPr>
            <a:spLocks noGrp="1"/>
          </p:cNvSpPr>
          <p:nvPr>
            <p:ph type="ftr" idx="11"/>
          </p:nvPr>
        </p:nvSpPr>
        <p:spPr/>
        <p:txBody>
          <a:bodyPr/>
          <a:lstStyle/>
          <a:p>
            <a:r>
              <a:rPr lang="pt-BR" smtClean="0"/>
              <a:t>Aula 05 - Sistema Operacional</a:t>
            </a:r>
            <a:endParaRPr lang="pt-BR"/>
          </a:p>
        </p:txBody>
      </p:sp>
    </p:spTree>
    <p:extLst>
      <p:ext uri="{BB962C8B-B14F-4D97-AF65-F5344CB8AC3E}">
        <p14:creationId xmlns:p14="http://schemas.microsoft.com/office/powerpoint/2010/main" val="3641875783"/>
      </p:ext>
    </p:extLst>
  </p:cSld>
  <p:clrMapOvr>
    <a:masterClrMapping/>
  </p:clrMapOvr>
  <p:transition>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63"/>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55</a:t>
            </a:fld>
            <a:endParaRPr/>
          </a:p>
        </p:txBody>
      </p:sp>
      <p:pic>
        <p:nvPicPr>
          <p:cNvPr id="588" name="Google Shape;588;p63"/>
          <p:cNvPicPr preferRelativeResize="0"/>
          <p:nvPr/>
        </p:nvPicPr>
        <p:blipFill rotWithShape="1">
          <a:blip r:embed="rId3">
            <a:alphaModFix/>
          </a:blip>
          <a:srcRect/>
          <a:stretch/>
        </p:blipFill>
        <p:spPr>
          <a:xfrm>
            <a:off x="7267575" y="508000"/>
            <a:ext cx="1439862" cy="495300"/>
          </a:xfrm>
          <a:prstGeom prst="rect">
            <a:avLst/>
          </a:prstGeom>
          <a:noFill/>
          <a:ln>
            <a:noFill/>
          </a:ln>
        </p:spPr>
      </p:pic>
      <p:sp>
        <p:nvSpPr>
          <p:cNvPr id="590" name="Google Shape;590;p63"/>
          <p:cNvSpPr txBox="1"/>
          <p:nvPr/>
        </p:nvSpPr>
        <p:spPr>
          <a:xfrm>
            <a:off x="4762" y="755650"/>
            <a:ext cx="8229600" cy="137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1" i="0" u="none">
                <a:solidFill>
                  <a:schemeClr val="dk1"/>
                </a:solidFill>
                <a:latin typeface="Arial"/>
                <a:ea typeface="Arial"/>
                <a:cs typeface="Arial"/>
                <a:sym typeface="Arial"/>
              </a:rPr>
              <a:t>Questionário</a:t>
            </a:r>
            <a:endParaRPr/>
          </a:p>
        </p:txBody>
      </p:sp>
      <p:pic>
        <p:nvPicPr>
          <p:cNvPr id="591" name="Google Shape;591;p63"/>
          <p:cNvPicPr preferRelativeResize="0"/>
          <p:nvPr/>
        </p:nvPicPr>
        <p:blipFill rotWithShape="1">
          <a:blip r:embed="rId4">
            <a:alphaModFix/>
          </a:blip>
          <a:srcRect/>
          <a:stretch/>
        </p:blipFill>
        <p:spPr>
          <a:xfrm>
            <a:off x="223837" y="1433512"/>
            <a:ext cx="5795962" cy="3022600"/>
          </a:xfrm>
          <a:prstGeom prst="rect">
            <a:avLst/>
          </a:prstGeom>
          <a:noFill/>
          <a:ln>
            <a:noFill/>
          </a:ln>
        </p:spPr>
      </p:pic>
      <p:pic>
        <p:nvPicPr>
          <p:cNvPr id="592" name="Google Shape;592;p63"/>
          <p:cNvPicPr preferRelativeResize="0"/>
          <p:nvPr/>
        </p:nvPicPr>
        <p:blipFill rotWithShape="1">
          <a:blip r:embed="rId5">
            <a:alphaModFix/>
          </a:blip>
          <a:srcRect/>
          <a:stretch/>
        </p:blipFill>
        <p:spPr>
          <a:xfrm>
            <a:off x="5030787" y="3032125"/>
            <a:ext cx="3676650" cy="2847975"/>
          </a:xfrm>
          <a:prstGeom prst="rect">
            <a:avLst/>
          </a:prstGeom>
          <a:noFill/>
          <a:ln>
            <a:noFill/>
          </a:ln>
        </p:spPr>
      </p:pic>
      <p:sp>
        <p:nvSpPr>
          <p:cNvPr id="593" name="Google Shape;593;p63"/>
          <p:cNvSpPr txBox="1"/>
          <p:nvPr/>
        </p:nvSpPr>
        <p:spPr>
          <a:xfrm>
            <a:off x="223837" y="5167312"/>
            <a:ext cx="1681162"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a:solidFill>
                  <a:schemeClr val="dk1"/>
                </a:solidFill>
                <a:latin typeface="Arial"/>
                <a:ea typeface="Arial"/>
                <a:cs typeface="Arial"/>
                <a:sym typeface="Arial"/>
              </a:rPr>
              <a:t>Nome + RA</a:t>
            </a:r>
            <a:endParaRPr/>
          </a:p>
        </p:txBody>
      </p:sp>
      <p:cxnSp>
        <p:nvCxnSpPr>
          <p:cNvPr id="594" name="Google Shape;594;p63"/>
          <p:cNvCxnSpPr/>
          <p:nvPr/>
        </p:nvCxnSpPr>
        <p:spPr>
          <a:xfrm rot="10800000" flipH="1">
            <a:off x="2051050" y="4724400"/>
            <a:ext cx="3968750" cy="576262"/>
          </a:xfrm>
          <a:prstGeom prst="straightConnector1">
            <a:avLst/>
          </a:prstGeom>
          <a:noFill/>
          <a:ln w="9525" cap="flat" cmpd="sng">
            <a:solidFill>
              <a:schemeClr val="dk1"/>
            </a:solidFill>
            <a:prstDash val="solid"/>
            <a:miter lim="800000"/>
            <a:headEnd type="none" w="med" len="med"/>
            <a:tailEnd type="triangle" w="med" len="med"/>
          </a:ln>
        </p:spPr>
      </p:cxnSp>
      <p:sp>
        <p:nvSpPr>
          <p:cNvPr id="3" name="Espaço Reservado para Rodapé 2"/>
          <p:cNvSpPr>
            <a:spLocks noGrp="1"/>
          </p:cNvSpPr>
          <p:nvPr>
            <p:ph type="ftr" idx="11"/>
          </p:nvPr>
        </p:nvSpPr>
        <p:spPr/>
        <p:txBody>
          <a:bodyPr/>
          <a:lstStyle/>
          <a:p>
            <a:r>
              <a:rPr lang="pt-BR" smtClean="0"/>
              <a:t>Aula 05 - Sistema Operacional</a:t>
            </a:r>
            <a:endParaRPr lang="pt-BR"/>
          </a:p>
        </p:txBody>
      </p:sp>
    </p:spTree>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449262" y="6985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Arial"/>
              <a:buNone/>
            </a:pPr>
            <a:r>
              <a:rPr lang="en-US" sz="2400" b="1" i="0" u="none" dirty="0" err="1">
                <a:solidFill>
                  <a:schemeClr val="dk1"/>
                </a:solidFill>
                <a:latin typeface="Arial"/>
                <a:ea typeface="Arial"/>
                <a:cs typeface="Arial"/>
                <a:sym typeface="Arial"/>
              </a:rPr>
              <a:t>Objetivo</a:t>
            </a:r>
            <a:endParaRPr dirty="0"/>
          </a:p>
        </p:txBody>
      </p:sp>
      <p:sp>
        <p:nvSpPr>
          <p:cNvPr id="146" name="Google Shape;146;p17"/>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56</a:t>
            </a:fld>
            <a:endParaRPr/>
          </a:p>
        </p:txBody>
      </p:sp>
      <p:pic>
        <p:nvPicPr>
          <p:cNvPr id="147" name="Google Shape;147;p17"/>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148" name="Google Shape;148;p17"/>
          <p:cNvSpPr txBox="1"/>
          <p:nvPr/>
        </p:nvSpPr>
        <p:spPr>
          <a:xfrm>
            <a:off x="1583781" y="1393872"/>
            <a:ext cx="6222739" cy="4749800"/>
          </a:xfrm>
          <a:prstGeom prst="rect">
            <a:avLst/>
          </a:prstGeom>
          <a:noFill/>
          <a:ln>
            <a:noFill/>
          </a:ln>
        </p:spPr>
        <p:txBody>
          <a:bodyPr spcFirstLastPara="1" wrap="square" lIns="91425" tIns="45700" rIns="91425" bIns="45700" anchor="t" anchorCtr="0">
            <a:noAutofit/>
          </a:bodyPr>
          <a:lstStyle/>
          <a:p>
            <a:pPr lvl="0">
              <a:lnSpc>
                <a:spcPct val="150000"/>
              </a:lnSpc>
            </a:pPr>
            <a:r>
              <a:rPr lang="pt-BR" b="1" dirty="0" smtClean="0"/>
              <a:t>1. Sistema </a:t>
            </a:r>
            <a:r>
              <a:rPr lang="pt-BR" b="1" dirty="0"/>
              <a:t>Operacional</a:t>
            </a:r>
          </a:p>
          <a:p>
            <a:pPr lvl="0">
              <a:lnSpc>
                <a:spcPct val="150000"/>
              </a:lnSpc>
            </a:pPr>
            <a:r>
              <a:rPr lang="pt-BR" b="1" dirty="0" smtClean="0"/>
              <a:t>2. Função </a:t>
            </a:r>
            <a:r>
              <a:rPr lang="pt-BR" b="1" dirty="0"/>
              <a:t>de um Sistema Operacional </a:t>
            </a:r>
          </a:p>
          <a:p>
            <a:pPr lvl="0">
              <a:lnSpc>
                <a:spcPct val="150000"/>
              </a:lnSpc>
            </a:pPr>
            <a:r>
              <a:rPr lang="pt-BR" b="1" dirty="0" smtClean="0"/>
              <a:t>3. Tipos </a:t>
            </a:r>
            <a:r>
              <a:rPr lang="pt-BR" b="1" dirty="0"/>
              <a:t>de sistemas operacionais</a:t>
            </a:r>
          </a:p>
          <a:p>
            <a:pPr lvl="0">
              <a:lnSpc>
                <a:spcPct val="150000"/>
              </a:lnSpc>
            </a:pPr>
            <a:r>
              <a:rPr lang="pt-BR" b="1" dirty="0" smtClean="0"/>
              <a:t>4. Tipo </a:t>
            </a:r>
            <a:r>
              <a:rPr lang="pt-BR" b="1" dirty="0"/>
              <a:t>de comunicação</a:t>
            </a:r>
          </a:p>
          <a:p>
            <a:pPr lvl="0">
              <a:lnSpc>
                <a:spcPct val="150000"/>
              </a:lnSpc>
            </a:pPr>
            <a:r>
              <a:rPr lang="pt-BR" b="1" dirty="0" smtClean="0"/>
              <a:t>                   GUI </a:t>
            </a:r>
            <a:r>
              <a:rPr lang="pt-BR" b="1" dirty="0"/>
              <a:t>– </a:t>
            </a:r>
            <a:r>
              <a:rPr lang="pt-BR" b="1" dirty="0" err="1"/>
              <a:t>Graphical</a:t>
            </a:r>
            <a:r>
              <a:rPr lang="pt-BR" b="1" dirty="0"/>
              <a:t> </a:t>
            </a:r>
            <a:r>
              <a:rPr lang="pt-BR" b="1" dirty="0" err="1"/>
              <a:t>User</a:t>
            </a:r>
            <a:r>
              <a:rPr lang="pt-BR" b="1" dirty="0"/>
              <a:t> Interface </a:t>
            </a:r>
          </a:p>
          <a:p>
            <a:pPr lvl="0">
              <a:lnSpc>
                <a:spcPct val="150000"/>
              </a:lnSpc>
            </a:pPr>
            <a:r>
              <a:rPr lang="pt-BR" b="1" dirty="0" smtClean="0"/>
              <a:t>	TUI </a:t>
            </a:r>
            <a:r>
              <a:rPr lang="pt-BR" b="1" dirty="0"/>
              <a:t>– </a:t>
            </a:r>
            <a:r>
              <a:rPr lang="pt-BR" b="1" dirty="0" err="1"/>
              <a:t>Text</a:t>
            </a:r>
            <a:r>
              <a:rPr lang="pt-BR" b="1" dirty="0"/>
              <a:t> </a:t>
            </a:r>
            <a:r>
              <a:rPr lang="pt-BR" b="1" dirty="0" err="1"/>
              <a:t>User</a:t>
            </a:r>
            <a:r>
              <a:rPr lang="pt-BR" b="1" dirty="0"/>
              <a:t> Interface</a:t>
            </a:r>
          </a:p>
          <a:p>
            <a:pPr lvl="0">
              <a:lnSpc>
                <a:spcPct val="150000"/>
              </a:lnSpc>
            </a:pPr>
            <a:r>
              <a:rPr lang="pt-BR" b="1" dirty="0" smtClean="0"/>
              <a:t>	CUI </a:t>
            </a:r>
            <a:r>
              <a:rPr lang="pt-BR" b="1" dirty="0"/>
              <a:t>– </a:t>
            </a:r>
            <a:r>
              <a:rPr lang="pt-BR" b="1" dirty="0" err="1"/>
              <a:t>Command-line</a:t>
            </a:r>
            <a:r>
              <a:rPr lang="pt-BR" b="1" dirty="0"/>
              <a:t> </a:t>
            </a:r>
            <a:r>
              <a:rPr lang="pt-BR" b="1" dirty="0" err="1"/>
              <a:t>User</a:t>
            </a:r>
            <a:r>
              <a:rPr lang="pt-BR" b="1" dirty="0"/>
              <a:t> Interface</a:t>
            </a:r>
          </a:p>
          <a:p>
            <a:pPr lvl="0">
              <a:lnSpc>
                <a:spcPct val="150000"/>
              </a:lnSpc>
            </a:pPr>
            <a:r>
              <a:rPr lang="pt-BR" b="1" dirty="0" smtClean="0"/>
              <a:t>5.  Conceitos </a:t>
            </a:r>
            <a:r>
              <a:rPr lang="pt-BR" b="1" dirty="0"/>
              <a:t>Avançados de S.O.</a:t>
            </a:r>
          </a:p>
          <a:p>
            <a:pPr lvl="0">
              <a:lnSpc>
                <a:spcPct val="150000"/>
              </a:lnSpc>
            </a:pPr>
            <a:r>
              <a:rPr lang="pt-BR" b="1" dirty="0" smtClean="0"/>
              <a:t>	Programa </a:t>
            </a:r>
            <a:r>
              <a:rPr lang="pt-BR" b="1" dirty="0"/>
              <a:t>e Processo</a:t>
            </a:r>
          </a:p>
          <a:p>
            <a:pPr lvl="0">
              <a:lnSpc>
                <a:spcPct val="150000"/>
              </a:lnSpc>
            </a:pPr>
            <a:r>
              <a:rPr lang="pt-BR" b="1" dirty="0" smtClean="0"/>
              <a:t>	Escalonamento </a:t>
            </a:r>
            <a:r>
              <a:rPr lang="pt-BR" b="1" dirty="0"/>
              <a:t>de Processos</a:t>
            </a:r>
          </a:p>
          <a:p>
            <a:pPr lvl="0">
              <a:lnSpc>
                <a:spcPct val="150000"/>
              </a:lnSpc>
            </a:pPr>
            <a:r>
              <a:rPr lang="pt-BR" b="1" dirty="0" smtClean="0"/>
              <a:t>	Gerenciamento </a:t>
            </a:r>
            <a:r>
              <a:rPr lang="pt-BR" b="1" dirty="0"/>
              <a:t>de Memória</a:t>
            </a:r>
          </a:p>
          <a:p>
            <a:pPr lvl="0">
              <a:lnSpc>
                <a:spcPct val="150000"/>
              </a:lnSpc>
            </a:pPr>
            <a:r>
              <a:rPr lang="pt-BR" b="1" dirty="0" smtClean="0"/>
              <a:t>6, Questionário</a:t>
            </a:r>
            <a:endParaRPr lang="pt-BR" b="1" dirty="0"/>
          </a:p>
        </p:txBody>
      </p:sp>
      <p:sp>
        <p:nvSpPr>
          <p:cNvPr id="3" name="Espaço Reservado para Rodapé 2"/>
          <p:cNvSpPr>
            <a:spLocks noGrp="1"/>
          </p:cNvSpPr>
          <p:nvPr>
            <p:ph type="ftr" idx="11"/>
          </p:nvPr>
        </p:nvSpPr>
        <p:spPr/>
        <p:txBody>
          <a:bodyPr/>
          <a:lstStyle/>
          <a:p>
            <a:r>
              <a:rPr lang="pt-BR" smtClean="0"/>
              <a:t>Aula 05 - Sistema Operacional</a:t>
            </a:r>
            <a:endParaRPr lang="pt-BR"/>
          </a:p>
        </p:txBody>
      </p:sp>
    </p:spTree>
    <p:extLst>
      <p:ext uri="{BB962C8B-B14F-4D97-AF65-F5344CB8AC3E}">
        <p14:creationId xmlns:p14="http://schemas.microsoft.com/office/powerpoint/2010/main" val="3093505208"/>
      </p:ext>
    </p:extLst>
  </p:cSld>
  <p:clrMapOvr>
    <a:masterClrMapping/>
  </p:clrMapOvr>
  <p:transition>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65"/>
          <p:cNvSpPr txBox="1">
            <a:spLocks noGrp="1"/>
          </p:cNvSpPr>
          <p:nvPr>
            <p:ph type="title"/>
          </p:nvPr>
        </p:nvSpPr>
        <p:spPr>
          <a:xfrm>
            <a:off x="2916237" y="1916112"/>
            <a:ext cx="3384550" cy="19446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Arial"/>
              <a:buNone/>
            </a:pPr>
            <a:r>
              <a:rPr lang="en-US" sz="5400" b="0" i="0" u="none">
                <a:solidFill>
                  <a:schemeClr val="dk1"/>
                </a:solidFill>
                <a:latin typeface="Arial"/>
                <a:ea typeface="Arial"/>
                <a:cs typeface="Arial"/>
                <a:sym typeface="Arial"/>
              </a:rPr>
              <a:t>Dúvidas</a:t>
            </a:r>
            <a:endParaRPr/>
          </a:p>
        </p:txBody>
      </p:sp>
      <p:sp>
        <p:nvSpPr>
          <p:cNvPr id="610" name="Google Shape;610;p65"/>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57</a:t>
            </a:fld>
            <a:endParaRPr/>
          </a:p>
        </p:txBody>
      </p:sp>
      <p:sp>
        <p:nvSpPr>
          <p:cNvPr id="611" name="Google Shape;611;p65"/>
          <p:cNvSpPr txBox="1"/>
          <p:nvPr/>
        </p:nvSpPr>
        <p:spPr>
          <a:xfrm>
            <a:off x="2555875" y="4292600"/>
            <a:ext cx="5921375" cy="457200"/>
          </a:xfrm>
          <a:prstGeom prst="rect">
            <a:avLst/>
          </a:prstGeom>
          <a:noFill/>
          <a:ln>
            <a:noFill/>
          </a:ln>
        </p:spPr>
        <p:txBody>
          <a:bodyPr spcFirstLastPara="1" wrap="square" lIns="91425" tIns="45700" rIns="91425" bIns="45700" anchor="t" anchorCtr="0">
            <a:noAutofit/>
          </a:bodyPr>
          <a:lstStyle/>
          <a:p>
            <a:pPr marL="342900" marR="0" lvl="0" indent="-228600" algn="r" rtl="0">
              <a:lnSpc>
                <a:spcPct val="90000"/>
              </a:lnSpc>
              <a:spcBef>
                <a:spcPts val="0"/>
              </a:spcBef>
              <a:spcAft>
                <a:spcPts val="0"/>
              </a:spcAft>
              <a:buClr>
                <a:schemeClr val="lt2"/>
              </a:buClr>
              <a:buSzPts val="1800"/>
              <a:buFont typeface="Noto Sans Symbols"/>
              <a:buNone/>
            </a:pPr>
            <a:endParaRPr sz="2400" b="0" i="0" u="none">
              <a:solidFill>
                <a:schemeClr val="dk1"/>
              </a:solidFill>
              <a:latin typeface="Arial"/>
              <a:ea typeface="Arial"/>
              <a:cs typeface="Arial"/>
              <a:sym typeface="Arial"/>
            </a:endParaRPr>
          </a:p>
          <a:p>
            <a:pPr marL="342900" marR="0" lvl="0" indent="-342900" algn="r" rtl="0">
              <a:lnSpc>
                <a:spcPct val="90000"/>
              </a:lnSpc>
              <a:spcBef>
                <a:spcPts val="480"/>
              </a:spcBef>
              <a:spcAft>
                <a:spcPts val="0"/>
              </a:spcAft>
              <a:buClr>
                <a:schemeClr val="lt2"/>
              </a:buClr>
              <a:buSzPts val="1800"/>
              <a:buFont typeface="Noto Sans Symbols"/>
              <a:buChar char="■"/>
            </a:pPr>
            <a:r>
              <a:rPr lang="en-US" sz="2400" b="0" i="0" u="none">
                <a:solidFill>
                  <a:schemeClr val="dk1"/>
                </a:solidFill>
                <a:latin typeface="Arial"/>
                <a:ea typeface="Arial"/>
                <a:cs typeface="Arial"/>
                <a:sym typeface="Arial"/>
              </a:rPr>
              <a:t>Jose.wellington@ceub.edu.br</a:t>
            </a:r>
            <a:endParaRPr/>
          </a:p>
        </p:txBody>
      </p:sp>
      <p:pic>
        <p:nvPicPr>
          <p:cNvPr id="612" name="Google Shape;612;p65"/>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3" name="Espaço Reservado para Rodapé 2"/>
          <p:cNvSpPr>
            <a:spLocks noGrp="1"/>
          </p:cNvSpPr>
          <p:nvPr>
            <p:ph type="ftr" idx="11"/>
          </p:nvPr>
        </p:nvSpPr>
        <p:spPr/>
        <p:txBody>
          <a:bodyPr/>
          <a:lstStyle/>
          <a:p>
            <a:r>
              <a:rPr lang="pt-BR" smtClean="0"/>
              <a:t>Aula 05 - Sistema Operacional</a:t>
            </a:r>
            <a:endParaRPr lang="pt-B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1 – Sistema Operacional</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6</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72600" y="1851051"/>
            <a:ext cx="3829856" cy="3323987"/>
          </a:xfrm>
          <a:prstGeom prst="rect">
            <a:avLst/>
          </a:prstGeom>
        </p:spPr>
        <p:txBody>
          <a:bodyPr wrap="square">
            <a:spAutoFit/>
          </a:bodyPr>
          <a:lstStyle/>
          <a:p>
            <a:pPr marL="342900" indent="-342900" algn="just" eaLnBrk="1" hangingPunct="1">
              <a:lnSpc>
                <a:spcPct val="150000"/>
              </a:lnSpc>
              <a:buFont typeface="Arial" panose="020B0604020202020204" pitchFamily="34" charset="0"/>
              <a:buChar char="•"/>
            </a:pPr>
            <a:r>
              <a:rPr lang="pt-BR" sz="2000" b="1" dirty="0">
                <a:latin typeface="+mn-lt"/>
              </a:rPr>
              <a:t>Executa e oferece</a:t>
            </a:r>
            <a:br>
              <a:rPr lang="pt-BR" sz="2000" b="1" dirty="0">
                <a:latin typeface="+mn-lt"/>
              </a:rPr>
            </a:br>
            <a:r>
              <a:rPr lang="pt-BR" sz="2000" b="1" dirty="0">
                <a:latin typeface="+mn-lt"/>
              </a:rPr>
              <a:t>recursos para </a:t>
            </a:r>
            <a:r>
              <a:rPr lang="pt-BR" sz="2000" b="1" dirty="0" smtClean="0">
                <a:latin typeface="+mn-lt"/>
              </a:rPr>
              <a:t>softwares aplicativos</a:t>
            </a:r>
          </a:p>
          <a:p>
            <a:pPr algn="just" eaLnBrk="1" hangingPunct="1">
              <a:lnSpc>
                <a:spcPct val="150000"/>
              </a:lnSpc>
            </a:pPr>
            <a:r>
              <a:rPr lang="pt-BR" sz="2000" b="1" dirty="0">
                <a:latin typeface="+mn-lt"/>
              </a:rPr>
              <a:t/>
            </a:r>
            <a:br>
              <a:rPr lang="pt-BR" sz="2000" b="1" dirty="0">
                <a:latin typeface="+mn-lt"/>
              </a:rPr>
            </a:br>
            <a:r>
              <a:rPr lang="pt-BR" sz="2000" b="1" dirty="0">
                <a:latin typeface="+mn-lt"/>
              </a:rPr>
              <a:t>• Coordena os recursos de</a:t>
            </a:r>
            <a:br>
              <a:rPr lang="pt-BR" sz="2000" b="1" dirty="0">
                <a:latin typeface="+mn-lt"/>
              </a:rPr>
            </a:br>
            <a:r>
              <a:rPr lang="pt-BR" sz="2000" b="1" dirty="0" smtClean="0">
                <a:latin typeface="+mn-lt"/>
              </a:rPr>
              <a:t>    hardware </a:t>
            </a:r>
            <a:r>
              <a:rPr lang="pt-BR" sz="2000" b="1" dirty="0">
                <a:latin typeface="+mn-lt"/>
              </a:rPr>
              <a:t>do computador </a:t>
            </a:r>
            <a:br>
              <a:rPr lang="pt-BR" sz="2000" b="1" dirty="0">
                <a:latin typeface="+mn-lt"/>
              </a:rPr>
            </a:br>
            <a:endParaRPr lang="pt-BR" altLang="pt-BR" sz="2000" b="1" dirty="0">
              <a:latin typeface="+mn-lt"/>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pic>
        <p:nvPicPr>
          <p:cNvPr id="4" name="Imagem 3"/>
          <p:cNvPicPr>
            <a:picLocks noChangeAspect="1"/>
          </p:cNvPicPr>
          <p:nvPr/>
        </p:nvPicPr>
        <p:blipFill>
          <a:blip r:embed="rId4"/>
          <a:stretch>
            <a:fillRect/>
          </a:stretch>
        </p:blipFill>
        <p:spPr>
          <a:xfrm>
            <a:off x="4844600" y="1634824"/>
            <a:ext cx="3842200" cy="3842200"/>
          </a:xfrm>
          <a:prstGeom prst="rect">
            <a:avLst/>
          </a:prstGeom>
        </p:spPr>
      </p:pic>
      <p:sp>
        <p:nvSpPr>
          <p:cNvPr id="6" name="Retângulo 5"/>
          <p:cNvSpPr/>
          <p:nvPr/>
        </p:nvSpPr>
        <p:spPr>
          <a:xfrm>
            <a:off x="272600" y="4467152"/>
            <a:ext cx="4572000" cy="707886"/>
          </a:xfrm>
          <a:prstGeom prst="rect">
            <a:avLst/>
          </a:prstGeom>
        </p:spPr>
        <p:txBody>
          <a:bodyPr>
            <a:spAutoFit/>
          </a:bodyPr>
          <a:lstStyle/>
          <a:p>
            <a:r>
              <a:rPr lang="pt-BR" sz="2000" b="1" dirty="0">
                <a:latin typeface="+mn-lt"/>
              </a:rPr>
              <a:t/>
            </a:r>
            <a:br>
              <a:rPr lang="pt-BR" sz="2000" b="1" dirty="0">
                <a:latin typeface="+mn-lt"/>
              </a:rPr>
            </a:br>
            <a:endParaRPr lang="pt-BR" sz="2000" b="1" dirty="0">
              <a:latin typeface="+mn-lt"/>
            </a:endParaRPr>
          </a:p>
        </p:txBody>
      </p:sp>
    </p:spTree>
    <p:extLst>
      <p:ext uri="{BB962C8B-B14F-4D97-AF65-F5344CB8AC3E}">
        <p14:creationId xmlns:p14="http://schemas.microsoft.com/office/powerpoint/2010/main" val="1290102075"/>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1 – Sistema Operacional</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7</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 name="Espaço Reservado para Rodapé 4"/>
          <p:cNvSpPr>
            <a:spLocks noGrp="1"/>
          </p:cNvSpPr>
          <p:nvPr>
            <p:ph type="ftr" idx="11"/>
          </p:nvPr>
        </p:nvSpPr>
        <p:spPr/>
        <p:txBody>
          <a:bodyPr/>
          <a:lstStyle/>
          <a:p>
            <a:r>
              <a:rPr lang="pt-BR" smtClean="0"/>
              <a:t>Aula 05 - Sistema Operacional</a:t>
            </a:r>
            <a:endParaRPr lang="pt-BR"/>
          </a:p>
        </p:txBody>
      </p:sp>
      <p:sp>
        <p:nvSpPr>
          <p:cNvPr id="6" name="Retângulo 5"/>
          <p:cNvSpPr/>
          <p:nvPr/>
        </p:nvSpPr>
        <p:spPr>
          <a:xfrm>
            <a:off x="272600" y="4467152"/>
            <a:ext cx="4572000" cy="707886"/>
          </a:xfrm>
          <a:prstGeom prst="rect">
            <a:avLst/>
          </a:prstGeom>
        </p:spPr>
        <p:txBody>
          <a:bodyPr>
            <a:spAutoFit/>
          </a:bodyPr>
          <a:lstStyle/>
          <a:p>
            <a:r>
              <a:rPr lang="pt-BR" sz="2000" b="1" dirty="0">
                <a:latin typeface="+mn-lt"/>
              </a:rPr>
              <a:t/>
            </a:r>
            <a:br>
              <a:rPr lang="pt-BR" sz="2000" b="1" dirty="0">
                <a:latin typeface="+mn-lt"/>
              </a:rPr>
            </a:br>
            <a:endParaRPr lang="pt-BR" sz="2000" b="1" dirty="0">
              <a:latin typeface="+mn-lt"/>
            </a:endParaRPr>
          </a:p>
        </p:txBody>
      </p:sp>
      <p:pic>
        <p:nvPicPr>
          <p:cNvPr id="3" name="Imagem 2"/>
          <p:cNvPicPr>
            <a:picLocks noChangeAspect="1"/>
          </p:cNvPicPr>
          <p:nvPr/>
        </p:nvPicPr>
        <p:blipFill>
          <a:blip r:embed="rId4"/>
          <a:stretch>
            <a:fillRect/>
          </a:stretch>
        </p:blipFill>
        <p:spPr>
          <a:xfrm>
            <a:off x="612775" y="1724025"/>
            <a:ext cx="7867650" cy="4524375"/>
          </a:xfrm>
          <a:prstGeom prst="rect">
            <a:avLst/>
          </a:prstGeom>
        </p:spPr>
      </p:pic>
    </p:spTree>
    <p:extLst>
      <p:ext uri="{BB962C8B-B14F-4D97-AF65-F5344CB8AC3E}">
        <p14:creationId xmlns:p14="http://schemas.microsoft.com/office/powerpoint/2010/main" val="236881031"/>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1 – Sistema Operacional</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8</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2" name="Retângulo 1"/>
          <p:cNvSpPr/>
          <p:nvPr/>
        </p:nvSpPr>
        <p:spPr>
          <a:xfrm>
            <a:off x="250825" y="1975148"/>
            <a:ext cx="5180984" cy="4031873"/>
          </a:xfrm>
          <a:prstGeom prst="rect">
            <a:avLst/>
          </a:prstGeom>
        </p:spPr>
        <p:txBody>
          <a:bodyPr wrap="square">
            <a:spAutoFit/>
          </a:bodyPr>
          <a:lstStyle/>
          <a:p>
            <a:pPr algn="just" eaLnBrk="1" hangingPunct="1">
              <a:lnSpc>
                <a:spcPct val="200000"/>
              </a:lnSpc>
            </a:pPr>
            <a:r>
              <a:rPr lang="pt-BR" altLang="pt-BR" sz="1600" b="1" dirty="0" err="1">
                <a:solidFill>
                  <a:srgbClr val="FF0000"/>
                </a:solidFill>
                <a:latin typeface="+mn-lt"/>
              </a:rPr>
              <a:t>Monotarefa</a:t>
            </a:r>
            <a:r>
              <a:rPr lang="pt-BR" altLang="pt-BR" sz="1600" b="1" dirty="0">
                <a:latin typeface="+mn-lt"/>
              </a:rPr>
              <a:t>: Realizam apenas uma tarefa de </a:t>
            </a:r>
            <a:r>
              <a:rPr lang="pt-BR" altLang="pt-BR" sz="1600" b="1" dirty="0" smtClean="0">
                <a:latin typeface="+mn-lt"/>
              </a:rPr>
              <a:t>cada vez</a:t>
            </a:r>
            <a:endParaRPr lang="pt-BR" altLang="pt-BR" sz="1600" b="1" dirty="0">
              <a:latin typeface="+mn-lt"/>
            </a:endParaRPr>
          </a:p>
          <a:p>
            <a:pPr algn="just" eaLnBrk="1" hangingPunct="1">
              <a:lnSpc>
                <a:spcPct val="200000"/>
              </a:lnSpc>
            </a:pPr>
            <a:r>
              <a:rPr lang="pt-BR" altLang="pt-BR" sz="1600" b="1" dirty="0" smtClean="0">
                <a:solidFill>
                  <a:srgbClr val="FF0000"/>
                </a:solidFill>
                <a:latin typeface="+mn-lt"/>
              </a:rPr>
              <a:t>Multitarefa</a:t>
            </a:r>
            <a:r>
              <a:rPr lang="pt-BR" altLang="pt-BR" sz="1600" b="1" dirty="0">
                <a:latin typeface="+mn-lt"/>
              </a:rPr>
              <a:t>: Realizam várias tarefas ao </a:t>
            </a:r>
            <a:r>
              <a:rPr lang="pt-BR" altLang="pt-BR" sz="1600" b="1" dirty="0" smtClean="0">
                <a:latin typeface="+mn-lt"/>
              </a:rPr>
              <a:t>mesmo tempo</a:t>
            </a:r>
            <a:endParaRPr lang="pt-BR" altLang="pt-BR" sz="1600" b="1" dirty="0">
              <a:latin typeface="+mn-lt"/>
            </a:endParaRPr>
          </a:p>
          <a:p>
            <a:pPr algn="just" eaLnBrk="1" hangingPunct="1">
              <a:lnSpc>
                <a:spcPct val="200000"/>
              </a:lnSpc>
            </a:pPr>
            <a:r>
              <a:rPr lang="pt-BR" altLang="pt-BR" sz="1600" b="1" dirty="0" smtClean="0">
                <a:solidFill>
                  <a:srgbClr val="FF0000"/>
                </a:solidFill>
                <a:latin typeface="+mn-lt"/>
              </a:rPr>
              <a:t>Monousuário</a:t>
            </a:r>
            <a:r>
              <a:rPr lang="pt-BR" altLang="pt-BR" sz="1600" b="1" dirty="0">
                <a:latin typeface="+mn-lt"/>
              </a:rPr>
              <a:t>: Permite que apenas um </a:t>
            </a:r>
            <a:r>
              <a:rPr lang="pt-BR" altLang="pt-BR" sz="1600" b="1" dirty="0" smtClean="0">
                <a:latin typeface="+mn-lt"/>
              </a:rPr>
              <a:t>usuário utilize </a:t>
            </a:r>
            <a:r>
              <a:rPr lang="pt-BR" altLang="pt-BR" sz="1600" b="1" dirty="0">
                <a:latin typeface="+mn-lt"/>
              </a:rPr>
              <a:t>o computador de cada vez</a:t>
            </a:r>
          </a:p>
          <a:p>
            <a:pPr algn="just" eaLnBrk="1" hangingPunct="1">
              <a:lnSpc>
                <a:spcPct val="200000"/>
              </a:lnSpc>
            </a:pPr>
            <a:r>
              <a:rPr lang="pt-BR" altLang="pt-BR" sz="1600" b="1" dirty="0" smtClean="0">
                <a:solidFill>
                  <a:srgbClr val="FF0000"/>
                </a:solidFill>
                <a:latin typeface="+mn-lt"/>
              </a:rPr>
              <a:t>Multiusuário</a:t>
            </a:r>
            <a:r>
              <a:rPr lang="pt-BR" altLang="pt-BR" sz="1600" b="1" dirty="0">
                <a:latin typeface="+mn-lt"/>
              </a:rPr>
              <a:t>: Permite que vários usuários utilizem </a:t>
            </a:r>
            <a:r>
              <a:rPr lang="pt-BR" altLang="pt-BR" sz="1600" b="1" dirty="0" smtClean="0">
                <a:latin typeface="+mn-lt"/>
              </a:rPr>
              <a:t>o computador </a:t>
            </a:r>
            <a:r>
              <a:rPr lang="pt-BR" altLang="pt-BR" sz="1600" b="1" dirty="0">
                <a:latin typeface="+mn-lt"/>
              </a:rPr>
              <a:t>ao mesmo tempo</a:t>
            </a:r>
            <a:endParaRPr lang="pt-BR" altLang="pt-BR" sz="1600" b="1" dirty="0">
              <a:latin typeface="Bookman Old Style" panose="02050604050505020204" pitchFamily="18" charset="0"/>
            </a:endParaRPr>
          </a:p>
        </p:txBody>
      </p:sp>
      <p:sp>
        <p:nvSpPr>
          <p:cNvPr id="5" name="Espaço Reservado para Rodapé 4"/>
          <p:cNvSpPr>
            <a:spLocks noGrp="1"/>
          </p:cNvSpPr>
          <p:nvPr>
            <p:ph type="ftr" idx="11"/>
          </p:nvPr>
        </p:nvSpPr>
        <p:spPr/>
        <p:txBody>
          <a:bodyPr/>
          <a:lstStyle/>
          <a:p>
            <a:r>
              <a:rPr lang="pt-BR" smtClean="0"/>
              <a:t>Aula 05 - Sistema Operacional</a:t>
            </a:r>
            <a:endParaRPr lang="pt-BR"/>
          </a:p>
        </p:txBody>
      </p:sp>
      <p:sp>
        <p:nvSpPr>
          <p:cNvPr id="4" name="Retângulo 3"/>
          <p:cNvSpPr/>
          <p:nvPr/>
        </p:nvSpPr>
        <p:spPr>
          <a:xfrm>
            <a:off x="751811" y="1194742"/>
            <a:ext cx="7227627" cy="461665"/>
          </a:xfrm>
          <a:prstGeom prst="rect">
            <a:avLst/>
          </a:prstGeom>
        </p:spPr>
        <p:txBody>
          <a:bodyPr wrap="square">
            <a:spAutoFit/>
          </a:bodyPr>
          <a:lstStyle/>
          <a:p>
            <a:r>
              <a:rPr lang="pt-BR" sz="2400" b="1" dirty="0">
                <a:solidFill>
                  <a:schemeClr val="dk1"/>
                </a:solidFill>
              </a:rPr>
              <a:t>Principais </a:t>
            </a:r>
            <a:r>
              <a:rPr lang="pt-BR" sz="2400" b="1" dirty="0" smtClean="0">
                <a:solidFill>
                  <a:schemeClr val="dk1"/>
                </a:solidFill>
              </a:rPr>
              <a:t>tipos:</a:t>
            </a:r>
            <a:endParaRPr lang="pt-BR" sz="2400" b="1" dirty="0">
              <a:solidFill>
                <a:schemeClr val="dk1"/>
              </a:solidFill>
            </a:endParaRPr>
          </a:p>
        </p:txBody>
      </p:sp>
      <p:pic>
        <p:nvPicPr>
          <p:cNvPr id="6" name="Imagem 5"/>
          <p:cNvPicPr>
            <a:picLocks noChangeAspect="1"/>
          </p:cNvPicPr>
          <p:nvPr/>
        </p:nvPicPr>
        <p:blipFill>
          <a:blip r:embed="rId4"/>
          <a:stretch>
            <a:fillRect/>
          </a:stretch>
        </p:blipFill>
        <p:spPr>
          <a:xfrm>
            <a:off x="5436025" y="1847849"/>
            <a:ext cx="3569426" cy="1877990"/>
          </a:xfrm>
          <a:prstGeom prst="rect">
            <a:avLst/>
          </a:prstGeom>
        </p:spPr>
      </p:pic>
    </p:spTree>
    <p:extLst>
      <p:ext uri="{BB962C8B-B14F-4D97-AF65-F5344CB8AC3E}">
        <p14:creationId xmlns:p14="http://schemas.microsoft.com/office/powerpoint/2010/main" val="448514094"/>
      </p:ext>
    </p:extLst>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250825" y="85725"/>
            <a:ext cx="8229600" cy="1371600"/>
          </a:xfrm>
          <a:prstGeom prst="rect">
            <a:avLst/>
          </a:prstGeom>
          <a:noFill/>
          <a:ln>
            <a:noFill/>
          </a:ln>
        </p:spPr>
        <p:txBody>
          <a:bodyPr spcFirstLastPara="1" wrap="square" lIns="91425" tIns="45700" rIns="91425" bIns="45700" anchor="ctr" anchorCtr="0">
            <a:noAutofit/>
          </a:bodyPr>
          <a:lstStyle/>
          <a:p>
            <a:r>
              <a:rPr lang="pt-BR" sz="2400" b="1" dirty="0"/>
              <a:t>1 – Sistema Operacional</a:t>
            </a:r>
            <a:endParaRPr lang="pt-BR" sz="2400" dirty="0"/>
          </a:p>
        </p:txBody>
      </p:sp>
      <p:sp>
        <p:nvSpPr>
          <p:cNvPr id="163" name="Google Shape;163;p19"/>
          <p:cNvSpPr txBox="1"/>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Black"/>
              <a:buNone/>
            </a:pPr>
            <a:fld id="{00000000-1234-1234-1234-123412341234}" type="slidenum">
              <a:rPr lang="en-US" sz="1200" b="0" i="0" u="none">
                <a:solidFill>
                  <a:schemeClr val="dk1"/>
                </a:solidFill>
                <a:latin typeface="Arial Black"/>
                <a:ea typeface="Arial Black"/>
                <a:cs typeface="Arial Black"/>
                <a:sym typeface="Arial Black"/>
              </a:rPr>
              <a:t>9</a:t>
            </a:fld>
            <a:endParaRPr/>
          </a:p>
        </p:txBody>
      </p:sp>
      <p:pic>
        <p:nvPicPr>
          <p:cNvPr id="164" name="Google Shape;164;p19"/>
          <p:cNvPicPr preferRelativeResize="0"/>
          <p:nvPr/>
        </p:nvPicPr>
        <p:blipFill rotWithShape="1">
          <a:blip r:embed="rId3">
            <a:alphaModFix/>
          </a:blip>
          <a:srcRect/>
          <a:stretch/>
        </p:blipFill>
        <p:spPr>
          <a:xfrm>
            <a:off x="7481887" y="508000"/>
            <a:ext cx="1439862" cy="495300"/>
          </a:xfrm>
          <a:prstGeom prst="rect">
            <a:avLst/>
          </a:prstGeom>
          <a:noFill/>
          <a:ln>
            <a:noFill/>
          </a:ln>
        </p:spPr>
      </p:pic>
      <p:sp>
        <p:nvSpPr>
          <p:cNvPr id="5" name="Espaço Reservado para Rodapé 4"/>
          <p:cNvSpPr>
            <a:spLocks noGrp="1"/>
          </p:cNvSpPr>
          <p:nvPr>
            <p:ph type="ftr" idx="11"/>
          </p:nvPr>
        </p:nvSpPr>
        <p:spPr/>
        <p:txBody>
          <a:bodyPr/>
          <a:lstStyle/>
          <a:p>
            <a:r>
              <a:rPr lang="pt-BR" smtClean="0"/>
              <a:t>Aula 05 - Sistema Operacional</a:t>
            </a:r>
            <a:endParaRPr lang="pt-BR"/>
          </a:p>
        </p:txBody>
      </p:sp>
      <p:sp>
        <p:nvSpPr>
          <p:cNvPr id="4" name="Retângulo 3"/>
          <p:cNvSpPr/>
          <p:nvPr/>
        </p:nvSpPr>
        <p:spPr>
          <a:xfrm>
            <a:off x="751811" y="1194742"/>
            <a:ext cx="7227627" cy="461665"/>
          </a:xfrm>
          <a:prstGeom prst="rect">
            <a:avLst/>
          </a:prstGeom>
        </p:spPr>
        <p:txBody>
          <a:bodyPr wrap="square">
            <a:spAutoFit/>
          </a:bodyPr>
          <a:lstStyle/>
          <a:p>
            <a:r>
              <a:rPr lang="pt-BR" sz="2400" b="1" dirty="0">
                <a:solidFill>
                  <a:schemeClr val="dk1"/>
                </a:solidFill>
              </a:rPr>
              <a:t>Principais </a:t>
            </a:r>
            <a:r>
              <a:rPr lang="pt-BR" sz="2400" b="1" dirty="0" smtClean="0">
                <a:solidFill>
                  <a:schemeClr val="dk1"/>
                </a:solidFill>
              </a:rPr>
              <a:t>tipos:</a:t>
            </a:r>
            <a:endParaRPr lang="pt-BR" sz="2400" b="1" dirty="0">
              <a:solidFill>
                <a:schemeClr val="dk1"/>
              </a:solidFill>
            </a:endParaRPr>
          </a:p>
        </p:txBody>
      </p:sp>
      <p:pic>
        <p:nvPicPr>
          <p:cNvPr id="6" name="Imagem 5"/>
          <p:cNvPicPr>
            <a:picLocks noChangeAspect="1"/>
          </p:cNvPicPr>
          <p:nvPr/>
        </p:nvPicPr>
        <p:blipFill>
          <a:blip r:embed="rId4"/>
          <a:stretch>
            <a:fillRect/>
          </a:stretch>
        </p:blipFill>
        <p:spPr>
          <a:xfrm>
            <a:off x="3638290" y="955888"/>
            <a:ext cx="3843597" cy="2022240"/>
          </a:xfrm>
          <a:prstGeom prst="rect">
            <a:avLst/>
          </a:prstGeom>
        </p:spPr>
      </p:pic>
      <p:pic>
        <p:nvPicPr>
          <p:cNvPr id="3" name="Imagem 2"/>
          <p:cNvPicPr>
            <a:picLocks noChangeAspect="1"/>
          </p:cNvPicPr>
          <p:nvPr/>
        </p:nvPicPr>
        <p:blipFill>
          <a:blip r:embed="rId5"/>
          <a:stretch>
            <a:fillRect/>
          </a:stretch>
        </p:blipFill>
        <p:spPr>
          <a:xfrm>
            <a:off x="1650999" y="3426016"/>
            <a:ext cx="5429250" cy="2914650"/>
          </a:xfrm>
          <a:prstGeom prst="rect">
            <a:avLst/>
          </a:prstGeom>
        </p:spPr>
      </p:pic>
    </p:spTree>
    <p:extLst>
      <p:ext uri="{BB962C8B-B14F-4D97-AF65-F5344CB8AC3E}">
        <p14:creationId xmlns:p14="http://schemas.microsoft.com/office/powerpoint/2010/main" val="2861348289"/>
      </p:ext>
    </p:extLst>
  </p:cSld>
  <p:clrMapOvr>
    <a:masterClrMapping/>
  </p:clrMapOvr>
  <p:transition>
    <p:push/>
  </p:transition>
</p:sld>
</file>

<file path=ppt/theme/theme1.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895</TotalTime>
  <Words>2752</Words>
  <Application>Microsoft Office PowerPoint</Application>
  <PresentationFormat>Apresentação na tela (4:3)</PresentationFormat>
  <Paragraphs>376</Paragraphs>
  <Slides>57</Slides>
  <Notes>57</Notes>
  <HiddenSlides>0</HiddenSlides>
  <MMClips>0</MMClips>
  <ScaleCrop>false</ScaleCrop>
  <HeadingPairs>
    <vt:vector size="8" baseType="variant">
      <vt:variant>
        <vt:lpstr>Fontes usadas</vt:lpstr>
      </vt:variant>
      <vt:variant>
        <vt:i4>4</vt:i4>
      </vt:variant>
      <vt:variant>
        <vt:lpstr>Tema</vt:lpstr>
      </vt:variant>
      <vt:variant>
        <vt:i4>2</vt:i4>
      </vt:variant>
      <vt:variant>
        <vt:lpstr>Servidores OLE inseridos</vt:lpstr>
      </vt:variant>
      <vt:variant>
        <vt:i4>1</vt:i4>
      </vt:variant>
      <vt:variant>
        <vt:lpstr>Títulos de slides</vt:lpstr>
      </vt:variant>
      <vt:variant>
        <vt:i4>57</vt:i4>
      </vt:variant>
    </vt:vector>
  </HeadingPairs>
  <TitlesOfParts>
    <vt:vector size="64" baseType="lpstr">
      <vt:lpstr>Bookman Old Style</vt:lpstr>
      <vt:lpstr>Arial</vt:lpstr>
      <vt:lpstr>Arial Black</vt:lpstr>
      <vt:lpstr>Noto Sans Symbols</vt:lpstr>
      <vt:lpstr>1_Pixel</vt:lpstr>
      <vt:lpstr>Pixel</vt:lpstr>
      <vt:lpstr>Imagem de Bitmap</vt:lpstr>
      <vt:lpstr>Introdução à Computação Sistema Operacional 60 hrs</vt:lpstr>
      <vt:lpstr>Plano de Ensino</vt:lpstr>
      <vt:lpstr>Objetivo</vt:lpstr>
      <vt:lpstr>1 – Sistema Operacional</vt:lpstr>
      <vt:lpstr>1 – Sistema Operacional</vt:lpstr>
      <vt:lpstr>1 – Sistema Operacional</vt:lpstr>
      <vt:lpstr>1 – Sistema Operacional</vt:lpstr>
      <vt:lpstr>1 – Sistema Operacional</vt:lpstr>
      <vt:lpstr>1 – Sistema Operacional</vt:lpstr>
      <vt:lpstr>1 – Sistema Operacional</vt:lpstr>
      <vt:lpstr>1 – Sistema Operacional</vt:lpstr>
      <vt:lpstr>2 - Funções de um Sistema Operacional  </vt:lpstr>
      <vt:lpstr>2 - Funções de um Sistema Operacional </vt:lpstr>
      <vt:lpstr>2 - Funções de um Sistema Operacional </vt:lpstr>
      <vt:lpstr>2 - Funções de um Sistema Operacional </vt:lpstr>
      <vt:lpstr>2 - Funções de um Sistema Operacional </vt:lpstr>
      <vt:lpstr>3 - Tipos de sistemas operacionais </vt:lpstr>
      <vt:lpstr>3 - Tipos de sistemas operacionais</vt:lpstr>
      <vt:lpstr>3 - Tipos de sistemas operacionais</vt:lpstr>
      <vt:lpstr>3 - Tipos de sistemas operacionais</vt:lpstr>
      <vt:lpstr>3 - Tipos de sistemas operacionais</vt:lpstr>
      <vt:lpstr>3 - Tipos de sistemas operacionais</vt:lpstr>
      <vt:lpstr>3 - Tipos de sistemas operacionais</vt:lpstr>
      <vt:lpstr>3 - Tipos de sistemas operacionais</vt:lpstr>
      <vt:lpstr>3 - Tipos de sistemas operacionais</vt:lpstr>
      <vt:lpstr>4 - Tipo de comunicação  </vt:lpstr>
      <vt:lpstr>4 - Tipo de comunicação</vt:lpstr>
      <vt:lpstr>4 - Tipo de comunicação</vt:lpstr>
      <vt:lpstr>4 - Tipo de comunicação</vt:lpstr>
      <vt:lpstr>5 - Conceitos Avançados de S.O.  Programa e Processo </vt:lpstr>
      <vt:lpstr>5 - Conceitos Avançados de S.O.</vt:lpstr>
      <vt:lpstr>5 - Conceitos Avançados de S.O.</vt:lpstr>
      <vt:lpstr>5 - Conceitos Avançados de S.O.</vt:lpstr>
      <vt:lpstr>5 - Conceitos Avançados de S.O.</vt:lpstr>
      <vt:lpstr>5 - Conceitos Avançados de S.O.</vt:lpstr>
      <vt:lpstr>5 - Conceitos Avançados de S.O.</vt:lpstr>
      <vt:lpstr>5 - Conceitos Avançados de S.O.  Escalonamento de Processos </vt:lpstr>
      <vt:lpstr>5 - Conceitos Avançados de S.O.</vt:lpstr>
      <vt:lpstr>5 - Conceitos Avançados de S.O.</vt:lpstr>
      <vt:lpstr>5 - Conceitos Avançados de S.O.</vt:lpstr>
      <vt:lpstr>5 - Conceitos Avançados de S.O.</vt:lpstr>
      <vt:lpstr>5 - Conceitos Avançados de S.O.</vt:lpstr>
      <vt:lpstr>5 - Conceitos Avançados de S.O.  Gerenciamento de Memória </vt:lpstr>
      <vt:lpstr>5 - Conceitos Avançados de S.O.</vt:lpstr>
      <vt:lpstr>5 - Conceitos Avançados de S.O.</vt:lpstr>
      <vt:lpstr>5 - Conceitos Avançados de S.O.</vt:lpstr>
      <vt:lpstr>5 - Conceitos Avançados de S.O.</vt:lpstr>
      <vt:lpstr>5 - Conceitos Avançados de S.O.</vt:lpstr>
      <vt:lpstr>5 - Conceitos Avançados de S.O.</vt:lpstr>
      <vt:lpstr>5 - Conceitos Avançados de S.O.</vt:lpstr>
      <vt:lpstr>5 - Conceitos Avançados de S.O.</vt:lpstr>
      <vt:lpstr>5 - Conceitos Avançados de S.O.</vt:lpstr>
      <vt:lpstr>5 - Conceitos Avançados de S.O.</vt:lpstr>
      <vt:lpstr>6 - Questionário</vt:lpstr>
      <vt:lpstr>Apresentação do PowerPoint</vt:lpstr>
      <vt:lpstr>Objetivo</vt:lpstr>
      <vt:lpstr>Dúvidas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à Computação Linguagem de computador 60 hrs</dc:title>
  <cp:lastModifiedBy>Home Well</cp:lastModifiedBy>
  <cp:revision>72</cp:revision>
  <dcterms:modified xsi:type="dcterms:W3CDTF">2019-08-28T21:22:57Z</dcterms:modified>
</cp:coreProperties>
</file>