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78" r:id="rId3"/>
    <p:sldId id="270" r:id="rId4"/>
    <p:sldId id="271" r:id="rId5"/>
    <p:sldId id="272" r:id="rId6"/>
    <p:sldId id="273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26"/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5FAE-E820-4582-9F04-372D3DB03877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FFDF-E3CB-40D6-A128-42A313CC2D07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27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32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4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24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07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93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23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01.09.2020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llehammer_2016_-_Figure_Skating_Men_Short_Program_-_Camden_Pulkinen_2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commons.wikimedia.org/wiki/Alpine_skiing#/media/File:Andrej_%C5%A0porn_at_the_2010_Winter_Olympic_downhill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/>
              <a:t>Fundamentos de </a:t>
            </a:r>
            <a:r>
              <a:rPr lang="pt-BR" sz="5400" b="1" dirty="0" err="1"/>
              <a:t>Deep</a:t>
            </a:r>
            <a:r>
              <a:rPr lang="pt-BR" sz="5400" b="1" dirty="0"/>
              <a:t> Learning </a:t>
            </a:r>
            <a:r>
              <a:rPr lang="pt-BR" sz="5400" b="1" dirty="0" smtClean="0"/>
              <a:t/>
            </a:r>
            <a:br>
              <a:rPr lang="pt-BR" sz="5400" b="1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em Ciência de Dados e </a:t>
            </a:r>
            <a:r>
              <a:rPr lang="pt-BR" sz="2800" b="1" dirty="0" err="1" smtClean="0"/>
              <a:t>Machine</a:t>
            </a:r>
            <a:r>
              <a:rPr lang="pt-BR" sz="2800" b="1" dirty="0" smtClean="0"/>
              <a:t> Learning</a:t>
            </a:r>
            <a:br>
              <a:rPr lang="pt-BR" sz="2800" b="1" dirty="0" smtClean="0"/>
            </a:br>
            <a:r>
              <a:rPr lang="pt-BR" sz="2800" b="1" dirty="0" smtClean="0"/>
              <a:t>Módulo 3 - Data Mining e </a:t>
            </a:r>
            <a:r>
              <a:rPr lang="pt-BR" sz="2800" b="1" dirty="0" err="1" smtClean="0"/>
              <a:t>Machine</a:t>
            </a:r>
            <a:r>
              <a:rPr lang="pt-BR" sz="2800" b="1" dirty="0" smtClean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9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2463919" y="2439640"/>
            <a:ext cx="98274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Montserrat" charset="0"/>
                <a:ea typeface="Montserrat" charset="0"/>
                <a:cs typeface="Montserrat" charset="0"/>
              </a:rPr>
              <a:t>TRANSFERÊNCIA DE APRENDIZAGEM (TRANSFER LEARNING)</a:t>
            </a:r>
            <a:endParaRPr lang="ru-RU" sz="4400" b="1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O QUE </a:t>
            </a:r>
            <a:r>
              <a:rPr lang="en-US" sz="2800" b="1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 TRANSFERÊNCIA DE APRENDIZAGEM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técnica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aprendizagem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máquina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na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qual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que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foi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tarefa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específica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ser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reusada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como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um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ponto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partida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outras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tarefas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similares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Como o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treinamento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inicia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um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modelo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pré-treinado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o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tempo de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processamento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reduzido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drasticamente</a:t>
            </a:r>
            <a:endParaRPr lang="en-CA" sz="20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81100" y="5255491"/>
            <a:ext cx="982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Fonte da </a:t>
            </a:r>
            <a:r>
              <a:rPr lang="en-CA" sz="1050" dirty="0" err="1"/>
              <a:t>imagem</a:t>
            </a:r>
            <a:r>
              <a:rPr lang="en-CA" sz="1050" dirty="0"/>
              <a:t>: </a:t>
            </a:r>
            <a:r>
              <a:rPr lang="en-CA" sz="1050" dirty="0">
                <a:hlinkClick r:id="rId3"/>
              </a:rPr>
              <a:t>https://commons.wikimedia.org/wiki/File:Lillehammer_2016_-_Figure_Skating_Men_Short_Program_-_Camden_Pulkinen_2.jpg</a:t>
            </a:r>
            <a:endParaRPr lang="en-CA" sz="1050" dirty="0"/>
          </a:p>
          <a:p>
            <a:r>
              <a:rPr lang="en-CA" sz="1050" dirty="0"/>
              <a:t>Fonte da </a:t>
            </a:r>
            <a:r>
              <a:rPr lang="en-CA" sz="1050" dirty="0" err="1"/>
              <a:t>imagem</a:t>
            </a:r>
            <a:r>
              <a:rPr lang="en-CA" sz="1050" dirty="0"/>
              <a:t>: </a:t>
            </a:r>
            <a:r>
              <a:rPr lang="en-CA" sz="1050" dirty="0">
                <a:hlinkClick r:id="rId4"/>
              </a:rPr>
              <a:t>https://commons.wikimedia.org/wiki/Alpine_skiing#/media/File:Andrej_%C5%A0porn_at_the_2010_Winter_Olympic_downhill.jpg</a:t>
            </a:r>
            <a:endParaRPr lang="en-CA" sz="1050" dirty="0"/>
          </a:p>
          <a:p>
            <a:r>
              <a:rPr lang="en-CA" sz="1050" dirty="0" err="1"/>
              <a:t>Citações</a:t>
            </a:r>
            <a:r>
              <a:rPr lang="en-CA" sz="1050" dirty="0"/>
              <a:t>: Olga </a:t>
            </a:r>
            <a:r>
              <a:rPr lang="en-CA" sz="1050" dirty="0" err="1"/>
              <a:t>Russakovsky</a:t>
            </a:r>
            <a:r>
              <a:rPr lang="en-CA" sz="1050" i="1" dirty="0"/>
              <a:t>, Jia Deng</a:t>
            </a:r>
            <a:r>
              <a:rPr lang="en-CA" sz="1050" dirty="0"/>
              <a:t>, Hao Su, Jonathan Krause, Sanjeev Satheesh, Sean Ma, </a:t>
            </a:r>
            <a:r>
              <a:rPr lang="en-CA" sz="1050" dirty="0" err="1"/>
              <a:t>Zhiheng</a:t>
            </a:r>
            <a:r>
              <a:rPr lang="en-CA" sz="1050" dirty="0"/>
              <a:t> Huang, Andrej </a:t>
            </a:r>
            <a:r>
              <a:rPr lang="en-CA" sz="1050" dirty="0" err="1"/>
              <a:t>Karpathy</a:t>
            </a:r>
            <a:r>
              <a:rPr lang="en-CA" sz="1050" dirty="0"/>
              <a:t>, Aditya Khosla, Michael Bernstein, Alexander C. Berg and Li Fei-Fei. ImageNet Large Scale Visual Recognition Challenge. arXiv:1409.0575, 2014.</a:t>
            </a:r>
          </a:p>
        </p:txBody>
      </p:sp>
      <p:pic>
        <p:nvPicPr>
          <p:cNvPr id="25" name="Picture 3" descr="Image result for ska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4725" y="3295227"/>
            <a:ext cx="1232194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https://upload.wikimedia.org/wikipedia/commons/thumb/7/7b/Andrej_%C5%A0porn_at_the_2010_Winter_Olympic_downhill.jpg/1024px-Andrej_%C5%A0porn_at_the_2010_Winter_Olympic_downhi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2" y="3295227"/>
            <a:ext cx="2468031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4774042" y="3857000"/>
            <a:ext cx="28284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4941438" y="3562702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801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O QUE </a:t>
            </a:r>
            <a:r>
              <a:rPr lang="en-US" sz="2800" b="1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 TRANSFERÊNCIA DE APRENDIZAGEM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1" y="1356235"/>
            <a:ext cx="11397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“Transfer learning is the improvement of learning in a new task through the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transfer of knowledge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from a related task that has already been learned”—Transfer Learning, Handbook of Research on Machine Learning Applications,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base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já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foram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treinados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sendo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que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esses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mesmos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reaproveitados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segunda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outra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tarefa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inteligência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transferida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base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nova</a:t>
            </a:r>
          </a:p>
        </p:txBody>
      </p:sp>
    </p:spTree>
    <p:extLst>
      <p:ext uri="{BB962C8B-B14F-4D97-AF65-F5344CB8AC3E}">
        <p14:creationId xmlns:p14="http://schemas.microsoft.com/office/powerpoint/2010/main" val="313310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TRANSFERÊNCIA DE APRENDIZAGEM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2261" y="1941940"/>
            <a:ext cx="157726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AFRICAN ELEPHANTS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SNAKES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LIONS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9637123" y="1432254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053731" y="145239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2104055" y="2096873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4788342" y="2096873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3642842" y="1143567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3320" y="1842957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31" name="Left Brace 30"/>
          <p:cNvSpPr/>
          <p:nvPr/>
        </p:nvSpPr>
        <p:spPr>
          <a:xfrm rot="10800000">
            <a:off x="10469400" y="1452393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Magnetic Disk 1"/>
          <p:cNvSpPr/>
          <p:nvPr/>
        </p:nvSpPr>
        <p:spPr>
          <a:xfrm>
            <a:off x="857732" y="1617438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ImageNet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74847" y="1855602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642842" y="224636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482270" y="145239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803386" y="1855602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7844327" y="1691616"/>
            <a:ext cx="1547874" cy="1377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071381" y="224636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#2</a:t>
            </a:r>
          </a:p>
        </p:txBody>
      </p:sp>
      <p:pic>
        <p:nvPicPr>
          <p:cNvPr id="6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22" y="1765736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Left Brace 47"/>
          <p:cNvSpPr/>
          <p:nvPr/>
        </p:nvSpPr>
        <p:spPr>
          <a:xfrm rot="16200000">
            <a:off x="5241845" y="1340745"/>
            <a:ext cx="246093" cy="4169303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396407" y="1111246"/>
            <a:ext cx="2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FULLY CONNECTED (DENSE) LAYERS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4940477" y="3591386"/>
            <a:ext cx="706867" cy="417159"/>
          </a:xfrm>
          <a:prstGeom prst="downArrow">
            <a:avLst>
              <a:gd name="adj1" fmla="val 31560"/>
              <a:gd name="adj2" fmla="val 565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9181786" y="4976404"/>
            <a:ext cx="1770011" cy="448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900" dirty="0">
                <a:solidFill>
                  <a:schemeClr val="dk1"/>
                </a:solidFill>
              </a:rPr>
              <a:t>CATS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900" dirty="0">
                <a:solidFill>
                  <a:schemeClr val="dk1"/>
                </a:solidFill>
              </a:rPr>
              <a:t>DOGS</a:t>
            </a:r>
            <a:endParaRPr lang="en-CA" sz="1000" dirty="0"/>
          </a:p>
        </p:txBody>
      </p:sp>
      <p:sp>
        <p:nvSpPr>
          <p:cNvPr id="53" name="Left Brace 52"/>
          <p:cNvSpPr/>
          <p:nvPr/>
        </p:nvSpPr>
        <p:spPr>
          <a:xfrm>
            <a:off x="9854928" y="4282443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3218805" y="426582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ight Arrow 54"/>
          <p:cNvSpPr/>
          <p:nvPr/>
        </p:nvSpPr>
        <p:spPr>
          <a:xfrm>
            <a:off x="2298949" y="4902505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ight Arrow 55"/>
          <p:cNvSpPr/>
          <p:nvPr/>
        </p:nvSpPr>
        <p:spPr>
          <a:xfrm>
            <a:off x="4953416" y="491030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2258394" y="465639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59" name="Left Brace 58"/>
          <p:cNvSpPr/>
          <p:nvPr/>
        </p:nvSpPr>
        <p:spPr>
          <a:xfrm rot="10800000">
            <a:off x="10580693" y="4280077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Magnetic Disk 59"/>
          <p:cNvSpPr/>
          <p:nvPr/>
        </p:nvSpPr>
        <p:spPr>
          <a:xfrm>
            <a:off x="1022806" y="4430873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IMAGES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39921" y="466903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807916" y="505979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47344" y="426582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5968460" y="466903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ounded Rectangle 64"/>
          <p:cNvSpPr/>
          <p:nvPr/>
        </p:nvSpPr>
        <p:spPr>
          <a:xfrm>
            <a:off x="8007000" y="4531078"/>
            <a:ext cx="1547874" cy="1377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236455" y="505979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#2</a:t>
            </a:r>
          </a:p>
        </p:txBody>
      </p:sp>
      <p:pic>
        <p:nvPicPr>
          <p:cNvPr id="67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1" y="4580178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630212" y="3493986"/>
            <a:ext cx="23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TRANSFER TRAINED PARAMETERS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7216150" y="2096873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ight Arrow 71"/>
          <p:cNvSpPr/>
          <p:nvPr/>
        </p:nvSpPr>
        <p:spPr>
          <a:xfrm>
            <a:off x="7354546" y="4878302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Left Brace 72"/>
          <p:cNvSpPr/>
          <p:nvPr/>
        </p:nvSpPr>
        <p:spPr>
          <a:xfrm rot="5400000">
            <a:off x="5107948" y="2055665"/>
            <a:ext cx="246093" cy="4169303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7538234" y="3698213"/>
            <a:ext cx="24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NEW DENSE LAYERS TRAINED ON SPECIFIC TASK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39922" y="1834616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9537" y="4654124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3227" y="1834616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20441" y="4604429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41364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 animBg="1"/>
      <p:bldP spid="21" grpId="0" animBg="1"/>
      <p:bldP spid="24" grpId="0" animBg="1"/>
      <p:bldP spid="25" grpId="0"/>
      <p:bldP spid="27" grpId="0"/>
      <p:bldP spid="31" grpId="0" animBg="1"/>
      <p:bldP spid="32" grpId="0" animBg="1"/>
      <p:bldP spid="16" grpId="0" animBg="1"/>
      <p:bldP spid="33" grpId="0" animBg="1"/>
      <p:bldP spid="34" grpId="0" animBg="1"/>
      <p:bldP spid="47" grpId="0" animBg="1"/>
      <p:bldP spid="35" grpId="0" animBg="1"/>
      <p:bldP spid="48" grpId="0" animBg="1"/>
      <p:bldP spid="49" grpId="0"/>
      <p:bldP spid="50" grpId="0" animBg="1"/>
      <p:bldP spid="52" grpId="0"/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/>
      <p:bldP spid="71" grpId="0" animBg="1"/>
      <p:bldP spid="72" grpId="0" animBg="1"/>
      <p:bldP spid="73" grpId="0" animBg="1"/>
      <p:bldP spid="74" grpId="0"/>
      <p:bldP spid="46" grpId="0"/>
      <p:bldP spid="51" grpId="0"/>
      <p:bldP spid="5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TRANSFERÊNCIA DE APRENDIZAGEM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66111" y="4504165"/>
            <a:ext cx="157726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AFRICAN ELEPHANTS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SNAKES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/>
              <a:t>LIONS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9960973" y="3994479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377581" y="401461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2427905" y="4659098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5112192" y="465909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3966692" y="3705792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CONVOLUTIONAL LAYERS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7170" y="440518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/>
              <a:t>CONVOLUTION</a:t>
            </a:r>
          </a:p>
        </p:txBody>
      </p:sp>
      <p:sp>
        <p:nvSpPr>
          <p:cNvPr id="31" name="Left Brace 30"/>
          <p:cNvSpPr/>
          <p:nvPr/>
        </p:nvSpPr>
        <p:spPr>
          <a:xfrm rot="10800000">
            <a:off x="10793250" y="4014618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Magnetic Disk 1"/>
          <p:cNvSpPr/>
          <p:nvPr/>
        </p:nvSpPr>
        <p:spPr>
          <a:xfrm>
            <a:off x="1181582" y="4179663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ImageNet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98697" y="441782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966692" y="480858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06120" y="401461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6127236" y="441782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8168177" y="4253841"/>
            <a:ext cx="1547874" cy="1377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395231" y="480858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KERNELS/</a:t>
            </a:r>
          </a:p>
          <a:p>
            <a:pPr algn="ctr"/>
            <a:r>
              <a:rPr lang="en-CA" sz="1400" b="1" dirty="0"/>
              <a:t>FEATURE DETECTORS LAYER #2</a:t>
            </a:r>
          </a:p>
        </p:txBody>
      </p:sp>
      <p:pic>
        <p:nvPicPr>
          <p:cNvPr id="6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2" y="4327961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720257" y="3673471"/>
            <a:ext cx="2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FULLY CONNECTED (DENSE) LAYERS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7540000" y="465909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97463" y="1259256"/>
            <a:ext cx="1139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primeiras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usadas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extrair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características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mais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gerais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das 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últimas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utilizadas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realizar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classificação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tarefa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específica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Podemos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copiar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primeiras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(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modelo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base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) 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adicionar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personalizadas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próximo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saída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3439930" y="3280687"/>
            <a:ext cx="675711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0518" y="2797337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GENERAL FEATURES</a:t>
            </a:r>
          </a:p>
        </p:txBody>
      </p:sp>
      <p:sp>
        <p:nvSpPr>
          <p:cNvPr id="51" name="Right Arrow 50"/>
          <p:cNvSpPr/>
          <p:nvPr/>
        </p:nvSpPr>
        <p:spPr>
          <a:xfrm rot="5400000">
            <a:off x="8797464" y="3020577"/>
            <a:ext cx="889619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40000" y="2490441"/>
            <a:ext cx="337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CLASSIFICATION SPECIFIC LAYERS</a:t>
            </a:r>
          </a:p>
        </p:txBody>
      </p:sp>
      <p:sp>
        <p:nvSpPr>
          <p:cNvPr id="68" name="Right Arrow 67"/>
          <p:cNvSpPr/>
          <p:nvPr/>
        </p:nvSpPr>
        <p:spPr>
          <a:xfrm rot="1550958">
            <a:off x="4948460" y="3090695"/>
            <a:ext cx="1579018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" grpId="0"/>
      <p:bldP spid="3" grpId="0" animBg="1"/>
      <p:bldP spid="7" grpId="0"/>
      <p:bldP spid="51" grpId="0" animBg="1"/>
      <p:bldP spid="57" grpId="0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ESTRATÉGIAS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97463" y="1259256"/>
            <a:ext cx="113970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u="sng" dirty="0" err="1">
                <a:latin typeface="Montserrat" charset="0"/>
                <a:ea typeface="Montserrat" charset="0"/>
                <a:cs typeface="Montserrat" charset="0"/>
              </a:rPr>
              <a:t>Estratégia</a:t>
            </a:r>
            <a:r>
              <a:rPr lang="en-CA" sz="2000" b="1" u="sng" dirty="0">
                <a:latin typeface="Montserrat" charset="0"/>
                <a:ea typeface="Montserrat" charset="0"/>
                <a:cs typeface="Montserrat" charset="0"/>
              </a:rPr>
              <a:t> 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Congelar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das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primeiras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somente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novas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camadas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densas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(com nova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inicialização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pesos)</a:t>
            </a:r>
          </a:p>
          <a:p>
            <a:pPr lvl="1"/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u="sng" dirty="0" err="1">
                <a:latin typeface="Montserrat" charset="0"/>
                <a:ea typeface="Montserrat" charset="0"/>
                <a:cs typeface="Montserrat" charset="0"/>
              </a:rPr>
              <a:t>Estratégia</a:t>
            </a:r>
            <a:r>
              <a:rPr lang="en-CA" sz="2000" b="1" u="sng" dirty="0">
                <a:latin typeface="Montserrat" charset="0"/>
                <a:ea typeface="Montserrat" charset="0"/>
                <a:cs typeface="Montserrat" charset="0"/>
              </a:rPr>
              <a:t> 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Inicializar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neural com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pré-treinados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Retreinar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rede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neural </a:t>
            </a:r>
            <a:r>
              <a:rPr lang="en-CA" sz="2000" b="1" dirty="0" err="1">
                <a:latin typeface="Montserrat" charset="0"/>
                <a:ea typeface="Montserrat" charset="0"/>
                <a:cs typeface="Montserrat" charset="0"/>
              </a:rPr>
              <a:t>inteira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enquanto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muda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 taxa de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aprendizagem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um valor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bem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pequena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(para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não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mudar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agressivamente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já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treinados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)</a:t>
            </a:r>
          </a:p>
          <a:p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7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TRANSFERÊNCIA DE APRENDIZAGEM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02238" y="1220420"/>
            <a:ext cx="113970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Vantagens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Treinamento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rápido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sem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precisar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inicializar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pesos do zero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Resultados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muito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bons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bases de dados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pequenas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Quando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usar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Possui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um conjunto de dados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pequeno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para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nova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tarefa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porém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existe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uma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grande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base de dados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já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treinada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em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um outro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domínio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Possui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poucos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recursos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computacionais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</a:t>
            </a:r>
          </a:p>
        </p:txBody>
      </p:sp>
      <p:sp>
        <p:nvSpPr>
          <p:cNvPr id="4" name="Elipse 3"/>
          <p:cNvSpPr/>
          <p:nvPr/>
        </p:nvSpPr>
        <p:spPr>
          <a:xfrm>
            <a:off x="2171700" y="3362376"/>
            <a:ext cx="327660" cy="272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5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Montserrat" charset="0"/>
                <a:ea typeface="Montserrat" charset="0"/>
                <a:cs typeface="Montserrat" charset="0"/>
              </a:rPr>
              <a:t>IMAGENET</a:t>
            </a:r>
            <a:endParaRPr lang="ru-RU" sz="28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1053" y="2522227"/>
            <a:ext cx="3805850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/>
              <a:t>{0: '</a:t>
            </a:r>
            <a:r>
              <a:rPr lang="en-CA" sz="1100" dirty="0" err="1"/>
              <a:t>tench</a:t>
            </a:r>
            <a:r>
              <a:rPr lang="en-CA" sz="1100" dirty="0"/>
              <a:t>, </a:t>
            </a:r>
            <a:r>
              <a:rPr lang="en-CA" sz="1100" dirty="0" err="1"/>
              <a:t>Tinca</a:t>
            </a:r>
            <a:r>
              <a:rPr lang="en-CA" sz="1100" dirty="0"/>
              <a:t> </a:t>
            </a:r>
            <a:r>
              <a:rPr lang="en-CA" sz="1100" dirty="0" err="1"/>
              <a:t>tinca</a:t>
            </a:r>
            <a:r>
              <a:rPr lang="en-CA" sz="1100" dirty="0"/>
              <a:t>',</a:t>
            </a:r>
          </a:p>
          <a:p>
            <a:r>
              <a:rPr lang="en-CA" sz="1100" dirty="0"/>
              <a:t> 1: 'goldfish, </a:t>
            </a:r>
            <a:r>
              <a:rPr lang="en-CA" sz="1100" dirty="0" err="1"/>
              <a:t>Carassius</a:t>
            </a:r>
            <a:r>
              <a:rPr lang="en-CA" sz="1100" dirty="0"/>
              <a:t> </a:t>
            </a:r>
            <a:r>
              <a:rPr lang="en-CA" sz="1100" dirty="0" err="1"/>
              <a:t>auratus</a:t>
            </a:r>
            <a:r>
              <a:rPr lang="en-CA" sz="1100" dirty="0"/>
              <a:t>',</a:t>
            </a:r>
          </a:p>
          <a:p>
            <a:r>
              <a:rPr lang="en-CA" sz="1100" dirty="0"/>
              <a:t> 2: 'great white shark, white shark</a:t>
            </a:r>
          </a:p>
          <a:p>
            <a:r>
              <a:rPr lang="en-CA" sz="1100" dirty="0"/>
              <a:t> 3: 'tiger shark, </a:t>
            </a:r>
            <a:r>
              <a:rPr lang="en-CA" sz="1100" dirty="0" err="1"/>
              <a:t>Galeocerdo</a:t>
            </a:r>
            <a:r>
              <a:rPr lang="en-CA" sz="1100" dirty="0"/>
              <a:t> </a:t>
            </a:r>
            <a:r>
              <a:rPr lang="en-CA" sz="1100" dirty="0" err="1"/>
              <a:t>cuvieri</a:t>
            </a:r>
            <a:r>
              <a:rPr lang="en-CA" sz="1100" dirty="0"/>
              <a:t>',</a:t>
            </a:r>
          </a:p>
          <a:p>
            <a:r>
              <a:rPr lang="en-CA" sz="1100" dirty="0"/>
              <a:t> 4: 'hammerhead, hammerhead shark',</a:t>
            </a:r>
          </a:p>
          <a:p>
            <a:r>
              <a:rPr lang="en-CA" sz="1100" dirty="0"/>
              <a:t> 5: 'electric ray, crampfish, </a:t>
            </a:r>
            <a:r>
              <a:rPr lang="en-CA" sz="1100" dirty="0" err="1"/>
              <a:t>numbfish</a:t>
            </a:r>
            <a:r>
              <a:rPr lang="en-CA" sz="1100" dirty="0"/>
              <a:t>, torpedo',</a:t>
            </a:r>
          </a:p>
          <a:p>
            <a:r>
              <a:rPr lang="en-CA" sz="1100" dirty="0"/>
              <a:t> 6: 'stingray',</a:t>
            </a:r>
          </a:p>
          <a:p>
            <a:r>
              <a:rPr lang="en-CA" sz="1100" dirty="0"/>
              <a:t> 7: 'cock',</a:t>
            </a:r>
          </a:p>
          <a:p>
            <a:r>
              <a:rPr lang="en-CA" sz="1100" dirty="0"/>
              <a:t> 8: 'hen',</a:t>
            </a:r>
          </a:p>
          <a:p>
            <a:r>
              <a:rPr lang="en-CA" sz="1100" dirty="0"/>
              <a:t> 9: 'ostrich, </a:t>
            </a:r>
            <a:r>
              <a:rPr lang="en-CA" sz="1100" dirty="0" err="1"/>
              <a:t>Struthio</a:t>
            </a:r>
            <a:r>
              <a:rPr lang="en-CA" sz="1100" dirty="0"/>
              <a:t> </a:t>
            </a:r>
            <a:r>
              <a:rPr lang="en-CA" sz="1100" dirty="0" err="1"/>
              <a:t>camelus</a:t>
            </a:r>
            <a:r>
              <a:rPr lang="en-CA" sz="1100" dirty="0"/>
              <a:t>',</a:t>
            </a:r>
          </a:p>
          <a:p>
            <a:r>
              <a:rPr lang="en-CA" sz="1100" dirty="0"/>
              <a:t> 10: 'brambling, </a:t>
            </a:r>
            <a:r>
              <a:rPr lang="en-CA" sz="1100" dirty="0" err="1"/>
              <a:t>Fringilla</a:t>
            </a:r>
            <a:r>
              <a:rPr lang="en-CA" sz="1100" dirty="0"/>
              <a:t> </a:t>
            </a:r>
            <a:r>
              <a:rPr lang="en-CA" sz="1100" dirty="0" err="1"/>
              <a:t>montifringilla</a:t>
            </a:r>
            <a:r>
              <a:rPr lang="en-CA" sz="1100" dirty="0"/>
              <a:t>',</a:t>
            </a:r>
          </a:p>
          <a:p>
            <a:r>
              <a:rPr lang="en-CA" sz="1100" dirty="0"/>
              <a:t> 11: 'goldfinch, </a:t>
            </a:r>
            <a:r>
              <a:rPr lang="en-CA" sz="1100" dirty="0" err="1"/>
              <a:t>Carduelis</a:t>
            </a:r>
            <a:r>
              <a:rPr lang="en-CA" sz="1100" dirty="0"/>
              <a:t> </a:t>
            </a:r>
            <a:r>
              <a:rPr lang="en-CA" sz="1100" dirty="0" err="1"/>
              <a:t>carduelis</a:t>
            </a:r>
            <a:r>
              <a:rPr lang="en-CA" sz="1100" dirty="0"/>
              <a:t>',</a:t>
            </a:r>
          </a:p>
          <a:p>
            <a:r>
              <a:rPr lang="en-CA" sz="1100" dirty="0"/>
              <a:t> 12: 'house finch, linnet, </a:t>
            </a:r>
            <a:r>
              <a:rPr lang="en-CA" sz="1100" dirty="0" err="1"/>
              <a:t>Carpodacus</a:t>
            </a:r>
            <a:r>
              <a:rPr lang="en-CA" sz="1100" dirty="0"/>
              <a:t> </a:t>
            </a:r>
            <a:r>
              <a:rPr lang="en-CA" sz="1100" dirty="0" err="1"/>
              <a:t>mexicanus</a:t>
            </a:r>
            <a:r>
              <a:rPr lang="en-CA" sz="1100" dirty="0"/>
              <a:t>',</a:t>
            </a:r>
          </a:p>
          <a:p>
            <a:r>
              <a:rPr lang="en-CA" sz="1100" dirty="0"/>
              <a:t> 13: 'junco, snowbird',</a:t>
            </a:r>
          </a:p>
          <a:p>
            <a:r>
              <a:rPr lang="en-CA" sz="1100" dirty="0"/>
              <a:t> 14: 'indigo bunting, indigo finch, indigo bird, </a:t>
            </a:r>
            <a:r>
              <a:rPr lang="en-CA" sz="1100" dirty="0" err="1"/>
              <a:t>Passerina</a:t>
            </a:r>
            <a:r>
              <a:rPr lang="en-CA" sz="1100" dirty="0"/>
              <a:t> </a:t>
            </a:r>
            <a:r>
              <a:rPr lang="en-CA" sz="1100" dirty="0" err="1"/>
              <a:t>cyanea</a:t>
            </a:r>
            <a:r>
              <a:rPr lang="en-CA" sz="1100" dirty="0"/>
              <a:t>',</a:t>
            </a:r>
          </a:p>
          <a:p>
            <a:r>
              <a:rPr lang="en-CA" sz="1100" dirty="0"/>
              <a:t> 15: 'robin, American robin, </a:t>
            </a:r>
            <a:r>
              <a:rPr lang="en-CA" sz="1100" dirty="0" err="1"/>
              <a:t>Turdus</a:t>
            </a:r>
            <a:r>
              <a:rPr lang="en-CA" sz="1100" dirty="0"/>
              <a:t> </a:t>
            </a:r>
            <a:r>
              <a:rPr lang="en-CA" sz="1100" dirty="0" err="1"/>
              <a:t>migratorius</a:t>
            </a:r>
            <a:r>
              <a:rPr lang="en-CA" sz="1100" dirty="0"/>
              <a:t>',</a:t>
            </a:r>
          </a:p>
          <a:p>
            <a:r>
              <a:rPr lang="en-CA" sz="1100" dirty="0"/>
              <a:t> 16: 'bulbul',</a:t>
            </a:r>
          </a:p>
          <a:p>
            <a:r>
              <a:rPr lang="en-CA" sz="1100" dirty="0"/>
              <a:t> 17: 'jay',</a:t>
            </a:r>
          </a:p>
          <a:p>
            <a:r>
              <a:rPr lang="en-CA" sz="1100" dirty="0"/>
              <a:t> 18: 'magpie',</a:t>
            </a:r>
          </a:p>
          <a:p>
            <a:r>
              <a:rPr lang="en-CA" sz="1100" dirty="0"/>
              <a:t> 19: 'chickadee',</a:t>
            </a:r>
          </a:p>
          <a:p>
            <a:r>
              <a:rPr lang="en-CA" sz="11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1065" y="240406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sz="1100" dirty="0"/>
          </a:p>
          <a:p>
            <a:r>
              <a:rPr lang="en-CA" sz="1100" dirty="0"/>
              <a:t> 949: 'strawberry',</a:t>
            </a:r>
          </a:p>
          <a:p>
            <a:r>
              <a:rPr lang="en-CA" sz="1100" dirty="0"/>
              <a:t> 950: 'orange',</a:t>
            </a:r>
          </a:p>
          <a:p>
            <a:r>
              <a:rPr lang="en-CA" sz="1100" dirty="0"/>
              <a:t> 951: 'lemon',</a:t>
            </a:r>
          </a:p>
          <a:p>
            <a:r>
              <a:rPr lang="en-CA" sz="1100" dirty="0"/>
              <a:t> 952: 'fig',</a:t>
            </a:r>
          </a:p>
          <a:p>
            <a:r>
              <a:rPr lang="en-CA" sz="1100" dirty="0"/>
              <a:t> 953: 'pineapple, </a:t>
            </a:r>
            <a:r>
              <a:rPr lang="en-CA" sz="1100" dirty="0" err="1"/>
              <a:t>ananas</a:t>
            </a:r>
            <a:r>
              <a:rPr lang="en-CA" sz="1100" dirty="0"/>
              <a:t>',</a:t>
            </a:r>
          </a:p>
          <a:p>
            <a:r>
              <a:rPr lang="en-CA" sz="1100" dirty="0"/>
              <a:t> 954: 'banana',</a:t>
            </a:r>
          </a:p>
          <a:p>
            <a:r>
              <a:rPr lang="en-CA" sz="1100" dirty="0"/>
              <a:t> 955: 'jackfruit, </a:t>
            </a:r>
            <a:r>
              <a:rPr lang="en-CA" sz="1100" dirty="0" err="1"/>
              <a:t>jak</a:t>
            </a:r>
            <a:r>
              <a:rPr lang="en-CA" sz="1100" dirty="0"/>
              <a:t>, jack',</a:t>
            </a:r>
          </a:p>
          <a:p>
            <a:r>
              <a:rPr lang="en-CA" sz="1100" dirty="0"/>
              <a:t> 956: 'custard apple',</a:t>
            </a:r>
          </a:p>
          <a:p>
            <a:r>
              <a:rPr lang="en-CA" sz="1100" dirty="0"/>
              <a:t> 957: 'pomegranate',</a:t>
            </a:r>
          </a:p>
          <a:p>
            <a:r>
              <a:rPr lang="en-CA" sz="1100" dirty="0"/>
              <a:t> 958: 'hay',</a:t>
            </a:r>
          </a:p>
          <a:p>
            <a:r>
              <a:rPr lang="en-CA" sz="1100" dirty="0"/>
              <a:t> 959: 'carbonara',</a:t>
            </a:r>
          </a:p>
          <a:p>
            <a:r>
              <a:rPr lang="en-CA" sz="1100" dirty="0"/>
              <a:t> 960: 'chocolate sauce, chocolate syrup',</a:t>
            </a:r>
          </a:p>
          <a:p>
            <a:r>
              <a:rPr lang="en-CA" sz="1100" dirty="0"/>
              <a:t> 961: 'dough',</a:t>
            </a:r>
          </a:p>
          <a:p>
            <a:r>
              <a:rPr lang="en-CA" sz="1100" dirty="0"/>
              <a:t> 962: 'meat loaf, meatloaf',</a:t>
            </a:r>
          </a:p>
          <a:p>
            <a:r>
              <a:rPr lang="en-CA" sz="1100" dirty="0"/>
              <a:t> 963: 'pizza, pizza pie',</a:t>
            </a:r>
          </a:p>
          <a:p>
            <a:r>
              <a:rPr lang="en-CA" sz="1100" dirty="0"/>
              <a:t> 964: 'potpie',</a:t>
            </a:r>
          </a:p>
          <a:p>
            <a:r>
              <a:rPr lang="en-CA" sz="1100" dirty="0"/>
              <a:t> 965: 'burrito',</a:t>
            </a:r>
          </a:p>
          <a:p>
            <a:r>
              <a:rPr lang="en-CA" sz="1100" dirty="0"/>
              <a:t> 966: 'red wine',</a:t>
            </a:r>
          </a:p>
          <a:p>
            <a:r>
              <a:rPr lang="en-CA" sz="1100" dirty="0"/>
              <a:t> 967: 'espresso',</a:t>
            </a:r>
          </a:p>
          <a:p>
            <a:r>
              <a:rPr lang="en-CA" sz="1100" dirty="0"/>
              <a:t> 968: 'cup',</a:t>
            </a:r>
          </a:p>
          <a:p>
            <a:r>
              <a:rPr lang="en-CA" sz="1100" dirty="0"/>
              <a:t> 969: 'eggnog',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24850" y="252222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100" dirty="0"/>
              <a:t>980: 'volcano',</a:t>
            </a:r>
          </a:p>
          <a:p>
            <a:r>
              <a:rPr lang="en-CA" sz="1100" dirty="0"/>
              <a:t> 981: 'ballplayer, baseball player',</a:t>
            </a:r>
          </a:p>
          <a:p>
            <a:r>
              <a:rPr lang="en-CA" sz="1100" dirty="0"/>
              <a:t> 982: 'groom, bridegroom',</a:t>
            </a:r>
          </a:p>
          <a:p>
            <a:r>
              <a:rPr lang="en-CA" sz="1100" dirty="0"/>
              <a:t> 983: 'scuba diver',</a:t>
            </a:r>
          </a:p>
          <a:p>
            <a:r>
              <a:rPr lang="en-CA" sz="1100" dirty="0"/>
              <a:t> 984: 'rapeseed',</a:t>
            </a:r>
          </a:p>
          <a:p>
            <a:r>
              <a:rPr lang="en-CA" sz="1100" dirty="0"/>
              <a:t> 985: 'daisy',</a:t>
            </a:r>
          </a:p>
          <a:p>
            <a:r>
              <a:rPr lang="en-CA" sz="1100" dirty="0"/>
              <a:t> 986: "yellow lady's slipper, </a:t>
            </a:r>
          </a:p>
          <a:p>
            <a:r>
              <a:rPr lang="en-CA" sz="1100" dirty="0"/>
              <a:t>987: 'corn',</a:t>
            </a:r>
          </a:p>
          <a:p>
            <a:r>
              <a:rPr lang="en-CA" sz="1100" dirty="0"/>
              <a:t> 988: 'acorn',</a:t>
            </a:r>
          </a:p>
          <a:p>
            <a:r>
              <a:rPr lang="en-CA" sz="1100" dirty="0"/>
              <a:t> 989: 'hip, rose hip, rosehip',</a:t>
            </a:r>
          </a:p>
          <a:p>
            <a:r>
              <a:rPr lang="en-CA" sz="1100" dirty="0"/>
              <a:t> 990: 'buckeye, horse chestnut, conker',</a:t>
            </a:r>
          </a:p>
          <a:p>
            <a:r>
              <a:rPr lang="en-CA" sz="1100" dirty="0"/>
              <a:t> 991: 'coral fungus',</a:t>
            </a:r>
          </a:p>
          <a:p>
            <a:r>
              <a:rPr lang="en-CA" sz="1100" dirty="0"/>
              <a:t> 992: 'agaric',</a:t>
            </a:r>
          </a:p>
          <a:p>
            <a:r>
              <a:rPr lang="en-CA" sz="1100" dirty="0"/>
              <a:t> 993: '</a:t>
            </a:r>
            <a:r>
              <a:rPr lang="en-CA" sz="1100" dirty="0" err="1"/>
              <a:t>gyromitra</a:t>
            </a:r>
            <a:r>
              <a:rPr lang="en-CA" sz="1100" dirty="0"/>
              <a:t>',</a:t>
            </a:r>
          </a:p>
          <a:p>
            <a:r>
              <a:rPr lang="en-CA" sz="1100" dirty="0"/>
              <a:t> 994: 'stinkhorn, carrion fungus',</a:t>
            </a:r>
          </a:p>
          <a:p>
            <a:r>
              <a:rPr lang="en-CA" sz="1100" dirty="0"/>
              <a:t> 995: 'earthstar',</a:t>
            </a:r>
          </a:p>
          <a:p>
            <a:r>
              <a:rPr lang="en-CA" sz="1100" dirty="0"/>
              <a:t> 996: 'hen-of-the-woods, hen of the woods, </a:t>
            </a:r>
          </a:p>
          <a:p>
            <a:r>
              <a:rPr lang="en-CA" sz="1100" dirty="0"/>
              <a:t> 997: 'bolete',</a:t>
            </a:r>
          </a:p>
          <a:p>
            <a:r>
              <a:rPr lang="en-CA" sz="1100" dirty="0"/>
              <a:t> 998: 'ear, spike, </a:t>
            </a:r>
            <a:r>
              <a:rPr lang="en-CA" sz="1100" dirty="0" err="1"/>
              <a:t>capitulum</a:t>
            </a:r>
            <a:r>
              <a:rPr lang="en-CA" sz="1100" dirty="0"/>
              <a:t>',</a:t>
            </a:r>
          </a:p>
          <a:p>
            <a:r>
              <a:rPr lang="en-CA" sz="1100" dirty="0"/>
              <a:t> 999: 'toilet tissue, toilet paper, bathroom tissue'}</a:t>
            </a:r>
          </a:p>
        </p:txBody>
      </p:sp>
      <p:sp>
        <p:nvSpPr>
          <p:cNvPr id="51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02238" y="1220420"/>
            <a:ext cx="113970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ImageNet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é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um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repositório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open source de imagens que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possui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1.000 classes 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mais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1.5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milhões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de imagens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Link: </a:t>
            </a:r>
            <a:r>
              <a:rPr lang="en-CA" sz="2000" dirty="0">
                <a:hlinkClick r:id="rId3"/>
              </a:rPr>
              <a:t>http://www.image-net.org/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78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945</Words>
  <Application>Microsoft Office PowerPoint</Application>
  <PresentationFormat>Widescreen</PresentationFormat>
  <Paragraphs>146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Тема Office</vt:lpstr>
      <vt:lpstr>Fundamentos de Deep Learning   Pós-graduação em Ciência de Dados e Machine Learning Módulo 3 - Data Mining e Machine Learning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ricardo maia</cp:lastModifiedBy>
  <cp:revision>53</cp:revision>
  <dcterms:created xsi:type="dcterms:W3CDTF">2019-05-23T09:27:58Z</dcterms:created>
  <dcterms:modified xsi:type="dcterms:W3CDTF">2020-09-02T02:27:02Z</dcterms:modified>
</cp:coreProperties>
</file>