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1"/>
  </p:notesMasterIdLst>
  <p:sldIdLst>
    <p:sldId id="256" r:id="rId2"/>
    <p:sldId id="366" r:id="rId3"/>
    <p:sldId id="367" r:id="rId4"/>
    <p:sldId id="373" r:id="rId5"/>
    <p:sldId id="368" r:id="rId6"/>
    <p:sldId id="369" r:id="rId7"/>
    <p:sldId id="372" r:id="rId8"/>
    <p:sldId id="371" r:id="rId9"/>
    <p:sldId id="3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E67B6-E366-4D77-8570-0298620BD74C}" type="datetimeFigureOut">
              <a:rPr lang="en-US" smtClean="0"/>
              <a:pPr/>
              <a:t>6/21/2011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F5253-1043-4BC4-BCB7-9C4DABED03F6}" type="slidenum">
              <a:rPr lang="en-US" smtClean="0"/>
              <a:pPr/>
              <a:t>‹#›</a:t>
            </a:fld>
            <a:endParaRPr lang="en-US"/>
          </a:p>
        </p:txBody>
      </p:sp>
    </p:spTree>
    <p:extLst>
      <p:ext uri="{BB962C8B-B14F-4D97-AF65-F5344CB8AC3E}">
        <p14:creationId xmlns:p14="http://schemas.microsoft.com/office/powerpoint/2010/main" val="396048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5F5253-1043-4BC4-BCB7-9C4DABED03F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5F5253-1043-4BC4-BCB7-9C4DABED03F6}"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6EA9696-D413-43A4-A996-D9FB4AE4D4B0}" type="datetimeFigureOut">
              <a:rPr lang="en-US" smtClean="0"/>
              <a:pPr/>
              <a:t>6/21/2011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D691B66-D372-4CE8-B827-D0A209955A0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EA9696-D413-43A4-A996-D9FB4AE4D4B0}"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91B66-D372-4CE8-B827-D0A209955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EA9696-D413-43A4-A996-D9FB4AE4D4B0}"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91B66-D372-4CE8-B827-D0A209955A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6EA9696-D413-43A4-A996-D9FB4AE4D4B0}"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91B66-D372-4CE8-B827-D0A209955A0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EA9696-D413-43A4-A996-D9FB4AE4D4B0}" type="datetimeFigureOut">
              <a:rPr lang="en-US" smtClean="0"/>
              <a:pPr/>
              <a:t>6/21/2011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D691B66-D372-4CE8-B827-D0A209955A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6EA9696-D413-43A4-A996-D9FB4AE4D4B0}" type="datetimeFigureOut">
              <a:rPr lang="en-US" smtClean="0"/>
              <a:pPr/>
              <a:t>6/21/2011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91B66-D372-4CE8-B827-D0A209955A0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6EA9696-D413-43A4-A996-D9FB4AE4D4B0}" type="datetimeFigureOut">
              <a:rPr lang="en-US" smtClean="0"/>
              <a:pPr/>
              <a:t>6/21/2011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91B66-D372-4CE8-B827-D0A209955A0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6EA9696-D413-43A4-A996-D9FB4AE4D4B0}" type="datetimeFigureOut">
              <a:rPr lang="en-US" smtClean="0"/>
              <a:pPr/>
              <a:t>6/21/2011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91B66-D372-4CE8-B827-D0A209955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9696-D413-43A4-A996-D9FB4AE4D4B0}" type="datetimeFigureOut">
              <a:rPr lang="en-US" smtClean="0"/>
              <a:pPr/>
              <a:t>6/21/2011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91B66-D372-4CE8-B827-D0A209955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EA9696-D413-43A4-A996-D9FB4AE4D4B0}" type="datetimeFigureOut">
              <a:rPr lang="en-US" smtClean="0"/>
              <a:pPr/>
              <a:t>6/21/2011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91B66-D372-4CE8-B827-D0A209955A0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EA9696-D413-43A4-A996-D9FB4AE4D4B0}" type="datetimeFigureOut">
              <a:rPr lang="en-US" smtClean="0"/>
              <a:pPr/>
              <a:t>6/21/2011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D691B66-D372-4CE8-B827-D0A209955A0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6EA9696-D413-43A4-A996-D9FB4AE4D4B0}" type="datetimeFigureOut">
              <a:rPr lang="en-US" smtClean="0"/>
              <a:pPr/>
              <a:t>6/21/2011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D691B66-D372-4CE8-B827-D0A209955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533400"/>
          </a:xfrm>
        </p:spPr>
        <p:txBody>
          <a:bodyPr>
            <a:normAutofit/>
          </a:bodyPr>
          <a:lstStyle/>
          <a:p>
            <a:r>
              <a:rPr lang="en-US" dirty="0" smtClean="0"/>
              <a:t>CS0007:  Introduction to Computer Programming</a:t>
            </a:r>
          </a:p>
        </p:txBody>
      </p:sp>
      <p:sp>
        <p:nvSpPr>
          <p:cNvPr id="2" name="Title 1"/>
          <p:cNvSpPr>
            <a:spLocks noGrp="1"/>
          </p:cNvSpPr>
          <p:nvPr>
            <p:ph type="ctrTitle"/>
          </p:nvPr>
        </p:nvSpPr>
        <p:spPr/>
        <p:txBody>
          <a:bodyPr>
            <a:normAutofit/>
          </a:bodyPr>
          <a:lstStyle/>
          <a:p>
            <a:r>
              <a:rPr lang="en-US" dirty="0" smtClean="0"/>
              <a:t>Arrays:  Higher Dimensional Arrays</a:t>
            </a:r>
            <a:endParaRPr lang="en-US" dirty="0"/>
          </a:p>
        </p:txBody>
      </p:sp>
    </p:spTree>
    <p:extLst>
      <p:ext uri="{BB962C8B-B14F-4D97-AF65-F5344CB8AC3E}">
        <p14:creationId xmlns:p14="http://schemas.microsoft.com/office/powerpoint/2010/main" val="3949584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If the </a:t>
            </a:r>
            <a:r>
              <a:rPr lang="en-US" dirty="0" smtClean="0">
                <a:latin typeface="Courier New" pitchFamily="49" charset="0"/>
                <a:cs typeface="Courier New" pitchFamily="49" charset="0"/>
              </a:rPr>
              <a:t>==</a:t>
            </a:r>
            <a:r>
              <a:rPr lang="en-US" dirty="0" smtClean="0"/>
              <a:t> operator has two array variable operands, what is being compared?</a:t>
            </a:r>
          </a:p>
          <a:p>
            <a:pPr lvl="1"/>
            <a:r>
              <a:rPr lang="en-US" dirty="0" smtClean="0"/>
              <a:t>The reference variables held in the variables.</a:t>
            </a:r>
          </a:p>
          <a:p>
            <a:r>
              <a:rPr lang="en-US" dirty="0" smtClean="0"/>
              <a:t>How do you compare two arrays to see if they hold the same elements?</a:t>
            </a:r>
          </a:p>
          <a:p>
            <a:pPr lvl="1"/>
            <a:r>
              <a:rPr lang="en-US" dirty="0" smtClean="0"/>
              <a:t>Iterate through the arrays and compare them element by element.</a:t>
            </a:r>
          </a:p>
          <a:p>
            <a:r>
              <a:rPr lang="en-US" dirty="0" smtClean="0"/>
              <a:t>How are the sum and average array algorithms similar?</a:t>
            </a:r>
          </a:p>
          <a:p>
            <a:pPr lvl="1"/>
            <a:r>
              <a:rPr lang="en-US" dirty="0" smtClean="0"/>
              <a:t>Both iterate through the array and add each element to an accumulator variable.</a:t>
            </a:r>
          </a:p>
          <a:p>
            <a:r>
              <a:rPr lang="en-US" dirty="0" smtClean="0"/>
              <a:t>How are the minimum and maximum element algorithms similar?</a:t>
            </a:r>
          </a:p>
          <a:p>
            <a:pPr lvl="1"/>
            <a:r>
              <a:rPr lang="en-US" dirty="0" smtClean="0"/>
              <a:t>The current minimum or maximum element is compared to each element, if an element is smaller (minimum case) or larger (maximum case) than the current minimum or maximum, the element replaces it.</a:t>
            </a:r>
          </a:p>
          <a:p>
            <a:r>
              <a:rPr lang="en-US" dirty="0" smtClean="0"/>
              <a:t>If you intend to use a partially filled array, what information must be kept in addition to the array itself?</a:t>
            </a:r>
          </a:p>
          <a:p>
            <a:pPr lvl="1"/>
            <a:r>
              <a:rPr lang="en-US" dirty="0" smtClean="0"/>
              <a:t>The current number of elements in the array</a:t>
            </a:r>
          </a:p>
          <a:p>
            <a:r>
              <a:rPr lang="en-US" dirty="0" smtClean="0"/>
              <a:t>How does the Sequential Search Algorithm work?</a:t>
            </a:r>
          </a:p>
          <a:p>
            <a:pPr lvl="1"/>
            <a:r>
              <a:rPr lang="en-US" dirty="0" smtClean="0"/>
              <a:t>Look at every element in the array starting at the first element and check if it is the target value.</a:t>
            </a:r>
          </a:p>
          <a:p>
            <a:endParaRPr lang="en-US" dirty="0"/>
          </a:p>
          <a:p>
            <a:pPr lvl="1"/>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a:p>
          <a:p>
            <a:endParaRPr lang="en-US" dirty="0"/>
          </a:p>
          <a:p>
            <a:endParaRPr lang="en-US" dirty="0" smtClean="0"/>
          </a:p>
          <a:p>
            <a:endParaRPr lang="en-US" dirty="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Imagine now we want to keep 10 test scores for 30 students.</a:t>
            </a:r>
          </a:p>
          <a:p>
            <a:pPr lvl="1"/>
            <a:r>
              <a:rPr lang="en-US" dirty="0" smtClean="0"/>
              <a:t>How would we represent this in a program with what we’ve learned?</a:t>
            </a:r>
          </a:p>
          <a:p>
            <a:pPr lvl="2"/>
            <a:r>
              <a:rPr lang="en-US" dirty="0" smtClean="0"/>
              <a:t>Answer:  You would need either 30 10-element arrays or 10 30-element arrays.</a:t>
            </a:r>
          </a:p>
          <a:p>
            <a:pPr lvl="3"/>
            <a:r>
              <a:rPr lang="en-US" dirty="0" smtClean="0"/>
              <a:t>This was the problem arrays were supposed to solve!</a:t>
            </a:r>
          </a:p>
          <a:p>
            <a:r>
              <a:rPr lang="en-US" dirty="0" smtClean="0"/>
              <a:t>What we have been working with so far are considered one dimensional arrays, because they only extend along one dimension (one set of data).</a:t>
            </a:r>
          </a:p>
          <a:p>
            <a:r>
              <a:rPr lang="en-US" dirty="0" smtClean="0"/>
              <a:t>Java also allows for higher dimensional arrays, for example, </a:t>
            </a:r>
            <a:r>
              <a:rPr lang="en-US" u="sng" dirty="0" smtClean="0"/>
              <a:t>two dimensional arrays</a:t>
            </a:r>
            <a:r>
              <a:rPr lang="en-US" dirty="0" smtClean="0"/>
              <a:t>.</a:t>
            </a:r>
          </a:p>
          <a:p>
            <a:pPr lvl="1"/>
            <a:r>
              <a:rPr lang="en-US" dirty="0" smtClean="0"/>
              <a:t>Two dimensional arrays can be though of having a table of rows and columns in memory.</a:t>
            </a:r>
          </a:p>
          <a:p>
            <a:r>
              <a:rPr lang="en-US" dirty="0" smtClean="0"/>
              <a:t>So, a better solution to the above question is what?</a:t>
            </a:r>
          </a:p>
          <a:p>
            <a:pPr lvl="1"/>
            <a:r>
              <a:rPr lang="en-US" dirty="0" smtClean="0"/>
              <a:t>Answer:  Have a 30 x 10 or a 10 x 30 two dimensional array! </a:t>
            </a:r>
            <a:endParaRPr lang="en-US" dirty="0"/>
          </a:p>
        </p:txBody>
      </p:sp>
    </p:spTree>
    <p:extLst>
      <p:ext uri="{BB962C8B-B14F-4D97-AF65-F5344CB8AC3E}">
        <p14:creationId xmlns:p14="http://schemas.microsoft.com/office/powerpoint/2010/main" val="26777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 Example</a:t>
            </a:r>
            <a:endParaRPr lang="en-US" dirty="0"/>
          </a:p>
        </p:txBody>
      </p:sp>
      <p:sp>
        <p:nvSpPr>
          <p:cNvPr id="3" name="Content Placeholder 2"/>
          <p:cNvSpPr>
            <a:spLocks noGrp="1"/>
          </p:cNvSpPr>
          <p:nvPr>
            <p:ph sz="quarter" idx="1"/>
          </p:nvPr>
        </p:nvSpPr>
        <p:spPr/>
        <p:txBody>
          <a:bodyPr/>
          <a:lstStyle/>
          <a:p>
            <a:r>
              <a:rPr lang="en-US" dirty="0" smtClean="0"/>
              <a:t>New Topics:</a:t>
            </a:r>
          </a:p>
          <a:p>
            <a:pPr lvl="1"/>
            <a:r>
              <a:rPr lang="en-US" dirty="0" smtClean="0"/>
              <a:t>Two Dimensional Arrays</a:t>
            </a:r>
            <a:endParaRPr lang="en-US" dirty="0"/>
          </a:p>
        </p:txBody>
      </p:sp>
    </p:spTree>
    <p:extLst>
      <p:ext uri="{BB962C8B-B14F-4D97-AF65-F5344CB8AC3E}">
        <p14:creationId xmlns:p14="http://schemas.microsoft.com/office/powerpoint/2010/main" val="278848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Declaring a two dimensional array is very similar to declaring a one dimensional array.</a:t>
            </a:r>
          </a:p>
          <a:p>
            <a:pPr lvl="1"/>
            <a:r>
              <a:rPr lang="en-US" dirty="0" smtClean="0"/>
              <a:t>For example, to declare an integer array variable with 3 rows and 4 columns called numbers you would:</a:t>
            </a:r>
          </a:p>
          <a:p>
            <a:pPr marL="320040" lvl="1" indent="0">
              <a:buNone/>
            </a:pPr>
            <a:r>
              <a:rPr lang="en-US" b="1" dirty="0">
                <a:solidFill>
                  <a:srgbClr val="7F0055"/>
                </a:solidFill>
                <a:highlight>
                  <a:srgbClr val="E8F2FE"/>
                </a:highlight>
                <a:latin typeface="Courier New"/>
              </a:rPr>
              <a:t> </a:t>
            </a:r>
            <a:r>
              <a:rPr lang="en-US" b="1" dirty="0" smtClean="0">
                <a:solidFill>
                  <a:srgbClr val="7F0055"/>
                </a:solidFill>
                <a:highlight>
                  <a:srgbClr val="E8F2FE"/>
                </a:highlight>
                <a:latin typeface="Courier New"/>
              </a:rPr>
              <a:t>  </a:t>
            </a:r>
            <a:r>
              <a:rPr lang="en-US" b="1" dirty="0" err="1" smtClean="0">
                <a:solidFill>
                  <a:srgbClr val="7F0055"/>
                </a:solidFill>
                <a:highlight>
                  <a:srgbClr val="E8F2FE"/>
                </a:highlight>
                <a:latin typeface="Courier New"/>
              </a:rPr>
              <a:t>int</a:t>
            </a:r>
            <a:r>
              <a:rPr lang="en-US" dirty="0">
                <a:solidFill>
                  <a:srgbClr val="FF0000"/>
                </a:solidFill>
                <a:highlight>
                  <a:srgbClr val="E8F2FE"/>
                </a:highlight>
                <a:latin typeface="Courier New"/>
              </a:rPr>
              <a:t>[][]</a:t>
            </a:r>
            <a:r>
              <a:rPr lang="en-US" dirty="0">
                <a:solidFill>
                  <a:srgbClr val="000000"/>
                </a:solidFill>
                <a:highlight>
                  <a:srgbClr val="E8F2FE"/>
                </a:highlight>
                <a:latin typeface="Courier New"/>
              </a:rPr>
              <a:t> numbers = </a:t>
            </a:r>
            <a:r>
              <a:rPr lang="en-US" b="1" dirty="0">
                <a:solidFill>
                  <a:srgbClr val="7F0055"/>
                </a:solidFill>
                <a:highlight>
                  <a:srgbClr val="E8F2FE"/>
                </a:highlight>
                <a:latin typeface="Courier New"/>
              </a:rPr>
              <a:t>new</a:t>
            </a:r>
            <a:r>
              <a:rPr lang="en-US" b="1" dirty="0">
                <a:solidFill>
                  <a:srgbClr val="000000"/>
                </a:solidFill>
                <a:highlight>
                  <a:srgbClr val="E8F2FE"/>
                </a:highlight>
                <a:latin typeface="Courier New"/>
              </a:rPr>
              <a:t> </a:t>
            </a:r>
            <a:r>
              <a:rPr lang="en-US" b="1" dirty="0" err="1">
                <a:solidFill>
                  <a:srgbClr val="7F0055"/>
                </a:solidFill>
                <a:highlight>
                  <a:srgbClr val="E8F2FE"/>
                </a:highlight>
                <a:latin typeface="Courier New"/>
              </a:rPr>
              <a:t>int</a:t>
            </a:r>
            <a:r>
              <a:rPr lang="en-US" dirty="0">
                <a:solidFill>
                  <a:srgbClr val="FF0000"/>
                </a:solidFill>
                <a:highlight>
                  <a:srgbClr val="E8F2FE"/>
                </a:highlight>
                <a:latin typeface="Courier New"/>
              </a:rPr>
              <a:t>[3][4</a:t>
            </a:r>
            <a:r>
              <a:rPr lang="en-US" dirty="0" smtClean="0">
                <a:solidFill>
                  <a:srgbClr val="FF0000"/>
                </a:solidFill>
                <a:highlight>
                  <a:srgbClr val="E8F2FE"/>
                </a:highlight>
                <a:latin typeface="Courier New"/>
              </a:rPr>
              <a:t>]</a:t>
            </a:r>
            <a:r>
              <a:rPr lang="en-US" dirty="0" smtClean="0">
                <a:solidFill>
                  <a:srgbClr val="000000"/>
                </a:solidFill>
                <a:highlight>
                  <a:srgbClr val="E8F2FE"/>
                </a:highlight>
                <a:latin typeface="Courier New"/>
              </a:rPr>
              <a:t>;</a:t>
            </a:r>
          </a:p>
          <a:p>
            <a:pPr lvl="3"/>
            <a:r>
              <a:rPr lang="en-US" dirty="0" smtClean="0">
                <a:solidFill>
                  <a:srgbClr val="000000"/>
                </a:solidFill>
                <a:highlight>
                  <a:srgbClr val="E8F2FE"/>
                </a:highlight>
              </a:rPr>
              <a:t>The two sets of brackets on the left side of the assignment operator indicates the variable is a reference variable to a two dimensional array.</a:t>
            </a:r>
          </a:p>
          <a:p>
            <a:pPr lvl="3"/>
            <a:r>
              <a:rPr lang="en-US" dirty="0" smtClean="0">
                <a:solidFill>
                  <a:srgbClr val="000000"/>
                </a:solidFill>
                <a:highlight>
                  <a:srgbClr val="E8F2FE"/>
                </a:highlight>
              </a:rPr>
              <a:t>The </a:t>
            </a:r>
            <a:r>
              <a:rPr lang="en-US" dirty="0">
                <a:solidFill>
                  <a:srgbClr val="FF0000"/>
                </a:solidFill>
                <a:highlight>
                  <a:srgbClr val="E8F2FE"/>
                </a:highlight>
                <a:latin typeface="Courier New"/>
              </a:rPr>
              <a:t>[3]</a:t>
            </a:r>
            <a:r>
              <a:rPr lang="en-US" dirty="0" smtClean="0">
                <a:solidFill>
                  <a:srgbClr val="000000"/>
                </a:solidFill>
                <a:highlight>
                  <a:srgbClr val="E8F2FE"/>
                </a:highlight>
              </a:rPr>
              <a:t> on the right side indicates the array object will have 3 rows.</a:t>
            </a:r>
          </a:p>
          <a:p>
            <a:pPr lvl="3"/>
            <a:r>
              <a:rPr lang="en-US" dirty="0">
                <a:solidFill>
                  <a:srgbClr val="000000"/>
                </a:solidFill>
                <a:highlight>
                  <a:srgbClr val="E8F2FE"/>
                </a:highlight>
              </a:rPr>
              <a:t>The </a:t>
            </a:r>
            <a:r>
              <a:rPr lang="en-US" dirty="0" smtClean="0">
                <a:solidFill>
                  <a:srgbClr val="FF0000"/>
                </a:solidFill>
                <a:highlight>
                  <a:srgbClr val="E8F2FE"/>
                </a:highlight>
                <a:latin typeface="Courier New"/>
              </a:rPr>
              <a:t>[4]</a:t>
            </a:r>
            <a:r>
              <a:rPr lang="en-US" dirty="0" smtClean="0">
                <a:solidFill>
                  <a:srgbClr val="000000"/>
                </a:solidFill>
                <a:highlight>
                  <a:srgbClr val="E8F2FE"/>
                </a:highlight>
              </a:rPr>
              <a:t> </a:t>
            </a:r>
            <a:r>
              <a:rPr lang="en-US" dirty="0">
                <a:solidFill>
                  <a:srgbClr val="000000"/>
                </a:solidFill>
                <a:highlight>
                  <a:srgbClr val="E8F2FE"/>
                </a:highlight>
              </a:rPr>
              <a:t>on the right side indicates the array object will have 4</a:t>
            </a:r>
            <a:r>
              <a:rPr lang="en-US" dirty="0" smtClean="0">
                <a:solidFill>
                  <a:srgbClr val="000000"/>
                </a:solidFill>
                <a:highlight>
                  <a:srgbClr val="E8F2FE"/>
                </a:highlight>
              </a:rPr>
              <a:t> columns.</a:t>
            </a:r>
          </a:p>
          <a:p>
            <a:r>
              <a:rPr lang="en-US" dirty="0" smtClean="0">
                <a:solidFill>
                  <a:srgbClr val="000000"/>
                </a:solidFill>
                <a:highlight>
                  <a:srgbClr val="E8F2FE"/>
                </a:highlight>
              </a:rPr>
              <a:t>Each array element has two indices, one indicating the row and one the column.</a:t>
            </a:r>
          </a:p>
          <a:p>
            <a:pPr lvl="1"/>
            <a:r>
              <a:rPr lang="en-US" dirty="0" smtClean="0">
                <a:solidFill>
                  <a:srgbClr val="000000"/>
                </a:solidFill>
                <a:highlight>
                  <a:srgbClr val="E8F2FE"/>
                </a:highlight>
              </a:rPr>
              <a:t>For example, to access the element in the first row and third column of the above declared numbers array you would:</a:t>
            </a:r>
          </a:p>
          <a:p>
            <a:pPr marL="320040" lvl="1" indent="0">
              <a:buNone/>
            </a:pPr>
            <a:r>
              <a:rPr lang="en-US" dirty="0">
                <a:solidFill>
                  <a:srgbClr val="000000"/>
                </a:solidFill>
                <a:highlight>
                  <a:srgbClr val="E8F2FE"/>
                </a:highlight>
              </a:rPr>
              <a:t>	</a:t>
            </a:r>
            <a:r>
              <a:rPr lang="en-US" dirty="0">
                <a:solidFill>
                  <a:srgbClr val="000000"/>
                </a:solidFill>
                <a:highlight>
                  <a:srgbClr val="E8F2FE"/>
                </a:highlight>
                <a:latin typeface="Courier New"/>
              </a:rPr>
              <a:t>numbers[0][2</a:t>
            </a:r>
            <a:r>
              <a:rPr lang="en-US" dirty="0" smtClean="0">
                <a:solidFill>
                  <a:srgbClr val="000000"/>
                </a:solidFill>
                <a:highlight>
                  <a:srgbClr val="E8F2FE"/>
                </a:highlight>
                <a:latin typeface="Courier New"/>
              </a:rPr>
              <a:t>]</a:t>
            </a:r>
            <a:endParaRPr lang="en-US" dirty="0"/>
          </a:p>
          <a:p>
            <a:pPr lvl="3"/>
            <a:endParaRPr lang="en-US" dirty="0" smtClean="0"/>
          </a:p>
          <a:p>
            <a:pPr marL="0" indent="0">
              <a:buNone/>
            </a:pPr>
            <a:endParaRPr lang="en-US" dirty="0"/>
          </a:p>
        </p:txBody>
      </p:sp>
    </p:spTree>
    <p:extLst>
      <p:ext uri="{BB962C8B-B14F-4D97-AF65-F5344CB8AC3E}">
        <p14:creationId xmlns:p14="http://schemas.microsoft.com/office/powerpoint/2010/main" val="170096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Arrays</a:t>
            </a:r>
            <a:endParaRPr lang="en-US" dirty="0"/>
          </a:p>
        </p:txBody>
      </p:sp>
      <p:sp>
        <p:nvSpPr>
          <p:cNvPr id="3" name="Content Placeholder 2"/>
          <p:cNvSpPr>
            <a:spLocks noGrp="1"/>
          </p:cNvSpPr>
          <p:nvPr>
            <p:ph sz="quarter" idx="1"/>
          </p:nvPr>
        </p:nvSpPr>
        <p:spPr>
          <a:xfrm>
            <a:off x="914400" y="1447800"/>
            <a:ext cx="7772400" cy="4724400"/>
          </a:xfrm>
        </p:spPr>
        <p:txBody>
          <a:bodyPr>
            <a:normAutofit fontScale="70000" lnSpcReduction="20000"/>
          </a:bodyPr>
          <a:lstStyle/>
          <a:p>
            <a:r>
              <a:rPr lang="en-US" dirty="0" smtClean="0"/>
              <a:t>To initialize a two dimensional array you encapsulate each row in curly brackets, separating elements by commas.  You separate each row by commas and put the entire array in curly brackets:</a:t>
            </a:r>
          </a:p>
          <a:p>
            <a:pPr marL="0" indent="0">
              <a:buNone/>
            </a:pPr>
            <a:r>
              <a:rPr lang="en-US" dirty="0"/>
              <a:t>	</a:t>
            </a:r>
            <a:r>
              <a:rPr lang="en-US" sz="2400" b="1" dirty="0" err="1">
                <a:solidFill>
                  <a:srgbClr val="7F0055"/>
                </a:solidFill>
                <a:latin typeface="Courier New" pitchFamily="49" charset="0"/>
                <a:cs typeface="Courier New" pitchFamily="49" charset="0"/>
              </a:rPr>
              <a:t>int</a:t>
            </a:r>
            <a:r>
              <a:rPr lang="en-US" sz="2400" dirty="0">
                <a:solidFill>
                  <a:srgbClr val="000000"/>
                </a:solidFill>
                <a:latin typeface="Courier New" pitchFamily="49" charset="0"/>
                <a:cs typeface="Courier New" pitchFamily="49" charset="0"/>
              </a:rPr>
              <a:t>[][] numbers = {{1,2,3</a:t>
            </a:r>
            <a:r>
              <a:rPr lang="en-US" sz="2400" dirty="0" smtClean="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4,5,6</a:t>
            </a:r>
            <a:r>
              <a:rPr lang="en-US" sz="2400" dirty="0" smtClean="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7,8,9</a:t>
            </a:r>
            <a:r>
              <a:rPr lang="en-US" sz="2400" dirty="0" smtClean="0">
                <a:solidFill>
                  <a:srgbClr val="000000"/>
                </a:solidFill>
                <a:latin typeface="Courier New" pitchFamily="49" charset="0"/>
                <a:cs typeface="Courier New" pitchFamily="49" charset="0"/>
              </a:rPr>
              <a:t>}}; </a:t>
            </a:r>
          </a:p>
          <a:p>
            <a:pPr marL="0" indent="0">
              <a:buNone/>
            </a:pPr>
            <a:r>
              <a:rPr lang="en-US" sz="2400" dirty="0">
                <a:solidFill>
                  <a:srgbClr val="000000"/>
                </a:solidFill>
                <a:latin typeface="Courier New" pitchFamily="49" charset="0"/>
                <a:cs typeface="Courier New" pitchFamily="49" charset="0"/>
              </a:rPr>
              <a:t>	</a:t>
            </a:r>
            <a:r>
              <a:rPr lang="en-US" sz="2400" dirty="0" smtClean="0">
                <a:solidFill>
                  <a:srgbClr val="000000"/>
                </a:solidFill>
                <a:cs typeface="Courier New" pitchFamily="49" charset="0"/>
              </a:rPr>
              <a:t>or…</a:t>
            </a:r>
            <a:endParaRPr lang="en-US" dirty="0" smtClean="0"/>
          </a:p>
          <a:p>
            <a:pPr marL="0" indent="0">
              <a:buNone/>
            </a:pPr>
            <a:r>
              <a:rPr lang="en-US" sz="2800" b="1" dirty="0" smtClean="0">
                <a:solidFill>
                  <a:srgbClr val="7F0055"/>
                </a:solidFill>
                <a:latin typeface="Courier New" pitchFamily="49" charset="0"/>
                <a:cs typeface="Courier New" pitchFamily="49" charset="0"/>
              </a:rPr>
              <a:t>	</a:t>
            </a:r>
            <a:r>
              <a:rPr lang="en-US" sz="2400" b="1" dirty="0" err="1" smtClean="0">
                <a:solidFill>
                  <a:srgbClr val="7F0055"/>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numbers = {{1,2,3},</a:t>
            </a:r>
          </a:p>
          <a:p>
            <a:pPr marL="0" indent="0">
              <a:buNone/>
            </a:pPr>
            <a:r>
              <a:rPr lang="en-US" sz="2400" dirty="0" smtClean="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 </a:t>
            </a:r>
            <a:r>
              <a:rPr lang="en-US" sz="2400" dirty="0" smtClean="0">
                <a:solidFill>
                  <a:srgbClr val="000000"/>
                </a:solidFill>
                <a:latin typeface="Courier New" pitchFamily="49" charset="0"/>
                <a:cs typeface="Courier New" pitchFamily="49" charset="0"/>
              </a:rPr>
              <a:t>    {4,5,6},</a:t>
            </a:r>
          </a:p>
          <a:p>
            <a:pPr marL="0" indent="0">
              <a:buNone/>
            </a:pPr>
            <a:r>
              <a:rPr lang="en-US" sz="2400" dirty="0">
                <a:solidFill>
                  <a:srgbClr val="000000"/>
                </a:solidFill>
                <a:latin typeface="Courier New" pitchFamily="49" charset="0"/>
                <a:cs typeface="Courier New" pitchFamily="49" charset="0"/>
              </a:rPr>
              <a:t> </a:t>
            </a:r>
            <a:r>
              <a:rPr lang="en-US" sz="2400" dirty="0" smtClean="0">
                <a:solidFill>
                  <a:srgbClr val="000000"/>
                </a:solidFill>
                <a:latin typeface="Courier New" pitchFamily="49" charset="0"/>
                <a:cs typeface="Courier New" pitchFamily="49" charset="0"/>
              </a:rPr>
              <a:t>                         {7,8,9}};    </a:t>
            </a:r>
            <a:endParaRPr lang="en-US" dirty="0" smtClean="0"/>
          </a:p>
          <a:p>
            <a:r>
              <a:rPr lang="en-US" dirty="0" smtClean="0"/>
              <a:t>Another way to think of two dimensional arrays is that a two dimensional is a one dimensional array of one dimensional arrays.</a:t>
            </a:r>
          </a:p>
          <a:p>
            <a:pPr lvl="1"/>
            <a:r>
              <a:rPr lang="en-US" dirty="0" smtClean="0"/>
              <a:t>Said another way, it is a reference variable to an array that holds reference variables to arrays.</a:t>
            </a:r>
          </a:p>
          <a:p>
            <a:pPr lvl="2"/>
            <a:r>
              <a:rPr lang="en-US" dirty="0" smtClean="0"/>
              <a:t>This is apparent when using the length data member in two dimensional arrays:</a:t>
            </a:r>
          </a:p>
          <a:p>
            <a:pPr marL="0" indent="0">
              <a:buNone/>
            </a:pPr>
            <a:r>
              <a:rPr lang="en-US" sz="2800" b="1" dirty="0" smtClean="0">
                <a:solidFill>
                  <a:srgbClr val="7F0055"/>
                </a:solidFill>
                <a:latin typeface="Courier New"/>
              </a:rPr>
              <a:t>	</a:t>
            </a:r>
            <a:r>
              <a:rPr lang="en-US" sz="2400" b="1" dirty="0" err="1" smtClean="0">
                <a:solidFill>
                  <a:srgbClr val="7F0055"/>
                </a:solidFill>
                <a:latin typeface="Courier New"/>
              </a:rPr>
              <a:t>int</a:t>
            </a:r>
            <a:r>
              <a:rPr lang="en-US" sz="2400" dirty="0">
                <a:solidFill>
                  <a:srgbClr val="000000"/>
                </a:solidFill>
                <a:latin typeface="Courier New"/>
              </a:rPr>
              <a:t>[][] numbers = </a:t>
            </a:r>
            <a:r>
              <a:rPr lang="en-US" sz="2400" b="1" dirty="0">
                <a:solidFill>
                  <a:srgbClr val="7F0055"/>
                </a:solidFill>
                <a:latin typeface="Courier New"/>
              </a:rPr>
              <a:t>new</a:t>
            </a:r>
            <a:r>
              <a:rPr lang="en-US" sz="2400" b="1" dirty="0">
                <a:solidFill>
                  <a:srgbClr val="000000"/>
                </a:solidFill>
                <a:latin typeface="Courier New"/>
              </a:rPr>
              <a:t> </a:t>
            </a:r>
            <a:r>
              <a:rPr lang="en-US" sz="2400" b="1" dirty="0" err="1">
                <a:solidFill>
                  <a:srgbClr val="7F0055"/>
                </a:solidFill>
                <a:latin typeface="Courier New"/>
              </a:rPr>
              <a:t>int</a:t>
            </a:r>
            <a:r>
              <a:rPr lang="en-US" sz="2400" dirty="0">
                <a:solidFill>
                  <a:srgbClr val="000000"/>
                </a:solidFill>
                <a:latin typeface="Courier New"/>
              </a:rPr>
              <a:t>[3][4];</a:t>
            </a:r>
          </a:p>
          <a:p>
            <a:pPr marL="0" indent="0">
              <a:buNone/>
            </a:pPr>
            <a:r>
              <a:rPr lang="en-US" sz="2400" dirty="0" smtClean="0">
                <a:solidFill>
                  <a:srgbClr val="000000"/>
                </a:solidFill>
                <a:latin typeface="Courier New"/>
              </a:rPr>
              <a:t>	</a:t>
            </a:r>
            <a:r>
              <a:rPr lang="en-US" sz="2400" dirty="0" err="1" smtClean="0">
                <a:solidFill>
                  <a:srgbClr val="000000"/>
                </a:solidFill>
                <a:latin typeface="Courier New"/>
              </a:rPr>
              <a:t>numbers.length</a:t>
            </a:r>
            <a:r>
              <a:rPr lang="en-US" sz="2400" dirty="0" smtClean="0">
                <a:solidFill>
                  <a:srgbClr val="000000"/>
                </a:solidFill>
              </a:rPr>
              <a:t> 	– the number of rows</a:t>
            </a:r>
            <a:endParaRPr lang="en-US" sz="2400" dirty="0">
              <a:solidFill>
                <a:srgbClr val="000000"/>
              </a:solidFill>
            </a:endParaRPr>
          </a:p>
          <a:p>
            <a:pPr marL="0" indent="0">
              <a:buNone/>
            </a:pPr>
            <a:r>
              <a:rPr lang="en-US" sz="2400" dirty="0" smtClean="0">
                <a:solidFill>
                  <a:srgbClr val="000000"/>
                </a:solidFill>
                <a:latin typeface="Courier New"/>
              </a:rPr>
              <a:t>	</a:t>
            </a:r>
            <a:r>
              <a:rPr lang="en-US" sz="2400" dirty="0" smtClean="0">
                <a:solidFill>
                  <a:srgbClr val="000000"/>
                </a:solidFill>
                <a:latin typeface="Courier New"/>
              </a:rPr>
              <a:t>numbers[0</a:t>
            </a:r>
            <a:r>
              <a:rPr lang="en-US" sz="2400" dirty="0">
                <a:solidFill>
                  <a:srgbClr val="000000"/>
                </a:solidFill>
                <a:latin typeface="Courier New"/>
              </a:rPr>
              <a:t>].</a:t>
            </a:r>
            <a:r>
              <a:rPr lang="en-US" sz="2400" dirty="0" smtClean="0">
                <a:solidFill>
                  <a:srgbClr val="000000"/>
                </a:solidFill>
                <a:latin typeface="Courier New"/>
              </a:rPr>
              <a:t>length</a:t>
            </a:r>
            <a:r>
              <a:rPr lang="en-US" sz="2400" dirty="0">
                <a:solidFill>
                  <a:srgbClr val="000000"/>
                </a:solidFill>
              </a:rPr>
              <a:t>	</a:t>
            </a:r>
            <a:r>
              <a:rPr lang="en-US" sz="2400" dirty="0" smtClean="0">
                <a:solidFill>
                  <a:srgbClr val="000000"/>
                </a:solidFill>
              </a:rPr>
              <a:t>– the number of columns in the first row</a:t>
            </a:r>
          </a:p>
          <a:p>
            <a:pPr lvl="3"/>
            <a:r>
              <a:rPr lang="en-US" sz="1800" dirty="0" smtClean="0">
                <a:solidFill>
                  <a:srgbClr val="000000"/>
                </a:solidFill>
              </a:rPr>
              <a:t>Example:  TwoDimLengths.java</a:t>
            </a:r>
            <a:endParaRPr lang="en-US" sz="1800" dirty="0" smtClean="0"/>
          </a:p>
        </p:txBody>
      </p:sp>
    </p:spTree>
    <p:extLst>
      <p:ext uri="{BB962C8B-B14F-4D97-AF65-F5344CB8AC3E}">
        <p14:creationId xmlns:p14="http://schemas.microsoft.com/office/powerpoint/2010/main" val="215759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Programming Practice: ClassScores.java</a:t>
            </a:r>
            <a:endParaRPr lang="en-US" dirty="0"/>
          </a:p>
        </p:txBody>
      </p:sp>
      <p:sp>
        <p:nvSpPr>
          <p:cNvPr id="3" name="Content Placeholder 2"/>
          <p:cNvSpPr>
            <a:spLocks noGrp="1"/>
          </p:cNvSpPr>
          <p:nvPr>
            <p:ph sz="quarter" idx="1"/>
          </p:nvPr>
        </p:nvSpPr>
        <p:spPr/>
        <p:txBody>
          <a:bodyPr/>
          <a:lstStyle/>
          <a:p>
            <a:r>
              <a:rPr lang="en-US" dirty="0" smtClean="0"/>
              <a:t>Create a program where a user can </a:t>
            </a:r>
            <a:r>
              <a:rPr lang="en-US" smtClean="0"/>
              <a:t>enter </a:t>
            </a:r>
            <a:r>
              <a:rPr lang="en-US" smtClean="0"/>
              <a:t>3 </a:t>
            </a:r>
            <a:r>
              <a:rPr lang="en-US" dirty="0" smtClean="0"/>
              <a:t>students scores on 3 quizzes.</a:t>
            </a:r>
          </a:p>
          <a:p>
            <a:r>
              <a:rPr lang="en-US" dirty="0" smtClean="0"/>
              <a:t>Then, the program should tell the user the average for each student, each quiz, and overall class average for all quizzes.</a:t>
            </a:r>
          </a:p>
          <a:p>
            <a:endParaRPr lang="en-US" dirty="0"/>
          </a:p>
        </p:txBody>
      </p:sp>
    </p:spTree>
    <p:extLst>
      <p:ext uri="{BB962C8B-B14F-4D97-AF65-F5344CB8AC3E}">
        <p14:creationId xmlns:p14="http://schemas.microsoft.com/office/powerpoint/2010/main" val="323507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Ragged Arrays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Since the rows of a two dimensional array are arrays themselves, they can have different lengths:</a:t>
            </a:r>
            <a:endParaRPr lang="en-US" dirty="0"/>
          </a:p>
          <a:p>
            <a:r>
              <a:rPr lang="en-US" dirty="0" smtClean="0"/>
              <a:t>When the rows of a two dimensional array are of different lengths, the array is known as a </a:t>
            </a:r>
            <a:r>
              <a:rPr lang="en-US" u="sng" dirty="0" smtClean="0"/>
              <a:t>ragged array</a:t>
            </a:r>
            <a:r>
              <a:rPr lang="en-US" dirty="0" smtClean="0"/>
              <a:t>.</a:t>
            </a:r>
          </a:p>
          <a:p>
            <a:pPr marL="0" indent="0">
              <a:buNone/>
            </a:pPr>
            <a:r>
              <a:rPr lang="en-US" sz="2800" b="1" dirty="0" err="1">
                <a:solidFill>
                  <a:srgbClr val="7F0055"/>
                </a:solidFill>
                <a:latin typeface="Courier New"/>
              </a:rPr>
              <a:t>int</a:t>
            </a:r>
            <a:r>
              <a:rPr lang="en-US" sz="2800" dirty="0">
                <a:solidFill>
                  <a:srgbClr val="000000"/>
                </a:solidFill>
                <a:latin typeface="Courier New"/>
              </a:rPr>
              <a:t>[][] ragged = </a:t>
            </a:r>
            <a:r>
              <a:rPr lang="en-US" sz="2800" b="1" dirty="0">
                <a:solidFill>
                  <a:srgbClr val="7F0055"/>
                </a:solidFill>
                <a:latin typeface="Courier New"/>
              </a:rPr>
              <a:t>new</a:t>
            </a:r>
            <a:r>
              <a:rPr lang="en-US" sz="2800" b="1" dirty="0">
                <a:solidFill>
                  <a:srgbClr val="000000"/>
                </a:solidFill>
                <a:latin typeface="Courier New"/>
              </a:rPr>
              <a:t> </a:t>
            </a:r>
            <a:r>
              <a:rPr lang="en-US" sz="2800" b="1" dirty="0" err="1">
                <a:solidFill>
                  <a:srgbClr val="7F0055"/>
                </a:solidFill>
                <a:latin typeface="Courier New"/>
              </a:rPr>
              <a:t>int</a:t>
            </a:r>
            <a:r>
              <a:rPr lang="en-US" sz="2800" dirty="0">
                <a:solidFill>
                  <a:srgbClr val="000000"/>
                </a:solidFill>
                <a:latin typeface="Courier New"/>
              </a:rPr>
              <a:t>[4][];</a:t>
            </a:r>
          </a:p>
          <a:p>
            <a:pPr marL="0" indent="0">
              <a:buNone/>
            </a:pPr>
            <a:r>
              <a:rPr lang="en-US" sz="2800" dirty="0">
                <a:solidFill>
                  <a:srgbClr val="000000"/>
                </a:solidFill>
                <a:latin typeface="Courier New"/>
              </a:rPr>
              <a:t>ragged[0] = </a:t>
            </a:r>
            <a:r>
              <a:rPr lang="en-US" sz="2800" b="1" dirty="0">
                <a:solidFill>
                  <a:srgbClr val="7F0055"/>
                </a:solidFill>
                <a:latin typeface="Courier New"/>
              </a:rPr>
              <a:t>new</a:t>
            </a:r>
            <a:r>
              <a:rPr lang="en-US" sz="2800" b="1" dirty="0">
                <a:solidFill>
                  <a:srgbClr val="000000"/>
                </a:solidFill>
                <a:latin typeface="Courier New"/>
              </a:rPr>
              <a:t> </a:t>
            </a:r>
            <a:r>
              <a:rPr lang="en-US" sz="2800" b="1" dirty="0" err="1">
                <a:solidFill>
                  <a:srgbClr val="7F0055"/>
                </a:solidFill>
                <a:latin typeface="Courier New"/>
              </a:rPr>
              <a:t>int</a:t>
            </a:r>
            <a:r>
              <a:rPr lang="en-US" sz="2800" dirty="0">
                <a:solidFill>
                  <a:srgbClr val="000000"/>
                </a:solidFill>
                <a:latin typeface="Courier New"/>
              </a:rPr>
              <a:t>[3];</a:t>
            </a:r>
          </a:p>
          <a:p>
            <a:pPr marL="0" indent="0">
              <a:buNone/>
            </a:pPr>
            <a:r>
              <a:rPr lang="en-US" sz="2800" dirty="0">
                <a:solidFill>
                  <a:srgbClr val="000000"/>
                </a:solidFill>
                <a:latin typeface="Courier New"/>
              </a:rPr>
              <a:t>ragged[1] = </a:t>
            </a:r>
            <a:r>
              <a:rPr lang="en-US" sz="2800" b="1" dirty="0">
                <a:solidFill>
                  <a:srgbClr val="7F0055"/>
                </a:solidFill>
                <a:latin typeface="Courier New"/>
              </a:rPr>
              <a:t>new</a:t>
            </a:r>
            <a:r>
              <a:rPr lang="en-US" sz="2800" b="1" dirty="0">
                <a:solidFill>
                  <a:srgbClr val="000000"/>
                </a:solidFill>
                <a:latin typeface="Courier New"/>
              </a:rPr>
              <a:t> </a:t>
            </a:r>
            <a:r>
              <a:rPr lang="en-US" sz="2800" b="1" dirty="0" err="1">
                <a:solidFill>
                  <a:srgbClr val="7F0055"/>
                </a:solidFill>
                <a:latin typeface="Courier New"/>
              </a:rPr>
              <a:t>int</a:t>
            </a:r>
            <a:r>
              <a:rPr lang="en-US" sz="2800" dirty="0">
                <a:solidFill>
                  <a:srgbClr val="000000"/>
                </a:solidFill>
                <a:latin typeface="Courier New"/>
              </a:rPr>
              <a:t>[4];</a:t>
            </a:r>
          </a:p>
          <a:p>
            <a:pPr marL="0" indent="0">
              <a:buNone/>
            </a:pPr>
            <a:r>
              <a:rPr lang="en-US" sz="2800" dirty="0">
                <a:solidFill>
                  <a:srgbClr val="000000"/>
                </a:solidFill>
                <a:latin typeface="Courier New"/>
              </a:rPr>
              <a:t>ragged[2] = </a:t>
            </a:r>
            <a:r>
              <a:rPr lang="en-US" sz="2800" b="1" dirty="0">
                <a:solidFill>
                  <a:srgbClr val="7F0055"/>
                </a:solidFill>
                <a:latin typeface="Courier New"/>
              </a:rPr>
              <a:t>new</a:t>
            </a:r>
            <a:r>
              <a:rPr lang="en-US" sz="2800" b="1" dirty="0">
                <a:solidFill>
                  <a:srgbClr val="000000"/>
                </a:solidFill>
                <a:latin typeface="Courier New"/>
              </a:rPr>
              <a:t> </a:t>
            </a:r>
            <a:r>
              <a:rPr lang="en-US" sz="2800" b="1" dirty="0" err="1">
                <a:solidFill>
                  <a:srgbClr val="7F0055"/>
                </a:solidFill>
                <a:latin typeface="Courier New"/>
              </a:rPr>
              <a:t>int</a:t>
            </a:r>
            <a:r>
              <a:rPr lang="en-US" sz="2800" dirty="0">
                <a:solidFill>
                  <a:srgbClr val="000000"/>
                </a:solidFill>
                <a:latin typeface="Courier New"/>
              </a:rPr>
              <a:t>[5];</a:t>
            </a:r>
          </a:p>
          <a:p>
            <a:pPr marL="0" indent="0">
              <a:buNone/>
            </a:pPr>
            <a:r>
              <a:rPr lang="en-US" sz="2800" dirty="0">
                <a:solidFill>
                  <a:srgbClr val="000000"/>
                </a:solidFill>
                <a:latin typeface="Courier New"/>
              </a:rPr>
              <a:t>ragged[3] = </a:t>
            </a:r>
            <a:r>
              <a:rPr lang="en-US" sz="2800" b="1" dirty="0">
                <a:solidFill>
                  <a:srgbClr val="7F0055"/>
                </a:solidFill>
                <a:latin typeface="Courier New"/>
              </a:rPr>
              <a:t>new</a:t>
            </a:r>
            <a:r>
              <a:rPr lang="en-US" sz="2800" b="1" dirty="0">
                <a:solidFill>
                  <a:srgbClr val="000000"/>
                </a:solidFill>
                <a:latin typeface="Courier New"/>
              </a:rPr>
              <a:t> </a:t>
            </a:r>
            <a:r>
              <a:rPr lang="en-US" sz="2800" b="1" dirty="0" err="1">
                <a:solidFill>
                  <a:srgbClr val="7F0055"/>
                </a:solidFill>
                <a:latin typeface="Courier New"/>
              </a:rPr>
              <a:t>int</a:t>
            </a:r>
            <a:r>
              <a:rPr lang="en-US" sz="2800" dirty="0">
                <a:solidFill>
                  <a:srgbClr val="000000"/>
                </a:solidFill>
                <a:latin typeface="Courier New"/>
              </a:rPr>
              <a:t>[6</a:t>
            </a:r>
            <a:r>
              <a:rPr lang="en-US" sz="2800" dirty="0" smtClean="0">
                <a:solidFill>
                  <a:srgbClr val="000000"/>
                </a:solidFill>
                <a:latin typeface="Courier New"/>
              </a:rPr>
              <a:t>];</a:t>
            </a:r>
          </a:p>
          <a:p>
            <a:r>
              <a:rPr lang="en-US" sz="2800" dirty="0" smtClean="0">
                <a:solidFill>
                  <a:srgbClr val="000000"/>
                </a:solidFill>
              </a:rPr>
              <a:t>Example: RaggedArray.java</a:t>
            </a:r>
            <a:endParaRPr lang="en-US" dirty="0" smtClean="0"/>
          </a:p>
        </p:txBody>
      </p:sp>
    </p:spTree>
    <p:extLst>
      <p:ext uri="{BB962C8B-B14F-4D97-AF65-F5344CB8AC3E}">
        <p14:creationId xmlns:p14="http://schemas.microsoft.com/office/powerpoint/2010/main" val="6690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Dimensional Arrays</a:t>
            </a:r>
            <a:endParaRPr lang="en-US" dirty="0"/>
          </a:p>
        </p:txBody>
      </p:sp>
      <p:sp>
        <p:nvSpPr>
          <p:cNvPr id="3" name="Content Placeholder 2"/>
          <p:cNvSpPr>
            <a:spLocks noGrp="1"/>
          </p:cNvSpPr>
          <p:nvPr>
            <p:ph sz="quarter" idx="1"/>
          </p:nvPr>
        </p:nvSpPr>
        <p:spPr/>
        <p:txBody>
          <a:bodyPr/>
          <a:lstStyle/>
          <a:p>
            <a:r>
              <a:rPr lang="en-US" dirty="0" smtClean="0"/>
              <a:t>Java does not impose a limit on how many dimensions an array can be.</a:t>
            </a:r>
          </a:p>
          <a:p>
            <a:r>
              <a:rPr lang="en-US" dirty="0" smtClean="0"/>
              <a:t>For instance we can create a three dimensional array:</a:t>
            </a:r>
          </a:p>
          <a:p>
            <a:pPr marL="0" indent="0">
              <a:buNone/>
            </a:pPr>
            <a:r>
              <a:rPr lang="en-US" b="1" dirty="0" err="1">
                <a:solidFill>
                  <a:srgbClr val="7F0055"/>
                </a:solidFill>
                <a:highlight>
                  <a:srgbClr val="E8F2FE"/>
                </a:highlight>
                <a:latin typeface="Courier New"/>
              </a:rPr>
              <a:t>int</a:t>
            </a:r>
            <a:r>
              <a:rPr lang="en-US" dirty="0">
                <a:solidFill>
                  <a:srgbClr val="000000"/>
                </a:solidFill>
                <a:highlight>
                  <a:srgbClr val="E8F2FE"/>
                </a:highlight>
                <a:latin typeface="Courier New"/>
              </a:rPr>
              <a:t>[][][] </a:t>
            </a:r>
            <a:r>
              <a:rPr lang="en-US" dirty="0" smtClean="0">
                <a:solidFill>
                  <a:srgbClr val="000000"/>
                </a:solidFill>
                <a:highlight>
                  <a:srgbClr val="E8F2FE"/>
                </a:highlight>
                <a:latin typeface="Courier New"/>
              </a:rPr>
              <a:t>numbers </a:t>
            </a:r>
            <a:r>
              <a:rPr lang="en-US" dirty="0">
                <a:solidFill>
                  <a:srgbClr val="000000"/>
                </a:solidFill>
                <a:highlight>
                  <a:srgbClr val="E8F2FE"/>
                </a:highlight>
                <a:latin typeface="Courier New"/>
              </a:rPr>
              <a:t>= </a:t>
            </a:r>
            <a:r>
              <a:rPr lang="en-US" b="1" dirty="0">
                <a:solidFill>
                  <a:srgbClr val="7F0055"/>
                </a:solidFill>
                <a:highlight>
                  <a:srgbClr val="E8F2FE"/>
                </a:highlight>
                <a:latin typeface="Courier New"/>
              </a:rPr>
              <a:t>new</a:t>
            </a:r>
            <a:r>
              <a:rPr lang="en-US" b="1" dirty="0">
                <a:solidFill>
                  <a:srgbClr val="000000"/>
                </a:solidFill>
                <a:highlight>
                  <a:srgbClr val="E8F2FE"/>
                </a:highlight>
                <a:latin typeface="Courier New"/>
              </a:rPr>
              <a:t> </a:t>
            </a:r>
            <a:r>
              <a:rPr lang="en-US" b="1" dirty="0" err="1">
                <a:solidFill>
                  <a:srgbClr val="7F0055"/>
                </a:solidFill>
                <a:highlight>
                  <a:srgbClr val="E8F2FE"/>
                </a:highlight>
                <a:latin typeface="Courier New"/>
              </a:rPr>
              <a:t>int</a:t>
            </a:r>
            <a:r>
              <a:rPr lang="en-US" dirty="0">
                <a:solidFill>
                  <a:srgbClr val="000000"/>
                </a:solidFill>
                <a:highlight>
                  <a:srgbClr val="E8F2FE"/>
                </a:highlight>
                <a:latin typeface="Courier New"/>
              </a:rPr>
              <a:t>[2][3][4</a:t>
            </a:r>
            <a:r>
              <a:rPr lang="en-US" dirty="0" smtClean="0">
                <a:solidFill>
                  <a:srgbClr val="000000"/>
                </a:solidFill>
                <a:highlight>
                  <a:srgbClr val="E8F2FE"/>
                </a:highlight>
                <a:latin typeface="Courier New"/>
              </a:rPr>
              <a:t>];</a:t>
            </a:r>
          </a:p>
          <a:p>
            <a:pPr lvl="1"/>
            <a:r>
              <a:rPr lang="en-US" dirty="0" smtClean="0"/>
              <a:t>You can have higher dimensional arrays by simply defining the size of the dimension.</a:t>
            </a:r>
          </a:p>
          <a:p>
            <a:r>
              <a:rPr lang="en-US" dirty="0" smtClean="0"/>
              <a:t>You can also have ragged arrays of higher dimensions.</a:t>
            </a:r>
          </a:p>
          <a:p>
            <a:pPr lvl="1"/>
            <a:r>
              <a:rPr lang="en-US" dirty="0" smtClean="0"/>
              <a:t>For instance you can have a three dimensional array with 3 two-dimensional arrays of sizes 3x3, 4x5, and 2x6.</a:t>
            </a:r>
            <a:endParaRPr lang="en-US" dirty="0"/>
          </a:p>
        </p:txBody>
      </p:sp>
    </p:spTree>
    <p:extLst>
      <p:ext uri="{BB962C8B-B14F-4D97-AF65-F5344CB8AC3E}">
        <p14:creationId xmlns:p14="http://schemas.microsoft.com/office/powerpoint/2010/main" val="345325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3405</TotalTime>
  <Words>736</Words>
  <Application>Microsoft Office PowerPoint</Application>
  <PresentationFormat>On-screen Show (4:3)</PresentationFormat>
  <Paragraphs>86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Arrays:  Higher Dimensional Arrays</vt:lpstr>
      <vt:lpstr>Review</vt:lpstr>
      <vt:lpstr>Two Dimensional Arrays</vt:lpstr>
      <vt:lpstr>Two Dimensional Array Example</vt:lpstr>
      <vt:lpstr>Two Dimensional Arrays</vt:lpstr>
      <vt:lpstr>Two Dimensional Arrays</vt:lpstr>
      <vt:lpstr>Class Programming Practice: ClassScores.java</vt:lpstr>
      <vt:lpstr>Ragged Arrays</vt:lpstr>
      <vt:lpstr>Higher Dimensional Arrays</vt:lpstr>
    </vt:vector>
  </TitlesOfParts>
  <Company>University of Pittsburgh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T. Heim</dc:creator>
  <cp:lastModifiedBy>Eric T. Heim</cp:lastModifiedBy>
  <cp:revision>344</cp:revision>
  <dcterms:created xsi:type="dcterms:W3CDTF">2011-05-03T14:28:19Z</dcterms:created>
  <dcterms:modified xsi:type="dcterms:W3CDTF">2011-06-21T17:22:51Z</dcterms:modified>
</cp:coreProperties>
</file>