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E85BF-781A-4443-8161-E02F907C32F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FB386-682F-419A-A440-08204A58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19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4589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62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28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709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870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39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2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5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358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Curso big data com </a:t>
            </a:r>
            <a:r>
              <a:rPr lang="pt-BR" sz="5400" b="1" dirty="0" err="1"/>
              <a:t>MapReduce</a:t>
            </a:r>
            <a:r>
              <a:rPr lang="pt-BR" sz="5400" b="1" dirty="0"/>
              <a:t> </a:t>
            </a:r>
            <a:r>
              <a:rPr lang="pt-BR" sz="5400" b="1"/>
              <a:t>spark</a:t>
            </a:r>
            <a:r>
              <a:rPr lang="pt-BR" sz="5400" b="1" dirty="0"/>
              <a:t/>
            </a:r>
            <a:br>
              <a:rPr lang="pt-BR" sz="5400" b="1" dirty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b="1" dirty="0" smtClean="0"/>
              <a:t>Pós-graduação </a:t>
            </a:r>
            <a:r>
              <a:rPr lang="pt-BR" sz="2800" b="1" dirty="0"/>
              <a:t>em Ciência de Dados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br>
              <a:rPr lang="pt-BR" sz="2800" b="1" dirty="0"/>
            </a:br>
            <a:r>
              <a:rPr lang="pt-BR" sz="2800" b="1" dirty="0"/>
              <a:t>Módulo 3 - Data Mining e </a:t>
            </a:r>
            <a:r>
              <a:rPr lang="pt-BR" sz="2800" b="1" dirty="0" err="1"/>
              <a:t>Machine</a:t>
            </a:r>
            <a:r>
              <a:rPr lang="pt-BR" sz="2800" b="1" dirty="0"/>
              <a:t> </a:t>
            </a:r>
            <a:r>
              <a:rPr lang="pt-BR" sz="2800" b="1" dirty="0" smtClean="0"/>
              <a:t>Learning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02930"/>
            <a:ext cx="9144000" cy="1655762"/>
          </a:xfrm>
        </p:spPr>
        <p:txBody>
          <a:bodyPr/>
          <a:lstStyle/>
          <a:p>
            <a:pPr algn="r"/>
            <a:r>
              <a:rPr lang="pt-BR" dirty="0" smtClean="0"/>
              <a:t>Professor </a:t>
            </a:r>
            <a:r>
              <a:rPr lang="pt-BR" dirty="0" err="1" smtClean="0"/>
              <a:t>Msc</a:t>
            </a:r>
            <a:r>
              <a:rPr lang="pt-BR" dirty="0" smtClean="0"/>
              <a:t>. Ricardo José Menezes Maia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9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Regressão Linear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846275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Capítulo </a:t>
            </a:r>
            <a:r>
              <a:rPr lang="pt-BR" sz="2400" dirty="0">
                <a:solidFill>
                  <a:schemeClr val="tx1"/>
                </a:solidFill>
              </a:rPr>
              <a:t>2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e</a:t>
            </a:r>
            <a:r>
              <a:rPr lang="pt-BR" sz="2400" dirty="0" smtClean="0">
                <a:solidFill>
                  <a:schemeClr val="tx1"/>
                </a:solidFill>
              </a:rPr>
              <a:t> 3 do </a:t>
            </a:r>
            <a:r>
              <a:rPr lang="pt-BR" sz="2400" dirty="0" err="1" smtClean="0">
                <a:solidFill>
                  <a:schemeClr val="tx1"/>
                </a:solidFill>
              </a:rPr>
              <a:t>Introduction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Statical</a:t>
            </a:r>
            <a:r>
              <a:rPr lang="pt-BR" sz="2400" dirty="0" smtClean="0">
                <a:solidFill>
                  <a:schemeClr val="tx1"/>
                </a:solidFill>
              </a:rPr>
              <a:t> Learning de </a:t>
            </a:r>
            <a:r>
              <a:rPr lang="pt-BR" sz="2400" dirty="0" err="1" smtClean="0">
                <a:solidFill>
                  <a:schemeClr val="tx1"/>
                </a:solidFill>
              </a:rPr>
              <a:t>Gareth</a:t>
            </a:r>
            <a:r>
              <a:rPr lang="pt-BR" sz="2400" dirty="0" smtClean="0">
                <a:solidFill>
                  <a:schemeClr val="tx1"/>
                </a:solidFill>
              </a:rPr>
              <a:t> James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Regressão linear permite que crie modelos que utilizam </a:t>
            </a:r>
            <a:r>
              <a:rPr lang="pt-BR" sz="2400" smtClean="0">
                <a:solidFill>
                  <a:schemeClr val="tx1"/>
                </a:solidFill>
              </a:rPr>
              <a:t>relações lineares </a:t>
            </a:r>
            <a:r>
              <a:rPr lang="pt-BR" sz="2400" dirty="0" smtClean="0">
                <a:solidFill>
                  <a:schemeClr val="tx1"/>
                </a:solidFill>
              </a:rPr>
              <a:t>entre algumas variáveis para predizer uma terceira.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Criada através de uma pesquisa de Francis </a:t>
            </a:r>
            <a:r>
              <a:rPr lang="pt-BR" sz="2400" dirty="0" err="1" smtClean="0">
                <a:solidFill>
                  <a:schemeClr val="tx1"/>
                </a:solidFill>
              </a:rPr>
              <a:t>Galton</a:t>
            </a:r>
            <a:r>
              <a:rPr lang="pt-BR" sz="2400" dirty="0" smtClean="0">
                <a:solidFill>
                  <a:schemeClr val="tx1"/>
                </a:solidFill>
              </a:rPr>
              <a:t>, no século XIX.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chemeClr val="tx1"/>
                </a:solidFill>
              </a:rPr>
              <a:t>Calton</a:t>
            </a:r>
            <a:r>
              <a:rPr lang="pt-BR" sz="2400" dirty="0" smtClean="0">
                <a:solidFill>
                  <a:schemeClr val="tx1"/>
                </a:solidFill>
              </a:rPr>
              <a:t> estudava a relação entre a altura dos pais e seus filhos.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590" y="2835902"/>
            <a:ext cx="2362608" cy="33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0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Regressão Linear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8499565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Ele descobriu que a altura do filho tende a ser semelhante a altura do pai.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Entretanto, </a:t>
            </a:r>
            <a:r>
              <a:rPr lang="pt-BR" sz="2400" dirty="0" err="1" smtClean="0">
                <a:solidFill>
                  <a:schemeClr val="tx1"/>
                </a:solidFill>
              </a:rPr>
              <a:t>Galton</a:t>
            </a:r>
            <a:r>
              <a:rPr lang="pt-BR" sz="2400" dirty="0" smtClean="0">
                <a:solidFill>
                  <a:schemeClr val="tx1"/>
                </a:solidFill>
              </a:rPr>
              <a:t> também notou que a altura do filho tenderá a ficar próxima a média das alturas da população.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590" y="2835902"/>
            <a:ext cx="2362608" cy="33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Regressão Linear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8499565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Vamos usar </a:t>
            </a:r>
            <a:r>
              <a:rPr lang="pt-BR" sz="2400" dirty="0" err="1" smtClean="0">
                <a:solidFill>
                  <a:schemeClr val="tx1"/>
                </a:solidFill>
              </a:rPr>
              <a:t>Shaquille</a:t>
            </a:r>
            <a:r>
              <a:rPr lang="pt-BR" sz="2400" dirty="0" smtClean="0">
                <a:solidFill>
                  <a:schemeClr val="tx1"/>
                </a:solidFill>
              </a:rPr>
              <a:t> O’Neal como exemplo. </a:t>
            </a:r>
            <a:r>
              <a:rPr lang="pt-BR" sz="2400" dirty="0" err="1" smtClean="0">
                <a:solidFill>
                  <a:schemeClr val="tx1"/>
                </a:solidFill>
              </a:rPr>
              <a:t>Shaq</a:t>
            </a:r>
            <a:r>
              <a:rPr lang="pt-BR" sz="2400" dirty="0" smtClean="0">
                <a:solidFill>
                  <a:schemeClr val="tx1"/>
                </a:solidFill>
              </a:rPr>
              <a:t> é bem alto: mede 2,2 metros.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Se </a:t>
            </a:r>
            <a:r>
              <a:rPr lang="pt-BR" sz="2400" dirty="0" err="1" smtClean="0">
                <a:solidFill>
                  <a:schemeClr val="tx1"/>
                </a:solidFill>
              </a:rPr>
              <a:t>Shaq</a:t>
            </a:r>
            <a:r>
              <a:rPr lang="pt-BR" sz="2400" dirty="0" smtClean="0">
                <a:solidFill>
                  <a:schemeClr val="tx1"/>
                </a:solidFill>
              </a:rPr>
              <a:t> tiver um filho, ele talvez será bem alto também. Porém </a:t>
            </a:r>
            <a:r>
              <a:rPr lang="pt-BR" sz="2400" dirty="0" err="1" smtClean="0">
                <a:solidFill>
                  <a:schemeClr val="tx1"/>
                </a:solidFill>
              </a:rPr>
              <a:t>Shaq</a:t>
            </a:r>
            <a:r>
              <a:rPr lang="pt-BR" sz="2400" dirty="0" smtClean="0">
                <a:solidFill>
                  <a:schemeClr val="tx1"/>
                </a:solidFill>
              </a:rPr>
              <a:t> é um ponto fora da curva e provavelmente seu filho não será tão alto quanto ele.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E isso se confirmou o filho de </a:t>
            </a:r>
            <a:r>
              <a:rPr lang="pt-BR" sz="2400" dirty="0" err="1" smtClean="0">
                <a:solidFill>
                  <a:schemeClr val="tx1"/>
                </a:solidFill>
              </a:rPr>
              <a:t>Shaq</a:t>
            </a:r>
            <a:r>
              <a:rPr lang="pt-BR" sz="2400" dirty="0" smtClean="0">
                <a:solidFill>
                  <a:schemeClr val="tx1"/>
                </a:solidFill>
              </a:rPr>
              <a:t> tem 2 metros de altura.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280" y="2021840"/>
            <a:ext cx="2979720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2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Regressão Linear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3" y="2097536"/>
            <a:ext cx="6765108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Vamos pegar o exemplo mais simples possível: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Calcular a curva de regressão de dois pontos.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65" y="2439997"/>
            <a:ext cx="4835635" cy="36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Regressão Linear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3" y="2097536"/>
            <a:ext cx="6765108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O que estamos tentando fazer quando calculamos uma regressão é desenhar uma linha que seja mais próxima possível dos dois pontos possíveis.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O método clássico (método dos mínimos quadrados) procura obter a curva que resulte na menor soma das distâncias quadradas de todos os pontos até ela.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805" y="2895600"/>
            <a:ext cx="4344195" cy="31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Regressão Linear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3" y="2097536"/>
            <a:ext cx="6476475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Não seria ótimo se pudéssemos aplicar o mesmo conceito para um gráfico com múltiplos pontos ?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Dessa forma, poderíamos criar um modelo utilizando dados de muitos pais e filhos e prever a altura de um filho sem ao menos o pai ter o tido.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348" y="365125"/>
            <a:ext cx="4659652" cy="33366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88" y="3397827"/>
            <a:ext cx="5190260" cy="346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0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Regressão Linear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3" y="2097536"/>
            <a:ext cx="6765108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Nosso objetivo com regressão linear é minimizar  a distância vertical dos pontos até a linha.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Existem muitas formas de fazermos isso (Minimizar a soma dos quadrados das distâncias, soma dos erros absolutos entre outros), mas todas usam o mesmo princípio.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489" y="2391352"/>
            <a:ext cx="4706511" cy="33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000000"/>
      </a:lt2>
      <a:accent1>
        <a:srgbClr val="5B9BD5"/>
      </a:accent1>
      <a:accent2>
        <a:srgbClr val="ED7D31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35067</TotalTime>
  <Words>348</Words>
  <Application>Microsoft Office PowerPoint</Application>
  <PresentationFormat>Widescreen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Curso big data com MapReduce spark  Pós-graduação em Ciência de Dados e Machine Learning Módulo 3 - Data Mining e Machine Learning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Aprendizagem de Máquina  Aula 03</dc:title>
  <dc:creator>William Roberto Malvezzi</dc:creator>
  <cp:lastModifiedBy>ricardo maia</cp:lastModifiedBy>
  <cp:revision>180</cp:revision>
  <dcterms:created xsi:type="dcterms:W3CDTF">2018-07-24T20:25:12Z</dcterms:created>
  <dcterms:modified xsi:type="dcterms:W3CDTF">2020-10-22T04:53:22Z</dcterms:modified>
</cp:coreProperties>
</file>