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1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  <p:sldMasterId id="2147483722" r:id="rId2"/>
    <p:sldMasterId id="2147483723" r:id="rId3"/>
    <p:sldMasterId id="2147483724" r:id="rId4"/>
    <p:sldMasterId id="2147483725" r:id="rId5"/>
    <p:sldMasterId id="2147483726" r:id="rId6"/>
    <p:sldMasterId id="2147483727" r:id="rId7"/>
    <p:sldMasterId id="2147483728" r:id="rId8"/>
    <p:sldMasterId id="2147483729" r:id="rId9"/>
    <p:sldMasterId id="2147483730" r:id="rId10"/>
    <p:sldMasterId id="2147483732" r:id="rId11"/>
    <p:sldMasterId id="2147483744" r:id="rId12"/>
  </p:sldMasterIdLst>
  <p:notesMasterIdLst>
    <p:notesMasterId r:id="rId67"/>
  </p:notesMasterIdLst>
  <p:sldIdLst>
    <p:sldId id="256" r:id="rId13"/>
    <p:sldId id="321" r:id="rId14"/>
    <p:sldId id="324" r:id="rId15"/>
    <p:sldId id="259" r:id="rId16"/>
    <p:sldId id="260" r:id="rId17"/>
    <p:sldId id="261" r:id="rId18"/>
    <p:sldId id="262" r:id="rId19"/>
    <p:sldId id="263" r:id="rId20"/>
    <p:sldId id="264" r:id="rId21"/>
    <p:sldId id="315" r:id="rId22"/>
    <p:sldId id="316" r:id="rId23"/>
    <p:sldId id="317" r:id="rId24"/>
    <p:sldId id="318" r:id="rId25"/>
    <p:sldId id="319" r:id="rId26"/>
    <p:sldId id="320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3" r:id="rId35"/>
    <p:sldId id="274" r:id="rId36"/>
    <p:sldId id="275" r:id="rId37"/>
    <p:sldId id="277" r:id="rId38"/>
    <p:sldId id="278" r:id="rId39"/>
    <p:sldId id="279" r:id="rId40"/>
    <p:sldId id="281" r:id="rId41"/>
    <p:sldId id="282" r:id="rId42"/>
    <p:sldId id="286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23" r:id="rId65"/>
    <p:sldId id="314" r:id="rId66"/>
  </p:sldIdLst>
  <p:sldSz cx="9144000" cy="6858000" type="screen4x3"/>
  <p:notesSz cx="6724650" cy="9774238"/>
  <p:embeddedFontLst>
    <p:embeddedFont>
      <p:font typeface="Arial Black" panose="020B0A04020102020204" pitchFamily="34" charset="0"/>
      <p:regular r:id="rId68"/>
      <p:bold r:id="rId69"/>
    </p:embeddedFont>
    <p:embeddedFont>
      <p:font typeface="Arial Narrow" panose="020B0606020202030204" pitchFamily="34" charset="0"/>
      <p:regular r:id="rId70"/>
      <p:bold r:id="rId71"/>
      <p:italic r:id="rId72"/>
      <p:boldItalic r:id="rId73"/>
    </p:embeddedFont>
    <p:embeddedFont>
      <p:font typeface="Roboto" panose="020B0604020202020204" charset="0"/>
      <p:regular r:id="rId74"/>
      <p:bold r:id="rId75"/>
      <p:italic r:id="rId76"/>
      <p:boldItalic r:id="rId77"/>
    </p:embeddedFont>
    <p:embeddedFont>
      <p:font typeface="Tahoma" panose="020B0604030504040204" pitchFamily="34" charset="0"/>
      <p:regular r:id="rId78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000000"/>
          </p15:clr>
        </p15:guide>
        <p15:guide id="2" pos="211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85464-8B93-40F0-92A4-981A9D78DA61}">
  <a:tblStyle styleId="{ABD85464-8B93-40F0-92A4-981A9D78DA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33425"/>
            <a:ext cx="4886325" cy="3665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0" name="Google Shape;10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1" name="Google Shape;10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1" name="Google Shape;11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2" name="Google Shape;11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0" name="Google Shape;11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6" name="Google Shape;7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5" name="Google Shape;7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6" name="Google Shape;7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3" name="Google Shape;7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5" name="Google Shape;8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3" name="Google Shape;8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2" name="Google Shape;8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0" name="Google Shape;8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0" name="Google Shape;8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1" name="Google Shape;8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4" name="Google Shape;8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4" name="Google Shape;8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5" name="Google Shape;9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7" name="Google Shape;9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1870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9" name="Google Shape;9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3" name="Google Shape;9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7" name="Google Shape;102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6" name="Google Shape;10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7" name="Google Shape;104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7" name="Google Shape;10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7" name="Google Shape;10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7" name="Google Shape;10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8" name="Google Shape;10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7" name="Google Shape;10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0" name="Google Shape;7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8" name="Google Shape;11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9" name="Google Shape;11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0" name="Google Shape;113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2" name="Google Shape;11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3" name="Google Shape;11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5" name="Google Shape;12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3" name="Google Shape;12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3" name="Google Shape;12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4" name="Google Shape;1234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2:notes"/>
          <p:cNvSpPr txBox="1"/>
          <p:nvPr/>
        </p:nvSpPr>
        <p:spPr>
          <a:xfrm>
            <a:off x="3808413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3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3" name="Google Shape;12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4" name="Google Shape;1244;p5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3:notes"/>
          <p:cNvSpPr txBox="1"/>
          <p:nvPr/>
        </p:nvSpPr>
        <p:spPr>
          <a:xfrm>
            <a:off x="3808413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3" name="Google Shape;12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2" name="Google Shape;126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6:notes"/>
          <p:cNvSpPr txBox="1">
            <a:spLocks noGrp="1"/>
          </p:cNvSpPr>
          <p:nvPr>
            <p:ph type="body" idx="1"/>
          </p:nvPr>
        </p:nvSpPr>
        <p:spPr>
          <a:xfrm>
            <a:off x="686448" y="4344036"/>
            <a:ext cx="54852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3" name="Google Shape;12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7:notes"/>
          <p:cNvSpPr txBox="1">
            <a:spLocks noGrp="1"/>
          </p:cNvSpPr>
          <p:nvPr>
            <p:ph type="body" idx="1"/>
          </p:nvPr>
        </p:nvSpPr>
        <p:spPr>
          <a:xfrm>
            <a:off x="686448" y="4344036"/>
            <a:ext cx="54852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2" name="Google Shape;128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29310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5" name="Google Shape;13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7" name="Google Shape;717;p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0" name="Google Shape;7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7" name="Google Shape;7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" name="Google Shape;225;p2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38" name="Google Shape;238;p2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1" name="Google Shape;291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64" name="Google Shape;364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1" name="Google Shape;371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6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75" name="Google Shape;375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83" name="Google Shape;383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8" name="Google Shape;388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90" name="Google Shape;390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394" name="Google Shape;394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5" name="Google Shape;395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97" name="Google Shape;397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02" name="Google Shape;402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07" name="Google Shape;407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8" name="Google Shape;408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1" name="Google Shape;411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15" name="Google Shape;415;p5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16" name="Google Shape;416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18" name="Google Shape;418;p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55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SzPts val="2550"/>
              <a:buFont typeface="Noto Sans Symbols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5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70" name="Google Shape;470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5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73" name="Google Shape;473;p5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58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75" name="Google Shape;475;p58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76" name="Google Shape;476;p58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" name="Google Shape;477;p58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58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" name="Google Shape;479;p58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0" name="Google Shape;480;p58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58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p58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p58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4" name="Google Shape;484;p58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5" name="Google Shape;485;p58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86" name="Google Shape;486;p5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8" name="Google Shape;488;p5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94" name="Google Shape;494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6" name="Google Shape;496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0" name="Google Shape;500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2" name="Google Shape;502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07" name="Google Shape;507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09" name="Google Shape;509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23" name="Google Shape;523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527" name="Google Shape;527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8" name="Google Shape;528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30" name="Google Shape;530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4" name="Google Shape;534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5" name="Google Shape;535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37" name="Google Shape;537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66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1" name="Google Shape;541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43" name="Google Shape;543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67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7" name="Google Shape;547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49" name="Google Shape;549;p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6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3" name="Google Shape;553;p6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4" name="Google Shape;554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2" name="Google Shape;602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7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6" name="Google Shape;606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08" name="Google Shape;608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7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2" name="Google Shape;612;p7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3" name="Google Shape;613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15" name="Google Shape;615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5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75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9" name="Google Shape;619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1" name="Google Shape;621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76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25" name="Google Shape;625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7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7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1" name="Google Shape;631;p7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2" name="Google Shape;632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4" name="Google Shape;634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38" name="Google Shape;638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9" name="Google Shape;639;p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41" name="Google Shape;641;p7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46" name="Google Shape;646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0" name="Google Shape;650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2" name="Google Shape;652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53" name="Google Shape;653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55" name="Google Shape;655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8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59" name="Google Shape;659;p8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660" name="Google Shape;660;p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2" name="Google Shape;662;p8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6" name="Google Shape;666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8" name="Google Shape;668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8439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6197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9895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5791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2890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8538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9624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140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4854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560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7402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7260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0640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2741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7462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5482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24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4940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8918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2117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Partes de Conteúdo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3901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13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3550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874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9" name="Google Shape;39;p3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442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5" name="Google Shape;12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10" name="Google Shape;210;p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1" name="Google Shape;211;p27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15" name="Google Shape;315;p40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0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" name="Google Shape;317;p4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18" name="Google Shape;318;p40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0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0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0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0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0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0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0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0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0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42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343" name="Google Shape;343;p42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54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427" name="Google Shape;427;p54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54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430" name="Google Shape;430;p5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54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4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4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4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4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4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4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4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4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0" name="Google Shape;440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5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454" name="Google Shape;454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55" name="Google Shape;455;p5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5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69"/>
          <p:cNvGrpSpPr/>
          <p:nvPr/>
        </p:nvGrpSpPr>
        <p:grpSpPr>
          <a:xfrm>
            <a:off x="0" y="0"/>
            <a:ext cx="9336088" cy="6667500"/>
            <a:chOff x="0" y="0"/>
            <a:chExt cx="5881" cy="4200"/>
          </a:xfrm>
        </p:grpSpPr>
        <p:sp>
          <p:nvSpPr>
            <p:cNvPr id="559" name="Google Shape;559;p69"/>
            <p:cNvSpPr txBox="1"/>
            <p:nvPr/>
          </p:nvSpPr>
          <p:spPr>
            <a:xfrm>
              <a:off x="0" y="0"/>
              <a:ext cx="2100" cy="42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9"/>
            <p:cNvSpPr txBox="1"/>
            <p:nvPr/>
          </p:nvSpPr>
          <p:spPr>
            <a:xfrm>
              <a:off x="1081" y="1065"/>
              <a:ext cx="4800" cy="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69"/>
            <p:cNvGrpSpPr/>
            <p:nvPr/>
          </p:nvGrpSpPr>
          <p:grpSpPr>
            <a:xfrm>
              <a:off x="0" y="672"/>
              <a:ext cx="1737" cy="1885"/>
              <a:chOff x="0" y="672"/>
              <a:chExt cx="1737" cy="1885"/>
            </a:xfrm>
          </p:grpSpPr>
          <p:sp>
            <p:nvSpPr>
              <p:cNvPr id="562" name="Google Shape;562;p69"/>
              <p:cNvSpPr txBox="1"/>
              <p:nvPr/>
            </p:nvSpPr>
            <p:spPr>
              <a:xfrm>
                <a:off x="361" y="22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9"/>
              <p:cNvSpPr txBox="1"/>
              <p:nvPr/>
            </p:nvSpPr>
            <p:spPr>
              <a:xfrm>
                <a:off x="1081" y="1065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9"/>
              <p:cNvSpPr txBox="1"/>
              <p:nvPr/>
            </p:nvSpPr>
            <p:spPr>
              <a:xfrm>
                <a:off x="1437" y="672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9"/>
              <p:cNvSpPr txBox="1"/>
              <p:nvPr/>
            </p:nvSpPr>
            <p:spPr>
              <a:xfrm>
                <a:off x="719" y="2257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9"/>
              <p:cNvSpPr txBox="1"/>
              <p:nvPr/>
            </p:nvSpPr>
            <p:spPr>
              <a:xfrm>
                <a:off x="1437" y="1065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9"/>
              <p:cNvSpPr txBox="1"/>
              <p:nvPr/>
            </p:nvSpPr>
            <p:spPr>
              <a:xfrm>
                <a:off x="719" y="1464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9"/>
              <p:cNvSpPr txBox="1"/>
              <p:nvPr/>
            </p:nvSpPr>
            <p:spPr>
              <a:xfrm>
                <a:off x="0" y="1464"/>
                <a:ext cx="300" cy="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9"/>
              <p:cNvSpPr txBox="1"/>
              <p:nvPr/>
            </p:nvSpPr>
            <p:spPr>
              <a:xfrm>
                <a:off x="1081" y="1464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9"/>
              <p:cNvSpPr txBox="1"/>
              <p:nvPr/>
            </p:nvSpPr>
            <p:spPr>
              <a:xfrm>
                <a:off x="361" y="1857"/>
                <a:ext cx="300" cy="3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9"/>
              <p:cNvSpPr txBox="1"/>
              <p:nvPr/>
            </p:nvSpPr>
            <p:spPr>
              <a:xfrm>
                <a:off x="719" y="1857"/>
                <a:ext cx="300" cy="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6" name="Google Shape;576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71"/>
          <p:cNvGrpSpPr/>
          <p:nvPr/>
        </p:nvGrpSpPr>
        <p:grpSpPr>
          <a:xfrm>
            <a:off x="0" y="0"/>
            <a:ext cx="8985250" cy="611188"/>
            <a:chOff x="0" y="0"/>
            <a:chExt cx="5660" cy="385"/>
          </a:xfrm>
        </p:grpSpPr>
        <p:sp>
          <p:nvSpPr>
            <p:cNvPr id="587" name="Google Shape;587;p71"/>
            <p:cNvSpPr txBox="1"/>
            <p:nvPr/>
          </p:nvSpPr>
          <p:spPr>
            <a:xfrm>
              <a:off x="0" y="0"/>
              <a:ext cx="300" cy="3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1"/>
            <p:cNvSpPr txBox="1"/>
            <p:nvPr/>
          </p:nvSpPr>
          <p:spPr>
            <a:xfrm>
              <a:off x="260" y="85"/>
              <a:ext cx="5400" cy="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1"/>
            <p:cNvSpPr txBox="1"/>
            <p:nvPr/>
          </p:nvSpPr>
          <p:spPr>
            <a:xfrm>
              <a:off x="258" y="85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1"/>
            <p:cNvSpPr txBox="1"/>
            <p:nvPr/>
          </p:nvSpPr>
          <p:spPr>
            <a:xfrm>
              <a:off x="345" y="0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1"/>
            <p:cNvSpPr txBox="1"/>
            <p:nvPr/>
          </p:nvSpPr>
          <p:spPr>
            <a:xfrm>
              <a:off x="345" y="8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71"/>
            <p:cNvSpPr txBox="1"/>
            <p:nvPr/>
          </p:nvSpPr>
          <p:spPr>
            <a:xfrm>
              <a:off x="173" y="173"/>
              <a:ext cx="0" cy="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71"/>
            <p:cNvSpPr txBox="1"/>
            <p:nvPr/>
          </p:nvSpPr>
          <p:spPr>
            <a:xfrm>
              <a:off x="83" y="86"/>
              <a:ext cx="0" cy="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71"/>
            <p:cNvSpPr txBox="1"/>
            <p:nvPr/>
          </p:nvSpPr>
          <p:spPr>
            <a:xfrm>
              <a:off x="258" y="17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1"/>
            <p:cNvSpPr txBox="1"/>
            <p:nvPr/>
          </p:nvSpPr>
          <p:spPr>
            <a:xfrm>
              <a:off x="173" y="25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Google Shape;597;p7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0.jpg"/><Relationship Id="rId5" Type="http://schemas.openxmlformats.org/officeDocument/2006/relationships/hyperlink" Target="http://www.youtube.com/watch?v=Qxz8cqQbms0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11.jpg"/><Relationship Id="rId5" Type="http://schemas.openxmlformats.org/officeDocument/2006/relationships/hyperlink" Target="http://www.youtube.com/watch?v=ECggM6fwNtY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g"/><Relationship Id="rId4" Type="http://schemas.openxmlformats.org/officeDocument/2006/relationships/hyperlink" Target="http://www.youtube.com/watch?v=ZVE4Qwl7Ev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3"/>
          <p:cNvSpPr txBox="1">
            <a:spLocks noGrp="1"/>
          </p:cNvSpPr>
          <p:nvPr>
            <p:ph type="subTitle" idx="1"/>
          </p:nvPr>
        </p:nvSpPr>
        <p:spPr>
          <a:xfrm>
            <a:off x="2555875" y="4508500"/>
            <a:ext cx="5921375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 Wellington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83"/>
          <p:cNvSpPr txBox="1">
            <a:spLocks noGrp="1"/>
          </p:cNvSpPr>
          <p:nvPr>
            <p:ph type="ctrTitle"/>
          </p:nvPr>
        </p:nvSpPr>
        <p:spPr>
          <a:xfrm>
            <a:off x="2916237" y="1773237"/>
            <a:ext cx="6019800" cy="216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lang="en-US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Conceitos de Modelagem de Dados</a:t>
            </a:r>
            <a:b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Abordagem Entidade-Relacionamento</a:t>
            </a:r>
            <a:b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 – Conceitual / Lógico / Físico</a:t>
            </a:r>
            <a:b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75" name="Google Shape;675;p8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26"/>
          <p:cNvSpPr txBox="1">
            <a:spLocks noGrp="1"/>
          </p:cNvSpPr>
          <p:nvPr>
            <p:ph type="ctrTitle"/>
          </p:nvPr>
        </p:nvSpPr>
        <p:spPr>
          <a:xfrm>
            <a:off x="2195512" y="2852737"/>
            <a:ext cx="674052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DBA – Administrador de Banco de Dados</a:t>
            </a:r>
            <a:b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75" name="Google Shape;1075;p1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2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04 - MER - Abstrações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7" name="Google Shape;1077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27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Administradores de Banco de Dados (DBA)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4" name="Google Shape;1084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575" y="1557329"/>
            <a:ext cx="2133600" cy="15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2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1086" name="Google Shape;1086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127" descr="Você já ouviu falar de Data Science ou Ciência de Dados? Os profissionais dessa área resolvem problemas de negócios usando técnicas orientadas por dados: eles coletam dados não estruturados e os transformam em um formato mais utilizável, além de entender uma variedade de linguagens de programação. Parece uma tarefa difícil, não é? Então, assista ao bate-papo no TOTVS Geeks com o nosso convidado Luiz Henrique, que explica tudo sobre o assunto e ainda compartilha como é a rotina de uma das profissões mais promissoras do momento. Fiquem ligados pois a cada semana teremos um episódio explorando uma profissão diferente do #ProfissionaldeTI&#10;&#10;A TOTVS acredita no Brasil que FAZ.&#10;Aproveite também para conferir as novidades no site da TOTVS.&#10;Acesse:http://www.totvs.com&#10;&#10;Como estamos desenvolvendo? Acompanhe também o blog TOTVS Developers: https://developers.totvs.com/&#10;&#10;Ficou interessado? Agende uma visita com um de nossos consultores: https://www.totvs.com/contatos&#10;&#10;Siga a TOTVS nas redes sociais:&#10;&#10;LinkedIn: https://www.linkedin.com/company/totvs &#10;Instagram:  https://www.instagram.com/totvsbrasil/ &#10;Facebook: https://www.facebook.com/totvs &#10;Twitter: http://twitter.com/totvs" title="Profissão: Banco de Dados #TOTVSGEEK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175" y="1228722"/>
            <a:ext cx="58674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27"/>
          <p:cNvSpPr txBox="1"/>
          <p:nvPr/>
        </p:nvSpPr>
        <p:spPr>
          <a:xfrm>
            <a:off x="555075" y="5848200"/>
            <a:ext cx="49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https://www.youtube.com/watch?v=Qxz8cqQbms0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28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Administradores de Banco de Dados (DBA) 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28"/>
          <p:cNvSpPr txBox="1"/>
          <p:nvPr/>
        </p:nvSpPr>
        <p:spPr>
          <a:xfrm>
            <a:off x="0" y="1590675"/>
            <a:ext cx="9937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1- Definir o esquema conceitual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2 -DBA defini DDL =&gt; Ling. defin. Dados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3 - Definir o esquema interno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4 - Qual o Servidor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5 - DDL relacionamentos (campos)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6 - Dar acessos aos dados para usuário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7 - Definir normas descarga e recarga Backup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8 - Falha de Entrada de dados Contingência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9 -Monitoramento de Desempenho Sintonia fina (tuning) performance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6" name="Google Shape;1096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062" y="1557337"/>
            <a:ext cx="3313112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2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1098" name="Google Shape;1098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29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Administradores de Banco de Dados (DBA) 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Onde encontrar os melhores salários para DBA?</a:t>
            </a:r>
            <a:endParaRPr sz="2300"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/>
          </a:p>
        </p:txBody>
      </p:sp>
      <p:pic>
        <p:nvPicPr>
          <p:cNvPr id="1105" name="Google Shape;1105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062" y="1557337"/>
            <a:ext cx="3313112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2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1107" name="Google Shape;1107;p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29" descr="Onde encontrar os melhores salários para DBA?&#10;&#10;O estado onde você vive pode ter relação com os seus ganhos como DBA, em grandes capitais, muitas vezes existe muita demanda e vai exigir muitos profissionais, o que pode influenciar diretamente nos ganhos de um DBA.&#10;&#10;DBAOCM é um Canal com conteúdo voltado para Tecnologia Oracle. O objetivo é compartilhar informações sobre Certificação e Administração de Banco de Dados Oracle.&#10;&#10;Conteúdo Exclusivo ⬇⬇⬇&#10;&#10;Entre no nosso canal do Telegram para receber conteúdos Exclusivos sobre Banco de dados Oracle: &#10;➡ https://t.me/joinchat/AAAAAEb7ufK-90djaVuR4Q&#10;&#10;Você também pode me encontrar no Instagram @dbaocm.&#10;➡ https://www.instagram.com/dbaocm/&#10;&#10;[TAGS] #oracle #database #dba" title="Onde encontrar os melhores salários para DBA?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393635"/>
            <a:ext cx="5427650" cy="40707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29"/>
          <p:cNvSpPr txBox="1"/>
          <p:nvPr/>
        </p:nvSpPr>
        <p:spPr>
          <a:xfrm>
            <a:off x="304400" y="5646700"/>
            <a:ext cx="58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https://www.youtube.com/watch?v=ECggM6fwNtY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0"/>
          <p:cNvSpPr txBox="1">
            <a:spLocks noGrp="1"/>
          </p:cNvSpPr>
          <p:nvPr>
            <p:ph type="ctrTitle"/>
          </p:nvPr>
        </p:nvSpPr>
        <p:spPr>
          <a:xfrm>
            <a:off x="2195512" y="2349500"/>
            <a:ext cx="6740525" cy="201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 – Administrador de Dados</a:t>
            </a:r>
            <a:br>
              <a:rPr lang="en-US" sz="2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15" name="Google Shape;1115;p1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3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1117" name="Google Shape;111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31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Administrador de dados - AD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31"/>
          <p:cNvSpPr txBox="1"/>
          <p:nvPr/>
        </p:nvSpPr>
        <p:spPr>
          <a:xfrm>
            <a:off x="4762" y="1881187"/>
            <a:ext cx="500380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 São analistas que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identificam os dados a serem armazenados em um Banco de Dados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 pela forma como estes  serão representados.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É a pessoa que toma as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decisões estratégicas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 de normas com relação aos dados da empresa.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5" name="Google Shape;1125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5962" y="1331912"/>
            <a:ext cx="3168650" cy="210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131"/>
          <p:cNvSpPr txBox="1"/>
          <p:nvPr/>
        </p:nvSpPr>
        <p:spPr>
          <a:xfrm>
            <a:off x="2073275" y="61658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1127" name="Google Shape;1127;p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3662" y="3573462"/>
            <a:ext cx="3719512" cy="273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2"/>
          <p:cNvSpPr txBox="1">
            <a:spLocks noGrp="1"/>
          </p:cNvSpPr>
          <p:nvPr>
            <p:ph type="ctrTitle"/>
          </p:nvPr>
        </p:nvSpPr>
        <p:spPr>
          <a:xfrm>
            <a:off x="2051050" y="1989137"/>
            <a:ext cx="6740525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Dados</a:t>
            </a:r>
            <a:b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71" name="Google Shape;771;p9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9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93"/>
          <p:cNvSpPr txBox="1">
            <a:spLocks noGrp="1"/>
          </p:cNvSpPr>
          <p:nvPr>
            <p:ph type="ctrTitle" idx="4294967295"/>
          </p:nvPr>
        </p:nvSpPr>
        <p:spPr>
          <a:xfrm>
            <a:off x="0" y="107156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Modelo de Dados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1806575"/>
            <a:ext cx="7462837" cy="47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9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94"/>
          <p:cNvSpPr txBox="1">
            <a:spLocks noGrp="1"/>
          </p:cNvSpPr>
          <p:nvPr>
            <p:ph type="ctrTitle" idx="4294967295"/>
          </p:nvPr>
        </p:nvSpPr>
        <p:spPr>
          <a:xfrm>
            <a:off x="0" y="107156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Modelagem de Dados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94"/>
          <p:cNvSpPr txBox="1"/>
          <p:nvPr/>
        </p:nvSpPr>
        <p:spPr>
          <a:xfrm>
            <a:off x="250825" y="2420937"/>
            <a:ext cx="3673475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abstrata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autônoma e lógica dos objetos, operadores e outros elementos que, juntos, constituem a máquina abstrata com a qual os usuários interagem.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0" name="Google Shape;790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012" y="3460676"/>
            <a:ext cx="4778375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49736" y="1175963"/>
            <a:ext cx="5006926" cy="15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5"/>
          <p:cNvSpPr txBox="1">
            <a:spLocks noGrp="1"/>
          </p:cNvSpPr>
          <p:nvPr>
            <p:ph type="ctrTitle" idx="4294967295"/>
          </p:nvPr>
        </p:nvSpPr>
        <p:spPr>
          <a:xfrm>
            <a:off x="0" y="107156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Objetivos de um modelo de dados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95"/>
          <p:cNvSpPr txBox="1"/>
          <p:nvPr/>
        </p:nvSpPr>
        <p:spPr>
          <a:xfrm>
            <a:off x="539750" y="1800225"/>
            <a:ext cx="8424862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Representar um ambiente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observado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Servir de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instrumento para comunicação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Favorecer o processo de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verificação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validação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Capturar aspectos de relacionamento entre os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objetos observados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Servir como referencial para a geração de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estruturas de dados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Estabelecer conceitos únicos a partir de visões diversas.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1" name="Google Shape;80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333" y="1533762"/>
            <a:ext cx="7533334" cy="37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97"/>
          <p:cNvSpPr txBox="1">
            <a:spLocks noGrp="1"/>
          </p:cNvSpPr>
          <p:nvPr>
            <p:ph type="title"/>
          </p:nvPr>
        </p:nvSpPr>
        <p:spPr>
          <a:xfrm>
            <a:off x="177800" y="1587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/>
          </a:p>
        </p:txBody>
      </p:sp>
      <p:sp>
        <p:nvSpPr>
          <p:cNvPr id="777" name="Google Shape;777;p9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9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/>
              <a:t>Aula 05 - MER - </a:t>
            </a:r>
            <a:r>
              <a:rPr lang="en-US" sz="1100" dirty="0" err="1"/>
              <a:t>Abstrações</a:t>
            </a:r>
            <a:endParaRPr lang="en-US" sz="1100" dirty="0"/>
          </a:p>
        </p:txBody>
      </p:sp>
      <p:pic>
        <p:nvPicPr>
          <p:cNvPr id="779" name="Google Shape;779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7556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7"/>
          <p:cNvSpPr/>
          <p:nvPr/>
        </p:nvSpPr>
        <p:spPr>
          <a:xfrm>
            <a:off x="4774939" y="2574872"/>
            <a:ext cx="496800" cy="28087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6"/>
          <p:cNvSpPr txBox="1">
            <a:spLocks noGrp="1"/>
          </p:cNvSpPr>
          <p:nvPr>
            <p:ph type="ctrTitle"/>
          </p:nvPr>
        </p:nvSpPr>
        <p:spPr>
          <a:xfrm>
            <a:off x="2051050" y="1989137"/>
            <a:ext cx="6740525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ahoma"/>
              <a:buNone/>
            </a:pPr>
            <a:r>
              <a:rPr lang="en-US" sz="28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Modelo de Dados - níveis de abstração</a:t>
            </a:r>
            <a:endParaRPr/>
          </a:p>
        </p:txBody>
      </p:sp>
      <p:sp>
        <p:nvSpPr>
          <p:cNvPr id="808" name="Google Shape;808;p9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9" name="Google Shape;809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9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97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Modelo de Dados - níveis de abstração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2060575"/>
            <a:ext cx="4873625" cy="379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9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9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826" name="Google Shape;826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7" y="1628775"/>
            <a:ext cx="829627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0"/>
          <p:cNvSpPr txBox="1">
            <a:spLocks noGrp="1"/>
          </p:cNvSpPr>
          <p:nvPr>
            <p:ph type="title"/>
          </p:nvPr>
        </p:nvSpPr>
        <p:spPr>
          <a:xfrm>
            <a:off x="-8878" y="189914"/>
            <a:ext cx="2970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844" name="Google Shape;844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54" y="1995636"/>
            <a:ext cx="7271349" cy="116959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00"/>
          <p:cNvSpPr txBox="1"/>
          <p:nvPr/>
        </p:nvSpPr>
        <p:spPr>
          <a:xfrm>
            <a:off x="1671710" y="3165231"/>
            <a:ext cx="627134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Etapas da modelagem de dados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0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246" y="976716"/>
            <a:ext cx="7271349" cy="116959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1"/>
          <p:cNvSpPr txBox="1">
            <a:spLocks noGrp="1"/>
          </p:cNvSpPr>
          <p:nvPr>
            <p:ph type="title"/>
          </p:nvPr>
        </p:nvSpPr>
        <p:spPr>
          <a:xfrm>
            <a:off x="-8878" y="189914"/>
            <a:ext cx="2970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855" name="Google Shape;855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01"/>
          <p:cNvSpPr/>
          <p:nvPr/>
        </p:nvSpPr>
        <p:spPr>
          <a:xfrm rot="10800000" flipH="1">
            <a:off x="1476311" y="2119139"/>
            <a:ext cx="169610" cy="4958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F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01"/>
          <p:cNvSpPr txBox="1"/>
          <p:nvPr/>
        </p:nvSpPr>
        <p:spPr>
          <a:xfrm>
            <a:off x="478302" y="2708970"/>
            <a:ext cx="866569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Requisitos – Identificação do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universo de discurso (UdD) 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- Realidade da organização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- a informação a ser tratada com todas suas propriedades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- nebulosa, sem fronteiras definidas, inexata. 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coleta e análise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entrevista, documentos, formulários, observações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Enunciado de Requisitos (de Dados)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Descrição aproximada, em linguagem natural.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possivelmente acompanhada de documentos, formulários e DFD – Diagrama de Fluxo de dados</a:t>
            </a:r>
            <a:endParaRPr/>
          </a:p>
        </p:txBody>
      </p:sp>
      <p:sp>
        <p:nvSpPr>
          <p:cNvPr id="858" name="Google Shape;858;p10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246" y="976716"/>
            <a:ext cx="7271349" cy="116959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0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02"/>
          <p:cNvSpPr txBox="1">
            <a:spLocks noGrp="1"/>
          </p:cNvSpPr>
          <p:nvPr>
            <p:ph type="title"/>
          </p:nvPr>
        </p:nvSpPr>
        <p:spPr>
          <a:xfrm>
            <a:off x="-8878" y="189914"/>
            <a:ext cx="2970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866" name="Google Shape;866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102"/>
          <p:cNvSpPr/>
          <p:nvPr/>
        </p:nvSpPr>
        <p:spPr>
          <a:xfrm rot="10800000" flipH="1">
            <a:off x="3699006" y="2146311"/>
            <a:ext cx="169610" cy="4958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F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02"/>
          <p:cNvSpPr txBox="1"/>
          <p:nvPr/>
        </p:nvSpPr>
        <p:spPr>
          <a:xfrm>
            <a:off x="647363" y="3108725"/>
            <a:ext cx="507818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 conceitual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a representação que considera exclusivamente  o ponto de vista do usuário criador dos dados, levando em consideração fatores técnicos para sua implementação.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nível conceitual especifica como os dados são armazenados e relacionados, independentemente de como serão implementados no banco de dados.</a:t>
            </a:r>
            <a:endParaRPr/>
          </a:p>
        </p:txBody>
      </p:sp>
      <p:pic>
        <p:nvPicPr>
          <p:cNvPr id="869" name="Google Shape;869;p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6446" y="2773243"/>
            <a:ext cx="2593539" cy="269908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0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1916112"/>
            <a:ext cx="6589712" cy="4465637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04"/>
          <p:cNvSpPr txBox="1">
            <a:spLocks noGrp="1"/>
          </p:cNvSpPr>
          <p:nvPr>
            <p:ph type="title"/>
          </p:nvPr>
        </p:nvSpPr>
        <p:spPr>
          <a:xfrm>
            <a:off x="412750" y="260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Banco de Dados</a:t>
            </a:r>
            <a:endParaRPr/>
          </a:p>
        </p:txBody>
      </p:sp>
      <p:sp>
        <p:nvSpPr>
          <p:cNvPr id="888" name="Google Shape;888;p104"/>
          <p:cNvSpPr txBox="1">
            <a:spLocks noGrp="1"/>
          </p:cNvSpPr>
          <p:nvPr>
            <p:ph type="body" idx="1"/>
          </p:nvPr>
        </p:nvSpPr>
        <p:spPr>
          <a:xfrm>
            <a:off x="446087" y="1412875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1 - Modelo Conceitual</a:t>
            </a:r>
            <a:b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889" name="Google Shape;889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0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0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Banco de Dados</a:t>
            </a:r>
            <a:endParaRPr/>
          </a:p>
        </p:txBody>
      </p:sp>
      <p:sp>
        <p:nvSpPr>
          <p:cNvPr id="897" name="Google Shape;897;p105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1 - Modelo Conceitual – Peter Chan</a:t>
            </a:r>
            <a:b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id="898" name="Google Shape;89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10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0" name="Google Shape;900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2" y="2708275"/>
            <a:ext cx="56324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0237" y="2492375"/>
            <a:ext cx="16954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Banco de Dados</a:t>
            </a:r>
            <a:endParaRPr/>
          </a:p>
        </p:txBody>
      </p:sp>
      <p:sp>
        <p:nvSpPr>
          <p:cNvPr id="908" name="Google Shape;908;p10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1 - Modelo Conceitual – Pode ser representado assim</a:t>
            </a:r>
            <a:endParaRPr/>
          </a:p>
        </p:txBody>
      </p:sp>
      <p:pic>
        <p:nvPicPr>
          <p:cNvPr id="909" name="Google Shape;909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0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1" name="Google Shape;911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175" y="3141662"/>
            <a:ext cx="824865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246" y="976716"/>
            <a:ext cx="7271349" cy="116959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10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08"/>
          <p:cNvSpPr txBox="1">
            <a:spLocks noGrp="1"/>
          </p:cNvSpPr>
          <p:nvPr>
            <p:ph type="title"/>
          </p:nvPr>
        </p:nvSpPr>
        <p:spPr>
          <a:xfrm>
            <a:off x="-8878" y="189914"/>
            <a:ext cx="2970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932" name="Google Shape;932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8"/>
          <p:cNvSpPr/>
          <p:nvPr/>
        </p:nvSpPr>
        <p:spPr>
          <a:xfrm rot="10800000" flipH="1">
            <a:off x="5570009" y="2119139"/>
            <a:ext cx="169610" cy="4958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F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08"/>
          <p:cNvSpPr txBox="1"/>
          <p:nvPr/>
        </p:nvSpPr>
        <p:spPr>
          <a:xfrm>
            <a:off x="60650" y="2822604"/>
            <a:ext cx="487711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lógico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 deve ser inicializado após a conclusão do modelo conceitual. Diferentemente do modelo conceitual, o modelo lógico será criado com base em um tipo de banco de dados, como SQL Server, Oracle, MySQL, dentre outros.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5" name="Google Shape;935;p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9905" y="2933113"/>
            <a:ext cx="2972684" cy="318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0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5"/>
          <p:cNvSpPr txBox="1">
            <a:spLocks noGrp="1"/>
          </p:cNvSpPr>
          <p:nvPr>
            <p:ph type="title"/>
          </p:nvPr>
        </p:nvSpPr>
        <p:spPr>
          <a:xfrm>
            <a:off x="446087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694" name="Google Shape;694;p85"/>
          <p:cNvSpPr txBox="1">
            <a:spLocks noGrp="1"/>
          </p:cNvSpPr>
          <p:nvPr>
            <p:ph type="body" idx="1"/>
          </p:nvPr>
        </p:nvSpPr>
        <p:spPr>
          <a:xfrm>
            <a:off x="2289614" y="1058887"/>
            <a:ext cx="626427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/>
              <a:t>DBA – 2 </a:t>
            </a:r>
            <a:r>
              <a:rPr lang="en-US" sz="1800" b="1" dirty="0" err="1"/>
              <a:t>Vídeo</a:t>
            </a:r>
            <a:endParaRPr lang="en-US" sz="1800" b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/>
              <a:t>AD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 -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 err="1"/>
              <a:t>Modelo</a:t>
            </a:r>
            <a:r>
              <a:rPr lang="en-US" sz="1800" b="1" dirty="0"/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lang="en-US" sz="1800" b="1" dirty="0"/>
              <a:t> /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física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Kahoot -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sz="1800" dirty="0"/>
          </a:p>
          <a:p>
            <a:pPr marL="3429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81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8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05 - MER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Abstrações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368836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Banco de Dados</a:t>
            </a:r>
            <a:endParaRPr/>
          </a:p>
        </p:txBody>
      </p:sp>
      <p:sp>
        <p:nvSpPr>
          <p:cNvPr id="942" name="Google Shape;942;p109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1 - Modelo Lógico – James Martim</a:t>
            </a:r>
            <a:endParaRPr/>
          </a:p>
        </p:txBody>
      </p:sp>
      <p:pic>
        <p:nvPicPr>
          <p:cNvPr id="943" name="Google Shape;943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0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462" y="2695575"/>
            <a:ext cx="2108200" cy="15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1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387" y="2565400"/>
            <a:ext cx="6526212" cy="27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0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246" y="976716"/>
            <a:ext cx="7271349" cy="116959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1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13"/>
          <p:cNvSpPr txBox="1">
            <a:spLocks noGrp="1"/>
          </p:cNvSpPr>
          <p:nvPr>
            <p:ph type="title"/>
          </p:nvPr>
        </p:nvSpPr>
        <p:spPr>
          <a:xfrm>
            <a:off x="-8878" y="189914"/>
            <a:ext cx="2970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Dados</a:t>
            </a:r>
            <a:endParaRPr/>
          </a:p>
        </p:txBody>
      </p:sp>
      <p:pic>
        <p:nvPicPr>
          <p:cNvPr id="988" name="Google Shape;988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31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13"/>
          <p:cNvSpPr/>
          <p:nvPr/>
        </p:nvSpPr>
        <p:spPr>
          <a:xfrm rot="10800000" flipH="1">
            <a:off x="7265329" y="2146311"/>
            <a:ext cx="169610" cy="4958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6F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13"/>
          <p:cNvSpPr txBox="1"/>
          <p:nvPr/>
        </p:nvSpPr>
        <p:spPr>
          <a:xfrm>
            <a:off x="60649" y="2642199"/>
            <a:ext cx="4059589" cy="378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físico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concebido por meio do modelo lógico. É nesse modelo que serão definidos os tipos de dados que serão armazenados, e ocorre a implementação da estrutura lógica em um sistema gerenciador de banco de dados (SGBD), que administra fisicamente os dados armazenados. </a:t>
            </a:r>
            <a:endParaRPr/>
          </a:p>
        </p:txBody>
      </p:sp>
      <p:pic>
        <p:nvPicPr>
          <p:cNvPr id="991" name="Google Shape;991;p1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5062" y="2904886"/>
            <a:ext cx="3392658" cy="344651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1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17"/>
          <p:cNvSpPr txBox="1">
            <a:spLocks noGrp="1"/>
          </p:cNvSpPr>
          <p:nvPr>
            <p:ph type="ctrTitle"/>
          </p:nvPr>
        </p:nvSpPr>
        <p:spPr>
          <a:xfrm>
            <a:off x="2051050" y="1989137"/>
            <a:ext cx="6740525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Componentes do Modelo de Dados</a:t>
            </a:r>
            <a:b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30" name="Google Shape;1030;p1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04 - MER - Abstrações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Google Shape;103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8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/>
          </a:p>
        </p:txBody>
      </p:sp>
      <p:sp>
        <p:nvSpPr>
          <p:cNvPr id="1039" name="Google Shape;1039;p118"/>
          <p:cNvSpPr txBox="1">
            <a:spLocks noGrp="1"/>
          </p:cNvSpPr>
          <p:nvPr>
            <p:ph type="body" idx="4294967295"/>
          </p:nvPr>
        </p:nvSpPr>
        <p:spPr>
          <a:xfrm>
            <a:off x="31750" y="1844675"/>
            <a:ext cx="4114800" cy="26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Identifica o objeto de interesse do sistema e tem "vida" própria, ou seja, a representação abstrata de um objeto do mundo real sobre o qual desejamos guardar informações.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Clientes, Fornecedores, Alunos, Funcionários, Departamentos, etc.</a:t>
            </a:r>
            <a:endParaRPr/>
          </a:p>
        </p:txBody>
      </p:sp>
      <p:pic>
        <p:nvPicPr>
          <p:cNvPr id="1040" name="Google Shape;1040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Google Shape;1042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1500" y="1268412"/>
            <a:ext cx="3511550" cy="204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0450" y="3314700"/>
            <a:ext cx="3816350" cy="309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1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9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/>
          </a:p>
        </p:txBody>
      </p:sp>
      <p:sp>
        <p:nvSpPr>
          <p:cNvPr id="1050" name="Google Shape;1050;p119"/>
          <p:cNvSpPr txBox="1">
            <a:spLocks noGrp="1"/>
          </p:cNvSpPr>
          <p:nvPr>
            <p:ph type="body" idx="4294967295"/>
          </p:nvPr>
        </p:nvSpPr>
        <p:spPr>
          <a:xfrm>
            <a:off x="107950" y="1916112"/>
            <a:ext cx="554355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são entidades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1" indent="-9144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Entidade com apenas 1 elemento (1 registro);</a:t>
            </a:r>
            <a:endParaRPr/>
          </a:p>
          <a:p>
            <a:pPr marL="88900" marR="0" lvl="1" indent="-9144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Operações do sistema;</a:t>
            </a:r>
            <a:endParaRPr/>
          </a:p>
          <a:p>
            <a:pPr marL="88900" marR="0" lvl="1" indent="-9144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Saídas do sistema;</a:t>
            </a:r>
            <a:endParaRPr/>
          </a:p>
          <a:p>
            <a:pPr marL="88900" marR="0" lvl="1" indent="-9144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Pessoas que realizam trabalhos (usuários do sistema);</a:t>
            </a:r>
            <a:endParaRPr/>
          </a:p>
          <a:p>
            <a:pPr marL="88900" marR="0" lvl="1" indent="-9144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Cargos de direção.</a:t>
            </a:r>
            <a:endParaRPr/>
          </a:p>
        </p:txBody>
      </p:sp>
      <p:pic>
        <p:nvPicPr>
          <p:cNvPr id="1051" name="Google Shape;105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053;p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1812" y="1808162"/>
            <a:ext cx="3332162" cy="2700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0"/>
          <p:cNvSpPr txBox="1">
            <a:spLocks noGrp="1"/>
          </p:cNvSpPr>
          <p:nvPr>
            <p:ph type="title" idx="4294967295"/>
          </p:nvPr>
        </p:nvSpPr>
        <p:spPr>
          <a:xfrm>
            <a:off x="250825" y="3175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Propriedades de entidades</a:t>
            </a:r>
            <a:endParaRPr/>
          </a:p>
        </p:txBody>
      </p:sp>
      <p:sp>
        <p:nvSpPr>
          <p:cNvPr id="1060" name="Google Shape;1060;p120"/>
          <p:cNvSpPr txBox="1">
            <a:spLocks noGrp="1"/>
          </p:cNvSpPr>
          <p:nvPr>
            <p:ph type="body" idx="4294967295"/>
          </p:nvPr>
        </p:nvSpPr>
        <p:spPr>
          <a:xfrm>
            <a:off x="-61912" y="1989137"/>
            <a:ext cx="5138737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 isoladamente não informa nada.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necessário atribuir propriedades às entidades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Propriedades especificadas na forma de:</a:t>
            </a:r>
            <a:endParaRPr/>
          </a:p>
          <a:p>
            <a:pPr marL="1143000" marR="0" lvl="2" indent="-228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Atributos.</a:t>
            </a:r>
            <a:endParaRPr/>
          </a:p>
          <a:p>
            <a:pPr marL="1143000" marR="0" lvl="2" indent="-228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Relacionamentos.</a:t>
            </a:r>
            <a:endParaRPr/>
          </a:p>
        </p:txBody>
      </p:sp>
      <p:pic>
        <p:nvPicPr>
          <p:cNvPr id="1061" name="Google Shape;1061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3" name="Google Shape;1063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162" y="1808162"/>
            <a:ext cx="3579812" cy="2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21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 Forte</a:t>
            </a:r>
            <a:endParaRPr/>
          </a:p>
        </p:txBody>
      </p:sp>
      <p:pic>
        <p:nvPicPr>
          <p:cNvPr id="1070" name="Google Shape;1070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21"/>
          <p:cNvSpPr txBox="1"/>
          <p:nvPr/>
        </p:nvSpPr>
        <p:spPr>
          <a:xfrm>
            <a:off x="457200" y="1940375"/>
            <a:ext cx="4114800" cy="388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 forte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são aquelas cuja existência não depende de outras entidades, ou seja, elas já possuem total sentido de existir. </a:t>
            </a:r>
            <a:endParaRPr/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um sistema de notas, a entidade Alunos, por exemplo, independe de quaisquer outras para existir.</a:t>
            </a:r>
            <a:endParaRPr/>
          </a:p>
        </p:txBody>
      </p:sp>
      <p:pic>
        <p:nvPicPr>
          <p:cNvPr id="1073" name="Google Shape;1073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5861" y="1568450"/>
            <a:ext cx="380841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1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22"/>
          <p:cNvSpPr txBox="1"/>
          <p:nvPr/>
        </p:nvSpPr>
        <p:spPr>
          <a:xfrm>
            <a:off x="230187" y="1698625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95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entidades que não possui identificação própria.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952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 que não tem atributos que possam identificá-la univocamente.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22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 Fraca</a:t>
            </a:r>
            <a:endParaRPr/>
          </a:p>
        </p:txBody>
      </p:sp>
      <p:pic>
        <p:nvPicPr>
          <p:cNvPr id="1081" name="Google Shape;108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22" descr="Figura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2" y="3238500"/>
            <a:ext cx="7127875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4" name="Google Shape;1084;p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312" y="4487862"/>
            <a:ext cx="69088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23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Entidade Forte x Fraca</a:t>
            </a:r>
            <a:endParaRPr/>
          </a:p>
        </p:txBody>
      </p:sp>
      <p:pic>
        <p:nvPicPr>
          <p:cNvPr id="1091" name="Google Shape;1091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3" name="Google Shape;1093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6618" y="2228213"/>
            <a:ext cx="5972334" cy="24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endParaRPr/>
          </a:p>
        </p:txBody>
      </p:sp>
      <p:pic>
        <p:nvPicPr>
          <p:cNvPr id="1100" name="Google Shape;1100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24"/>
          <p:cNvSpPr txBox="1"/>
          <p:nvPr/>
        </p:nvSpPr>
        <p:spPr>
          <a:xfrm>
            <a:off x="333623" y="1774180"/>
            <a:ext cx="808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Entidades são conectadas umas às outras através de relacionamentos</a:t>
            </a:r>
            <a:endParaRPr/>
          </a:p>
        </p:txBody>
      </p:sp>
      <p:pic>
        <p:nvPicPr>
          <p:cNvPr id="1103" name="Google Shape;1103;p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06" y="2301118"/>
            <a:ext cx="5082528" cy="18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1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0062" y="4053197"/>
            <a:ext cx="4612877" cy="228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1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6"/>
          <p:cNvSpPr txBox="1">
            <a:spLocks noGrp="1"/>
          </p:cNvSpPr>
          <p:nvPr>
            <p:ph type="ctrTitle"/>
          </p:nvPr>
        </p:nvSpPr>
        <p:spPr>
          <a:xfrm>
            <a:off x="1397794" y="2286000"/>
            <a:ext cx="68040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lt1"/>
                </a:solidFill>
              </a:rPr>
              <a:t>Revisão</a:t>
            </a:r>
            <a:endParaRPr/>
          </a:p>
        </p:txBody>
      </p:sp>
      <p:pic>
        <p:nvPicPr>
          <p:cNvPr id="703" name="Google Shape;70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25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endParaRPr dirty="0"/>
          </a:p>
        </p:txBody>
      </p:sp>
      <p:pic>
        <p:nvPicPr>
          <p:cNvPr id="1111" name="Google Shape;1111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25"/>
          <p:cNvSpPr txBox="1"/>
          <p:nvPr/>
        </p:nvSpPr>
        <p:spPr>
          <a:xfrm>
            <a:off x="333623" y="1774180"/>
            <a:ext cx="80889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que indica uma associação entre as instâncias de duas ou mais entidades.</a:t>
            </a:r>
            <a:endParaRPr/>
          </a:p>
        </p:txBody>
      </p:sp>
      <p:pic>
        <p:nvPicPr>
          <p:cNvPr id="1114" name="Google Shape;1114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51" y="2553959"/>
            <a:ext cx="6539765" cy="118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1563" y="3870938"/>
            <a:ext cx="5699118" cy="2184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1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26"/>
          <p:cNvSpPr txBox="1">
            <a:spLocks noGrp="1"/>
          </p:cNvSpPr>
          <p:nvPr>
            <p:ph type="title" idx="4294967295"/>
          </p:nvPr>
        </p:nvSpPr>
        <p:spPr>
          <a:xfrm>
            <a:off x="457199" y="457200"/>
            <a:ext cx="910883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Binário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(Grau 2)</a:t>
            </a:r>
            <a:endParaRPr sz="3200" dirty="0"/>
          </a:p>
        </p:txBody>
      </p:sp>
      <p:pic>
        <p:nvPicPr>
          <p:cNvPr id="1122" name="Google Shape;1122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26"/>
          <p:cNvSpPr txBox="1"/>
          <p:nvPr/>
        </p:nvSpPr>
        <p:spPr>
          <a:xfrm>
            <a:off x="333623" y="1774180"/>
            <a:ext cx="808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 dois conjuntos de entidades distintas</a:t>
            </a:r>
            <a:endParaRPr/>
          </a:p>
        </p:txBody>
      </p:sp>
      <p:pic>
        <p:nvPicPr>
          <p:cNvPr id="1125" name="Google Shape;1125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" y="2247900"/>
            <a:ext cx="3856526" cy="20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605" y="4473313"/>
            <a:ext cx="7220958" cy="18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253" y="3467259"/>
            <a:ext cx="7325747" cy="3000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27"/>
          <p:cNvSpPr txBox="1">
            <a:spLocks noGrp="1"/>
          </p:cNvSpPr>
          <p:nvPr>
            <p:ph type="title" idx="4294967295"/>
          </p:nvPr>
        </p:nvSpPr>
        <p:spPr>
          <a:xfrm>
            <a:off x="293762" y="184824"/>
            <a:ext cx="910883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Ternário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(Grau 3)</a:t>
            </a:r>
            <a:endParaRPr sz="3200" dirty="0"/>
          </a:p>
        </p:txBody>
      </p:sp>
      <p:pic>
        <p:nvPicPr>
          <p:cNvPr id="1133" name="Google Shape;1133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1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2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04 - MER - Abstrações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27"/>
          <p:cNvSpPr txBox="1"/>
          <p:nvPr/>
        </p:nvSpPr>
        <p:spPr>
          <a:xfrm>
            <a:off x="283901" y="1329025"/>
            <a:ext cx="808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3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três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conjuntos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distintas</a:t>
            </a:r>
            <a:endParaRPr dirty="0"/>
          </a:p>
        </p:txBody>
      </p:sp>
      <p:pic>
        <p:nvPicPr>
          <p:cNvPr id="1137" name="Google Shape;1137;p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623" y="1679331"/>
            <a:ext cx="3936481" cy="21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8"/>
          <p:cNvSpPr txBox="1">
            <a:spLocks noGrp="1"/>
          </p:cNvSpPr>
          <p:nvPr>
            <p:ph type="title" idx="4294967295"/>
          </p:nvPr>
        </p:nvSpPr>
        <p:spPr>
          <a:xfrm>
            <a:off x="333623" y="41028"/>
            <a:ext cx="910883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Auto-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endParaRPr sz="3200" dirty="0"/>
          </a:p>
        </p:txBody>
      </p:sp>
      <p:pic>
        <p:nvPicPr>
          <p:cNvPr id="1145" name="Google Shape;114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1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28"/>
          <p:cNvSpPr txBox="1"/>
          <p:nvPr/>
        </p:nvSpPr>
        <p:spPr>
          <a:xfrm>
            <a:off x="278525" y="1100940"/>
            <a:ext cx="80889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 instâncias de um conjunto-entidade com instâncias desse mesmo conjunto-entidade</a:t>
            </a:r>
            <a:endParaRPr/>
          </a:p>
        </p:txBody>
      </p:sp>
      <p:pic>
        <p:nvPicPr>
          <p:cNvPr id="1148" name="Google Shape;1148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623" y="1858563"/>
            <a:ext cx="2522119" cy="235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5003" y="3077323"/>
            <a:ext cx="4774076" cy="166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1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29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/>
          </a:p>
        </p:txBody>
      </p:sp>
      <p:sp>
        <p:nvSpPr>
          <p:cNvPr id="1156" name="Google Shape;1156;p129"/>
          <p:cNvSpPr txBox="1"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ou informação que se pode relacionar como propriedade da ocorrência da entidade ou relacionamento.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 na identificação de uma determinada ocorrência de entidade ou relacionamento.</a:t>
            </a:r>
            <a:endParaRPr/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Descreve, identifica, qualifica o objeto da entidade.</a:t>
            </a:r>
            <a:endParaRPr/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Notação:</a:t>
            </a:r>
            <a:endParaRPr/>
          </a:p>
        </p:txBody>
      </p:sp>
      <p:sp>
        <p:nvSpPr>
          <p:cNvPr id="1157" name="Google Shape;1157;p129"/>
          <p:cNvSpPr txBox="1"/>
          <p:nvPr/>
        </p:nvSpPr>
        <p:spPr>
          <a:xfrm>
            <a:off x="7308850" y="5229225"/>
            <a:ext cx="5762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29"/>
          <p:cNvSpPr txBox="1"/>
          <p:nvPr/>
        </p:nvSpPr>
        <p:spPr>
          <a:xfrm>
            <a:off x="6000750" y="4719637"/>
            <a:ext cx="1550987" cy="4127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29"/>
          <p:cNvSpPr txBox="1"/>
          <p:nvPr/>
        </p:nvSpPr>
        <p:spPr>
          <a:xfrm>
            <a:off x="6516687" y="5589587"/>
            <a:ext cx="13477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Endereço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29"/>
          <p:cNvSpPr txBox="1"/>
          <p:nvPr/>
        </p:nvSpPr>
        <p:spPr>
          <a:xfrm>
            <a:off x="6156325" y="5949950"/>
            <a:ext cx="13477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29"/>
          <p:cNvSpPr txBox="1"/>
          <p:nvPr/>
        </p:nvSpPr>
        <p:spPr>
          <a:xfrm>
            <a:off x="4214812" y="4556125"/>
            <a:ext cx="6191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 Narrow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p129"/>
          <p:cNvCxnSpPr/>
          <p:nvPr/>
        </p:nvCxnSpPr>
        <p:spPr>
          <a:xfrm rot="5400000">
            <a:off x="5858668" y="5644356"/>
            <a:ext cx="1000125" cy="1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3" name="Google Shape;1163;p129"/>
          <p:cNvCxnSpPr/>
          <p:nvPr/>
        </p:nvCxnSpPr>
        <p:spPr>
          <a:xfrm flipH="1">
            <a:off x="6769100" y="5132387"/>
            <a:ext cx="7937" cy="376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4" name="Google Shape;1164;p129"/>
          <p:cNvCxnSpPr/>
          <p:nvPr/>
        </p:nvCxnSpPr>
        <p:spPr>
          <a:xfrm rot="-5400000" flipH="1">
            <a:off x="7021512" y="5292725"/>
            <a:ext cx="277812" cy="365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5" name="Google Shape;1165;p129"/>
          <p:cNvSpPr/>
          <p:nvPr/>
        </p:nvSpPr>
        <p:spPr>
          <a:xfrm>
            <a:off x="6688137" y="5516562"/>
            <a:ext cx="144462" cy="144462"/>
          </a:xfrm>
          <a:prstGeom prst="ellipse">
            <a:avLst/>
          </a:prstGeom>
          <a:solidFill>
            <a:schemeClr val="l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129"/>
          <p:cNvSpPr/>
          <p:nvPr/>
        </p:nvSpPr>
        <p:spPr>
          <a:xfrm>
            <a:off x="6300787" y="6092825"/>
            <a:ext cx="144462" cy="144462"/>
          </a:xfrm>
          <a:prstGeom prst="ellipse">
            <a:avLst/>
          </a:prstGeom>
          <a:solidFill>
            <a:schemeClr val="l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129"/>
          <p:cNvSpPr/>
          <p:nvPr/>
        </p:nvSpPr>
        <p:spPr>
          <a:xfrm>
            <a:off x="7091362" y="5300662"/>
            <a:ext cx="144462" cy="144462"/>
          </a:xfrm>
          <a:prstGeom prst="ellipse">
            <a:avLst/>
          </a:prstGeom>
          <a:solidFill>
            <a:schemeClr val="lt1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p129"/>
          <p:cNvCxnSpPr/>
          <p:nvPr/>
        </p:nvCxnSpPr>
        <p:spPr>
          <a:xfrm>
            <a:off x="7164387" y="5141912"/>
            <a:ext cx="0" cy="1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9" name="Google Shape;1169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1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p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3512" y="4359275"/>
            <a:ext cx="752475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1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32"/>
          <p:cNvSpPr txBox="1">
            <a:spLocks noGrp="1"/>
          </p:cNvSpPr>
          <p:nvPr>
            <p:ph type="ctrTitle"/>
          </p:nvPr>
        </p:nvSpPr>
        <p:spPr>
          <a:xfrm>
            <a:off x="2195512" y="1989137"/>
            <a:ext cx="59055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Exercício  MER Lógico</a:t>
            </a:r>
            <a:endParaRPr/>
          </a:p>
        </p:txBody>
      </p:sp>
      <p:sp>
        <p:nvSpPr>
          <p:cNvPr id="1218" name="Google Shape;1218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9" name="Google Shape;12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1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A03013-BE22-44B9-9624-8313B2777F7C}"/>
              </a:ext>
            </a:extLst>
          </p:cNvPr>
          <p:cNvSpPr/>
          <p:nvPr/>
        </p:nvSpPr>
        <p:spPr>
          <a:xfrm>
            <a:off x="182880" y="1093787"/>
            <a:ext cx="8370277" cy="262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5" name="Google Shape;1225;p133"/>
          <p:cNvSpPr txBox="1">
            <a:spLocks noGrp="1"/>
          </p:cNvSpPr>
          <p:nvPr>
            <p:ph type="title" idx="4294967295"/>
          </p:nvPr>
        </p:nvSpPr>
        <p:spPr>
          <a:xfrm>
            <a:off x="395287" y="508000"/>
            <a:ext cx="69850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Modelagem de Dados - Regras</a:t>
            </a:r>
            <a:endParaRPr/>
          </a:p>
        </p:txBody>
      </p:sp>
      <p:pic>
        <p:nvPicPr>
          <p:cNvPr id="1226" name="Google Shape;1226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133"/>
          <p:cNvSpPr txBox="1"/>
          <p:nvPr/>
        </p:nvSpPr>
        <p:spPr>
          <a:xfrm>
            <a:off x="773723" y="1224881"/>
            <a:ext cx="7680960" cy="48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 que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informação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campo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um campo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civil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solteiro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estrangeira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primária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frequência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campo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x 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Nunca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campo data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05 - MER - Abstrações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4"/>
          <p:cNvSpPr txBox="1">
            <a:spLocks noGrp="1"/>
          </p:cNvSpPr>
          <p:nvPr>
            <p:ph type="title" idx="4294967295"/>
          </p:nvPr>
        </p:nvSpPr>
        <p:spPr>
          <a:xfrm>
            <a:off x="250825" y="417513"/>
            <a:ext cx="34671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Exercício 01</a:t>
            </a:r>
            <a:endParaRPr/>
          </a:p>
        </p:txBody>
      </p:sp>
      <p:sp>
        <p:nvSpPr>
          <p:cNvPr id="1238" name="Google Shape;1238;p134"/>
          <p:cNvSpPr txBox="1">
            <a:spLocks noGrp="1"/>
          </p:cNvSpPr>
          <p:nvPr>
            <p:ph type="body" idx="4294967295"/>
          </p:nvPr>
        </p:nvSpPr>
        <p:spPr>
          <a:xfrm>
            <a:off x="323850" y="10033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 b="1"/>
              <a:t>Escola  na  CSN - Companhia Siderúrgica Nacional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600" b="1"/>
          </a:p>
          <a:p>
            <a:pPr marL="342900" lvl="0" indent="-342900" algn="just" rtl="0">
              <a:spcBef>
                <a:spcPts val="280"/>
              </a:spcBef>
              <a:spcAft>
                <a:spcPts val="0"/>
              </a:spcAft>
              <a:buSzPts val="1050"/>
              <a:buChar char="■"/>
            </a:pPr>
            <a:r>
              <a:rPr lang="en-US" sz="1400"/>
              <a:t>A Companhia  está implementando   2. grau para os funcionários.  Uma entrevista com o administrador do Recursos Humanos da CSN resultou nas seguintes informações:</a:t>
            </a:r>
            <a:endParaRPr/>
          </a:p>
          <a:p>
            <a:pPr marL="57150" lvl="0" indent="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endParaRPr sz="1400"/>
          </a:p>
          <a:p>
            <a:pPr marL="742950" lvl="1" indent="-28575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Requisito Funcional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Precisa controlar os Alunos, setor, cargo, estado civil, Professores, Disciplina que tem aula, </a:t>
            </a:r>
            <a:endParaRPr/>
          </a:p>
          <a:p>
            <a:pPr marL="742950" lvl="1" indent="-285750" algn="just" rtl="0"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Dados levantados</a:t>
            </a:r>
            <a:r>
              <a:rPr lang="en-US" sz="1400"/>
              <a:t>: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Aluno, Data Nascimento, Estado Civil, Setor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Professores, Data de Nascimento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Disciplina, matéria que o aluno está cursando, matéria que o professor está lecionando</a:t>
            </a:r>
            <a:endParaRPr/>
          </a:p>
          <a:p>
            <a:pPr marL="742950" lvl="1" indent="-285750" algn="just" rtl="0"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Regras de Negócio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setor.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estado civil.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cargo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pode cursar várias disciplinas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disciplina pode ser cursada por vários alunos 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professor pode ministrar  várias disciplinas para vários alunos.</a:t>
            </a:r>
            <a:endParaRPr/>
          </a:p>
          <a:p>
            <a:pPr marL="1371600" lvl="3" indent="0" algn="just" rtl="0">
              <a:spcBef>
                <a:spcPts val="280"/>
              </a:spcBef>
              <a:spcAft>
                <a:spcPts val="0"/>
              </a:spcAft>
              <a:buSzPts val="980"/>
              <a:buFont typeface="Noto Sans Symbols"/>
              <a:buNone/>
            </a:pPr>
            <a:endParaRPr sz="1400"/>
          </a:p>
        </p:txBody>
      </p:sp>
      <p:pic>
        <p:nvPicPr>
          <p:cNvPr id="1239" name="Google Shape;1239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1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35"/>
          <p:cNvSpPr txBox="1">
            <a:spLocks noGrp="1"/>
          </p:cNvSpPr>
          <p:nvPr>
            <p:ph type="title" idx="4294967295"/>
          </p:nvPr>
        </p:nvSpPr>
        <p:spPr>
          <a:xfrm>
            <a:off x="250825" y="417513"/>
            <a:ext cx="34671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</a:rPr>
              <a:t>Exercício 02</a:t>
            </a:r>
            <a:endParaRPr/>
          </a:p>
        </p:txBody>
      </p:sp>
      <p:sp>
        <p:nvSpPr>
          <p:cNvPr id="1248" name="Google Shape;1248;p135"/>
          <p:cNvSpPr txBox="1">
            <a:spLocks noGrp="1"/>
          </p:cNvSpPr>
          <p:nvPr>
            <p:ph type="body" idx="4294967295"/>
          </p:nvPr>
        </p:nvSpPr>
        <p:spPr>
          <a:xfrm>
            <a:off x="323850" y="10033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 b="1"/>
              <a:t>Escola  na  CSN - Companhia Siderúrgica Nacional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600" b="1"/>
          </a:p>
          <a:p>
            <a:pPr marL="342900" lvl="0" indent="-342900" algn="just" rtl="0">
              <a:spcBef>
                <a:spcPts val="280"/>
              </a:spcBef>
              <a:spcAft>
                <a:spcPts val="0"/>
              </a:spcAft>
              <a:buSzPts val="1050"/>
              <a:buChar char="■"/>
            </a:pPr>
            <a:r>
              <a:rPr lang="en-US" sz="1400"/>
              <a:t>A Companhia  está implementando   2. grau para os funcionários.  Uma entrevista com o administrador do Recursos Humanos da CSN resultou nas seguintes informações:</a:t>
            </a:r>
            <a:endParaRPr/>
          </a:p>
          <a:p>
            <a:pPr marL="57150" lvl="0" indent="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050"/>
              <a:buFont typeface="Noto Sans Symbols"/>
              <a:buNone/>
            </a:pPr>
            <a:endParaRPr sz="1400"/>
          </a:p>
          <a:p>
            <a:pPr marL="742950" lvl="1" indent="-28575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Requisito Funcional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Precisa controlar os Alunos, setor, cargo, estado civil e Cidade de Origem, Professores, Disciplina que tem aula, </a:t>
            </a:r>
            <a:endParaRPr/>
          </a:p>
          <a:p>
            <a:pPr marL="742950" lvl="1" indent="-285750" algn="just" rtl="0"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Dados levantados</a:t>
            </a:r>
            <a:r>
              <a:rPr lang="en-US" sz="1400"/>
              <a:t>: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Aluno, Data Nascimento, Estado Civil, Setor,  </a:t>
            </a:r>
            <a:r>
              <a:rPr lang="en-US" sz="1400">
                <a:solidFill>
                  <a:srgbClr val="C00000"/>
                </a:solidFill>
              </a:rPr>
              <a:t>Cidade</a:t>
            </a:r>
            <a:r>
              <a:rPr lang="en-US" sz="1400"/>
              <a:t> e UF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Professores, </a:t>
            </a:r>
            <a:r>
              <a:rPr lang="en-US" sz="1400">
                <a:solidFill>
                  <a:srgbClr val="C00000"/>
                </a:solidFill>
              </a:rPr>
              <a:t>Estado Civil </a:t>
            </a:r>
            <a:r>
              <a:rPr lang="en-US" sz="1400"/>
              <a:t>e Data de Nascimento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Disciplina, matéria que o aluno está cursando, matéria que o professor está lecionando</a:t>
            </a:r>
            <a:endParaRPr/>
          </a:p>
          <a:p>
            <a:pPr marL="742950" lvl="1" indent="-285750" algn="just" rtl="0">
              <a:spcBef>
                <a:spcPts val="280"/>
              </a:spcBef>
              <a:spcAft>
                <a:spcPts val="0"/>
              </a:spcAft>
              <a:buSzPts val="1120"/>
              <a:buChar char="◻"/>
            </a:pPr>
            <a:r>
              <a:rPr lang="en-US" sz="1400" b="1"/>
              <a:t>Regras de Negócio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setor.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estado civil.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tem somente um cargo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>
                <a:solidFill>
                  <a:srgbClr val="C00000"/>
                </a:solidFill>
              </a:rPr>
              <a:t>1 UF pode ter várias cidades e 1 aluno só tem 1 cidade e não pode ter inconsistência entre UF e Cidade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aluno pode cursar várias disciplinas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disciplina pode ser cursada por vários alunos 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/>
              <a:t>1 professor pode ministrar  várias disciplinas para vários alunos.</a:t>
            </a:r>
            <a:endParaRPr/>
          </a:p>
          <a:p>
            <a:pPr marL="1143000" lvl="2" indent="-228600" algn="just" rtl="0">
              <a:spcBef>
                <a:spcPts val="280"/>
              </a:spcBef>
              <a:spcAft>
                <a:spcPts val="0"/>
              </a:spcAft>
              <a:buSzPts val="910"/>
              <a:buChar char="■"/>
            </a:pPr>
            <a:r>
              <a:rPr lang="en-US" sz="1400">
                <a:solidFill>
                  <a:srgbClr val="C00000"/>
                </a:solidFill>
              </a:rPr>
              <a:t>1 professor tem somente um estado civil</a:t>
            </a:r>
            <a:endParaRPr/>
          </a:p>
          <a:p>
            <a:pPr marL="1371600" lvl="3" indent="0" algn="just" rtl="0">
              <a:spcBef>
                <a:spcPts val="280"/>
              </a:spcBef>
              <a:spcAft>
                <a:spcPts val="0"/>
              </a:spcAft>
              <a:buSzPts val="980"/>
              <a:buFont typeface="Noto Sans Symbols"/>
              <a:buNone/>
            </a:pPr>
            <a:endParaRPr sz="1400"/>
          </a:p>
        </p:txBody>
      </p:sp>
      <p:pic>
        <p:nvPicPr>
          <p:cNvPr id="1249" name="Google Shape;1249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1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36"/>
          <p:cNvSpPr txBox="1">
            <a:spLocks noGrp="1"/>
          </p:cNvSpPr>
          <p:nvPr>
            <p:ph type="ctrTitle"/>
          </p:nvPr>
        </p:nvSpPr>
        <p:spPr>
          <a:xfrm>
            <a:off x="3108325" y="2276475"/>
            <a:ext cx="55784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Vídeo – Era da Informação</a:t>
            </a:r>
            <a: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-US" sz="2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56" name="Google Shape;1256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287" y="6921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36"/>
          <p:cNvSpPr txBox="1">
            <a:spLocks noGrp="1"/>
          </p:cNvSpPr>
          <p:nvPr>
            <p:ph type="ftr" idx="11"/>
          </p:nvPr>
        </p:nvSpPr>
        <p:spPr>
          <a:xfrm>
            <a:off x="310832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7"/>
          <p:cNvSpPr txBox="1"/>
          <p:nvPr/>
        </p:nvSpPr>
        <p:spPr>
          <a:xfrm>
            <a:off x="0" y="1071563"/>
            <a:ext cx="889317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Processamento sem BD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Dados não Compartilha dados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063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969" y="2082751"/>
            <a:ext cx="705802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5306" y="1300336"/>
            <a:ext cx="3468688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37"/>
          <p:cNvSpPr txBox="1">
            <a:spLocks noGrp="1"/>
          </p:cNvSpPr>
          <p:nvPr>
            <p:ph type="title" idx="4294967295"/>
          </p:nvPr>
        </p:nvSpPr>
        <p:spPr>
          <a:xfrm>
            <a:off x="344487" y="417512"/>
            <a:ext cx="71374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Era da Informação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265" name="Google Shape;1265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1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37"/>
          <p:cNvSpPr txBox="1"/>
          <p:nvPr/>
        </p:nvSpPr>
        <p:spPr>
          <a:xfrm>
            <a:off x="344475" y="1214112"/>
            <a:ext cx="75612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https://www.youtube.com/watch?v=ZVE4Qwl7Evs&amp;t=32s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9" name="Google Shape;1269;p137" descr="O que a máquina a vapor representou para os artesãos no século XVIII, o computador representou para os operários no século XX. A era da informação, também conhecida como era digital marcou o surgimento do que Peter Drucker chamou de trabalhador do conhecimento. Afinal, para trabalhar com automação industrial, robótica e informática, as capacidades intelectuais seriam mais necessárias do que os músculos. Confira neste episódio do Indigo Drops - Nanolearning.&#10;&#10;&#10;Texto e narração: Camila Pires&#10;Imagens: Getty Images&#10;Edição: Equipe Indigo" title="ERA DA INFORMAÇÃO (ERA DIGITAL) | #nanolearnin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5875" y="1690196"/>
            <a:ext cx="5976000" cy="44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8"/>
          <p:cNvSpPr txBox="1">
            <a:spLocks noGrp="1"/>
          </p:cNvSpPr>
          <p:nvPr>
            <p:ph type="ctrTitle"/>
          </p:nvPr>
        </p:nvSpPr>
        <p:spPr>
          <a:xfrm>
            <a:off x="1600200" y="1773237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Questionário</a:t>
            </a:r>
            <a:endParaRPr/>
          </a:p>
        </p:txBody>
      </p:sp>
      <p:sp>
        <p:nvSpPr>
          <p:cNvPr id="1276" name="Google Shape;1276;p1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5" name="Google Shape;1285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757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39"/>
          <p:cNvSpPr txBox="1"/>
          <p:nvPr/>
        </p:nvSpPr>
        <p:spPr>
          <a:xfrm>
            <a:off x="4762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7" name="Google Shape;1287;p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37" y="1433512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1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787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139"/>
          <p:cNvSpPr txBox="1"/>
          <p:nvPr/>
        </p:nvSpPr>
        <p:spPr>
          <a:xfrm>
            <a:off x="307975" y="5113587"/>
            <a:ext cx="16812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0" name="Google Shape;1290;p139"/>
          <p:cNvCxnSpPr/>
          <p:nvPr/>
        </p:nvCxnSpPr>
        <p:spPr>
          <a:xfrm rot="10800000" flipH="1">
            <a:off x="2051050" y="4724362"/>
            <a:ext cx="3968700" cy="5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1" name="Google Shape;1291;p1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139"/>
          <p:cNvSpPr txBox="1"/>
          <p:nvPr/>
        </p:nvSpPr>
        <p:spPr>
          <a:xfrm>
            <a:off x="6421087" y="1817688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5"/>
          <p:cNvSpPr txBox="1">
            <a:spLocks noGrp="1"/>
          </p:cNvSpPr>
          <p:nvPr>
            <p:ph type="title"/>
          </p:nvPr>
        </p:nvSpPr>
        <p:spPr>
          <a:xfrm>
            <a:off x="446087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694" name="Google Shape;694;p85"/>
          <p:cNvSpPr txBox="1">
            <a:spLocks noGrp="1"/>
          </p:cNvSpPr>
          <p:nvPr>
            <p:ph type="body" idx="1"/>
          </p:nvPr>
        </p:nvSpPr>
        <p:spPr>
          <a:xfrm>
            <a:off x="2289614" y="1058887"/>
            <a:ext cx="6264275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/>
              <a:t>DBA – 2 </a:t>
            </a:r>
            <a:r>
              <a:rPr lang="en-US" sz="1800" b="1" dirty="0" err="1"/>
              <a:t>Vídeo</a:t>
            </a:r>
            <a:endParaRPr lang="en-US" sz="1800" b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/>
              <a:t>AD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 -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dirty="0" err="1"/>
              <a:t>Modelo</a:t>
            </a:r>
            <a:r>
              <a:rPr lang="en-US" sz="1800" b="1" dirty="0"/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lang="en-US" sz="1800" b="1" dirty="0"/>
              <a:t> /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física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sz="18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Kahoot - </a:t>
            </a:r>
            <a:r>
              <a:rPr lang="en-US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sz="1800" dirty="0"/>
          </a:p>
          <a:p>
            <a:pPr marL="34290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81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8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Aula 05 - MER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Abstrações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136632"/>
      </p:ext>
    </p:extLst>
  </p:cSld>
  <p:clrMapOvr>
    <a:masterClrMapping/>
  </p:clrMapOvr>
  <p:transition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41"/>
          <p:cNvSpPr txBox="1">
            <a:spLocks noGrp="1"/>
          </p:cNvSpPr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308" name="Google Shape;1308;p1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141"/>
          <p:cNvSpPr txBox="1"/>
          <p:nvPr/>
        </p:nvSpPr>
        <p:spPr>
          <a:xfrm>
            <a:off x="2555875" y="4508500"/>
            <a:ext cx="5921375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 Wellington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/>
              <a:t>Processamento com BD</a:t>
            </a:r>
            <a:endParaRPr sz="2800" b="1"/>
          </a:p>
        </p:txBody>
      </p:sp>
      <p:sp>
        <p:nvSpPr>
          <p:cNvPr id="720" name="Google Shape;720;p88"/>
          <p:cNvSpPr txBox="1">
            <a:spLocks noGrp="1"/>
          </p:cNvSpPr>
          <p:nvPr>
            <p:ph type="body" idx="1"/>
          </p:nvPr>
        </p:nvSpPr>
        <p:spPr>
          <a:xfrm>
            <a:off x="381000" y="1430338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Exemplo:</a:t>
            </a:r>
            <a:endParaRPr sz="2400"/>
          </a:p>
        </p:txBody>
      </p:sp>
      <p:sp>
        <p:nvSpPr>
          <p:cNvPr id="721" name="Google Shape;721;p88"/>
          <p:cNvSpPr/>
          <p:nvPr/>
        </p:nvSpPr>
        <p:spPr>
          <a:xfrm>
            <a:off x="1143000" y="3016250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8"/>
          <p:cNvSpPr/>
          <p:nvPr/>
        </p:nvSpPr>
        <p:spPr>
          <a:xfrm>
            <a:off x="3505200" y="2778125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8"/>
          <p:cNvSpPr/>
          <p:nvPr/>
        </p:nvSpPr>
        <p:spPr>
          <a:xfrm>
            <a:off x="5867400" y="3016250"/>
            <a:ext cx="1676400" cy="1190625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8"/>
          <p:cNvSpPr/>
          <p:nvPr/>
        </p:nvSpPr>
        <p:spPr>
          <a:xfrm>
            <a:off x="3581400" y="3214688"/>
            <a:ext cx="1219200" cy="5953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Sistema de</a:t>
            </a:r>
            <a:b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Produção</a:t>
            </a:r>
          </a:p>
        </p:txBody>
      </p:sp>
      <p:sp>
        <p:nvSpPr>
          <p:cNvPr id="725" name="Google Shape;725;p88"/>
          <p:cNvSpPr/>
          <p:nvPr/>
        </p:nvSpPr>
        <p:spPr>
          <a:xfrm>
            <a:off x="1200150" y="3413125"/>
            <a:ext cx="1143000" cy="5953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Sistema</a:t>
            </a:r>
            <a:b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de Vendas</a:t>
            </a:r>
          </a:p>
        </p:txBody>
      </p:sp>
      <p:sp>
        <p:nvSpPr>
          <p:cNvPr id="726" name="Google Shape;726;p88"/>
          <p:cNvSpPr/>
          <p:nvPr/>
        </p:nvSpPr>
        <p:spPr>
          <a:xfrm>
            <a:off x="5943600" y="3413125"/>
            <a:ext cx="1219200" cy="5953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Sistema de</a:t>
            </a:r>
            <a:b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</a:br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Engenharia</a:t>
            </a:r>
          </a:p>
        </p:txBody>
      </p:sp>
      <p:sp>
        <p:nvSpPr>
          <p:cNvPr id="727" name="Google Shape;727;p88"/>
          <p:cNvSpPr/>
          <p:nvPr/>
        </p:nvSpPr>
        <p:spPr>
          <a:xfrm>
            <a:off x="4038600" y="4127500"/>
            <a:ext cx="457200" cy="555625"/>
          </a:xfrm>
          <a:prstGeom prst="upDownArrow">
            <a:avLst>
              <a:gd name="adj1" fmla="val 50000"/>
              <a:gd name="adj2" fmla="val 23332"/>
            </a:avLst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88"/>
          <p:cNvSpPr/>
          <p:nvPr/>
        </p:nvSpPr>
        <p:spPr>
          <a:xfrm>
            <a:off x="3200400" y="4841875"/>
            <a:ext cx="2133600" cy="1270000"/>
          </a:xfrm>
          <a:prstGeom prst="can">
            <a:avLst>
              <a:gd name="adj" fmla="val 25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88"/>
          <p:cNvSpPr/>
          <p:nvPr/>
        </p:nvSpPr>
        <p:spPr>
          <a:xfrm>
            <a:off x="3371850" y="6191250"/>
            <a:ext cx="1885950" cy="2682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Dados de Produtos</a:t>
            </a:r>
          </a:p>
        </p:txBody>
      </p:sp>
      <p:sp>
        <p:nvSpPr>
          <p:cNvPr id="730" name="Google Shape;730;p88"/>
          <p:cNvSpPr/>
          <p:nvPr/>
        </p:nvSpPr>
        <p:spPr>
          <a:xfrm>
            <a:off x="3352800" y="5397500"/>
            <a:ext cx="1885950" cy="2682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Banco de Dados</a:t>
            </a:r>
          </a:p>
        </p:txBody>
      </p:sp>
      <p:sp>
        <p:nvSpPr>
          <p:cNvPr id="731" name="Google Shape;731;p88"/>
          <p:cNvSpPr/>
          <p:nvPr/>
        </p:nvSpPr>
        <p:spPr>
          <a:xfrm rot="1971374">
            <a:off x="5410200" y="4286250"/>
            <a:ext cx="457200" cy="555625"/>
          </a:xfrm>
          <a:prstGeom prst="upDownArrow">
            <a:avLst>
              <a:gd name="adj1" fmla="val 50000"/>
              <a:gd name="adj2" fmla="val 23332"/>
            </a:avLst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88"/>
          <p:cNvSpPr/>
          <p:nvPr/>
        </p:nvSpPr>
        <p:spPr>
          <a:xfrm rot="-2141038">
            <a:off x="2667000" y="4302125"/>
            <a:ext cx="457200" cy="539750"/>
          </a:xfrm>
          <a:prstGeom prst="upDownArrow">
            <a:avLst>
              <a:gd name="adj1" fmla="val 50000"/>
              <a:gd name="adj2" fmla="val 22666"/>
            </a:avLst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8"/>
          <p:cNvSpPr txBox="1"/>
          <p:nvPr/>
        </p:nvSpPr>
        <p:spPr>
          <a:xfrm>
            <a:off x="684213" y="2068513"/>
            <a:ext cx="4757737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Coleção de Dados Relacionados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8456" y="1282436"/>
            <a:ext cx="3468688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0497" y="4322762"/>
            <a:ext cx="2201692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8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9"/>
          <p:cNvSpPr txBox="1">
            <a:spLocks noGrp="1"/>
          </p:cNvSpPr>
          <p:nvPr>
            <p:ph type="title"/>
          </p:nvPr>
        </p:nvSpPr>
        <p:spPr>
          <a:xfrm>
            <a:off x="381000" y="549275"/>
            <a:ext cx="60182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FF0000"/>
                </a:solidFill>
              </a:rPr>
              <a:t>Abordagem ER para Projeto Lógico de Bancos de Dados</a:t>
            </a:r>
            <a:endParaRPr/>
          </a:p>
        </p:txBody>
      </p:sp>
      <p:pic>
        <p:nvPicPr>
          <p:cNvPr id="743" name="Google Shape;74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1853450"/>
            <a:ext cx="6918450" cy="2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0972" y="4125787"/>
            <a:ext cx="2201692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 txBox="1">
            <a:spLocks noGrp="1"/>
          </p:cNvSpPr>
          <p:nvPr>
            <p:ph type="ctrTitle"/>
          </p:nvPr>
        </p:nvSpPr>
        <p:spPr>
          <a:xfrm>
            <a:off x="1710089" y="2000426"/>
            <a:ext cx="7272337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Representação Física do SGBD</a:t>
            </a:r>
            <a:endParaRPr/>
          </a:p>
        </p:txBody>
      </p:sp>
      <p:sp>
        <p:nvSpPr>
          <p:cNvPr id="752" name="Google Shape;752;p9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Aula 05 - MER - Abstrações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91"/>
          <p:cNvSpPr txBox="1">
            <a:spLocks noGrp="1"/>
          </p:cNvSpPr>
          <p:nvPr>
            <p:ph type="ctrTitle" idx="4294967295"/>
          </p:nvPr>
        </p:nvSpPr>
        <p:spPr>
          <a:xfrm>
            <a:off x="0" y="836612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Representação Física do SGBD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353" y="1182688"/>
            <a:ext cx="4968875" cy="567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674" y="3312576"/>
            <a:ext cx="2245100" cy="23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5129" y="1027633"/>
            <a:ext cx="2312707" cy="1053696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9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Aula 05 - MER - </a:t>
            </a:r>
            <a:r>
              <a:rPr lang="en-US" dirty="0" err="1"/>
              <a:t>Abstrações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1925</Words>
  <Application>Microsoft Office PowerPoint</Application>
  <PresentationFormat>Apresentação na tela (4:3)</PresentationFormat>
  <Paragraphs>339</Paragraphs>
  <Slides>54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12</vt:i4>
      </vt:variant>
      <vt:variant>
        <vt:lpstr>Títulos de slides</vt:lpstr>
      </vt:variant>
      <vt:variant>
        <vt:i4>54</vt:i4>
      </vt:variant>
    </vt:vector>
  </HeadingPairs>
  <TitlesOfParts>
    <vt:vector size="73" baseType="lpstr">
      <vt:lpstr>Times New Roman</vt:lpstr>
      <vt:lpstr>Noto Sans Symbols</vt:lpstr>
      <vt:lpstr>Roboto</vt:lpstr>
      <vt:lpstr>Tahoma</vt:lpstr>
      <vt:lpstr>Arial Narrow</vt:lpstr>
      <vt:lpstr>Arial</vt:lpstr>
      <vt:lpstr>Arial Black</vt:lpstr>
      <vt:lpstr>2_Pixel</vt:lpstr>
      <vt:lpstr>Pixel</vt:lpstr>
      <vt:lpstr>6_Pixel</vt:lpstr>
      <vt:lpstr>9_Pixel</vt:lpstr>
      <vt:lpstr>10_Pixel</vt:lpstr>
      <vt:lpstr>7_Pixel</vt:lpstr>
      <vt:lpstr>3_Pixel</vt:lpstr>
      <vt:lpstr>12_Pixel</vt:lpstr>
      <vt:lpstr>13_Pixel</vt:lpstr>
      <vt:lpstr>4_Pixel</vt:lpstr>
      <vt:lpstr>5_Pixel</vt:lpstr>
      <vt:lpstr>8_Pixel</vt:lpstr>
      <vt:lpstr> Conceitos de Modelagem de Dados  Abordagem Entidade-Relacionamento  MER – Conceitual / Lógico / Físico   </vt:lpstr>
      <vt:lpstr>Planejamento</vt:lpstr>
      <vt:lpstr>Agenda</vt:lpstr>
      <vt:lpstr>Revisão</vt:lpstr>
      <vt:lpstr>Apresentação do PowerPoint</vt:lpstr>
      <vt:lpstr>Processamento com BD</vt:lpstr>
      <vt:lpstr>Abordagem ER para Projeto Lógico de Bancos de Dados</vt:lpstr>
      <vt:lpstr>Representação Física do SGBD</vt:lpstr>
      <vt:lpstr>Representação Física do SGBD</vt:lpstr>
      <vt:lpstr>DBA – Administrador de Banco de Dados   </vt:lpstr>
      <vt:lpstr>Administradores de Banco de Dados (DBA) </vt:lpstr>
      <vt:lpstr>Administradores de Banco de Dados (DBA) </vt:lpstr>
      <vt:lpstr>Administradores de Banco de Dados (DBA)  Onde encontrar os melhores salários para DBA? </vt:lpstr>
      <vt:lpstr> AD – Administrador de Dados  </vt:lpstr>
      <vt:lpstr>Administrador de dados - AD</vt:lpstr>
      <vt:lpstr>Modelo de Dados </vt:lpstr>
      <vt:lpstr>Modelo de Dados</vt:lpstr>
      <vt:lpstr>Modelagem de Dados</vt:lpstr>
      <vt:lpstr>Objetivos de um modelo de dados</vt:lpstr>
      <vt:lpstr>Modelo de Dados - níveis de abstração</vt:lpstr>
      <vt:lpstr>Modelo de Dados - níveis de abstração</vt:lpstr>
      <vt:lpstr>Modelos de Dados</vt:lpstr>
      <vt:lpstr>Modelos de Dados</vt:lpstr>
      <vt:lpstr>Modelos de Dados</vt:lpstr>
      <vt:lpstr>Modelos de Dados</vt:lpstr>
      <vt:lpstr>Modelos de Banco de Dados</vt:lpstr>
      <vt:lpstr>Modelos de Banco de Dados</vt:lpstr>
      <vt:lpstr>Modelos de Banco de Dados</vt:lpstr>
      <vt:lpstr>Modelos de Dados</vt:lpstr>
      <vt:lpstr>Modelos de Banco de Dados</vt:lpstr>
      <vt:lpstr>Modelos de Dados</vt:lpstr>
      <vt:lpstr>Componentes do Modelo de Dados </vt:lpstr>
      <vt:lpstr>Entidades</vt:lpstr>
      <vt:lpstr>Entidades</vt:lpstr>
      <vt:lpstr>Propriedades de entidades</vt:lpstr>
      <vt:lpstr>Entidade Forte</vt:lpstr>
      <vt:lpstr>Entidade Fraca</vt:lpstr>
      <vt:lpstr>Entidade Forte x Fraca</vt:lpstr>
      <vt:lpstr>Relacionamento</vt:lpstr>
      <vt:lpstr>Tabela de Relacionamento</vt:lpstr>
      <vt:lpstr>Tabela Relacionamento Binário (Grau 2)</vt:lpstr>
      <vt:lpstr>Tabela Relacionamento  Ternário (Grau 3)</vt:lpstr>
      <vt:lpstr>Tabela de Auto-relacionamento</vt:lpstr>
      <vt:lpstr>Atributos</vt:lpstr>
      <vt:lpstr>Exercício  MER Lógico</vt:lpstr>
      <vt:lpstr>Modelagem de Dados - Regras</vt:lpstr>
      <vt:lpstr>Exercício 01</vt:lpstr>
      <vt:lpstr>Exercício 02</vt:lpstr>
      <vt:lpstr>Vídeo – Era da Informação  </vt:lpstr>
      <vt:lpstr>Era da Informação  </vt:lpstr>
      <vt:lpstr> Questionário</vt:lpstr>
      <vt:lpstr>Apresentação do PowerPoint</vt:lpstr>
      <vt:lpstr>Agenda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Conceitos de Modelagem de Dados  Abordagem Entidade-Relacionamento  MER – Conceitual / Lógico / Físico   </dc:title>
  <dc:creator>Wellington Silva</dc:creator>
  <cp:lastModifiedBy>Wellington Silva</cp:lastModifiedBy>
  <cp:revision>6</cp:revision>
  <dcterms:modified xsi:type="dcterms:W3CDTF">2021-04-05T20:49:18Z</dcterms:modified>
</cp:coreProperties>
</file>