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 id="2147483680" r:id="rId5"/>
    <p:sldMasterId id="2147483681" r:id="rId6"/>
    <p:sldMasterId id="2147483682" r:id="rId7"/>
    <p:sldMasterId id="2147483683" r:id="rId8"/>
    <p:sldMasterId id="2147483684" r:id="rId9"/>
    <p:sldMasterId id="2147483685" r:id="rId10"/>
    <p:sldMasterId id="2147483686" r:id="rId11"/>
    <p:sldMasterId id="2147483687" r:id="rId12"/>
    <p:sldMasterId id="2147483688" r:id="rId13"/>
    <p:sldMasterId id="2147483689" r:id="rId14"/>
    <p:sldMasterId id="2147483690"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Lst>
  <p:sldSz cy="6858000" cx="9144000"/>
  <p:notesSz cx="6724650" cy="9774225"/>
  <p:embeddedFontLst>
    <p:embeddedFont>
      <p:font typeface="Arial Narrow"/>
      <p:regular r:id="rId53"/>
      <p:bold r:id="rId54"/>
      <p:italic r:id="rId55"/>
      <p:boldItalic r:id="rId56"/>
    </p:embeddedFont>
    <p:embeddedFont>
      <p:font typeface="Tahoma"/>
      <p:regular r:id="rId57"/>
      <p:bold r:id="rId58"/>
    </p:embeddedFont>
    <p:embeddedFont>
      <p:font typeface="Arial Black"/>
      <p:regular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79">
          <p15:clr>
            <a:srgbClr val="000000"/>
          </p15:clr>
        </p15:guide>
        <p15:guide id="2" pos="211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79" orient="horz"/>
        <p:guide pos="211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font" Target="fonts/ArialNarrow-regular.fntdata"/><Relationship Id="rId52" Type="http://schemas.openxmlformats.org/officeDocument/2006/relationships/slide" Target="slides/slide36.xml"/><Relationship Id="rId11" Type="http://schemas.openxmlformats.org/officeDocument/2006/relationships/slideMaster" Target="slideMasters/slideMaster8.xml"/><Relationship Id="rId55" Type="http://schemas.openxmlformats.org/officeDocument/2006/relationships/font" Target="fonts/ArialNarrow-italic.fntdata"/><Relationship Id="rId10" Type="http://schemas.openxmlformats.org/officeDocument/2006/relationships/slideMaster" Target="slideMasters/slideMaster7.xml"/><Relationship Id="rId54" Type="http://schemas.openxmlformats.org/officeDocument/2006/relationships/font" Target="fonts/ArialNarrow-bold.fntdata"/><Relationship Id="rId13" Type="http://schemas.openxmlformats.org/officeDocument/2006/relationships/slideMaster" Target="slideMasters/slideMaster10.xml"/><Relationship Id="rId57" Type="http://schemas.openxmlformats.org/officeDocument/2006/relationships/font" Target="fonts/Tahoma-regular.fntdata"/><Relationship Id="rId12" Type="http://schemas.openxmlformats.org/officeDocument/2006/relationships/slideMaster" Target="slideMasters/slideMaster9.xml"/><Relationship Id="rId56" Type="http://schemas.openxmlformats.org/officeDocument/2006/relationships/font" Target="fonts/ArialNarrow-boldItalic.fntdata"/><Relationship Id="rId15" Type="http://schemas.openxmlformats.org/officeDocument/2006/relationships/slideMaster" Target="slideMasters/slideMaster12.xml"/><Relationship Id="rId59" Type="http://schemas.openxmlformats.org/officeDocument/2006/relationships/font" Target="fonts/ArialBlack-regular.fntdata"/><Relationship Id="rId14" Type="http://schemas.openxmlformats.org/officeDocument/2006/relationships/slideMaster" Target="slideMasters/slideMaster11.xml"/><Relationship Id="rId58" Type="http://schemas.openxmlformats.org/officeDocument/2006/relationships/font" Target="fonts/Tahoma-bold.fntdata"/><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4650"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08412" y="0"/>
            <a:ext cx="2914650"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283700"/>
            <a:ext cx="2914650" cy="4889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07" name="Google Shape;407;p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1: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0: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98" name="Google Shape;498;p10: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10: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1: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1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12: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1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3: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13: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14: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14: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15: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1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16: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560" name="Google Shape;560;p1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1" name="Google Shape;561;p16: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17: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1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18: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1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19: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19: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17" name="Google Shape;4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20: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20: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1: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613" name="Google Shape;613;p2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21: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22: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2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23: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23: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24: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24: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25: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2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26: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689" name="Google Shape;689;p2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0" name="Google Shape;690;p26: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27: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2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710" name="Google Shape;710;p28:notes"/>
          <p:cNvSpPr/>
          <p:nvPr>
            <p:ph idx="2" type="sldImg"/>
          </p:nvPr>
        </p:nvSpPr>
        <p:spPr>
          <a:xfrm>
            <a:off x="1144587" y="685800"/>
            <a:ext cx="4573587"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1" name="Google Shape;711;p28:notes"/>
          <p:cNvSpPr txBox="1"/>
          <p:nvPr>
            <p:ph idx="1" type="body"/>
          </p:nvPr>
        </p:nvSpPr>
        <p:spPr>
          <a:xfrm>
            <a:off x="685800" y="4343400"/>
            <a:ext cx="5486400" cy="41148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712" name="Google Shape;712;p28:notes"/>
          <p:cNvSpPr txBox="1"/>
          <p:nvPr/>
        </p:nvSpPr>
        <p:spPr>
          <a:xfrm>
            <a:off x="3884612" y="8685212"/>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d2a06b837a_0_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722" name="Google Shape;722;gd2a06b837a_0_0:notes"/>
          <p:cNvSpPr/>
          <p:nvPr>
            <p:ph idx="2" type="sldImg"/>
          </p:nvPr>
        </p:nvSpPr>
        <p:spPr>
          <a:xfrm>
            <a:off x="1144587" y="685800"/>
            <a:ext cx="45735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3" name="Google Shape;723;gd2a06b837a_0_0:notes"/>
          <p:cNvSpPr txBox="1"/>
          <p:nvPr>
            <p:ph idx="1" type="body"/>
          </p:nvPr>
        </p:nvSpPr>
        <p:spPr>
          <a:xfrm>
            <a:off x="685800" y="4343400"/>
            <a:ext cx="5486400" cy="41148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724" name="Google Shape;724;gd2a06b837a_0_0:notes"/>
          <p:cNvSpPr txBox="1"/>
          <p:nvPr/>
        </p:nvSpPr>
        <p:spPr>
          <a:xfrm>
            <a:off x="3884612" y="8685212"/>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29" name="Google Shape;429;p3: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p3: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d2a06b837a_0_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734" name="Google Shape;734;gd2a06b837a_0_11:notes"/>
          <p:cNvSpPr/>
          <p:nvPr>
            <p:ph idx="2" type="sldImg"/>
          </p:nvPr>
        </p:nvSpPr>
        <p:spPr>
          <a:xfrm>
            <a:off x="1144587" y="685800"/>
            <a:ext cx="45735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5" name="Google Shape;735;gd2a06b837a_0_11:notes"/>
          <p:cNvSpPr txBox="1"/>
          <p:nvPr>
            <p:ph idx="1" type="body"/>
          </p:nvPr>
        </p:nvSpPr>
        <p:spPr>
          <a:xfrm>
            <a:off x="685800" y="4343400"/>
            <a:ext cx="5486400" cy="41148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736" name="Google Shape;736;gd2a06b837a_0_11:notes"/>
          <p:cNvSpPr txBox="1"/>
          <p:nvPr/>
        </p:nvSpPr>
        <p:spPr>
          <a:xfrm>
            <a:off x="3884612" y="8685212"/>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d2a06b837a_0_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746" name="Google Shape;746;gd2a06b837a_0_21:notes"/>
          <p:cNvSpPr/>
          <p:nvPr>
            <p:ph idx="2" type="sldImg"/>
          </p:nvPr>
        </p:nvSpPr>
        <p:spPr>
          <a:xfrm>
            <a:off x="1144587" y="685800"/>
            <a:ext cx="45735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7" name="Google Shape;747;gd2a06b837a_0_21:notes"/>
          <p:cNvSpPr txBox="1"/>
          <p:nvPr>
            <p:ph idx="1" type="body"/>
          </p:nvPr>
        </p:nvSpPr>
        <p:spPr>
          <a:xfrm>
            <a:off x="685800" y="4343400"/>
            <a:ext cx="5486400" cy="41148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748" name="Google Shape;748;gd2a06b837a_0_21:notes"/>
          <p:cNvSpPr txBox="1"/>
          <p:nvPr/>
        </p:nvSpPr>
        <p:spPr>
          <a:xfrm>
            <a:off x="3884612" y="8685212"/>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29: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758" name="Google Shape;75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30: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768" name="Google Shape;76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d2a06b837a_0_34: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783" name="Google Shape;783;gd2a06b837a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31: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795" name="Google Shape;795;p3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6" name="Google Shape;796;p31: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3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5" name="Google Shape;805;p32: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p32: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439" name="Google Shape;439;p4: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447" name="Google Shape;447;p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6: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457" name="Google Shape;457;p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7: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69" name="Google Shape;469;p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7: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228600" lvl="0" marL="45720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8: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9: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9: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9" name="Shape 29"/>
        <p:cNvGrpSpPr/>
        <p:nvPr/>
      </p:nvGrpSpPr>
      <p:grpSpPr>
        <a:xfrm>
          <a:off x="0" y="0"/>
          <a:ext cx="0" cy="0"/>
          <a:chOff x="0" y="0"/>
          <a:chExt cx="0" cy="0"/>
        </a:xfrm>
      </p:grpSpPr>
      <p:sp>
        <p:nvSpPr>
          <p:cNvPr id="30" name="Google Shape;30;p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32" name="Google Shape;32;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16" name="Shape 116"/>
        <p:cNvGrpSpPr/>
        <p:nvPr/>
      </p:nvGrpSpPr>
      <p:grpSpPr>
        <a:xfrm>
          <a:off x="0" y="0"/>
          <a:ext cx="0" cy="0"/>
          <a:chOff x="0" y="0"/>
          <a:chExt cx="0" cy="0"/>
        </a:xfrm>
      </p:grpSpPr>
      <p:sp>
        <p:nvSpPr>
          <p:cNvPr id="117" name="Google Shape;117;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1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21" name="Shape 121"/>
        <p:cNvGrpSpPr/>
        <p:nvPr/>
      </p:nvGrpSpPr>
      <p:grpSpPr>
        <a:xfrm>
          <a:off x="0" y="0"/>
          <a:ext cx="0" cy="0"/>
          <a:chOff x="0" y="0"/>
          <a:chExt cx="0" cy="0"/>
        </a:xfrm>
      </p:grpSpPr>
      <p:sp>
        <p:nvSpPr>
          <p:cNvPr id="122" name="Google Shape;1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24" name="Google Shape;124;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25" name="Google Shape;125;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26" name="Google Shape;126;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27" name="Google Shape;127;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1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30" name="Shape 130"/>
        <p:cNvGrpSpPr/>
        <p:nvPr/>
      </p:nvGrpSpPr>
      <p:grpSpPr>
        <a:xfrm>
          <a:off x="0" y="0"/>
          <a:ext cx="0" cy="0"/>
          <a:chOff x="0" y="0"/>
          <a:chExt cx="0" cy="0"/>
        </a:xfrm>
      </p:grpSpPr>
      <p:sp>
        <p:nvSpPr>
          <p:cNvPr id="131" name="Google Shape;131;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3" name="Google Shape;133;p1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4" name="Google Shape;134;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37" name="Shape 137"/>
        <p:cNvGrpSpPr/>
        <p:nvPr/>
      </p:nvGrpSpPr>
      <p:grpSpPr>
        <a:xfrm>
          <a:off x="0" y="0"/>
          <a:ext cx="0" cy="0"/>
          <a:chOff x="0" y="0"/>
          <a:chExt cx="0" cy="0"/>
        </a:xfrm>
      </p:grpSpPr>
      <p:sp>
        <p:nvSpPr>
          <p:cNvPr id="138" name="Google Shape;13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140" name="Google Shape;140;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63" name="Shape 163"/>
        <p:cNvGrpSpPr/>
        <p:nvPr/>
      </p:nvGrpSpPr>
      <p:grpSpPr>
        <a:xfrm>
          <a:off x="0" y="0"/>
          <a:ext cx="0" cy="0"/>
          <a:chOff x="0" y="0"/>
          <a:chExt cx="0" cy="0"/>
        </a:xfrm>
      </p:grpSpPr>
      <p:sp>
        <p:nvSpPr>
          <p:cNvPr id="164" name="Google Shape;164;p18"/>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8"/>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66" name="Google Shape;166;p1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85" name="Shape 185"/>
        <p:cNvGrpSpPr/>
        <p:nvPr/>
      </p:nvGrpSpPr>
      <p:grpSpPr>
        <a:xfrm>
          <a:off x="0" y="0"/>
          <a:ext cx="0" cy="0"/>
          <a:chOff x="0" y="0"/>
          <a:chExt cx="0" cy="0"/>
        </a:xfrm>
      </p:grpSpPr>
      <p:sp>
        <p:nvSpPr>
          <p:cNvPr id="186" name="Google Shape;186;p2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2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88" name="Google Shape;188;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2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191" name="Shape 191"/>
        <p:cNvGrpSpPr/>
        <p:nvPr/>
      </p:nvGrpSpPr>
      <p:grpSpPr>
        <a:xfrm>
          <a:off x="0" y="0"/>
          <a:ext cx="0" cy="0"/>
          <a:chOff x="0" y="0"/>
          <a:chExt cx="0" cy="0"/>
        </a:xfrm>
      </p:grpSpPr>
      <p:sp>
        <p:nvSpPr>
          <p:cNvPr id="192" name="Google Shape;192;p2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21"/>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94" name="Google Shape;194;p21"/>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95" name="Google Shape;195;p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97" name="Google Shape;197;p2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98" name="Shape 198"/>
        <p:cNvGrpSpPr/>
        <p:nvPr/>
      </p:nvGrpSpPr>
      <p:grpSpPr>
        <a:xfrm>
          <a:off x="0" y="0"/>
          <a:ext cx="0" cy="0"/>
          <a:chOff x="0" y="0"/>
          <a:chExt cx="0" cy="0"/>
        </a:xfrm>
      </p:grpSpPr>
      <p:sp>
        <p:nvSpPr>
          <p:cNvPr id="199" name="Google Shape;199;p22"/>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22"/>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01" name="Google Shape;201;p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03" name="Google Shape;203;p2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204" name="Shape 204"/>
        <p:cNvGrpSpPr/>
        <p:nvPr/>
      </p:nvGrpSpPr>
      <p:grpSpPr>
        <a:xfrm>
          <a:off x="0" y="0"/>
          <a:ext cx="0" cy="0"/>
          <a:chOff x="0" y="0"/>
          <a:chExt cx="0" cy="0"/>
        </a:xfrm>
      </p:grpSpPr>
      <p:sp>
        <p:nvSpPr>
          <p:cNvPr id="205" name="Google Shape;205;p2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23"/>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07" name="Google Shape;207;p2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09" name="Google Shape;209;p2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210" name="Shape 210"/>
        <p:cNvGrpSpPr/>
        <p:nvPr/>
      </p:nvGrpSpPr>
      <p:grpSpPr>
        <a:xfrm>
          <a:off x="0" y="0"/>
          <a:ext cx="0" cy="0"/>
          <a:chOff x="0" y="0"/>
          <a:chExt cx="0" cy="0"/>
        </a:xfrm>
      </p:grpSpPr>
      <p:sp>
        <p:nvSpPr>
          <p:cNvPr id="211" name="Google Shape;211;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2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213" name="Google Shape;213;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214" name="Google Shape;214;p2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16" name="Google Shape;216;p2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51" name="Shape 51"/>
        <p:cNvGrpSpPr/>
        <p:nvPr/>
      </p:nvGrpSpPr>
      <p:grpSpPr>
        <a:xfrm>
          <a:off x="0" y="0"/>
          <a:ext cx="0" cy="0"/>
          <a:chOff x="0" y="0"/>
          <a:chExt cx="0" cy="0"/>
        </a:xfrm>
      </p:grpSpPr>
      <p:sp>
        <p:nvSpPr>
          <p:cNvPr id="52" name="Google Shape;52;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217" name="Shape 217"/>
        <p:cNvGrpSpPr/>
        <p:nvPr/>
      </p:nvGrpSpPr>
      <p:grpSpPr>
        <a:xfrm>
          <a:off x="0" y="0"/>
          <a:ext cx="0" cy="0"/>
          <a:chOff x="0" y="0"/>
          <a:chExt cx="0" cy="0"/>
        </a:xfrm>
      </p:grpSpPr>
      <p:sp>
        <p:nvSpPr>
          <p:cNvPr id="218" name="Google Shape;218;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220" name="Google Shape;220;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221" name="Google Shape;221;p2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2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24" name="Shape 224"/>
        <p:cNvGrpSpPr/>
        <p:nvPr/>
      </p:nvGrpSpPr>
      <p:grpSpPr>
        <a:xfrm>
          <a:off x="0" y="0"/>
          <a:ext cx="0" cy="0"/>
          <a:chOff x="0" y="0"/>
          <a:chExt cx="0" cy="0"/>
        </a:xfrm>
      </p:grpSpPr>
      <p:sp>
        <p:nvSpPr>
          <p:cNvPr id="225" name="Google Shape;225;p2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2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2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229" name="Shape 229"/>
        <p:cNvGrpSpPr/>
        <p:nvPr/>
      </p:nvGrpSpPr>
      <p:grpSpPr>
        <a:xfrm>
          <a:off x="0" y="0"/>
          <a:ext cx="0" cy="0"/>
          <a:chOff x="0" y="0"/>
          <a:chExt cx="0" cy="0"/>
        </a:xfrm>
      </p:grpSpPr>
      <p:sp>
        <p:nvSpPr>
          <p:cNvPr id="230" name="Google Shape;23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232" name="Google Shape;232;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233" name="Google Shape;233;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234" name="Google Shape;234;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235" name="Google Shape;235;p2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2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37" name="Google Shape;237;p2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38" name="Shape 238"/>
        <p:cNvGrpSpPr/>
        <p:nvPr/>
      </p:nvGrpSpPr>
      <p:grpSpPr>
        <a:xfrm>
          <a:off x="0" y="0"/>
          <a:ext cx="0" cy="0"/>
          <a:chOff x="0" y="0"/>
          <a:chExt cx="0" cy="0"/>
        </a:xfrm>
      </p:grpSpPr>
      <p:sp>
        <p:nvSpPr>
          <p:cNvPr id="239" name="Google Shape;239;p2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28"/>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41" name="Google Shape;241;p28"/>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42" name="Google Shape;242;p2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2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44" name="Google Shape;244;p2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45" name="Shape 245"/>
        <p:cNvGrpSpPr/>
        <p:nvPr/>
      </p:nvGrpSpPr>
      <p:grpSpPr>
        <a:xfrm>
          <a:off x="0" y="0"/>
          <a:ext cx="0" cy="0"/>
          <a:chOff x="0" y="0"/>
          <a:chExt cx="0" cy="0"/>
        </a:xfrm>
      </p:grpSpPr>
      <p:sp>
        <p:nvSpPr>
          <p:cNvPr id="246" name="Google Shape;246;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248" name="Google Shape;248;p2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2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50" name="Google Shape;250;p2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67" name="Shape 267"/>
        <p:cNvGrpSpPr/>
        <p:nvPr/>
      </p:nvGrpSpPr>
      <p:grpSpPr>
        <a:xfrm>
          <a:off x="0" y="0"/>
          <a:ext cx="0" cy="0"/>
          <a:chOff x="0" y="0"/>
          <a:chExt cx="0" cy="0"/>
        </a:xfrm>
      </p:grpSpPr>
      <p:sp>
        <p:nvSpPr>
          <p:cNvPr id="268" name="Google Shape;268;p3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70" name="Google Shape;270;p3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91" name="Shape 291"/>
        <p:cNvGrpSpPr/>
        <p:nvPr/>
      </p:nvGrpSpPr>
      <p:grpSpPr>
        <a:xfrm>
          <a:off x="0" y="0"/>
          <a:ext cx="0" cy="0"/>
          <a:chOff x="0" y="0"/>
          <a:chExt cx="0" cy="0"/>
        </a:xfrm>
      </p:grpSpPr>
      <p:sp>
        <p:nvSpPr>
          <p:cNvPr id="292" name="Google Shape;292;p33"/>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33"/>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294" name="Google Shape;294;p3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3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313" name="Shape 313"/>
        <p:cNvGrpSpPr/>
        <p:nvPr/>
      </p:nvGrpSpPr>
      <p:grpSpPr>
        <a:xfrm>
          <a:off x="0" y="0"/>
          <a:ext cx="0" cy="0"/>
          <a:chOff x="0" y="0"/>
          <a:chExt cx="0" cy="0"/>
        </a:xfrm>
      </p:grpSpPr>
      <p:sp>
        <p:nvSpPr>
          <p:cNvPr id="314" name="Google Shape;314;p3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16" name="Google Shape;316;p3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33" name="Shape 333"/>
        <p:cNvGrpSpPr/>
        <p:nvPr/>
      </p:nvGrpSpPr>
      <p:grpSpPr>
        <a:xfrm>
          <a:off x="0" y="0"/>
          <a:ext cx="0" cy="0"/>
          <a:chOff x="0" y="0"/>
          <a:chExt cx="0" cy="0"/>
        </a:xfrm>
      </p:grpSpPr>
      <p:sp>
        <p:nvSpPr>
          <p:cNvPr id="334" name="Google Shape;334;p3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p3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36" name="Google Shape;336;p3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38" name="Google Shape;338;p3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355" name="Shape 355"/>
        <p:cNvGrpSpPr/>
        <p:nvPr/>
      </p:nvGrpSpPr>
      <p:grpSpPr>
        <a:xfrm>
          <a:off x="0" y="0"/>
          <a:ext cx="0" cy="0"/>
          <a:chOff x="0" y="0"/>
          <a:chExt cx="0" cy="0"/>
        </a:xfrm>
      </p:grpSpPr>
      <p:sp>
        <p:nvSpPr>
          <p:cNvPr id="356" name="Google Shape;356;p3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9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58" name="Google Shape;358;p3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73" name="Shape 73"/>
        <p:cNvGrpSpPr/>
        <p:nvPr/>
      </p:nvGrpSpPr>
      <p:grpSpPr>
        <a:xfrm>
          <a:off x="0" y="0"/>
          <a:ext cx="0" cy="0"/>
          <a:chOff x="0" y="0"/>
          <a:chExt cx="0" cy="0"/>
        </a:xfrm>
      </p:grpSpPr>
      <p:sp>
        <p:nvSpPr>
          <p:cNvPr id="74" name="Google Shape;74;p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379" name="Shape 379"/>
        <p:cNvGrpSpPr/>
        <p:nvPr/>
      </p:nvGrpSpPr>
      <p:grpSpPr>
        <a:xfrm>
          <a:off x="0" y="0"/>
          <a:ext cx="0" cy="0"/>
          <a:chOff x="0" y="0"/>
          <a:chExt cx="0" cy="0"/>
        </a:xfrm>
      </p:grpSpPr>
      <p:sp>
        <p:nvSpPr>
          <p:cNvPr id="380" name="Google Shape;380;p41"/>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1" name="Google Shape;381;p41"/>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382" name="Google Shape;382;p4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3" name="Google Shape;383;p4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4" name="Google Shape;384;p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401" name="Shape 401"/>
        <p:cNvGrpSpPr/>
        <p:nvPr/>
      </p:nvGrpSpPr>
      <p:grpSpPr>
        <a:xfrm>
          <a:off x="0" y="0"/>
          <a:ext cx="0" cy="0"/>
          <a:chOff x="0" y="0"/>
          <a:chExt cx="0" cy="0"/>
        </a:xfrm>
      </p:grpSpPr>
      <p:sp>
        <p:nvSpPr>
          <p:cNvPr id="402" name="Google Shape;402;p4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3" name="Google Shape;403;p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04" name="Google Shape;404;p4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79" name="Shape 79"/>
        <p:cNvGrpSpPr/>
        <p:nvPr/>
      </p:nvGrpSpPr>
      <p:grpSpPr>
        <a:xfrm>
          <a:off x="0" y="0"/>
          <a:ext cx="0" cy="0"/>
          <a:chOff x="0" y="0"/>
          <a:chExt cx="0" cy="0"/>
        </a:xfrm>
      </p:grpSpPr>
      <p:sp>
        <p:nvSpPr>
          <p:cNvPr id="80" name="Google Shape;80;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83" name="Shape 83"/>
        <p:cNvGrpSpPr/>
        <p:nvPr/>
      </p:nvGrpSpPr>
      <p:grpSpPr>
        <a:xfrm>
          <a:off x="0" y="0"/>
          <a:ext cx="0" cy="0"/>
          <a:chOff x="0" y="0"/>
          <a:chExt cx="0" cy="0"/>
        </a:xfrm>
      </p:grpSpPr>
      <p:sp>
        <p:nvSpPr>
          <p:cNvPr id="84" name="Google Shape;84;p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8"/>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90" name="Shape 90"/>
        <p:cNvGrpSpPr/>
        <p:nvPr/>
      </p:nvGrpSpPr>
      <p:grpSpPr>
        <a:xfrm>
          <a:off x="0" y="0"/>
          <a:ext cx="0" cy="0"/>
          <a:chOff x="0" y="0"/>
          <a:chExt cx="0" cy="0"/>
        </a:xfrm>
      </p:grpSpPr>
      <p:sp>
        <p:nvSpPr>
          <p:cNvPr id="91" name="Google Shape;91;p9"/>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9"/>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6" name="Shape 96"/>
        <p:cNvGrpSpPr/>
        <p:nvPr/>
      </p:nvGrpSpPr>
      <p:grpSpPr>
        <a:xfrm>
          <a:off x="0" y="0"/>
          <a:ext cx="0" cy="0"/>
          <a:chOff x="0" y="0"/>
          <a:chExt cx="0" cy="0"/>
        </a:xfrm>
      </p:grpSpPr>
      <p:sp>
        <p:nvSpPr>
          <p:cNvPr id="97" name="Google Shape;97;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9" name="Google Shape;99;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2" name="Shape 102"/>
        <p:cNvGrpSpPr/>
        <p:nvPr/>
      </p:nvGrpSpPr>
      <p:grpSpPr>
        <a:xfrm>
          <a:off x="0" y="0"/>
          <a:ext cx="0" cy="0"/>
          <a:chOff x="0" y="0"/>
          <a:chExt cx="0" cy="0"/>
        </a:xfrm>
      </p:grpSpPr>
      <p:sp>
        <p:nvSpPr>
          <p:cNvPr id="103" name="Google Shape;103;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105" name="Google Shape;105;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06" name="Google Shape;106;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09" name="Shape 109"/>
        <p:cNvGrpSpPr/>
        <p:nvPr/>
      </p:nvGrpSpPr>
      <p:grpSpPr>
        <a:xfrm>
          <a:off x="0" y="0"/>
          <a:ext cx="0" cy="0"/>
          <a:chOff x="0" y="0"/>
          <a:chExt cx="0" cy="0"/>
        </a:xfrm>
      </p:grpSpPr>
      <p:sp>
        <p:nvSpPr>
          <p:cNvPr id="110" name="Google Shape;110;p1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2" name="Google Shape;112;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3" name="Google Shape;113;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7.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8.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5.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11" Type="http://schemas.openxmlformats.org/officeDocument/2006/relationships/theme" Target="../theme/theme6.xml"/><Relationship Id="rId10" Type="http://schemas.openxmlformats.org/officeDocument/2006/relationships/slideLayout" Target="../slideLayouts/slideLayout24.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9.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3.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12.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24" name="Google Shape;24;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5" name="Google Shape;25;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6" name="Google Shape;26;p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7" name="Google Shape;27;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8" name="Google Shape;28;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grpSp>
        <p:nvGrpSpPr>
          <p:cNvPr id="340" name="Google Shape;340;p38"/>
          <p:cNvGrpSpPr/>
          <p:nvPr/>
        </p:nvGrpSpPr>
        <p:grpSpPr>
          <a:xfrm>
            <a:off x="0" y="0"/>
            <a:ext cx="8985250" cy="611187"/>
            <a:chOff x="0" y="0"/>
            <a:chExt cx="5660" cy="385"/>
          </a:xfrm>
        </p:grpSpPr>
        <p:sp>
          <p:nvSpPr>
            <p:cNvPr id="341" name="Google Shape;341;p38"/>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2" name="Google Shape;342;p38"/>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3" name="Google Shape;343;p38"/>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4" name="Google Shape;344;p38"/>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5" name="Google Shape;345;p38"/>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6" name="Google Shape;346;p38"/>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7" name="Google Shape;347;p38"/>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8" name="Google Shape;348;p38"/>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9" name="Google Shape;349;p38"/>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50" name="Google Shape;350;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51" name="Google Shape;351;p3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52" name="Google Shape;352;p3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9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53" name="Google Shape;353;p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900"/>
              <a:buFont typeface="Arial Black"/>
              <a:buNone/>
              <a:defRPr b="0" i="0" sz="9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354" name="Google Shape;354;p3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grpSp>
        <p:nvGrpSpPr>
          <p:cNvPr id="360" name="Google Shape;360;p40"/>
          <p:cNvGrpSpPr/>
          <p:nvPr/>
        </p:nvGrpSpPr>
        <p:grpSpPr>
          <a:xfrm>
            <a:off x="0" y="0"/>
            <a:ext cx="9336087" cy="6667500"/>
            <a:chOff x="0" y="0"/>
            <a:chExt cx="5881" cy="4200"/>
          </a:xfrm>
        </p:grpSpPr>
        <p:sp>
          <p:nvSpPr>
            <p:cNvPr id="361" name="Google Shape;361;p40"/>
            <p:cNvSpPr txBox="1"/>
            <p:nvPr/>
          </p:nvSpPr>
          <p:spPr>
            <a:xfrm>
              <a:off x="0" y="0"/>
              <a:ext cx="2100" cy="42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2" name="Google Shape;362;p40"/>
            <p:cNvSpPr txBox="1"/>
            <p:nvPr/>
          </p:nvSpPr>
          <p:spPr>
            <a:xfrm>
              <a:off x="1081" y="1065"/>
              <a:ext cx="4800" cy="1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63" name="Google Shape;363;p40"/>
            <p:cNvGrpSpPr/>
            <p:nvPr/>
          </p:nvGrpSpPr>
          <p:grpSpPr>
            <a:xfrm>
              <a:off x="0" y="672"/>
              <a:ext cx="1737" cy="1885"/>
              <a:chOff x="0" y="672"/>
              <a:chExt cx="1737" cy="1885"/>
            </a:xfrm>
          </p:grpSpPr>
          <p:sp>
            <p:nvSpPr>
              <p:cNvPr id="364" name="Google Shape;364;p40"/>
              <p:cNvSpPr txBox="1"/>
              <p:nvPr/>
            </p:nvSpPr>
            <p:spPr>
              <a:xfrm>
                <a:off x="361" y="22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5" name="Google Shape;365;p40"/>
              <p:cNvSpPr txBox="1"/>
              <p:nvPr/>
            </p:nvSpPr>
            <p:spPr>
              <a:xfrm>
                <a:off x="1081" y="1065"/>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6" name="Google Shape;366;p40"/>
              <p:cNvSpPr txBox="1"/>
              <p:nvPr/>
            </p:nvSpPr>
            <p:spPr>
              <a:xfrm>
                <a:off x="1437" y="672"/>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7" name="Google Shape;367;p40"/>
              <p:cNvSpPr txBox="1"/>
              <p:nvPr/>
            </p:nvSpPr>
            <p:spPr>
              <a:xfrm>
                <a:off x="719" y="2257"/>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8" name="Google Shape;368;p40"/>
              <p:cNvSpPr txBox="1"/>
              <p:nvPr/>
            </p:nvSpPr>
            <p:spPr>
              <a:xfrm>
                <a:off x="1437" y="1065"/>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9" name="Google Shape;369;p40"/>
              <p:cNvSpPr txBox="1"/>
              <p:nvPr/>
            </p:nvSpPr>
            <p:spPr>
              <a:xfrm>
                <a:off x="719" y="1464"/>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0" name="Google Shape;370;p40"/>
              <p:cNvSpPr txBox="1"/>
              <p:nvPr/>
            </p:nvSpPr>
            <p:spPr>
              <a:xfrm>
                <a:off x="0" y="1464"/>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1" name="Google Shape;371;p40"/>
              <p:cNvSpPr txBox="1"/>
              <p:nvPr/>
            </p:nvSpPr>
            <p:spPr>
              <a:xfrm>
                <a:off x="1081" y="1464"/>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2" name="Google Shape;372;p40"/>
              <p:cNvSpPr txBox="1"/>
              <p:nvPr/>
            </p:nvSpPr>
            <p:spPr>
              <a:xfrm>
                <a:off x="361" y="1857"/>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3" name="Google Shape;373;p40"/>
              <p:cNvSpPr txBox="1"/>
              <p:nvPr/>
            </p:nvSpPr>
            <p:spPr>
              <a:xfrm>
                <a:off x="719" y="18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374" name="Google Shape;374;p4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75" name="Google Shape;375;p4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76" name="Google Shape;376;p4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77" name="Google Shape;377;p4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78" name="Google Shape;378;p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grpSp>
        <p:nvGrpSpPr>
          <p:cNvPr id="386" name="Google Shape;386;p42"/>
          <p:cNvGrpSpPr/>
          <p:nvPr/>
        </p:nvGrpSpPr>
        <p:grpSpPr>
          <a:xfrm>
            <a:off x="0" y="0"/>
            <a:ext cx="8985250" cy="611187"/>
            <a:chOff x="0" y="0"/>
            <a:chExt cx="5660" cy="385"/>
          </a:xfrm>
        </p:grpSpPr>
        <p:sp>
          <p:nvSpPr>
            <p:cNvPr id="387" name="Google Shape;387;p42"/>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8" name="Google Shape;388;p42"/>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9" name="Google Shape;389;p42"/>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0" name="Google Shape;390;p42"/>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1" name="Google Shape;391;p42"/>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2" name="Google Shape;392;p42"/>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3" name="Google Shape;393;p42"/>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4" name="Google Shape;394;p42"/>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5" name="Google Shape;395;p42"/>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96" name="Google Shape;396;p4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97" name="Google Shape;397;p4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98" name="Google Shape;398;p4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99" name="Google Shape;399;p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400" name="Google Shape;400;p4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grpSp>
        <p:nvGrpSpPr>
          <p:cNvPr id="36" name="Google Shape;36;p3"/>
          <p:cNvGrpSpPr/>
          <p:nvPr/>
        </p:nvGrpSpPr>
        <p:grpSpPr>
          <a:xfrm>
            <a:off x="0" y="0"/>
            <a:ext cx="8985250" cy="611187"/>
            <a:chOff x="0" y="0"/>
            <a:chExt cx="5660" cy="385"/>
          </a:xfrm>
        </p:grpSpPr>
        <p:sp>
          <p:nvSpPr>
            <p:cNvPr id="37" name="Google Shape;37;p3"/>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 name="Google Shape;38;p3"/>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 name="Google Shape;39;p3"/>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 name="Google Shape;40;p3"/>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 name="Google Shape;41;p3"/>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 name="Google Shape;42;p3"/>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 name="Google Shape;43;p3"/>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 name="Google Shape;44;p3"/>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5" name="Google Shape;45;p3"/>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6" name="Google Shape;46;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7" name="Google Shape;47;p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8" name="Google Shape;48;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9" name="Google Shape;4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50" name="Google Shape;50;p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59" name="Google Shape;59;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60" name="Google Shape;60;p5"/>
          <p:cNvGrpSpPr/>
          <p:nvPr/>
        </p:nvGrpSpPr>
        <p:grpSpPr>
          <a:xfrm>
            <a:off x="0" y="0"/>
            <a:ext cx="9144000" cy="546100"/>
            <a:chOff x="0" y="0"/>
            <a:chExt cx="5760" cy="344"/>
          </a:xfrm>
        </p:grpSpPr>
        <p:sp>
          <p:nvSpPr>
            <p:cNvPr id="61" name="Google Shape;61;p5"/>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 name="Google Shape;62;p5"/>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 name="Google Shape;63;p5"/>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 name="Google Shape;64;p5"/>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 name="Google Shape;65;p5"/>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 name="Google Shape;66;p5"/>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 name="Google Shape;67;p5"/>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 name="Google Shape;68;p5"/>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 name="Google Shape;69;p5"/>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70" name="Google Shape;70;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1" name="Google Shape;71;p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2" name="Google Shape;72;p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grpSp>
        <p:nvGrpSpPr>
          <p:cNvPr id="144" name="Google Shape;144;p17"/>
          <p:cNvGrpSpPr/>
          <p:nvPr/>
        </p:nvGrpSpPr>
        <p:grpSpPr>
          <a:xfrm>
            <a:off x="0" y="0"/>
            <a:ext cx="9144000" cy="6858000"/>
            <a:chOff x="0" y="0"/>
            <a:chExt cx="5760" cy="4320"/>
          </a:xfrm>
        </p:grpSpPr>
        <p:sp>
          <p:nvSpPr>
            <p:cNvPr id="145" name="Google Shape;145;p17"/>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6" name="Google Shape;146;p17"/>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47" name="Google Shape;147;p17"/>
            <p:cNvGrpSpPr/>
            <p:nvPr/>
          </p:nvGrpSpPr>
          <p:grpSpPr>
            <a:xfrm>
              <a:off x="0" y="672"/>
              <a:ext cx="1806" cy="1989"/>
              <a:chOff x="0" y="672"/>
              <a:chExt cx="1806" cy="1989"/>
            </a:xfrm>
          </p:grpSpPr>
          <p:sp>
            <p:nvSpPr>
              <p:cNvPr id="148" name="Google Shape;148;p17"/>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9" name="Google Shape;149;p17"/>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 name="Google Shape;150;p17"/>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1" name="Google Shape;151;p17"/>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2" name="Google Shape;152;p17"/>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3" name="Google Shape;153;p17"/>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4" name="Google Shape;154;p17"/>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5" name="Google Shape;155;p17"/>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6" name="Google Shape;156;p17"/>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7" name="Google Shape;157;p17"/>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158" name="Google Shape;158;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9" name="Google Shape;159;p1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0" name="Google Shape;160;p1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61" name="Google Shape;161;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62" name="Google Shape;162;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71" name="Google Shape;171;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grpSp>
        <p:nvGrpSpPr>
          <p:cNvPr id="172" name="Google Shape;172;p19"/>
          <p:cNvGrpSpPr/>
          <p:nvPr/>
        </p:nvGrpSpPr>
        <p:grpSpPr>
          <a:xfrm>
            <a:off x="0" y="0"/>
            <a:ext cx="9144000" cy="546100"/>
            <a:chOff x="0" y="0"/>
            <a:chExt cx="5760" cy="344"/>
          </a:xfrm>
        </p:grpSpPr>
        <p:sp>
          <p:nvSpPr>
            <p:cNvPr id="173" name="Google Shape;173;p19"/>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4" name="Google Shape;174;p19"/>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5" name="Google Shape;175;p19"/>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6" name="Google Shape;176;p19"/>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7" name="Google Shape;177;p19"/>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8" name="Google Shape;178;p19"/>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9" name="Google Shape;179;p19"/>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0" name="Google Shape;180;p19"/>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1" name="Google Shape;181;p19"/>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82" name="Google Shape;182;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3" name="Google Shape;183;p1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4" name="Google Shape;184;p1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grpSp>
        <p:nvGrpSpPr>
          <p:cNvPr id="252" name="Google Shape;252;p30"/>
          <p:cNvGrpSpPr/>
          <p:nvPr/>
        </p:nvGrpSpPr>
        <p:grpSpPr>
          <a:xfrm>
            <a:off x="0" y="0"/>
            <a:ext cx="8985250" cy="611187"/>
            <a:chOff x="0" y="0"/>
            <a:chExt cx="5660" cy="385"/>
          </a:xfrm>
        </p:grpSpPr>
        <p:sp>
          <p:nvSpPr>
            <p:cNvPr id="253" name="Google Shape;253;p30"/>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4" name="Google Shape;254;p30"/>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5" name="Google Shape;255;p30"/>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6" name="Google Shape;256;p30"/>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7" name="Google Shape;257;p30"/>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8" name="Google Shape;258;p30"/>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9" name="Google Shape;259;p30"/>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0" name="Google Shape;260;p30"/>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1" name="Google Shape;261;p30"/>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2" name="Google Shape;262;p3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63" name="Google Shape;263;p3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64" name="Google Shape;264;p3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65" name="Google Shape;265;p3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266" name="Google Shape;266;p3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grpSp>
        <p:nvGrpSpPr>
          <p:cNvPr id="272" name="Google Shape;272;p32"/>
          <p:cNvGrpSpPr/>
          <p:nvPr/>
        </p:nvGrpSpPr>
        <p:grpSpPr>
          <a:xfrm>
            <a:off x="0" y="0"/>
            <a:ext cx="9144000" cy="6858000"/>
            <a:chOff x="0" y="0"/>
            <a:chExt cx="5760" cy="4320"/>
          </a:xfrm>
        </p:grpSpPr>
        <p:sp>
          <p:nvSpPr>
            <p:cNvPr id="273" name="Google Shape;273;p32"/>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4" name="Google Shape;274;p32"/>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75" name="Google Shape;275;p32"/>
            <p:cNvGrpSpPr/>
            <p:nvPr/>
          </p:nvGrpSpPr>
          <p:grpSpPr>
            <a:xfrm>
              <a:off x="0" y="672"/>
              <a:ext cx="1806" cy="1989"/>
              <a:chOff x="0" y="672"/>
              <a:chExt cx="1806" cy="1989"/>
            </a:xfrm>
          </p:grpSpPr>
          <p:sp>
            <p:nvSpPr>
              <p:cNvPr id="276" name="Google Shape;276;p32"/>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7" name="Google Shape;277;p32"/>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8" name="Google Shape;278;p32"/>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9" name="Google Shape;279;p32"/>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0" name="Google Shape;280;p32"/>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1" name="Google Shape;281;p32"/>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2" name="Google Shape;282;p32"/>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3" name="Google Shape;283;p32"/>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4" name="Google Shape;284;p32"/>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5" name="Google Shape;285;p32"/>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286" name="Google Shape;286;p3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87" name="Google Shape;287;p3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88" name="Google Shape;288;p3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89" name="Google Shape;289;p3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90" name="Google Shape;290;p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grpSp>
        <p:nvGrpSpPr>
          <p:cNvPr id="298" name="Google Shape;298;p34"/>
          <p:cNvGrpSpPr/>
          <p:nvPr/>
        </p:nvGrpSpPr>
        <p:grpSpPr>
          <a:xfrm>
            <a:off x="0" y="0"/>
            <a:ext cx="9144000" cy="546100"/>
            <a:chOff x="0" y="0"/>
            <a:chExt cx="5760" cy="344"/>
          </a:xfrm>
        </p:grpSpPr>
        <p:sp>
          <p:nvSpPr>
            <p:cNvPr id="299" name="Google Shape;299;p34"/>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0" name="Google Shape;300;p34"/>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1" name="Google Shape;301;p34"/>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2" name="Google Shape;302;p34"/>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3" name="Google Shape;303;p34"/>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4" name="Google Shape;304;p34"/>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5" name="Google Shape;305;p34"/>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6" name="Google Shape;306;p34"/>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7" name="Google Shape;307;p34"/>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08" name="Google Shape;308;p3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9" name="Google Shape;309;p3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0" name="Google Shape;310;p3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11" name="Google Shape;311;p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312" name="Google Shape;312;p3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grpSp>
        <p:nvGrpSpPr>
          <p:cNvPr id="318" name="Google Shape;318;p36"/>
          <p:cNvGrpSpPr/>
          <p:nvPr/>
        </p:nvGrpSpPr>
        <p:grpSpPr>
          <a:xfrm>
            <a:off x="0" y="0"/>
            <a:ext cx="9144000" cy="546100"/>
            <a:chOff x="0" y="0"/>
            <a:chExt cx="5760" cy="344"/>
          </a:xfrm>
        </p:grpSpPr>
        <p:sp>
          <p:nvSpPr>
            <p:cNvPr id="319" name="Google Shape;319;p36"/>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0" name="Google Shape;320;p36"/>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1" name="Google Shape;321;p36"/>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2" name="Google Shape;322;p36"/>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3" name="Google Shape;323;p36"/>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4" name="Google Shape;324;p36"/>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5" name="Google Shape;325;p36"/>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6" name="Google Shape;326;p36"/>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7" name="Google Shape;327;p36"/>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28" name="Google Shape;328;p3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9" name="Google Shape;329;p3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0" name="Google Shape;330;p3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31" name="Google Shape;331;p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332" name="Google Shape;332;p3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4"/>
          <p:cNvSpPr txBox="1"/>
          <p:nvPr>
            <p:ph idx="1" type="subTitle"/>
          </p:nvPr>
        </p:nvSpPr>
        <p:spPr>
          <a:xfrm>
            <a:off x="2555875" y="4292600"/>
            <a:ext cx="5921375" cy="4572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b="0" i="0" lang="en-US" sz="2400" u="none">
                <a:solidFill>
                  <a:schemeClr val="dk1"/>
                </a:solidFill>
                <a:latin typeface="Arial"/>
                <a:ea typeface="Arial"/>
                <a:cs typeface="Arial"/>
                <a:sym typeface="Arial"/>
              </a:rPr>
              <a:t> </a:t>
            </a:r>
            <a:endParaRPr/>
          </a:p>
          <a:p>
            <a:pPr indent="0" lvl="0" marL="0" rtl="0" algn="r">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Prof Wellington</a:t>
            </a:r>
            <a:endParaRPr/>
          </a:p>
          <a:p>
            <a:pPr indent="0" lvl="0" marL="0" rtl="0" algn="r">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Jose.wellington@uniceub.br</a:t>
            </a:r>
            <a:endParaRPr/>
          </a:p>
        </p:txBody>
      </p:sp>
      <p:sp>
        <p:nvSpPr>
          <p:cNvPr id="411" name="Google Shape;411;p44"/>
          <p:cNvSpPr txBox="1"/>
          <p:nvPr>
            <p:ph type="ctrTitle"/>
          </p:nvPr>
        </p:nvSpPr>
        <p:spPr>
          <a:xfrm>
            <a:off x="2916237" y="1916112"/>
            <a:ext cx="6019800"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3200"/>
              <a:buFont typeface="Arial"/>
              <a:buNone/>
            </a:pPr>
            <a:br>
              <a:rPr b="0" i="0" lang="en-US" sz="3200" u="none">
                <a:solidFill>
                  <a:schemeClr val="lt1"/>
                </a:solidFill>
                <a:latin typeface="Arial"/>
                <a:ea typeface="Arial"/>
                <a:cs typeface="Arial"/>
                <a:sym typeface="Arial"/>
              </a:rPr>
            </a:br>
            <a:r>
              <a:rPr b="1" i="0" lang="en-US" sz="2400" u="none">
                <a:solidFill>
                  <a:srgbClr val="FFFFFF"/>
                </a:solidFill>
                <a:latin typeface="Arial"/>
                <a:ea typeface="Arial"/>
                <a:cs typeface="Arial"/>
                <a:sym typeface="Arial"/>
              </a:rPr>
              <a:t>Conceitos de Modelagem de Dados</a:t>
            </a:r>
            <a:br>
              <a:rPr b="1" i="0" lang="en-US" sz="2400" u="none">
                <a:solidFill>
                  <a:srgbClr val="FFFFFF"/>
                </a:solidFill>
                <a:latin typeface="Arial"/>
                <a:ea typeface="Arial"/>
                <a:cs typeface="Arial"/>
                <a:sym typeface="Arial"/>
              </a:rPr>
            </a:br>
            <a:br>
              <a:rPr b="1" i="0" lang="en-US" sz="2400" u="none">
                <a:solidFill>
                  <a:srgbClr val="FFFFFF"/>
                </a:solidFill>
                <a:latin typeface="Arial"/>
                <a:ea typeface="Arial"/>
                <a:cs typeface="Arial"/>
                <a:sym typeface="Arial"/>
              </a:rPr>
            </a:br>
            <a:r>
              <a:rPr b="1" i="0" lang="en-US" sz="2400" u="none">
                <a:solidFill>
                  <a:srgbClr val="FFFFFF"/>
                </a:solidFill>
                <a:latin typeface="Arial"/>
                <a:ea typeface="Arial"/>
                <a:cs typeface="Arial"/>
                <a:sym typeface="Arial"/>
              </a:rPr>
              <a:t>Cardinalidade Máxima e Mínima</a:t>
            </a:r>
            <a:br>
              <a:rPr b="1" i="0" lang="en-US" sz="2800" u="none">
                <a:solidFill>
                  <a:srgbClr val="FFFFFF"/>
                </a:solidFill>
                <a:latin typeface="Arial"/>
                <a:ea typeface="Arial"/>
                <a:cs typeface="Arial"/>
                <a:sym typeface="Arial"/>
              </a:rPr>
            </a:br>
            <a:br>
              <a:rPr b="0" i="0" lang="en-US" sz="2800" u="none">
                <a:solidFill>
                  <a:schemeClr val="lt1"/>
                </a:solidFill>
                <a:latin typeface="Arial"/>
                <a:ea typeface="Arial"/>
                <a:cs typeface="Arial"/>
                <a:sym typeface="Arial"/>
              </a:rPr>
            </a:br>
            <a:br>
              <a:rPr b="0" i="0" lang="en-US" sz="5400" u="none">
                <a:solidFill>
                  <a:schemeClr val="dk1"/>
                </a:solidFill>
                <a:latin typeface="Arial"/>
                <a:ea typeface="Arial"/>
                <a:cs typeface="Arial"/>
                <a:sym typeface="Arial"/>
              </a:rPr>
            </a:br>
            <a:endParaRPr/>
          </a:p>
        </p:txBody>
      </p:sp>
      <p:sp>
        <p:nvSpPr>
          <p:cNvPr id="412" name="Google Shape;412;p4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13" name="Google Shape;413;p4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pic>
        <p:nvPicPr>
          <p:cNvPr id="414" name="Google Shape;414;p44"/>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transition>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3"/>
          <p:cNvSpPr txBox="1"/>
          <p:nvPr>
            <p:ph type="ctrTitle"/>
          </p:nvPr>
        </p:nvSpPr>
        <p:spPr>
          <a:xfrm>
            <a:off x="2051050" y="1989137"/>
            <a:ext cx="6740525" cy="2016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Tahoma"/>
              <a:buNone/>
            </a:pPr>
            <a:r>
              <a:rPr b="1" i="0" lang="en-US" sz="2800" u="none">
                <a:solidFill>
                  <a:srgbClr val="FFFFFF"/>
                </a:solidFill>
                <a:latin typeface="Tahoma"/>
                <a:ea typeface="Tahoma"/>
                <a:cs typeface="Tahoma"/>
                <a:sym typeface="Tahoma"/>
              </a:rPr>
              <a:t>Modelo de Dados - níveis de abstração</a:t>
            </a:r>
            <a:endParaRPr/>
          </a:p>
        </p:txBody>
      </p:sp>
      <p:sp>
        <p:nvSpPr>
          <p:cNvPr id="502" name="Google Shape;502;p5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03" name="Google Shape;503;p5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pic>
        <p:nvPicPr>
          <p:cNvPr id="504" name="Google Shape;504;p53"/>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transition>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510" name="Google Shape;510;p54"/>
          <p:cNvSpPr txBox="1"/>
          <p:nvPr>
            <p:ph idx="4294967295" type="ctrTitle"/>
          </p:nvPr>
        </p:nvSpPr>
        <p:spPr>
          <a:xfrm>
            <a:off x="0" y="1071562"/>
            <a:ext cx="91440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97000"/>
              </a:lnSpc>
              <a:spcBef>
                <a:spcPts val="0"/>
              </a:spcBef>
              <a:spcAft>
                <a:spcPts val="0"/>
              </a:spcAft>
              <a:buClr>
                <a:srgbClr val="000000"/>
              </a:buClr>
              <a:buSzPts val="2800"/>
              <a:buFont typeface="Arial"/>
              <a:buNone/>
            </a:pPr>
            <a:r>
              <a:rPr b="1" i="0" lang="en-US" sz="2800" u="none" cap="none" strike="noStrike">
                <a:solidFill>
                  <a:srgbClr val="000000"/>
                </a:solidFill>
                <a:latin typeface="Tahoma"/>
                <a:ea typeface="Tahoma"/>
                <a:cs typeface="Tahoma"/>
                <a:sym typeface="Tahoma"/>
              </a:rPr>
              <a:t>Modelo de Dados</a:t>
            </a:r>
            <a:endParaRPr/>
          </a:p>
        </p:txBody>
      </p:sp>
      <p:pic>
        <p:nvPicPr>
          <p:cNvPr id="511" name="Google Shape;511;p54"/>
          <p:cNvPicPr preferRelativeResize="0"/>
          <p:nvPr/>
        </p:nvPicPr>
        <p:blipFill rotWithShape="1">
          <a:blip r:embed="rId3">
            <a:alphaModFix/>
          </a:blip>
          <a:srcRect b="0" l="0" r="0" t="0"/>
          <a:stretch/>
        </p:blipFill>
        <p:spPr>
          <a:xfrm>
            <a:off x="900112" y="1806575"/>
            <a:ext cx="7462837" cy="4765675"/>
          </a:xfrm>
          <a:prstGeom prst="rect">
            <a:avLst/>
          </a:prstGeom>
          <a:noFill/>
          <a:ln>
            <a:noFill/>
          </a:ln>
        </p:spPr>
      </p:pic>
      <p:pic>
        <p:nvPicPr>
          <p:cNvPr id="512" name="Google Shape;512;p54"/>
          <p:cNvPicPr preferRelativeResize="0"/>
          <p:nvPr/>
        </p:nvPicPr>
        <p:blipFill rotWithShape="1">
          <a:blip r:embed="rId4">
            <a:alphaModFix/>
          </a:blip>
          <a:srcRect b="0" l="0" r="0" t="0"/>
          <a:stretch/>
        </p:blipFill>
        <p:spPr>
          <a:xfrm>
            <a:off x="7235825" y="260350"/>
            <a:ext cx="1439862" cy="495300"/>
          </a:xfrm>
          <a:prstGeom prst="rect">
            <a:avLst/>
          </a:prstGeom>
          <a:noFill/>
          <a:ln>
            <a:noFill/>
          </a:ln>
        </p:spPr>
      </p:pic>
      <p:sp>
        <p:nvSpPr>
          <p:cNvPr id="513" name="Google Shape;513;p5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514" name="Google Shape;514;p5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520" name="Google Shape;520;p55"/>
          <p:cNvPicPr preferRelativeResize="0"/>
          <p:nvPr/>
        </p:nvPicPr>
        <p:blipFill rotWithShape="1">
          <a:blip r:embed="rId3">
            <a:alphaModFix/>
          </a:blip>
          <a:srcRect b="0" l="0" r="0" t="0"/>
          <a:stretch/>
        </p:blipFill>
        <p:spPr>
          <a:xfrm>
            <a:off x="7223125" y="508000"/>
            <a:ext cx="1439862" cy="495300"/>
          </a:xfrm>
          <a:prstGeom prst="rect">
            <a:avLst/>
          </a:prstGeom>
          <a:noFill/>
          <a:ln>
            <a:noFill/>
          </a:ln>
        </p:spPr>
      </p:pic>
      <p:sp>
        <p:nvSpPr>
          <p:cNvPr id="521" name="Google Shape;521;p5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pic>
        <p:nvPicPr>
          <p:cNvPr id="522" name="Google Shape;522;p55"/>
          <p:cNvPicPr preferRelativeResize="0"/>
          <p:nvPr/>
        </p:nvPicPr>
        <p:blipFill rotWithShape="1">
          <a:blip r:embed="rId4">
            <a:alphaModFix/>
          </a:blip>
          <a:srcRect b="0" l="0" r="0" t="0"/>
          <a:stretch/>
        </p:blipFill>
        <p:spPr>
          <a:xfrm>
            <a:off x="611187" y="1628775"/>
            <a:ext cx="8296275" cy="4591050"/>
          </a:xfrm>
          <a:prstGeom prst="rect">
            <a:avLst/>
          </a:prstGeom>
          <a:noFill/>
          <a:ln>
            <a:noFill/>
          </a:ln>
        </p:spPr>
      </p:pic>
      <p:sp>
        <p:nvSpPr>
          <p:cNvPr id="523" name="Google Shape;523;p55"/>
          <p:cNvSpPr txBox="1"/>
          <p:nvPr/>
        </p:nvSpPr>
        <p:spPr>
          <a:xfrm>
            <a:off x="406400" y="5080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Modelo de dados: </a:t>
            </a:r>
            <a:endParaRPr/>
          </a:p>
          <a:p>
            <a:pPr indent="-285750" lvl="1" marL="742950" marR="0" rtl="0" algn="l">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Descrição formal da estrutura de um banco de dados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529" name="Google Shape;529;p56"/>
          <p:cNvSpPr txBox="1"/>
          <p:nvPr>
            <p:ph type="title"/>
          </p:nvPr>
        </p:nvSpPr>
        <p:spPr>
          <a:xfrm>
            <a:off x="-9525" y="190500"/>
            <a:ext cx="29718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Modelos de Dados</a:t>
            </a:r>
            <a:endParaRPr/>
          </a:p>
        </p:txBody>
      </p:sp>
      <p:pic>
        <p:nvPicPr>
          <p:cNvPr id="530" name="Google Shape;530;p56"/>
          <p:cNvPicPr preferRelativeResize="0"/>
          <p:nvPr/>
        </p:nvPicPr>
        <p:blipFill rotWithShape="1">
          <a:blip r:embed="rId3">
            <a:alphaModFix/>
          </a:blip>
          <a:srcRect b="0" l="0" r="0" t="0"/>
          <a:stretch/>
        </p:blipFill>
        <p:spPr>
          <a:xfrm>
            <a:off x="7223125" y="508000"/>
            <a:ext cx="1439862" cy="495300"/>
          </a:xfrm>
          <a:prstGeom prst="rect">
            <a:avLst/>
          </a:prstGeom>
          <a:noFill/>
          <a:ln>
            <a:noFill/>
          </a:ln>
        </p:spPr>
      </p:pic>
      <p:pic>
        <p:nvPicPr>
          <p:cNvPr id="531" name="Google Shape;531;p56"/>
          <p:cNvPicPr preferRelativeResize="0"/>
          <p:nvPr/>
        </p:nvPicPr>
        <p:blipFill rotWithShape="1">
          <a:blip r:embed="rId4">
            <a:alphaModFix/>
          </a:blip>
          <a:srcRect b="0" l="0" r="0" t="0"/>
          <a:stretch/>
        </p:blipFill>
        <p:spPr>
          <a:xfrm>
            <a:off x="701675" y="1995487"/>
            <a:ext cx="7270750" cy="1169987"/>
          </a:xfrm>
          <a:prstGeom prst="rect">
            <a:avLst/>
          </a:prstGeom>
          <a:noFill/>
          <a:ln>
            <a:noFill/>
          </a:ln>
        </p:spPr>
      </p:pic>
      <p:sp>
        <p:nvSpPr>
          <p:cNvPr id="532" name="Google Shape;532;p56"/>
          <p:cNvSpPr txBox="1"/>
          <p:nvPr/>
        </p:nvSpPr>
        <p:spPr>
          <a:xfrm>
            <a:off x="1671637" y="3165475"/>
            <a:ext cx="6270625"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Etapas da modelagem de dados</a:t>
            </a:r>
            <a:endParaRPr/>
          </a:p>
        </p:txBody>
      </p:sp>
      <p:sp>
        <p:nvSpPr>
          <p:cNvPr id="533" name="Google Shape;533;p5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534" name="Google Shape;534;p5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p57"/>
          <p:cNvPicPr preferRelativeResize="0"/>
          <p:nvPr/>
        </p:nvPicPr>
        <p:blipFill rotWithShape="1">
          <a:blip r:embed="rId3">
            <a:alphaModFix/>
          </a:blip>
          <a:srcRect b="0" l="0" r="0" t="0"/>
          <a:stretch/>
        </p:blipFill>
        <p:spPr>
          <a:xfrm>
            <a:off x="1052512" y="976312"/>
            <a:ext cx="7272337" cy="1169987"/>
          </a:xfrm>
          <a:prstGeom prst="rect">
            <a:avLst/>
          </a:prstGeom>
          <a:noFill/>
          <a:ln>
            <a:noFill/>
          </a:ln>
        </p:spPr>
      </p:pic>
      <p:sp>
        <p:nvSpPr>
          <p:cNvPr id="540" name="Google Shape;540;p5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541" name="Google Shape;541;p57"/>
          <p:cNvSpPr txBox="1"/>
          <p:nvPr>
            <p:ph type="title"/>
          </p:nvPr>
        </p:nvSpPr>
        <p:spPr>
          <a:xfrm>
            <a:off x="-9525" y="190500"/>
            <a:ext cx="29718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Modelos de Dados</a:t>
            </a:r>
            <a:endParaRPr/>
          </a:p>
        </p:txBody>
      </p:sp>
      <p:pic>
        <p:nvPicPr>
          <p:cNvPr id="542" name="Google Shape;542;p57"/>
          <p:cNvPicPr preferRelativeResize="0"/>
          <p:nvPr/>
        </p:nvPicPr>
        <p:blipFill rotWithShape="1">
          <a:blip r:embed="rId4">
            <a:alphaModFix/>
          </a:blip>
          <a:srcRect b="0" l="0" r="0" t="0"/>
          <a:stretch/>
        </p:blipFill>
        <p:spPr>
          <a:xfrm>
            <a:off x="7223125" y="508000"/>
            <a:ext cx="1439862" cy="495300"/>
          </a:xfrm>
          <a:prstGeom prst="rect">
            <a:avLst/>
          </a:prstGeom>
          <a:noFill/>
          <a:ln>
            <a:noFill/>
          </a:ln>
        </p:spPr>
      </p:pic>
      <p:sp>
        <p:nvSpPr>
          <p:cNvPr id="543" name="Google Shape;543;p57"/>
          <p:cNvSpPr/>
          <p:nvPr/>
        </p:nvSpPr>
        <p:spPr>
          <a:xfrm flipH="1" rot="10800000">
            <a:off x="3698875" y="2146300"/>
            <a:ext cx="169862" cy="495300"/>
          </a:xfrm>
          <a:prstGeom prst="downArrow">
            <a:avLst>
              <a:gd fmla="val 17896" name="adj1"/>
              <a:gd fmla="val 50000" name="adj2"/>
            </a:avLst>
          </a:prstGeom>
          <a:solidFill>
            <a:schemeClr val="accent1"/>
          </a:solidFill>
          <a:ln cap="flat" cmpd="sng" w="25400">
            <a:solidFill>
              <a:srgbClr val="6F6F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4" name="Google Shape;544;p57"/>
          <p:cNvSpPr txBox="1"/>
          <p:nvPr/>
        </p:nvSpPr>
        <p:spPr>
          <a:xfrm>
            <a:off x="647700" y="3108325"/>
            <a:ext cx="5078412" cy="2862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Modelagem conceitual </a:t>
            </a:r>
            <a:r>
              <a:rPr b="0" i="0" lang="en-US" sz="1800" u="none">
                <a:solidFill>
                  <a:srgbClr val="000000"/>
                </a:solidFill>
                <a:latin typeface="Arial"/>
                <a:ea typeface="Arial"/>
                <a:cs typeface="Arial"/>
                <a:sym typeface="Arial"/>
              </a:rPr>
              <a:t>é a representação que considera exclusivamente  o ponto de vista do usuário criador dos dados, levando em consideração fatores técnicos para sua implementação. </a:t>
            </a:r>
            <a:endParaRPr b="0" i="0" sz="1400" u="non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800" u="non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O nível conceitual especifica como os dados são armazenados e relacionados, independentemente de como serão implementados no banco de dados.</a:t>
            </a:r>
            <a:endParaRPr/>
          </a:p>
        </p:txBody>
      </p:sp>
      <p:pic>
        <p:nvPicPr>
          <p:cNvPr id="545" name="Google Shape;545;p57"/>
          <p:cNvPicPr preferRelativeResize="0"/>
          <p:nvPr/>
        </p:nvPicPr>
        <p:blipFill rotWithShape="1">
          <a:blip r:embed="rId5">
            <a:alphaModFix/>
          </a:blip>
          <a:srcRect b="0" l="0" r="0" t="0"/>
          <a:stretch/>
        </p:blipFill>
        <p:spPr>
          <a:xfrm>
            <a:off x="6186487" y="2773362"/>
            <a:ext cx="2593975" cy="2698750"/>
          </a:xfrm>
          <a:prstGeom prst="rect">
            <a:avLst/>
          </a:prstGeom>
          <a:noFill/>
          <a:ln>
            <a:noFill/>
          </a:ln>
        </p:spPr>
      </p:pic>
      <p:sp>
        <p:nvSpPr>
          <p:cNvPr id="546" name="Google Shape;546;p5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547" name="Google Shape;547;p5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8"/>
          <p:cNvSpPr txBox="1"/>
          <p:nvPr>
            <p:ph type="title"/>
          </p:nvPr>
        </p:nvSpPr>
        <p:spPr>
          <a:xfrm>
            <a:off x="412750" y="2603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Modelos de Banco de Dados</a:t>
            </a:r>
            <a:endParaRPr/>
          </a:p>
        </p:txBody>
      </p:sp>
      <p:sp>
        <p:nvSpPr>
          <p:cNvPr id="553" name="Google Shape;553;p58"/>
          <p:cNvSpPr txBox="1"/>
          <p:nvPr>
            <p:ph idx="1" type="body"/>
          </p:nvPr>
        </p:nvSpPr>
        <p:spPr>
          <a:xfrm>
            <a:off x="446087" y="1246187"/>
            <a:ext cx="8229600" cy="8445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1" i="0" lang="en-US" sz="2000" u="none">
                <a:solidFill>
                  <a:schemeClr val="dk1"/>
                </a:solidFill>
                <a:latin typeface="Tahoma"/>
                <a:ea typeface="Tahoma"/>
                <a:cs typeface="Tahoma"/>
                <a:sym typeface="Tahoma"/>
              </a:rPr>
              <a:t>1 - Modelo Conceitual</a:t>
            </a:r>
            <a:br>
              <a:rPr b="1" i="0" lang="en-US" sz="2800" u="none">
                <a:solidFill>
                  <a:schemeClr val="dk1"/>
                </a:solidFill>
                <a:latin typeface="Tahoma"/>
                <a:ea typeface="Tahoma"/>
                <a:cs typeface="Tahoma"/>
                <a:sym typeface="Tahoma"/>
              </a:rPr>
            </a:br>
            <a:endParaRPr/>
          </a:p>
        </p:txBody>
      </p:sp>
      <p:pic>
        <p:nvPicPr>
          <p:cNvPr id="554" name="Google Shape;554;p58"/>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555" name="Google Shape;555;p5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sp>
        <p:nvSpPr>
          <p:cNvPr id="556" name="Google Shape;556;p5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557" name="Google Shape;557;p58"/>
          <p:cNvPicPr preferRelativeResize="0"/>
          <p:nvPr/>
        </p:nvPicPr>
        <p:blipFill rotWithShape="1">
          <a:blip r:embed="rId4">
            <a:alphaModFix/>
          </a:blip>
          <a:srcRect b="0" l="0" r="0" t="0"/>
          <a:stretch/>
        </p:blipFill>
        <p:spPr>
          <a:xfrm>
            <a:off x="1276350" y="1704975"/>
            <a:ext cx="6686550" cy="5153025"/>
          </a:xfrm>
          <a:prstGeom prst="rect">
            <a:avLst/>
          </a:prstGeom>
          <a:noFill/>
          <a:ln>
            <a:noFill/>
          </a:ln>
        </p:spPr>
      </p:pic>
    </p:spTree>
  </p:cSld>
  <p:clrMapOvr>
    <a:masterClrMapping/>
  </p:clrMapOvr>
  <p:transition>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9"/>
          <p:cNvSpPr txBox="1"/>
          <p:nvPr>
            <p:ph type="ctrTitle"/>
          </p:nvPr>
        </p:nvSpPr>
        <p:spPr>
          <a:xfrm>
            <a:off x="2051050" y="1989137"/>
            <a:ext cx="6740525" cy="2016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Tahoma"/>
              <a:buNone/>
            </a:pPr>
            <a:r>
              <a:rPr b="1" i="0" lang="en-US" sz="2800" u="none">
                <a:solidFill>
                  <a:srgbClr val="FFFFFF"/>
                </a:solidFill>
                <a:latin typeface="Tahoma"/>
                <a:ea typeface="Tahoma"/>
                <a:cs typeface="Tahoma"/>
                <a:sym typeface="Tahoma"/>
              </a:rPr>
              <a:t> Modelo de dados Lógico</a:t>
            </a:r>
            <a:endParaRPr/>
          </a:p>
        </p:txBody>
      </p:sp>
      <p:sp>
        <p:nvSpPr>
          <p:cNvPr id="564" name="Google Shape;564;p5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65" name="Google Shape;565;p5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pic>
        <p:nvPicPr>
          <p:cNvPr id="566" name="Google Shape;566;p59"/>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transition>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60"/>
          <p:cNvPicPr preferRelativeResize="0"/>
          <p:nvPr/>
        </p:nvPicPr>
        <p:blipFill rotWithShape="1">
          <a:blip r:embed="rId3">
            <a:alphaModFix/>
          </a:blip>
          <a:srcRect b="0" l="0" r="0" t="0"/>
          <a:stretch/>
        </p:blipFill>
        <p:spPr>
          <a:xfrm>
            <a:off x="1052512" y="976312"/>
            <a:ext cx="7272337" cy="1169987"/>
          </a:xfrm>
          <a:prstGeom prst="rect">
            <a:avLst/>
          </a:prstGeom>
          <a:noFill/>
          <a:ln>
            <a:noFill/>
          </a:ln>
        </p:spPr>
      </p:pic>
      <p:sp>
        <p:nvSpPr>
          <p:cNvPr id="572" name="Google Shape;572;p6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573" name="Google Shape;573;p60"/>
          <p:cNvSpPr txBox="1"/>
          <p:nvPr>
            <p:ph type="title"/>
          </p:nvPr>
        </p:nvSpPr>
        <p:spPr>
          <a:xfrm>
            <a:off x="-9525" y="190500"/>
            <a:ext cx="29718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Modelos de Dados</a:t>
            </a:r>
            <a:endParaRPr/>
          </a:p>
        </p:txBody>
      </p:sp>
      <p:pic>
        <p:nvPicPr>
          <p:cNvPr id="574" name="Google Shape;574;p60"/>
          <p:cNvPicPr preferRelativeResize="0"/>
          <p:nvPr/>
        </p:nvPicPr>
        <p:blipFill rotWithShape="1">
          <a:blip r:embed="rId4">
            <a:alphaModFix/>
          </a:blip>
          <a:srcRect b="0" l="0" r="0" t="0"/>
          <a:stretch/>
        </p:blipFill>
        <p:spPr>
          <a:xfrm>
            <a:off x="7223125" y="508000"/>
            <a:ext cx="1439862" cy="495300"/>
          </a:xfrm>
          <a:prstGeom prst="rect">
            <a:avLst/>
          </a:prstGeom>
          <a:noFill/>
          <a:ln>
            <a:noFill/>
          </a:ln>
        </p:spPr>
      </p:pic>
      <p:sp>
        <p:nvSpPr>
          <p:cNvPr id="575" name="Google Shape;575;p60"/>
          <p:cNvSpPr/>
          <p:nvPr/>
        </p:nvSpPr>
        <p:spPr>
          <a:xfrm flipH="1" rot="10800000">
            <a:off x="5570537" y="2119312"/>
            <a:ext cx="169862" cy="495300"/>
          </a:xfrm>
          <a:prstGeom prst="downArrow">
            <a:avLst>
              <a:gd fmla="val 17896" name="adj1"/>
              <a:gd fmla="val 50000" name="adj2"/>
            </a:avLst>
          </a:prstGeom>
          <a:solidFill>
            <a:schemeClr val="accent1"/>
          </a:solidFill>
          <a:ln cap="flat" cmpd="sng" w="25400">
            <a:solidFill>
              <a:srgbClr val="6F6F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6" name="Google Shape;576;p60"/>
          <p:cNvSpPr txBox="1"/>
          <p:nvPr/>
        </p:nvSpPr>
        <p:spPr>
          <a:xfrm>
            <a:off x="60325" y="2822575"/>
            <a:ext cx="4876800" cy="2385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O </a:t>
            </a:r>
            <a:r>
              <a:rPr b="1" i="0" lang="en-US" sz="1800" u="none">
                <a:solidFill>
                  <a:srgbClr val="000000"/>
                </a:solidFill>
                <a:latin typeface="Arial"/>
                <a:ea typeface="Arial"/>
                <a:cs typeface="Arial"/>
                <a:sym typeface="Arial"/>
              </a:rPr>
              <a:t>modelo lógico </a:t>
            </a:r>
            <a:r>
              <a:rPr b="0" i="0" lang="en-US" sz="1800" u="none">
                <a:solidFill>
                  <a:srgbClr val="000000"/>
                </a:solidFill>
                <a:latin typeface="Arial"/>
                <a:ea typeface="Arial"/>
                <a:cs typeface="Arial"/>
                <a:sym typeface="Arial"/>
              </a:rPr>
              <a:t>só deve ser inicializado após a conclusão do modelo conceitual. Diferentemente do modelo conceitual, o modelo lógico será criado com base em um tipo de banco de dados, </a:t>
            </a:r>
            <a:r>
              <a:rPr lang="en-US" sz="1800"/>
              <a:t>em SGBD</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577" name="Google Shape;577;p60"/>
          <p:cNvPicPr preferRelativeResize="0"/>
          <p:nvPr/>
        </p:nvPicPr>
        <p:blipFill rotWithShape="1">
          <a:blip r:embed="rId5">
            <a:alphaModFix/>
          </a:blip>
          <a:srcRect b="0" l="0" r="0" t="0"/>
          <a:stretch/>
        </p:blipFill>
        <p:spPr>
          <a:xfrm>
            <a:off x="5419725" y="2933700"/>
            <a:ext cx="2973387" cy="3181350"/>
          </a:xfrm>
          <a:prstGeom prst="rect">
            <a:avLst/>
          </a:prstGeom>
          <a:noFill/>
          <a:ln>
            <a:noFill/>
          </a:ln>
        </p:spPr>
      </p:pic>
      <p:sp>
        <p:nvSpPr>
          <p:cNvPr id="578" name="Google Shape;578;p6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579" name="Google Shape;579;p6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Modelos de Banco de Dados</a:t>
            </a:r>
            <a:endParaRPr/>
          </a:p>
        </p:txBody>
      </p:sp>
      <p:sp>
        <p:nvSpPr>
          <p:cNvPr id="585" name="Google Shape;585;p61"/>
          <p:cNvSpPr txBox="1"/>
          <p:nvPr>
            <p:ph idx="1" type="body"/>
          </p:nvPr>
        </p:nvSpPr>
        <p:spPr>
          <a:xfrm>
            <a:off x="457200" y="1844675"/>
            <a:ext cx="8229600" cy="842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1" i="0" lang="en-US" sz="2800" u="none">
                <a:solidFill>
                  <a:schemeClr val="dk1"/>
                </a:solidFill>
                <a:latin typeface="Tahoma"/>
                <a:ea typeface="Tahoma"/>
                <a:cs typeface="Tahoma"/>
                <a:sym typeface="Tahoma"/>
              </a:rPr>
              <a:t>1 - Modelo Lógico – James Martim</a:t>
            </a:r>
            <a:endParaRPr/>
          </a:p>
        </p:txBody>
      </p:sp>
      <p:pic>
        <p:nvPicPr>
          <p:cNvPr id="586" name="Google Shape;586;p61"/>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587" name="Google Shape;587;p6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sp>
        <p:nvSpPr>
          <p:cNvPr id="588" name="Google Shape;588;p6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589" name="Google Shape;589;p61"/>
          <p:cNvPicPr preferRelativeResize="0"/>
          <p:nvPr/>
        </p:nvPicPr>
        <p:blipFill rotWithShape="1">
          <a:blip r:embed="rId4">
            <a:alphaModFix/>
          </a:blip>
          <a:srcRect b="0" l="0" r="0" t="0"/>
          <a:stretch/>
        </p:blipFill>
        <p:spPr>
          <a:xfrm>
            <a:off x="6875462" y="2695575"/>
            <a:ext cx="2108200" cy="1597025"/>
          </a:xfrm>
          <a:prstGeom prst="rect">
            <a:avLst/>
          </a:prstGeom>
          <a:noFill/>
          <a:ln>
            <a:noFill/>
          </a:ln>
        </p:spPr>
      </p:pic>
      <p:pic>
        <p:nvPicPr>
          <p:cNvPr id="590" name="Google Shape;590;p61"/>
          <p:cNvPicPr preferRelativeResize="0"/>
          <p:nvPr/>
        </p:nvPicPr>
        <p:blipFill rotWithShape="1">
          <a:blip r:embed="rId5">
            <a:alphaModFix/>
          </a:blip>
          <a:srcRect b="0" l="0" r="0" t="0"/>
          <a:stretch/>
        </p:blipFill>
        <p:spPr>
          <a:xfrm>
            <a:off x="179387" y="2565400"/>
            <a:ext cx="6526212" cy="2735262"/>
          </a:xfrm>
          <a:prstGeom prst="rect">
            <a:avLst/>
          </a:prstGeom>
          <a:noFill/>
          <a:ln>
            <a:noFill/>
          </a:ln>
        </p:spPr>
      </p:pic>
    </p:spTree>
  </p:cSld>
  <p:clrMapOvr>
    <a:masterClrMapping/>
  </p:clrMapOvr>
  <p:transition>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2"/>
          <p:cNvSpPr txBox="1"/>
          <p:nvPr>
            <p:ph type="title"/>
          </p:nvPr>
        </p:nvSpPr>
        <p:spPr>
          <a:xfrm>
            <a:off x="457200" y="457200"/>
            <a:ext cx="4978400" cy="7397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Modelos de Banco de Dados</a:t>
            </a:r>
            <a:endParaRPr/>
          </a:p>
        </p:txBody>
      </p:sp>
      <p:sp>
        <p:nvSpPr>
          <p:cNvPr id="596" name="Google Shape;596;p62"/>
          <p:cNvSpPr txBox="1"/>
          <p:nvPr>
            <p:ph idx="1" type="body"/>
          </p:nvPr>
        </p:nvSpPr>
        <p:spPr>
          <a:xfrm>
            <a:off x="179387" y="1196975"/>
            <a:ext cx="8229600" cy="842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350"/>
              <a:buFont typeface="Noto Sans Symbols"/>
              <a:buChar char="■"/>
            </a:pPr>
            <a:r>
              <a:rPr b="1" i="0" lang="en-US" sz="1800" u="none">
                <a:solidFill>
                  <a:schemeClr val="dk1"/>
                </a:solidFill>
                <a:latin typeface="Tahoma"/>
                <a:ea typeface="Tahoma"/>
                <a:cs typeface="Tahoma"/>
                <a:sym typeface="Tahoma"/>
              </a:rPr>
              <a:t>1 - Modelo Lógico – James Martim</a:t>
            </a:r>
            <a:endParaRPr/>
          </a:p>
        </p:txBody>
      </p:sp>
      <p:pic>
        <p:nvPicPr>
          <p:cNvPr id="597" name="Google Shape;597;p62"/>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598" name="Google Shape;598;p6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sp>
        <p:nvSpPr>
          <p:cNvPr id="599" name="Google Shape;599;p6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600" name="Google Shape;600;p62"/>
          <p:cNvPicPr preferRelativeResize="0"/>
          <p:nvPr/>
        </p:nvPicPr>
        <p:blipFill rotWithShape="1">
          <a:blip r:embed="rId4">
            <a:alphaModFix/>
          </a:blip>
          <a:srcRect b="0" l="0" r="0" t="0"/>
          <a:stretch/>
        </p:blipFill>
        <p:spPr>
          <a:xfrm>
            <a:off x="1166812" y="1617662"/>
            <a:ext cx="6810375" cy="5153025"/>
          </a:xfrm>
          <a:prstGeom prst="rect">
            <a:avLst/>
          </a:prstGeom>
          <a:noFill/>
          <a:ln>
            <a:noFill/>
          </a:ln>
        </p:spPr>
      </p:pic>
    </p:spTree>
  </p:cSld>
  <p:clrMapOvr>
    <a:masterClrMapping/>
  </p:clrMapOvr>
  <p:transition>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45"/>
          <p:cNvPicPr preferRelativeResize="0"/>
          <p:nvPr/>
        </p:nvPicPr>
        <p:blipFill rotWithShape="1">
          <a:blip r:embed="rId3">
            <a:alphaModFix/>
          </a:blip>
          <a:srcRect b="0" l="0" r="0" t="0"/>
          <a:stretch/>
        </p:blipFill>
        <p:spPr>
          <a:xfrm>
            <a:off x="804862" y="1533525"/>
            <a:ext cx="7534275" cy="3790950"/>
          </a:xfrm>
          <a:prstGeom prst="rect">
            <a:avLst/>
          </a:prstGeom>
          <a:noFill/>
          <a:ln>
            <a:noFill/>
          </a:ln>
        </p:spPr>
      </p:pic>
      <p:sp>
        <p:nvSpPr>
          <p:cNvPr id="421" name="Google Shape;421;p45"/>
          <p:cNvSpPr txBox="1"/>
          <p:nvPr>
            <p:ph type="title"/>
          </p:nvPr>
        </p:nvSpPr>
        <p:spPr>
          <a:xfrm>
            <a:off x="177800" y="1587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Planejamento</a:t>
            </a:r>
            <a:endParaRPr/>
          </a:p>
        </p:txBody>
      </p:sp>
      <p:sp>
        <p:nvSpPr>
          <p:cNvPr id="422" name="Google Shape;422;p4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423" name="Google Shape;423;p45"/>
          <p:cNvPicPr preferRelativeResize="0"/>
          <p:nvPr/>
        </p:nvPicPr>
        <p:blipFill rotWithShape="1">
          <a:blip r:embed="rId4">
            <a:alphaModFix/>
          </a:blip>
          <a:srcRect b="0" l="0" r="0" t="0"/>
          <a:stretch/>
        </p:blipFill>
        <p:spPr>
          <a:xfrm>
            <a:off x="7235825" y="755650"/>
            <a:ext cx="1439862" cy="495300"/>
          </a:xfrm>
          <a:prstGeom prst="rect">
            <a:avLst/>
          </a:prstGeom>
          <a:noFill/>
          <a:ln>
            <a:noFill/>
          </a:ln>
        </p:spPr>
      </p:pic>
      <p:sp>
        <p:nvSpPr>
          <p:cNvPr id="424" name="Google Shape;424;p45"/>
          <p:cNvSpPr/>
          <p:nvPr/>
        </p:nvSpPr>
        <p:spPr>
          <a:xfrm>
            <a:off x="4787900" y="2852737"/>
            <a:ext cx="496887" cy="280987"/>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5" name="Google Shape;425;p45"/>
          <p:cNvSpPr txBox="1"/>
          <p:nvPr/>
        </p:nvSpPr>
        <p:spPr>
          <a:xfrm>
            <a:off x="2238375" y="60388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426" name="Google Shape;426;p4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3"/>
          <p:cNvSpPr txBox="1"/>
          <p:nvPr>
            <p:ph type="title"/>
          </p:nvPr>
        </p:nvSpPr>
        <p:spPr>
          <a:xfrm>
            <a:off x="457200" y="457200"/>
            <a:ext cx="4978400" cy="7397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Modelos de Banco de Dados</a:t>
            </a:r>
            <a:endParaRPr/>
          </a:p>
        </p:txBody>
      </p:sp>
      <p:sp>
        <p:nvSpPr>
          <p:cNvPr id="606" name="Google Shape;606;p63"/>
          <p:cNvSpPr txBox="1"/>
          <p:nvPr>
            <p:ph idx="1" type="body"/>
          </p:nvPr>
        </p:nvSpPr>
        <p:spPr>
          <a:xfrm>
            <a:off x="179387" y="1196975"/>
            <a:ext cx="8229600" cy="842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350"/>
              <a:buFont typeface="Noto Sans Symbols"/>
              <a:buChar char="■"/>
            </a:pPr>
            <a:r>
              <a:rPr b="1" i="0" lang="en-US" sz="1800" u="none">
                <a:solidFill>
                  <a:schemeClr val="dk1"/>
                </a:solidFill>
                <a:latin typeface="Tahoma"/>
                <a:ea typeface="Tahoma"/>
                <a:cs typeface="Tahoma"/>
                <a:sym typeface="Tahoma"/>
              </a:rPr>
              <a:t>1 - Modelo Lógico – James Martim</a:t>
            </a:r>
            <a:endParaRPr/>
          </a:p>
        </p:txBody>
      </p:sp>
      <p:pic>
        <p:nvPicPr>
          <p:cNvPr id="607" name="Google Shape;607;p63"/>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608" name="Google Shape;608;p6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sp>
        <p:nvSpPr>
          <p:cNvPr id="609" name="Google Shape;609;p6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610" name="Google Shape;610;p63"/>
          <p:cNvPicPr preferRelativeResize="0"/>
          <p:nvPr/>
        </p:nvPicPr>
        <p:blipFill rotWithShape="1">
          <a:blip r:embed="rId4">
            <a:alphaModFix/>
          </a:blip>
          <a:srcRect b="0" l="0" r="0" t="0"/>
          <a:stretch/>
        </p:blipFill>
        <p:spPr>
          <a:xfrm>
            <a:off x="1322387" y="1601787"/>
            <a:ext cx="5943600" cy="5048250"/>
          </a:xfrm>
          <a:prstGeom prst="rect">
            <a:avLst/>
          </a:prstGeom>
          <a:noFill/>
          <a:ln>
            <a:noFill/>
          </a:ln>
        </p:spPr>
      </p:pic>
    </p:spTree>
  </p:cSld>
  <p:clrMapOvr>
    <a:masterClrMapping/>
  </p:clrMapOvr>
  <p:transition>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4"/>
          <p:cNvSpPr txBox="1"/>
          <p:nvPr>
            <p:ph type="ctrTitle"/>
          </p:nvPr>
        </p:nvSpPr>
        <p:spPr>
          <a:xfrm>
            <a:off x="2051050" y="1989137"/>
            <a:ext cx="6740525" cy="2016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Tahoma"/>
              <a:buNone/>
            </a:pPr>
            <a:r>
              <a:rPr b="1" i="0" lang="en-US" sz="2800" u="none">
                <a:solidFill>
                  <a:srgbClr val="FFFFFF"/>
                </a:solidFill>
                <a:latin typeface="Tahoma"/>
                <a:ea typeface="Tahoma"/>
                <a:cs typeface="Tahoma"/>
                <a:sym typeface="Tahoma"/>
              </a:rPr>
              <a:t> Modelo de dados Físico</a:t>
            </a:r>
            <a:endParaRPr/>
          </a:p>
        </p:txBody>
      </p:sp>
      <p:sp>
        <p:nvSpPr>
          <p:cNvPr id="617" name="Google Shape;617;p6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618" name="Google Shape;618;p6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pic>
        <p:nvPicPr>
          <p:cNvPr id="619" name="Google Shape;619;p64"/>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transition>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pic>
        <p:nvPicPr>
          <p:cNvPr id="624" name="Google Shape;624;p65"/>
          <p:cNvPicPr preferRelativeResize="0"/>
          <p:nvPr/>
        </p:nvPicPr>
        <p:blipFill rotWithShape="1">
          <a:blip r:embed="rId3">
            <a:alphaModFix/>
          </a:blip>
          <a:srcRect b="0" l="0" r="0" t="0"/>
          <a:stretch/>
        </p:blipFill>
        <p:spPr>
          <a:xfrm>
            <a:off x="1052512" y="976312"/>
            <a:ext cx="7272337" cy="1169987"/>
          </a:xfrm>
          <a:prstGeom prst="rect">
            <a:avLst/>
          </a:prstGeom>
          <a:noFill/>
          <a:ln>
            <a:noFill/>
          </a:ln>
        </p:spPr>
      </p:pic>
      <p:sp>
        <p:nvSpPr>
          <p:cNvPr id="625" name="Google Shape;625;p6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626" name="Google Shape;626;p65"/>
          <p:cNvSpPr txBox="1"/>
          <p:nvPr>
            <p:ph type="title"/>
          </p:nvPr>
        </p:nvSpPr>
        <p:spPr>
          <a:xfrm>
            <a:off x="-9525" y="190500"/>
            <a:ext cx="29718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Modelos de Dados</a:t>
            </a:r>
            <a:endParaRPr/>
          </a:p>
        </p:txBody>
      </p:sp>
      <p:pic>
        <p:nvPicPr>
          <p:cNvPr id="627" name="Google Shape;627;p65"/>
          <p:cNvPicPr preferRelativeResize="0"/>
          <p:nvPr/>
        </p:nvPicPr>
        <p:blipFill rotWithShape="1">
          <a:blip r:embed="rId4">
            <a:alphaModFix/>
          </a:blip>
          <a:srcRect b="0" l="0" r="0" t="0"/>
          <a:stretch/>
        </p:blipFill>
        <p:spPr>
          <a:xfrm>
            <a:off x="7223125" y="508000"/>
            <a:ext cx="1439862" cy="495300"/>
          </a:xfrm>
          <a:prstGeom prst="rect">
            <a:avLst/>
          </a:prstGeom>
          <a:noFill/>
          <a:ln>
            <a:noFill/>
          </a:ln>
        </p:spPr>
      </p:pic>
      <p:sp>
        <p:nvSpPr>
          <p:cNvPr id="628" name="Google Shape;628;p65"/>
          <p:cNvSpPr/>
          <p:nvPr/>
        </p:nvSpPr>
        <p:spPr>
          <a:xfrm flipH="1" rot="10800000">
            <a:off x="7265987" y="2146300"/>
            <a:ext cx="168275" cy="495300"/>
          </a:xfrm>
          <a:prstGeom prst="downArrow">
            <a:avLst>
              <a:gd fmla="val 17931" name="adj1"/>
              <a:gd fmla="val 50000" name="adj2"/>
            </a:avLst>
          </a:prstGeom>
          <a:solidFill>
            <a:schemeClr val="accent1"/>
          </a:solidFill>
          <a:ln cap="flat" cmpd="sng" w="25400">
            <a:solidFill>
              <a:srgbClr val="6F6F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9" name="Google Shape;629;p65"/>
          <p:cNvSpPr txBox="1"/>
          <p:nvPr/>
        </p:nvSpPr>
        <p:spPr>
          <a:xfrm>
            <a:off x="60325" y="2641600"/>
            <a:ext cx="4059237" cy="378142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O </a:t>
            </a:r>
            <a:r>
              <a:rPr b="1" i="0" lang="en-US" sz="1800" u="none">
                <a:solidFill>
                  <a:srgbClr val="000000"/>
                </a:solidFill>
                <a:latin typeface="Arial"/>
                <a:ea typeface="Arial"/>
                <a:cs typeface="Arial"/>
                <a:sym typeface="Arial"/>
              </a:rPr>
              <a:t>modelo físico </a:t>
            </a:r>
            <a:r>
              <a:rPr b="0" i="0" lang="en-US" sz="1800" u="none">
                <a:solidFill>
                  <a:srgbClr val="000000"/>
                </a:solidFill>
                <a:latin typeface="Arial"/>
                <a:ea typeface="Arial"/>
                <a:cs typeface="Arial"/>
                <a:sym typeface="Arial"/>
              </a:rPr>
              <a:t>é concebido por meio do modelo lógico. É nesse modelo que serão definidos os tipos de dados que serão armazenados, e ocorre a implementação da estrutura lógica em um sistema gerenciador de banco de dados (SGBD), que administra fisicamente os dados armazenados. </a:t>
            </a:r>
            <a:endParaRPr/>
          </a:p>
        </p:txBody>
      </p:sp>
      <p:pic>
        <p:nvPicPr>
          <p:cNvPr id="630" name="Google Shape;630;p65"/>
          <p:cNvPicPr preferRelativeResize="0"/>
          <p:nvPr/>
        </p:nvPicPr>
        <p:blipFill rotWithShape="1">
          <a:blip r:embed="rId5">
            <a:alphaModFix/>
          </a:blip>
          <a:srcRect b="0" l="0" r="0" t="0"/>
          <a:stretch/>
        </p:blipFill>
        <p:spPr>
          <a:xfrm>
            <a:off x="5035550" y="2905125"/>
            <a:ext cx="3392487" cy="3446462"/>
          </a:xfrm>
          <a:prstGeom prst="rect">
            <a:avLst/>
          </a:prstGeom>
          <a:noFill/>
          <a:ln>
            <a:noFill/>
          </a:ln>
        </p:spPr>
      </p:pic>
      <p:sp>
        <p:nvSpPr>
          <p:cNvPr id="631" name="Google Shape;631;p6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632" name="Google Shape;632;p6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638" name="Google Shape;638;p66"/>
          <p:cNvSpPr txBox="1"/>
          <p:nvPr>
            <p:ph idx="4294967295" type="ctrTitle"/>
          </p:nvPr>
        </p:nvSpPr>
        <p:spPr>
          <a:xfrm>
            <a:off x="0" y="836612"/>
            <a:ext cx="91440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97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3 - Modelo Físico</a:t>
            </a:r>
            <a:endParaRPr/>
          </a:p>
        </p:txBody>
      </p:sp>
      <p:sp>
        <p:nvSpPr>
          <p:cNvPr id="639" name="Google Shape;639;p66"/>
          <p:cNvSpPr txBox="1"/>
          <p:nvPr/>
        </p:nvSpPr>
        <p:spPr>
          <a:xfrm>
            <a:off x="250825" y="1557337"/>
            <a:ext cx="8424862" cy="9477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FF0000"/>
              </a:buClr>
              <a:buSzPts val="2000"/>
              <a:buFont typeface="Times New Roman"/>
              <a:buChar char="•"/>
            </a:pPr>
            <a:r>
              <a:rPr b="0" i="0" lang="en-US" sz="2000" u="none">
                <a:solidFill>
                  <a:schemeClr val="dk1"/>
                </a:solidFill>
                <a:latin typeface="Arial"/>
                <a:ea typeface="Arial"/>
                <a:cs typeface="Arial"/>
                <a:sym typeface="Arial"/>
              </a:rPr>
              <a:t>Aqui são detalhados os componentes da estrutura física do banco, como tabelas, campos, tipos de valores, índices.</a:t>
            </a:r>
            <a:endParaRPr/>
          </a:p>
        </p:txBody>
      </p:sp>
      <p:sp>
        <p:nvSpPr>
          <p:cNvPr id="640" name="Google Shape;640;p6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pic>
        <p:nvPicPr>
          <p:cNvPr id="641" name="Google Shape;641;p66"/>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pic>
        <p:nvPicPr>
          <p:cNvPr id="642" name="Google Shape;642;p66"/>
          <p:cNvPicPr preferRelativeResize="0"/>
          <p:nvPr/>
        </p:nvPicPr>
        <p:blipFill rotWithShape="1">
          <a:blip r:embed="rId4">
            <a:alphaModFix/>
          </a:blip>
          <a:srcRect b="0" l="0" r="0" t="0"/>
          <a:stretch/>
        </p:blipFill>
        <p:spPr>
          <a:xfrm>
            <a:off x="298450" y="2763837"/>
            <a:ext cx="3276600" cy="1760537"/>
          </a:xfrm>
          <a:prstGeom prst="rect">
            <a:avLst/>
          </a:prstGeom>
          <a:noFill/>
          <a:ln>
            <a:noFill/>
          </a:ln>
        </p:spPr>
      </p:pic>
      <p:pic>
        <p:nvPicPr>
          <p:cNvPr id="643" name="Google Shape;643;p66"/>
          <p:cNvPicPr preferRelativeResize="0"/>
          <p:nvPr/>
        </p:nvPicPr>
        <p:blipFill rotWithShape="1">
          <a:blip r:embed="rId5">
            <a:alphaModFix/>
          </a:blip>
          <a:srcRect b="0" l="0" r="0" t="0"/>
          <a:stretch/>
        </p:blipFill>
        <p:spPr>
          <a:xfrm>
            <a:off x="2195512" y="4813300"/>
            <a:ext cx="5241925" cy="1495425"/>
          </a:xfrm>
          <a:prstGeom prst="rect">
            <a:avLst/>
          </a:prstGeom>
          <a:noFill/>
          <a:ln>
            <a:noFill/>
          </a:ln>
        </p:spPr>
      </p:pic>
      <p:pic>
        <p:nvPicPr>
          <p:cNvPr id="644" name="Google Shape;644;p66"/>
          <p:cNvPicPr preferRelativeResize="0"/>
          <p:nvPr/>
        </p:nvPicPr>
        <p:blipFill rotWithShape="1">
          <a:blip r:embed="rId6">
            <a:alphaModFix/>
          </a:blip>
          <a:srcRect b="0" l="0" r="0" t="0"/>
          <a:stretch/>
        </p:blipFill>
        <p:spPr>
          <a:xfrm>
            <a:off x="5456237" y="2508250"/>
            <a:ext cx="3643312" cy="2016125"/>
          </a:xfrm>
          <a:prstGeom prst="rect">
            <a:avLst/>
          </a:prstGeom>
          <a:noFill/>
          <a:ln>
            <a:noFill/>
          </a:ln>
        </p:spPr>
      </p:pic>
    </p:spTree>
  </p:cSld>
  <p:clrMapOvr>
    <a:masterClrMapping/>
  </p:clrMapOvr>
  <p:transition>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650" name="Google Shape;650;p67"/>
          <p:cNvSpPr txBox="1"/>
          <p:nvPr>
            <p:ph idx="4294967295" type="ctrTitle"/>
          </p:nvPr>
        </p:nvSpPr>
        <p:spPr>
          <a:xfrm>
            <a:off x="0" y="836612"/>
            <a:ext cx="91440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97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3 - Modelo Físico</a:t>
            </a:r>
            <a:endParaRPr/>
          </a:p>
        </p:txBody>
      </p:sp>
      <p:sp>
        <p:nvSpPr>
          <p:cNvPr id="651" name="Google Shape;651;p67"/>
          <p:cNvSpPr txBox="1"/>
          <p:nvPr/>
        </p:nvSpPr>
        <p:spPr>
          <a:xfrm>
            <a:off x="250825" y="1557337"/>
            <a:ext cx="8424862" cy="9477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FF0000"/>
              </a:buClr>
              <a:buSzPts val="2000"/>
              <a:buFont typeface="Times New Roman"/>
              <a:buChar char="•"/>
            </a:pPr>
            <a:r>
              <a:rPr b="0" i="0" lang="en-US" sz="2000" u="none">
                <a:solidFill>
                  <a:schemeClr val="dk1"/>
                </a:solidFill>
                <a:latin typeface="Arial"/>
                <a:ea typeface="Arial"/>
                <a:cs typeface="Arial"/>
                <a:sym typeface="Arial"/>
              </a:rPr>
              <a:t>Aqui são detalhados os componentes da estrutura física do banco, como tabelas, campos, tipos de valores, índices.</a:t>
            </a:r>
            <a:endParaRPr/>
          </a:p>
        </p:txBody>
      </p:sp>
      <p:sp>
        <p:nvSpPr>
          <p:cNvPr id="652" name="Google Shape;652;p6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pic>
        <p:nvPicPr>
          <p:cNvPr id="653" name="Google Shape;653;p67"/>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pic>
        <p:nvPicPr>
          <p:cNvPr id="654" name="Google Shape;654;p67"/>
          <p:cNvPicPr preferRelativeResize="0"/>
          <p:nvPr/>
        </p:nvPicPr>
        <p:blipFill rotWithShape="1">
          <a:blip r:embed="rId4">
            <a:alphaModFix/>
          </a:blip>
          <a:srcRect b="0" l="0" r="0" t="0"/>
          <a:stretch/>
        </p:blipFill>
        <p:spPr>
          <a:xfrm>
            <a:off x="787400" y="3068637"/>
            <a:ext cx="8077200" cy="2305050"/>
          </a:xfrm>
          <a:prstGeom prst="rect">
            <a:avLst/>
          </a:prstGeom>
          <a:noFill/>
          <a:ln>
            <a:noFill/>
          </a:ln>
        </p:spPr>
      </p:pic>
    </p:spTree>
  </p:cSld>
  <p:clrMapOvr>
    <a:masterClrMapping/>
  </p:clrMapOvr>
  <p:transition>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8"/>
          <p:cNvSpPr txBox="1"/>
          <p:nvPr/>
        </p:nvSpPr>
        <p:spPr>
          <a:xfrm>
            <a:off x="6880225" y="62182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660" name="Google Shape;660;p68"/>
          <p:cNvSpPr txBox="1"/>
          <p:nvPr>
            <p:ph type="title"/>
          </p:nvPr>
        </p:nvSpPr>
        <p:spPr>
          <a:xfrm>
            <a:off x="457200" y="457200"/>
            <a:ext cx="3951287" cy="5873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Relacionamentos</a:t>
            </a:r>
            <a:endParaRPr/>
          </a:p>
        </p:txBody>
      </p:sp>
      <p:sp>
        <p:nvSpPr>
          <p:cNvPr id="661" name="Google Shape;661;p68"/>
          <p:cNvSpPr txBox="1"/>
          <p:nvPr>
            <p:ph idx="1" type="body"/>
          </p:nvPr>
        </p:nvSpPr>
        <p:spPr>
          <a:xfrm>
            <a:off x="346075" y="1108075"/>
            <a:ext cx="5505450" cy="771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Exemplos de Relacionamentos</a:t>
            </a:r>
            <a:endParaRPr/>
          </a:p>
        </p:txBody>
      </p:sp>
      <p:sp>
        <p:nvSpPr>
          <p:cNvPr id="662" name="Google Shape;662;p68"/>
          <p:cNvSpPr txBox="1"/>
          <p:nvPr/>
        </p:nvSpPr>
        <p:spPr>
          <a:xfrm>
            <a:off x="806450" y="2133600"/>
            <a:ext cx="1600200" cy="42545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Cliente</a:t>
            </a:r>
            <a:r>
              <a:rPr b="0" i="0" lang="en-US" sz="2400" u="none">
                <a:solidFill>
                  <a:schemeClr val="dk1"/>
                </a:solidFill>
                <a:latin typeface="Times New Roman"/>
                <a:ea typeface="Times New Roman"/>
                <a:cs typeface="Times New Roman"/>
                <a:sym typeface="Times New Roman"/>
              </a:rPr>
              <a:t> </a:t>
            </a:r>
            <a:endParaRPr/>
          </a:p>
        </p:txBody>
      </p:sp>
      <p:sp>
        <p:nvSpPr>
          <p:cNvPr id="663" name="Google Shape;663;p68"/>
          <p:cNvSpPr txBox="1"/>
          <p:nvPr/>
        </p:nvSpPr>
        <p:spPr>
          <a:xfrm>
            <a:off x="5722937" y="2133600"/>
            <a:ext cx="1752600" cy="47625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Conta</a:t>
            </a:r>
            <a:endParaRPr/>
          </a:p>
        </p:txBody>
      </p:sp>
      <p:sp>
        <p:nvSpPr>
          <p:cNvPr id="664" name="Google Shape;664;p68"/>
          <p:cNvSpPr/>
          <p:nvPr/>
        </p:nvSpPr>
        <p:spPr>
          <a:xfrm>
            <a:off x="2971800" y="1911350"/>
            <a:ext cx="1800225" cy="935037"/>
          </a:xfrm>
          <a:prstGeom prst="flowChartDecision">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ContaCliente</a:t>
            </a:r>
            <a:endParaRPr/>
          </a:p>
        </p:txBody>
      </p:sp>
      <p:cxnSp>
        <p:nvCxnSpPr>
          <p:cNvPr id="665" name="Google Shape;665;p68"/>
          <p:cNvCxnSpPr/>
          <p:nvPr/>
        </p:nvCxnSpPr>
        <p:spPr>
          <a:xfrm>
            <a:off x="2406650" y="2371725"/>
            <a:ext cx="571500" cy="0"/>
          </a:xfrm>
          <a:prstGeom prst="straightConnector1">
            <a:avLst/>
          </a:prstGeom>
          <a:noFill/>
          <a:ln cap="flat" cmpd="sng" w="9525">
            <a:solidFill>
              <a:schemeClr val="dk1"/>
            </a:solidFill>
            <a:prstDash val="solid"/>
            <a:miter lim="800000"/>
            <a:headEnd len="med" w="med" type="none"/>
            <a:tailEnd len="med" w="med" type="none"/>
          </a:ln>
        </p:spPr>
      </p:cxnSp>
      <p:cxnSp>
        <p:nvCxnSpPr>
          <p:cNvPr id="666" name="Google Shape;666;p68"/>
          <p:cNvCxnSpPr/>
          <p:nvPr/>
        </p:nvCxnSpPr>
        <p:spPr>
          <a:xfrm>
            <a:off x="4745037" y="2387600"/>
            <a:ext cx="927100" cy="0"/>
          </a:xfrm>
          <a:prstGeom prst="straightConnector1">
            <a:avLst/>
          </a:prstGeom>
          <a:noFill/>
          <a:ln cap="flat" cmpd="sng" w="9525">
            <a:solidFill>
              <a:schemeClr val="dk1"/>
            </a:solidFill>
            <a:prstDash val="solid"/>
            <a:miter lim="800000"/>
            <a:headEnd len="med" w="med" type="none"/>
            <a:tailEnd len="med" w="med" type="none"/>
          </a:ln>
        </p:spPr>
      </p:cxnSp>
      <p:sp>
        <p:nvSpPr>
          <p:cNvPr id="667" name="Google Shape;667;p68"/>
          <p:cNvSpPr txBox="1"/>
          <p:nvPr/>
        </p:nvSpPr>
        <p:spPr>
          <a:xfrm>
            <a:off x="788987" y="4117975"/>
            <a:ext cx="1600200" cy="360362"/>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Cidade</a:t>
            </a:r>
            <a:endParaRPr/>
          </a:p>
        </p:txBody>
      </p:sp>
      <p:sp>
        <p:nvSpPr>
          <p:cNvPr id="668" name="Google Shape;668;p68"/>
          <p:cNvSpPr/>
          <p:nvPr/>
        </p:nvSpPr>
        <p:spPr>
          <a:xfrm>
            <a:off x="846137" y="2813050"/>
            <a:ext cx="1524000" cy="936625"/>
          </a:xfrm>
          <a:prstGeom prst="flowChartDecision">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Residência</a:t>
            </a:r>
            <a:endParaRPr/>
          </a:p>
        </p:txBody>
      </p:sp>
      <p:cxnSp>
        <p:nvCxnSpPr>
          <p:cNvPr id="669" name="Google Shape;669;p68"/>
          <p:cNvCxnSpPr/>
          <p:nvPr/>
        </p:nvCxnSpPr>
        <p:spPr>
          <a:xfrm flipH="1" rot="10800000">
            <a:off x="1589087" y="3749675"/>
            <a:ext cx="19050" cy="368300"/>
          </a:xfrm>
          <a:prstGeom prst="straightConnector1">
            <a:avLst/>
          </a:prstGeom>
          <a:noFill/>
          <a:ln cap="flat" cmpd="sng" w="9525">
            <a:solidFill>
              <a:schemeClr val="dk1"/>
            </a:solidFill>
            <a:prstDash val="solid"/>
            <a:miter lim="800000"/>
            <a:headEnd len="med" w="med" type="none"/>
            <a:tailEnd len="med" w="med" type="none"/>
          </a:ln>
        </p:spPr>
      </p:cxnSp>
      <p:cxnSp>
        <p:nvCxnSpPr>
          <p:cNvPr id="670" name="Google Shape;670;p68"/>
          <p:cNvCxnSpPr/>
          <p:nvPr/>
        </p:nvCxnSpPr>
        <p:spPr>
          <a:xfrm rot="10800000">
            <a:off x="1606550" y="2559050"/>
            <a:ext cx="1587" cy="254000"/>
          </a:xfrm>
          <a:prstGeom prst="straightConnector1">
            <a:avLst/>
          </a:prstGeom>
          <a:noFill/>
          <a:ln cap="flat" cmpd="sng" w="9525">
            <a:solidFill>
              <a:schemeClr val="dk1"/>
            </a:solidFill>
            <a:prstDash val="solid"/>
            <a:miter lim="800000"/>
            <a:headEnd len="med" w="med" type="none"/>
            <a:tailEnd len="med" w="med" type="none"/>
          </a:ln>
        </p:spPr>
      </p:cxnSp>
      <p:pic>
        <p:nvPicPr>
          <p:cNvPr id="671" name="Google Shape;671;p68"/>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672" name="Google Shape;672;p6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sp>
        <p:nvSpPr>
          <p:cNvPr id="673" name="Google Shape;673;p68"/>
          <p:cNvSpPr txBox="1"/>
          <p:nvPr/>
        </p:nvSpPr>
        <p:spPr>
          <a:xfrm>
            <a:off x="3697287" y="3725862"/>
            <a:ext cx="1600200" cy="42545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Cliente</a:t>
            </a:r>
            <a:r>
              <a:rPr b="0" i="0" lang="en-US" sz="2400" u="none">
                <a:solidFill>
                  <a:schemeClr val="dk1"/>
                </a:solidFill>
                <a:latin typeface="Times New Roman"/>
                <a:ea typeface="Times New Roman"/>
                <a:cs typeface="Times New Roman"/>
                <a:sym typeface="Times New Roman"/>
              </a:rPr>
              <a:t> </a:t>
            </a:r>
            <a:endParaRPr/>
          </a:p>
        </p:txBody>
      </p:sp>
      <p:sp>
        <p:nvSpPr>
          <p:cNvPr id="674" name="Google Shape;674;p68"/>
          <p:cNvSpPr txBox="1"/>
          <p:nvPr/>
        </p:nvSpPr>
        <p:spPr>
          <a:xfrm>
            <a:off x="6980237" y="3675062"/>
            <a:ext cx="1752600" cy="47625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Conta</a:t>
            </a:r>
            <a:endParaRPr/>
          </a:p>
        </p:txBody>
      </p:sp>
      <p:cxnSp>
        <p:nvCxnSpPr>
          <p:cNvPr id="675" name="Google Shape;675;p68"/>
          <p:cNvCxnSpPr/>
          <p:nvPr/>
        </p:nvCxnSpPr>
        <p:spPr>
          <a:xfrm>
            <a:off x="5303837" y="3821112"/>
            <a:ext cx="1295400" cy="20637"/>
          </a:xfrm>
          <a:prstGeom prst="straightConnector1">
            <a:avLst/>
          </a:prstGeom>
          <a:noFill/>
          <a:ln cap="flat" cmpd="sng" w="9525">
            <a:solidFill>
              <a:schemeClr val="dk1"/>
            </a:solidFill>
            <a:prstDash val="solid"/>
            <a:miter lim="800000"/>
            <a:headEnd len="med" w="med" type="none"/>
            <a:tailEnd len="med" w="med" type="none"/>
          </a:ln>
        </p:spPr>
      </p:cxnSp>
      <p:sp>
        <p:nvSpPr>
          <p:cNvPr id="676" name="Google Shape;676;p68"/>
          <p:cNvSpPr txBox="1"/>
          <p:nvPr/>
        </p:nvSpPr>
        <p:spPr>
          <a:xfrm>
            <a:off x="3717925" y="5273675"/>
            <a:ext cx="1600200" cy="360362"/>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Mora Cidade</a:t>
            </a:r>
            <a:endParaRPr/>
          </a:p>
        </p:txBody>
      </p:sp>
      <p:cxnSp>
        <p:nvCxnSpPr>
          <p:cNvPr id="677" name="Google Shape;677;p68"/>
          <p:cNvCxnSpPr/>
          <p:nvPr/>
        </p:nvCxnSpPr>
        <p:spPr>
          <a:xfrm rot="10800000">
            <a:off x="4497387" y="4151312"/>
            <a:ext cx="20637" cy="1122362"/>
          </a:xfrm>
          <a:prstGeom prst="straightConnector1">
            <a:avLst/>
          </a:prstGeom>
          <a:noFill/>
          <a:ln cap="flat" cmpd="sng" w="9525">
            <a:solidFill>
              <a:schemeClr val="dk1"/>
            </a:solidFill>
            <a:prstDash val="solid"/>
            <a:miter lim="800000"/>
            <a:headEnd len="med" w="med" type="none"/>
            <a:tailEnd len="med" w="med" type="none"/>
          </a:ln>
        </p:spPr>
      </p:cxnSp>
      <p:cxnSp>
        <p:nvCxnSpPr>
          <p:cNvPr id="678" name="Google Shape;678;p68"/>
          <p:cNvCxnSpPr/>
          <p:nvPr/>
        </p:nvCxnSpPr>
        <p:spPr>
          <a:xfrm>
            <a:off x="5494337" y="3654425"/>
            <a:ext cx="0" cy="476250"/>
          </a:xfrm>
          <a:prstGeom prst="straightConnector1">
            <a:avLst/>
          </a:prstGeom>
          <a:noFill/>
          <a:ln cap="flat" cmpd="sng" w="9525">
            <a:solidFill>
              <a:srgbClr val="9393FC"/>
            </a:solidFill>
            <a:prstDash val="solid"/>
            <a:miter lim="800000"/>
            <a:headEnd len="med" w="med" type="none"/>
            <a:tailEnd len="med" w="med" type="none"/>
          </a:ln>
        </p:spPr>
      </p:cxnSp>
      <p:cxnSp>
        <p:nvCxnSpPr>
          <p:cNvPr id="679" name="Google Shape;679;p68"/>
          <p:cNvCxnSpPr/>
          <p:nvPr/>
        </p:nvCxnSpPr>
        <p:spPr>
          <a:xfrm flipH="1" rot="10800000">
            <a:off x="6599237" y="3675062"/>
            <a:ext cx="381000" cy="166687"/>
          </a:xfrm>
          <a:prstGeom prst="straightConnector1">
            <a:avLst/>
          </a:prstGeom>
          <a:noFill/>
          <a:ln cap="flat" cmpd="sng" w="9525">
            <a:solidFill>
              <a:srgbClr val="9393FC"/>
            </a:solidFill>
            <a:prstDash val="solid"/>
            <a:miter lim="800000"/>
            <a:headEnd len="med" w="med" type="none"/>
            <a:tailEnd len="med" w="med" type="none"/>
          </a:ln>
        </p:spPr>
      </p:cxnSp>
      <p:cxnSp>
        <p:nvCxnSpPr>
          <p:cNvPr id="680" name="Google Shape;680;p68"/>
          <p:cNvCxnSpPr/>
          <p:nvPr/>
        </p:nvCxnSpPr>
        <p:spPr>
          <a:xfrm>
            <a:off x="6599237" y="3841750"/>
            <a:ext cx="381000" cy="309562"/>
          </a:xfrm>
          <a:prstGeom prst="straightConnector1">
            <a:avLst/>
          </a:prstGeom>
          <a:noFill/>
          <a:ln cap="flat" cmpd="sng" w="9525">
            <a:solidFill>
              <a:srgbClr val="9393FC"/>
            </a:solidFill>
            <a:prstDash val="solid"/>
            <a:miter lim="800000"/>
            <a:headEnd len="med" w="med" type="none"/>
            <a:tailEnd len="med" w="med" type="none"/>
          </a:ln>
        </p:spPr>
      </p:cxnSp>
      <p:cxnSp>
        <p:nvCxnSpPr>
          <p:cNvPr id="681" name="Google Shape;681;p68"/>
          <p:cNvCxnSpPr/>
          <p:nvPr/>
        </p:nvCxnSpPr>
        <p:spPr>
          <a:xfrm>
            <a:off x="4311650" y="4995862"/>
            <a:ext cx="433387" cy="0"/>
          </a:xfrm>
          <a:prstGeom prst="straightConnector1">
            <a:avLst/>
          </a:prstGeom>
          <a:noFill/>
          <a:ln cap="flat" cmpd="sng" w="9525">
            <a:solidFill>
              <a:srgbClr val="9393FC"/>
            </a:solidFill>
            <a:prstDash val="solid"/>
            <a:miter lim="800000"/>
            <a:headEnd len="med" w="med" type="none"/>
            <a:tailEnd len="med" w="med" type="none"/>
          </a:ln>
        </p:spPr>
      </p:cxnSp>
      <p:cxnSp>
        <p:nvCxnSpPr>
          <p:cNvPr id="682" name="Google Shape;682;p68"/>
          <p:cNvCxnSpPr/>
          <p:nvPr/>
        </p:nvCxnSpPr>
        <p:spPr>
          <a:xfrm>
            <a:off x="4170362" y="4151312"/>
            <a:ext cx="319087" cy="439737"/>
          </a:xfrm>
          <a:prstGeom prst="straightConnector1">
            <a:avLst/>
          </a:prstGeom>
          <a:noFill/>
          <a:ln cap="flat" cmpd="sng" w="9525">
            <a:solidFill>
              <a:srgbClr val="9393FC"/>
            </a:solidFill>
            <a:prstDash val="solid"/>
            <a:miter lim="800000"/>
            <a:headEnd len="med" w="med" type="none"/>
            <a:tailEnd len="med" w="med" type="none"/>
          </a:ln>
        </p:spPr>
      </p:cxnSp>
      <p:cxnSp>
        <p:nvCxnSpPr>
          <p:cNvPr id="683" name="Google Shape;683;p68"/>
          <p:cNvCxnSpPr/>
          <p:nvPr/>
        </p:nvCxnSpPr>
        <p:spPr>
          <a:xfrm flipH="1" rot="10800000">
            <a:off x="4579937" y="4151312"/>
            <a:ext cx="382587" cy="439737"/>
          </a:xfrm>
          <a:prstGeom prst="straightConnector1">
            <a:avLst/>
          </a:prstGeom>
          <a:noFill/>
          <a:ln cap="flat" cmpd="sng" w="9525">
            <a:solidFill>
              <a:srgbClr val="9393FC"/>
            </a:solidFill>
            <a:prstDash val="solid"/>
            <a:miter lim="800000"/>
            <a:headEnd len="med" w="med" type="none"/>
            <a:tailEnd len="med" w="med" type="none"/>
          </a:ln>
        </p:spPr>
      </p:cxnSp>
      <p:cxnSp>
        <p:nvCxnSpPr>
          <p:cNvPr id="684" name="Google Shape;684;p68"/>
          <p:cNvCxnSpPr/>
          <p:nvPr/>
        </p:nvCxnSpPr>
        <p:spPr>
          <a:xfrm flipH="1" rot="10800000">
            <a:off x="323850" y="3040162"/>
            <a:ext cx="7119900" cy="1955700"/>
          </a:xfrm>
          <a:prstGeom prst="bentConnector3">
            <a:avLst>
              <a:gd fmla="val 9182" name="adj1"/>
            </a:avLst>
          </a:prstGeom>
          <a:noFill/>
          <a:ln cap="flat" cmpd="sng" w="9525">
            <a:solidFill>
              <a:srgbClr val="9393FC"/>
            </a:solidFill>
            <a:prstDash val="solid"/>
            <a:miter lim="800000"/>
            <a:headEnd len="med" w="med" type="none"/>
            <a:tailEnd len="med" w="med" type="none"/>
          </a:ln>
        </p:spPr>
      </p:cxnSp>
      <p:sp>
        <p:nvSpPr>
          <p:cNvPr id="685" name="Google Shape;685;p68"/>
          <p:cNvSpPr txBox="1"/>
          <p:nvPr/>
        </p:nvSpPr>
        <p:spPr>
          <a:xfrm>
            <a:off x="6207125" y="1436687"/>
            <a:ext cx="29210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Peter Chan - Conceitual</a:t>
            </a:r>
            <a:endParaRPr/>
          </a:p>
        </p:txBody>
      </p:sp>
      <p:sp>
        <p:nvSpPr>
          <p:cNvPr id="686" name="Google Shape;686;p68"/>
          <p:cNvSpPr txBox="1"/>
          <p:nvPr/>
        </p:nvSpPr>
        <p:spPr>
          <a:xfrm>
            <a:off x="6234112" y="4475162"/>
            <a:ext cx="277495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James Martim - Lógico</a:t>
            </a:r>
            <a:endParaRPr/>
          </a:p>
        </p:txBody>
      </p:sp>
    </p:spTree>
  </p:cSld>
  <p:clrMapOvr>
    <a:masterClrMapping/>
  </p:clrMapOvr>
  <p:transition>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9"/>
          <p:cNvSpPr txBox="1"/>
          <p:nvPr>
            <p:ph type="ctrTitle"/>
          </p:nvPr>
        </p:nvSpPr>
        <p:spPr>
          <a:xfrm>
            <a:off x="2843212" y="2205037"/>
            <a:ext cx="4608512" cy="14414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Exercício </a:t>
            </a:r>
            <a:endParaRPr/>
          </a:p>
        </p:txBody>
      </p:sp>
      <p:sp>
        <p:nvSpPr>
          <p:cNvPr id="693" name="Google Shape;693;p6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694" name="Google Shape;694;p6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pic>
        <p:nvPicPr>
          <p:cNvPr id="695" name="Google Shape;695;p69"/>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transition>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0"/>
          <p:cNvSpPr txBox="1"/>
          <p:nvPr/>
        </p:nvSpPr>
        <p:spPr>
          <a:xfrm>
            <a:off x="395287" y="1093787"/>
            <a:ext cx="8353425" cy="2662237"/>
          </a:xfrm>
          <a:prstGeom prst="rect">
            <a:avLst/>
          </a:prstGeom>
          <a:solidFill>
            <a:schemeClr val="accent1"/>
          </a:solidFill>
          <a:ln cap="flat" cmpd="sng" w="25400">
            <a:solidFill>
              <a:srgbClr val="6F6F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1" name="Google Shape;701;p70"/>
          <p:cNvSpPr txBox="1"/>
          <p:nvPr>
            <p:ph idx="4294967295" type="title"/>
          </p:nvPr>
        </p:nvSpPr>
        <p:spPr>
          <a:xfrm>
            <a:off x="395287" y="508000"/>
            <a:ext cx="6985000"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Modelagem de Dados - Regras</a:t>
            </a:r>
            <a:endParaRPr/>
          </a:p>
        </p:txBody>
      </p:sp>
      <p:pic>
        <p:nvPicPr>
          <p:cNvPr id="702" name="Google Shape;702;p70"/>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703" name="Google Shape;703;p7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04" name="Google Shape;704;p7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705" name="Google Shape;705;p70"/>
          <p:cNvSpPr txBox="1"/>
          <p:nvPr/>
        </p:nvSpPr>
        <p:spPr>
          <a:xfrm>
            <a:off x="773112" y="1225550"/>
            <a:ext cx="7681912" cy="48990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00"/>
              <a:buFont typeface="Arial"/>
              <a:buAutoNum type="arabicPeriod"/>
            </a:pPr>
            <a:r>
              <a:rPr b="0" i="0" lang="en-US" sz="1400" u="none">
                <a:solidFill>
                  <a:srgbClr val="000000"/>
                </a:solidFill>
                <a:latin typeface="Arial"/>
                <a:ea typeface="Arial"/>
                <a:cs typeface="Arial"/>
                <a:sym typeface="Arial"/>
              </a:rPr>
              <a:t>Entidade é o objeto do mundo real que só vai ter informação do objeto.</a:t>
            </a:r>
            <a:endParaRPr/>
          </a:p>
          <a:p>
            <a:pPr indent="-336550" lvl="0" marL="342900" marR="0" rtl="0" algn="l">
              <a:lnSpc>
                <a:spcPct val="150000"/>
              </a:lnSpc>
              <a:spcBef>
                <a:spcPts val="0"/>
              </a:spcBef>
              <a:spcAft>
                <a:spcPts val="0"/>
              </a:spcAft>
              <a:buClr>
                <a:srgbClr val="000000"/>
              </a:buClr>
              <a:buSzPts val="100"/>
              <a:buFont typeface="Arial"/>
              <a:buNone/>
            </a:pPr>
            <a:r>
              <a:t/>
            </a:r>
            <a:endParaRPr b="0" i="0" sz="1400" u="non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00"/>
              <a:buFont typeface="Arial"/>
              <a:buAutoNum type="arabicPeriod"/>
            </a:pPr>
            <a:r>
              <a:rPr b="0" i="0" lang="en-US" sz="1400" u="none">
                <a:solidFill>
                  <a:srgbClr val="000000"/>
                </a:solidFill>
                <a:latin typeface="Arial"/>
                <a:ea typeface="Arial"/>
                <a:cs typeface="Arial"/>
                <a:sym typeface="Arial"/>
              </a:rPr>
              <a:t>Toda Entidade tem um campo chave que diferencia e identifica. </a:t>
            </a:r>
            <a:endParaRPr/>
          </a:p>
          <a:p>
            <a:pPr indent="-336550" lvl="0" marL="342900" marR="0" rtl="0" algn="l">
              <a:lnSpc>
                <a:spcPct val="150000"/>
              </a:lnSpc>
              <a:spcBef>
                <a:spcPts val="0"/>
              </a:spcBef>
              <a:spcAft>
                <a:spcPts val="0"/>
              </a:spcAft>
              <a:buClr>
                <a:srgbClr val="000000"/>
              </a:buClr>
              <a:buSzPts val="100"/>
              <a:buFont typeface="Arial"/>
              <a:buNone/>
            </a:pPr>
            <a:r>
              <a:t/>
            </a:r>
            <a:endParaRPr b="0" i="0" sz="1400" u="non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00"/>
              <a:buFont typeface="Arial"/>
              <a:buAutoNum type="arabicPeriod"/>
            </a:pPr>
            <a:r>
              <a:rPr b="0" i="0" lang="en-US" sz="1400" u="none">
                <a:solidFill>
                  <a:srgbClr val="000000"/>
                </a:solidFill>
                <a:latin typeface="Arial"/>
                <a:ea typeface="Arial"/>
                <a:cs typeface="Arial"/>
                <a:sym typeface="Arial"/>
              </a:rPr>
              <a:t>Quando for um campo repetido estado civil solteiro cria uma tabela. </a:t>
            </a:r>
            <a:endParaRPr/>
          </a:p>
          <a:p>
            <a:pPr indent="-336550" lvl="0" marL="342900" marR="0" rtl="0" algn="l">
              <a:lnSpc>
                <a:spcPct val="150000"/>
              </a:lnSpc>
              <a:spcBef>
                <a:spcPts val="0"/>
              </a:spcBef>
              <a:spcAft>
                <a:spcPts val="0"/>
              </a:spcAft>
              <a:buClr>
                <a:srgbClr val="000000"/>
              </a:buClr>
              <a:buSzPts val="100"/>
              <a:buFont typeface="Arial"/>
              <a:buNone/>
            </a:pPr>
            <a:r>
              <a:t/>
            </a:r>
            <a:endParaRPr b="0" i="0" sz="1400" u="non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00"/>
              <a:buFont typeface="Arial"/>
              <a:buAutoNum type="arabicPeriod"/>
            </a:pPr>
            <a:r>
              <a:rPr b="0" i="0" lang="en-US" sz="1400" u="none">
                <a:solidFill>
                  <a:srgbClr val="000000"/>
                </a:solidFill>
                <a:latin typeface="Arial"/>
                <a:ea typeface="Arial"/>
                <a:cs typeface="Arial"/>
                <a:sym typeface="Arial"/>
              </a:rPr>
              <a:t>Quando o relacionamento é vários para vários cria uma tabela de relacionamento. </a:t>
            </a:r>
            <a:endParaRPr/>
          </a:p>
          <a:p>
            <a:pPr indent="-336550" lvl="0" marL="342900" marR="0" rtl="0" algn="l">
              <a:lnSpc>
                <a:spcPct val="150000"/>
              </a:lnSpc>
              <a:spcBef>
                <a:spcPts val="0"/>
              </a:spcBef>
              <a:spcAft>
                <a:spcPts val="0"/>
              </a:spcAft>
              <a:buClr>
                <a:srgbClr val="000000"/>
              </a:buClr>
              <a:buSzPts val="100"/>
              <a:buFont typeface="Arial"/>
              <a:buNone/>
            </a:pPr>
            <a:r>
              <a:t/>
            </a:r>
            <a:endParaRPr b="0" i="0" sz="1400" u="non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00"/>
              <a:buFont typeface="Arial"/>
              <a:buAutoNum type="arabicPeriod"/>
            </a:pPr>
            <a:r>
              <a:rPr b="0" i="0" lang="en-US" sz="1400" u="none">
                <a:solidFill>
                  <a:srgbClr val="000000"/>
                </a:solidFill>
                <a:latin typeface="Arial"/>
                <a:ea typeface="Arial"/>
                <a:cs typeface="Arial"/>
                <a:sym typeface="Arial"/>
              </a:rPr>
              <a:t>Toda chave estrangeira está relacionada com uma chave primária de outra tabela.  </a:t>
            </a:r>
            <a:endParaRPr/>
          </a:p>
          <a:p>
            <a:pPr indent="-336550" lvl="0" marL="342900" marR="0" rtl="0" algn="l">
              <a:lnSpc>
                <a:spcPct val="150000"/>
              </a:lnSpc>
              <a:spcBef>
                <a:spcPts val="0"/>
              </a:spcBef>
              <a:spcAft>
                <a:spcPts val="0"/>
              </a:spcAft>
              <a:buClr>
                <a:srgbClr val="000000"/>
              </a:buClr>
              <a:buSzPts val="100"/>
              <a:buFont typeface="Arial"/>
              <a:buNone/>
            </a:pPr>
            <a:r>
              <a:t/>
            </a:r>
            <a:endParaRPr b="0" i="0" sz="1400" u="non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00"/>
              <a:buFont typeface="Arial"/>
              <a:buAutoNum type="arabicPeriod"/>
            </a:pPr>
            <a:r>
              <a:rPr b="0" i="0" lang="en-US" sz="1400" u="none">
                <a:solidFill>
                  <a:srgbClr val="000000"/>
                </a:solidFill>
                <a:latin typeface="Arial"/>
                <a:ea typeface="Arial"/>
                <a:cs typeface="Arial"/>
                <a:sym typeface="Arial"/>
              </a:rPr>
              <a:t>Cardinalidade é a frequência do relacionamento </a:t>
            </a:r>
            <a:endParaRPr/>
          </a:p>
          <a:p>
            <a:pPr indent="-336550" lvl="0" marL="342900" marR="0" rtl="0" algn="l">
              <a:lnSpc>
                <a:spcPct val="150000"/>
              </a:lnSpc>
              <a:spcBef>
                <a:spcPts val="0"/>
              </a:spcBef>
              <a:spcAft>
                <a:spcPts val="0"/>
              </a:spcAft>
              <a:buClr>
                <a:srgbClr val="000000"/>
              </a:buClr>
              <a:buSzPts val="100"/>
              <a:buFont typeface="Arial"/>
              <a:buNone/>
            </a:pPr>
            <a:r>
              <a:t/>
            </a:r>
            <a:endParaRPr b="0" i="0" sz="1400" u="non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00"/>
              <a:buFont typeface="Arial"/>
              <a:buAutoNum type="arabicPeriod"/>
            </a:pPr>
            <a:r>
              <a:rPr b="0" i="0" lang="en-US" sz="1400" u="none">
                <a:solidFill>
                  <a:srgbClr val="000000"/>
                </a:solidFill>
                <a:latin typeface="Arial"/>
                <a:ea typeface="Arial"/>
                <a:cs typeface="Arial"/>
                <a:sym typeface="Arial"/>
              </a:rPr>
              <a:t>Todo campo chave tem a cardinalidade 1 x N</a:t>
            </a:r>
            <a:endParaRPr/>
          </a:p>
          <a:p>
            <a:pPr indent="-336550" lvl="0" marL="342900" marR="0" rtl="0" algn="l">
              <a:lnSpc>
                <a:spcPct val="150000"/>
              </a:lnSpc>
              <a:spcBef>
                <a:spcPts val="0"/>
              </a:spcBef>
              <a:spcAft>
                <a:spcPts val="0"/>
              </a:spcAft>
              <a:buClr>
                <a:srgbClr val="000000"/>
              </a:buClr>
              <a:buSzPts val="100"/>
              <a:buFont typeface="Arial"/>
              <a:buNone/>
            </a:pPr>
            <a:r>
              <a:t/>
            </a:r>
            <a:endParaRPr b="0" i="0" sz="1400" u="non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00"/>
              <a:buFont typeface="Arial"/>
              <a:buAutoNum type="arabicPeriod"/>
            </a:pPr>
            <a:r>
              <a:rPr b="0" i="0" lang="en-US" sz="1400" u="none">
                <a:solidFill>
                  <a:srgbClr val="000000"/>
                </a:solidFill>
                <a:latin typeface="Arial"/>
                <a:ea typeface="Arial"/>
                <a:cs typeface="Arial"/>
                <a:sym typeface="Arial"/>
              </a:rPr>
              <a:t>Nunca criar no campo data uma tabela. </a:t>
            </a:r>
            <a:endParaRPr/>
          </a:p>
        </p:txBody>
      </p:sp>
      <p:sp>
        <p:nvSpPr>
          <p:cNvPr id="706" name="Google Shape;706;p7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707" name="Google Shape;707;p7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1"/>
          <p:cNvSpPr txBox="1"/>
          <p:nvPr>
            <p:ph idx="4294967295" type="title"/>
          </p:nvPr>
        </p:nvSpPr>
        <p:spPr>
          <a:xfrm>
            <a:off x="396875" y="992187"/>
            <a:ext cx="4695825" cy="492125"/>
          </a:xfrm>
          <a:prstGeom prst="rect">
            <a:avLst/>
          </a:prstGeom>
          <a:noFill/>
          <a:ln>
            <a:noFill/>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Arial"/>
                <a:ea typeface="Arial"/>
                <a:cs typeface="Arial"/>
                <a:sym typeface="Arial"/>
              </a:rPr>
              <a:t>Exercício 03 – Fazer o Modelo Conceitual / Lógico / Físico</a:t>
            </a:r>
            <a:endParaRPr/>
          </a:p>
        </p:txBody>
      </p:sp>
      <p:sp>
        <p:nvSpPr>
          <p:cNvPr id="715" name="Google Shape;715;p71"/>
          <p:cNvSpPr txBox="1"/>
          <p:nvPr>
            <p:ph idx="4294967295" type="body"/>
          </p:nvPr>
        </p:nvSpPr>
        <p:spPr>
          <a:xfrm>
            <a:off x="1439862" y="2025650"/>
            <a:ext cx="6172200" cy="3563937"/>
          </a:xfrm>
          <a:prstGeom prst="rect">
            <a:avLst/>
          </a:prstGeom>
          <a:noFill/>
          <a:ln>
            <a:noFill/>
          </a:ln>
        </p:spPr>
        <p:txBody>
          <a:bodyPr anchorCtr="0" anchor="t" bIns="34275" lIns="68550" spcFirstLastPara="1" rIns="68550" wrap="square" tIns="34275">
            <a:noAutofit/>
          </a:bodyPr>
          <a:lstStyle/>
          <a:p>
            <a:pPr indent="-257175" lvl="0" marL="257175" marR="0" rtl="0" algn="just">
              <a:lnSpc>
                <a:spcPct val="100000"/>
              </a:lnSpc>
              <a:spcBef>
                <a:spcPts val="0"/>
              </a:spcBef>
              <a:spcAft>
                <a:spcPts val="0"/>
              </a:spcAft>
              <a:buClr>
                <a:srgbClr val="00007D"/>
              </a:buClr>
              <a:buSzPts val="100"/>
              <a:buFont typeface="Noto Sans Symbols"/>
              <a:buChar char="■"/>
            </a:pPr>
            <a:r>
              <a:rPr b="1" i="0" lang="en-US" sz="1200" u="none" cap="none" strike="noStrike">
                <a:solidFill>
                  <a:srgbClr val="000000"/>
                </a:solidFill>
                <a:latin typeface="Arial"/>
                <a:ea typeface="Arial"/>
                <a:cs typeface="Arial"/>
                <a:sym typeface="Arial"/>
              </a:rPr>
              <a:t>Vídeo Locadora</a:t>
            </a:r>
            <a:endParaRPr b="0" i="0" sz="3200" u="none" cap="none" strike="noStrike">
              <a:solidFill>
                <a:srgbClr val="000000"/>
              </a:solidFill>
              <a:latin typeface="Arial"/>
              <a:ea typeface="Arial"/>
              <a:cs typeface="Arial"/>
              <a:sym typeface="Arial"/>
            </a:endParaRPr>
          </a:p>
          <a:p>
            <a:pPr indent="-212724" lvl="1" marL="557212" marR="0" rtl="0" algn="just">
              <a:lnSpc>
                <a:spcPct val="100000"/>
              </a:lnSpc>
              <a:spcBef>
                <a:spcPts val="200"/>
              </a:spcBef>
              <a:spcAft>
                <a:spcPts val="0"/>
              </a:spcAft>
              <a:buClr>
                <a:schemeClr val="accent2"/>
              </a:buClr>
              <a:buSzPts val="100"/>
              <a:buFont typeface="Noto Sans Symbols"/>
              <a:buChar char="◻"/>
            </a:pPr>
            <a:r>
              <a:rPr b="0" i="0" lang="en-US" sz="1200" u="none" cap="none" strike="noStrike">
                <a:solidFill>
                  <a:srgbClr val="000000"/>
                </a:solidFill>
                <a:latin typeface="Arial"/>
                <a:ea typeface="Arial"/>
                <a:cs typeface="Arial"/>
                <a:sym typeface="Arial"/>
              </a:rPr>
              <a:t>Uma vídeo locadora trabalha com aluguel DVD para os clientes cadastrados, com data do aluguel. Uma entrevista com o gerente da vídeo locadora resultou nas seguintes informações:</a:t>
            </a:r>
            <a:endParaRPr b="0" i="0" sz="2800" u="none" cap="none" strike="noStrike">
              <a:solidFill>
                <a:srgbClr val="000000"/>
              </a:solidFill>
              <a:latin typeface="Arial"/>
              <a:ea typeface="Arial"/>
              <a:cs typeface="Arial"/>
              <a:sym typeface="Arial"/>
            </a:endParaRPr>
          </a:p>
          <a:p>
            <a:pPr indent="-212724" lvl="1" marL="557212" marR="0" rtl="0" algn="just">
              <a:lnSpc>
                <a:spcPct val="100000"/>
              </a:lnSpc>
              <a:spcBef>
                <a:spcPts val="200"/>
              </a:spcBef>
              <a:spcAft>
                <a:spcPts val="0"/>
              </a:spcAft>
              <a:buClr>
                <a:schemeClr val="accent2"/>
              </a:buClr>
              <a:buSzPts val="100"/>
              <a:buFont typeface="Noto Sans Symbols"/>
              <a:buChar char="◻"/>
            </a:pPr>
            <a:r>
              <a:rPr b="0" i="0" lang="en-US" sz="1200" u="none" cap="none" strike="noStrike">
                <a:solidFill>
                  <a:srgbClr val="000000"/>
                </a:solidFill>
                <a:latin typeface="Arial"/>
                <a:ea typeface="Arial"/>
                <a:cs typeface="Arial"/>
                <a:sym typeface="Arial"/>
              </a:rPr>
              <a:t>Precisa controlar os DVD alugados pelos clientes.</a:t>
            </a:r>
            <a:endParaRPr b="0" i="0" sz="2800" u="none" cap="none" strike="noStrike">
              <a:solidFill>
                <a:srgbClr val="000000"/>
              </a:solidFill>
              <a:latin typeface="Arial"/>
              <a:ea typeface="Arial"/>
              <a:cs typeface="Arial"/>
              <a:sym typeface="Arial"/>
            </a:endParaRPr>
          </a:p>
          <a:p>
            <a:pPr indent="-212724" lvl="1" marL="557212" marR="0" rtl="0" algn="just">
              <a:lnSpc>
                <a:spcPct val="100000"/>
              </a:lnSpc>
              <a:spcBef>
                <a:spcPts val="200"/>
              </a:spcBef>
              <a:spcAft>
                <a:spcPts val="0"/>
              </a:spcAft>
              <a:buClr>
                <a:schemeClr val="accent2"/>
              </a:buClr>
              <a:buSzPts val="100"/>
              <a:buFont typeface="Noto Sans Symbols"/>
              <a:buChar char="◻"/>
            </a:pPr>
            <a:r>
              <a:rPr b="0" i="0" lang="en-US" sz="1200" u="none" cap="none" strike="noStrike">
                <a:solidFill>
                  <a:srgbClr val="000000"/>
                </a:solidFill>
                <a:latin typeface="Arial"/>
                <a:ea typeface="Arial"/>
                <a:cs typeface="Arial"/>
                <a:sym typeface="Arial"/>
              </a:rPr>
              <a:t>Precisa ter o cadastro de clientes.</a:t>
            </a:r>
            <a:endParaRPr b="0" i="0" sz="2800" u="none" cap="none" strike="noStrike">
              <a:solidFill>
                <a:srgbClr val="000000"/>
              </a:solidFill>
              <a:latin typeface="Arial"/>
              <a:ea typeface="Arial"/>
              <a:cs typeface="Arial"/>
              <a:sym typeface="Arial"/>
            </a:endParaRPr>
          </a:p>
          <a:p>
            <a:pPr indent="-212724" lvl="1" marL="557212" marR="0" rtl="0" algn="just">
              <a:lnSpc>
                <a:spcPct val="100000"/>
              </a:lnSpc>
              <a:spcBef>
                <a:spcPts val="20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12724" lvl="1" marL="557212" marR="0" rtl="0" algn="just">
              <a:lnSpc>
                <a:spcPct val="100000"/>
              </a:lnSpc>
              <a:spcBef>
                <a:spcPts val="200"/>
              </a:spcBef>
              <a:spcAft>
                <a:spcPts val="0"/>
              </a:spcAft>
              <a:buClr>
                <a:schemeClr val="accent2"/>
              </a:buClr>
              <a:buSzPts val="100"/>
              <a:buFont typeface="Noto Sans Symbols"/>
              <a:buChar char="◻"/>
            </a:pPr>
            <a:r>
              <a:rPr b="1" i="0" lang="en-US" sz="1200" u="none" cap="none" strike="noStrike">
                <a:solidFill>
                  <a:srgbClr val="000000"/>
                </a:solidFill>
                <a:latin typeface="Arial"/>
                <a:ea typeface="Arial"/>
                <a:cs typeface="Arial"/>
                <a:sym typeface="Arial"/>
              </a:rPr>
              <a:t>Dados levantados:</a:t>
            </a:r>
            <a:endParaRPr b="0" i="0" sz="2800" u="none" cap="none" strike="noStrike">
              <a:solidFill>
                <a:srgbClr val="000000"/>
              </a:solidFill>
              <a:latin typeface="Arial"/>
              <a:ea typeface="Arial"/>
              <a:cs typeface="Arial"/>
              <a:sym typeface="Arial"/>
            </a:endParaRPr>
          </a:p>
          <a:p>
            <a:pPr indent="-171450" lvl="2" marL="857250" marR="0" rtl="0" algn="just">
              <a:lnSpc>
                <a:spcPct val="100000"/>
              </a:lnSpc>
              <a:spcBef>
                <a:spcPts val="200"/>
              </a:spcBef>
              <a:spcAft>
                <a:spcPts val="0"/>
              </a:spcAft>
              <a:buClr>
                <a:srgbClr val="00007D"/>
              </a:buClr>
              <a:buSzPts val="100"/>
              <a:buFont typeface="Noto Sans Symbols"/>
              <a:buChar char="■"/>
            </a:pPr>
            <a:r>
              <a:rPr b="0" i="0" lang="en-US" sz="1000" u="none" cap="none" strike="noStrike">
                <a:solidFill>
                  <a:srgbClr val="000000"/>
                </a:solidFill>
                <a:latin typeface="Arial"/>
                <a:ea typeface="Arial"/>
                <a:cs typeface="Arial"/>
                <a:sym typeface="Arial"/>
              </a:rPr>
              <a:t>Titulo do DVD, gênero, distribuidora. </a:t>
            </a:r>
            <a:endParaRPr b="0" i="0" sz="2400" u="none" cap="none" strike="noStrike">
              <a:solidFill>
                <a:srgbClr val="000000"/>
              </a:solidFill>
              <a:latin typeface="Arial"/>
              <a:ea typeface="Arial"/>
              <a:cs typeface="Arial"/>
              <a:sym typeface="Arial"/>
            </a:endParaRPr>
          </a:p>
          <a:p>
            <a:pPr indent="-171450" lvl="2" marL="857250" marR="0" rtl="0" algn="just">
              <a:lnSpc>
                <a:spcPct val="100000"/>
              </a:lnSpc>
              <a:spcBef>
                <a:spcPts val="200"/>
              </a:spcBef>
              <a:spcAft>
                <a:spcPts val="0"/>
              </a:spcAft>
              <a:buClr>
                <a:srgbClr val="00007D"/>
              </a:buClr>
              <a:buSzPts val="100"/>
              <a:buFont typeface="Noto Sans Symbols"/>
              <a:buChar char="■"/>
            </a:pPr>
            <a:r>
              <a:rPr b="0" i="0" lang="en-US" sz="1000" u="none" cap="none" strike="noStrike">
                <a:solidFill>
                  <a:srgbClr val="000000"/>
                </a:solidFill>
                <a:latin typeface="Arial"/>
                <a:ea typeface="Arial"/>
                <a:cs typeface="Arial"/>
                <a:sym typeface="Arial"/>
              </a:rPr>
              <a:t>Cliente, Data nascimento, endereço e telefone.</a:t>
            </a:r>
            <a:endParaRPr b="0" i="0" sz="2400" u="none" cap="none" strike="noStrike">
              <a:solidFill>
                <a:srgbClr val="000000"/>
              </a:solidFill>
              <a:latin typeface="Arial"/>
              <a:ea typeface="Arial"/>
              <a:cs typeface="Arial"/>
              <a:sym typeface="Arial"/>
            </a:endParaRPr>
          </a:p>
          <a:p>
            <a:pPr indent="-171450" lvl="2" marL="857250" marR="0" rtl="0" algn="just">
              <a:lnSpc>
                <a:spcPct val="100000"/>
              </a:lnSpc>
              <a:spcBef>
                <a:spcPts val="200"/>
              </a:spcBef>
              <a:spcAft>
                <a:spcPts val="0"/>
              </a:spcAft>
              <a:buClr>
                <a:srgbClr val="00007D"/>
              </a:buClr>
              <a:buSzPts val="100"/>
              <a:buFont typeface="Noto Sans Symbols"/>
              <a:buChar char="■"/>
            </a:pPr>
            <a:r>
              <a:rPr b="0" i="0" lang="en-US" sz="1000" u="none" cap="none" strike="noStrike">
                <a:solidFill>
                  <a:srgbClr val="000000"/>
                </a:solidFill>
                <a:latin typeface="Arial"/>
                <a:ea typeface="Arial"/>
                <a:cs typeface="Arial"/>
                <a:sym typeface="Arial"/>
              </a:rPr>
              <a:t>Data do aluguel</a:t>
            </a:r>
            <a:endParaRPr b="0" i="0" sz="2400" u="none" cap="none" strike="noStrike">
              <a:solidFill>
                <a:srgbClr val="000000"/>
              </a:solidFill>
              <a:latin typeface="Arial"/>
              <a:ea typeface="Arial"/>
              <a:cs typeface="Arial"/>
              <a:sym typeface="Arial"/>
            </a:endParaRPr>
          </a:p>
          <a:p>
            <a:pPr indent="-171450" lvl="2" marL="857250" marR="0" rtl="0" algn="just">
              <a:lnSpc>
                <a:spcPct val="100000"/>
              </a:lnSpc>
              <a:spcBef>
                <a:spcPts val="20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212724" lvl="1" marL="557212" marR="0" rtl="0" algn="just">
              <a:lnSpc>
                <a:spcPct val="100000"/>
              </a:lnSpc>
              <a:spcBef>
                <a:spcPts val="200"/>
              </a:spcBef>
              <a:spcAft>
                <a:spcPts val="0"/>
              </a:spcAft>
              <a:buClr>
                <a:schemeClr val="accent2"/>
              </a:buClr>
              <a:buSzPts val="100"/>
              <a:buFont typeface="Noto Sans Symbols"/>
              <a:buChar char="◻"/>
            </a:pPr>
            <a:r>
              <a:rPr b="1" i="0" lang="en-US" sz="1200" u="none" cap="none" strike="noStrike">
                <a:solidFill>
                  <a:srgbClr val="000000"/>
                </a:solidFill>
                <a:latin typeface="Arial"/>
                <a:ea typeface="Arial"/>
                <a:cs typeface="Arial"/>
                <a:sym typeface="Arial"/>
              </a:rPr>
              <a:t>Regras de negócio</a:t>
            </a:r>
            <a:endParaRPr b="0" i="0" sz="2800" u="none" cap="none" strike="noStrike">
              <a:solidFill>
                <a:srgbClr val="000000"/>
              </a:solidFill>
              <a:latin typeface="Arial"/>
              <a:ea typeface="Arial"/>
              <a:cs typeface="Arial"/>
              <a:sym typeface="Arial"/>
            </a:endParaRPr>
          </a:p>
          <a:p>
            <a:pPr indent="-171450" lvl="2" marL="857250" marR="0" rtl="0" algn="just">
              <a:lnSpc>
                <a:spcPct val="100000"/>
              </a:lnSpc>
              <a:spcBef>
                <a:spcPts val="200"/>
              </a:spcBef>
              <a:spcAft>
                <a:spcPts val="0"/>
              </a:spcAft>
              <a:buClr>
                <a:srgbClr val="00007D"/>
              </a:buClr>
              <a:buSzPts val="100"/>
              <a:buFont typeface="Noto Sans Symbols"/>
              <a:buChar char="■"/>
            </a:pPr>
            <a:r>
              <a:rPr b="0" i="0" lang="en-US" sz="1000" u="none" cap="none" strike="noStrike">
                <a:solidFill>
                  <a:srgbClr val="000000"/>
                </a:solidFill>
                <a:latin typeface="Arial"/>
                <a:ea typeface="Arial"/>
                <a:cs typeface="Arial"/>
                <a:sym typeface="Arial"/>
              </a:rPr>
              <a:t>1 DVD pode ter 1 gênero</a:t>
            </a:r>
            <a:endParaRPr b="0" i="0" sz="2400" u="none" cap="none" strike="noStrike">
              <a:solidFill>
                <a:srgbClr val="000000"/>
              </a:solidFill>
              <a:latin typeface="Arial"/>
              <a:ea typeface="Arial"/>
              <a:cs typeface="Arial"/>
              <a:sym typeface="Arial"/>
            </a:endParaRPr>
          </a:p>
          <a:p>
            <a:pPr indent="-171450" lvl="2" marL="857250" marR="0" rtl="0" algn="just">
              <a:lnSpc>
                <a:spcPct val="100000"/>
              </a:lnSpc>
              <a:spcBef>
                <a:spcPts val="200"/>
              </a:spcBef>
              <a:spcAft>
                <a:spcPts val="0"/>
              </a:spcAft>
              <a:buClr>
                <a:srgbClr val="00007D"/>
              </a:buClr>
              <a:buSzPts val="100"/>
              <a:buFont typeface="Noto Sans Symbols"/>
              <a:buChar char="■"/>
            </a:pPr>
            <a:r>
              <a:rPr b="0" i="0" lang="en-US" sz="1000" u="none" cap="none" strike="noStrike">
                <a:solidFill>
                  <a:srgbClr val="000000"/>
                </a:solidFill>
                <a:latin typeface="Arial"/>
                <a:ea typeface="Arial"/>
                <a:cs typeface="Arial"/>
                <a:sym typeface="Arial"/>
              </a:rPr>
              <a:t>1 DVD pode ter 1 distribuidora</a:t>
            </a:r>
            <a:endParaRPr b="0" i="0" sz="2400" u="none" cap="none" strike="noStrike">
              <a:solidFill>
                <a:srgbClr val="000000"/>
              </a:solidFill>
              <a:latin typeface="Arial"/>
              <a:ea typeface="Arial"/>
              <a:cs typeface="Arial"/>
              <a:sym typeface="Arial"/>
            </a:endParaRPr>
          </a:p>
          <a:p>
            <a:pPr indent="-171450" lvl="2" marL="857250" marR="0" rtl="0" algn="just">
              <a:lnSpc>
                <a:spcPct val="100000"/>
              </a:lnSpc>
              <a:spcBef>
                <a:spcPts val="200"/>
              </a:spcBef>
              <a:spcAft>
                <a:spcPts val="0"/>
              </a:spcAft>
              <a:buClr>
                <a:srgbClr val="00007D"/>
              </a:buClr>
              <a:buSzPts val="100"/>
              <a:buFont typeface="Noto Sans Symbols"/>
              <a:buChar char="■"/>
            </a:pPr>
            <a:r>
              <a:rPr b="0" i="0" lang="en-US" sz="1000" u="none" cap="none" strike="noStrike">
                <a:solidFill>
                  <a:srgbClr val="000000"/>
                </a:solidFill>
                <a:latin typeface="Arial"/>
                <a:ea typeface="Arial"/>
                <a:cs typeface="Arial"/>
                <a:sym typeface="Arial"/>
              </a:rPr>
              <a:t>1 cliente pode alugar vários DVD em momentos distintos</a:t>
            </a:r>
            <a:endParaRPr b="0" i="0" sz="2400" u="none" cap="none" strike="noStrike">
              <a:solidFill>
                <a:srgbClr val="000000"/>
              </a:solidFill>
              <a:latin typeface="Arial"/>
              <a:ea typeface="Arial"/>
              <a:cs typeface="Arial"/>
              <a:sym typeface="Arial"/>
            </a:endParaRPr>
          </a:p>
          <a:p>
            <a:pPr indent="-171450" lvl="2" marL="857250" marR="0" rtl="0" algn="just">
              <a:lnSpc>
                <a:spcPct val="100000"/>
              </a:lnSpc>
              <a:spcBef>
                <a:spcPts val="200"/>
              </a:spcBef>
              <a:spcAft>
                <a:spcPts val="0"/>
              </a:spcAft>
              <a:buClr>
                <a:srgbClr val="00007D"/>
              </a:buClr>
              <a:buSzPts val="100"/>
              <a:buFont typeface="Noto Sans Symbols"/>
              <a:buChar char="■"/>
            </a:pPr>
            <a:r>
              <a:rPr b="0" i="0" lang="en-US" sz="1000" u="none" cap="none" strike="noStrike">
                <a:solidFill>
                  <a:srgbClr val="000000"/>
                </a:solidFill>
                <a:latin typeface="Arial"/>
                <a:ea typeface="Arial"/>
                <a:cs typeface="Arial"/>
                <a:sym typeface="Arial"/>
              </a:rPr>
              <a:t>Vídeo locadora, 1 titulo SÓ TEM UM DVD</a:t>
            </a:r>
            <a:endParaRPr/>
          </a:p>
        </p:txBody>
      </p:sp>
      <p:pic>
        <p:nvPicPr>
          <p:cNvPr id="716" name="Google Shape;716;p71"/>
          <p:cNvPicPr preferRelativeResize="0"/>
          <p:nvPr/>
        </p:nvPicPr>
        <p:blipFill rotWithShape="1">
          <a:blip r:embed="rId3">
            <a:alphaModFix/>
          </a:blip>
          <a:srcRect b="0" l="0" r="0" t="0"/>
          <a:stretch/>
        </p:blipFill>
        <p:spPr>
          <a:xfrm>
            <a:off x="6754812" y="1238250"/>
            <a:ext cx="1079500" cy="371475"/>
          </a:xfrm>
          <a:prstGeom prst="rect">
            <a:avLst/>
          </a:prstGeom>
          <a:noFill/>
          <a:ln>
            <a:noFill/>
          </a:ln>
        </p:spPr>
      </p:pic>
      <p:sp>
        <p:nvSpPr>
          <p:cNvPr id="717" name="Google Shape;717;p71"/>
          <p:cNvSpPr txBox="1"/>
          <p:nvPr/>
        </p:nvSpPr>
        <p:spPr>
          <a:xfrm>
            <a:off x="6057900" y="5543550"/>
            <a:ext cx="1600200" cy="342900"/>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Black"/>
              <a:buNone/>
            </a:pPr>
            <a:fld id="{00000000-1234-1234-1234-123412341234}" type="slidenum">
              <a:rPr b="0" i="0" lang="en-US" sz="900" u="none">
                <a:solidFill>
                  <a:srgbClr val="000000"/>
                </a:solidFill>
                <a:latin typeface="Arial Black"/>
                <a:ea typeface="Arial Black"/>
                <a:cs typeface="Arial Black"/>
                <a:sym typeface="Arial Black"/>
              </a:rPr>
              <a:t>‹#›</a:t>
            </a:fld>
            <a:endParaRPr/>
          </a:p>
        </p:txBody>
      </p:sp>
      <p:sp>
        <p:nvSpPr>
          <p:cNvPr id="718" name="Google Shape;718;p7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Aula 07 - Card Minima Máxima</a:t>
            </a:r>
            <a:endParaRPr/>
          </a:p>
        </p:txBody>
      </p:sp>
      <p:sp>
        <p:nvSpPr>
          <p:cNvPr id="719" name="Google Shape;719;p7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Black"/>
              <a:buNone/>
            </a:pPr>
            <a:fld id="{00000000-1234-1234-1234-123412341234}" type="slidenum">
              <a:rPr b="0" i="0" lang="en-US" sz="900" u="none">
                <a:solidFill>
                  <a:srgbClr val="000000"/>
                </a:solidFill>
                <a:latin typeface="Arial Black"/>
                <a:ea typeface="Arial Black"/>
                <a:cs typeface="Arial Black"/>
                <a:sym typeface="Arial Black"/>
              </a:rPr>
              <a:t>‹#›</a:t>
            </a:fld>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2"/>
          <p:cNvSpPr txBox="1"/>
          <p:nvPr>
            <p:ph idx="4294967295" type="title"/>
          </p:nvPr>
        </p:nvSpPr>
        <p:spPr>
          <a:xfrm>
            <a:off x="396875" y="992187"/>
            <a:ext cx="4695900" cy="492000"/>
          </a:xfrm>
          <a:prstGeom prst="rect">
            <a:avLst/>
          </a:prstGeom>
          <a:noFill/>
          <a:ln>
            <a:noFill/>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Arial"/>
                <a:ea typeface="Arial"/>
                <a:cs typeface="Arial"/>
                <a:sym typeface="Arial"/>
              </a:rPr>
              <a:t>Exercício 03 – Fazer o Modelo Conceitual </a:t>
            </a:r>
            <a:endParaRPr/>
          </a:p>
        </p:txBody>
      </p:sp>
      <p:pic>
        <p:nvPicPr>
          <p:cNvPr id="727" name="Google Shape;727;p72"/>
          <p:cNvPicPr preferRelativeResize="0"/>
          <p:nvPr/>
        </p:nvPicPr>
        <p:blipFill rotWithShape="1">
          <a:blip r:embed="rId3">
            <a:alphaModFix/>
          </a:blip>
          <a:srcRect b="0" l="0" r="0" t="0"/>
          <a:stretch/>
        </p:blipFill>
        <p:spPr>
          <a:xfrm>
            <a:off x="6754812" y="1238250"/>
            <a:ext cx="1079500" cy="371475"/>
          </a:xfrm>
          <a:prstGeom prst="rect">
            <a:avLst/>
          </a:prstGeom>
          <a:noFill/>
          <a:ln>
            <a:noFill/>
          </a:ln>
        </p:spPr>
      </p:pic>
      <p:sp>
        <p:nvSpPr>
          <p:cNvPr id="728" name="Google Shape;728;p72"/>
          <p:cNvSpPr txBox="1"/>
          <p:nvPr/>
        </p:nvSpPr>
        <p:spPr>
          <a:xfrm>
            <a:off x="6057900" y="5543550"/>
            <a:ext cx="1600200" cy="342900"/>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Black"/>
              <a:buNone/>
            </a:pPr>
            <a:fld id="{00000000-1234-1234-1234-123412341234}" type="slidenum">
              <a:rPr b="0" i="0" lang="en-US" sz="900" u="none">
                <a:solidFill>
                  <a:srgbClr val="000000"/>
                </a:solidFill>
                <a:latin typeface="Arial Black"/>
                <a:ea typeface="Arial Black"/>
                <a:cs typeface="Arial Black"/>
                <a:sym typeface="Arial Black"/>
              </a:rPr>
              <a:t>‹#›</a:t>
            </a:fld>
            <a:endParaRPr/>
          </a:p>
        </p:txBody>
      </p:sp>
      <p:sp>
        <p:nvSpPr>
          <p:cNvPr id="729" name="Google Shape;729;p7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Aula 07 - Card Minima Máxima</a:t>
            </a:r>
            <a:endParaRPr/>
          </a:p>
        </p:txBody>
      </p:sp>
      <p:sp>
        <p:nvSpPr>
          <p:cNvPr id="730" name="Google Shape;730;p7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Black"/>
              <a:buNone/>
            </a:pPr>
            <a:fld id="{00000000-1234-1234-1234-123412341234}" type="slidenum">
              <a:rPr b="0" i="0" lang="en-US" sz="900" u="none">
                <a:solidFill>
                  <a:srgbClr val="000000"/>
                </a:solidFill>
                <a:latin typeface="Arial Black"/>
                <a:ea typeface="Arial Black"/>
                <a:cs typeface="Arial Black"/>
                <a:sym typeface="Arial Black"/>
              </a:rPr>
              <a:t>‹#›</a:t>
            </a:fld>
            <a:endParaRPr/>
          </a:p>
        </p:txBody>
      </p:sp>
      <p:pic>
        <p:nvPicPr>
          <p:cNvPr id="731" name="Google Shape;731;p72"/>
          <p:cNvPicPr preferRelativeResize="0"/>
          <p:nvPr/>
        </p:nvPicPr>
        <p:blipFill>
          <a:blip r:embed="rId4">
            <a:alphaModFix/>
          </a:blip>
          <a:stretch>
            <a:fillRect/>
          </a:stretch>
        </p:blipFill>
        <p:spPr>
          <a:xfrm>
            <a:off x="294650" y="2114550"/>
            <a:ext cx="8554695" cy="3629025"/>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6"/>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Agenda</a:t>
            </a:r>
            <a:endParaRPr/>
          </a:p>
        </p:txBody>
      </p:sp>
      <p:sp>
        <p:nvSpPr>
          <p:cNvPr id="433" name="Google Shape;433;p46"/>
          <p:cNvSpPr txBox="1"/>
          <p:nvPr>
            <p:ph idx="1" type="body"/>
          </p:nvPr>
        </p:nvSpPr>
        <p:spPr>
          <a:xfrm>
            <a:off x="1116012" y="1457325"/>
            <a:ext cx="7272337"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Revisão</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Outras Formas de Notações de Cardinalidade</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Modelo de Dados - Níveis de abstração</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Modelo de dados Conceitual</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Modelo de dados Lógico</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Modelo de dados Físico</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Exercício MER – Conceitual / Lógico / Físico</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Questionário</a:t>
            </a:r>
            <a:endParaRPr/>
          </a:p>
          <a:p>
            <a:pPr indent="-342900" lvl="0" marL="342900" rtl="0" algn="l">
              <a:lnSpc>
                <a:spcPct val="100000"/>
              </a:lnSpc>
              <a:spcBef>
                <a:spcPts val="440"/>
              </a:spcBef>
              <a:spcAft>
                <a:spcPts val="0"/>
              </a:spcAft>
              <a:buSzPts val="1650"/>
              <a:buNone/>
            </a:pPr>
            <a:r>
              <a:t/>
            </a:r>
            <a:endParaRPr b="0" i="0" sz="2200" u="none">
              <a:solidFill>
                <a:schemeClr val="dk1"/>
              </a:solidFill>
              <a:latin typeface="Arial"/>
              <a:ea typeface="Arial"/>
              <a:cs typeface="Arial"/>
              <a:sym typeface="Arial"/>
            </a:endParaRPr>
          </a:p>
          <a:p>
            <a:pPr indent="-238125" lvl="0" marL="342900" rtl="0" algn="l">
              <a:spcBef>
                <a:spcPts val="440"/>
              </a:spcBef>
              <a:spcAft>
                <a:spcPts val="0"/>
              </a:spcAft>
              <a:buSzPts val="1650"/>
              <a:buNone/>
            </a:pPr>
            <a:r>
              <a:t/>
            </a:r>
            <a:endParaRPr b="0" i="0" sz="2200" u="none">
              <a:solidFill>
                <a:schemeClr val="dk1"/>
              </a:solidFill>
              <a:latin typeface="Arial"/>
              <a:ea typeface="Arial"/>
              <a:cs typeface="Arial"/>
              <a:sym typeface="Arial"/>
            </a:endParaRPr>
          </a:p>
        </p:txBody>
      </p:sp>
      <p:sp>
        <p:nvSpPr>
          <p:cNvPr id="434" name="Google Shape;434;p4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35" name="Google Shape;435;p4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pic>
        <p:nvPicPr>
          <p:cNvPr id="436" name="Google Shape;436;p46"/>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Tree>
  </p:cSld>
  <p:clrMapOvr>
    <a:masterClrMapping/>
  </p:clrMapOvr>
  <p:transition>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73"/>
          <p:cNvSpPr txBox="1"/>
          <p:nvPr>
            <p:ph idx="4294967295" type="title"/>
          </p:nvPr>
        </p:nvSpPr>
        <p:spPr>
          <a:xfrm>
            <a:off x="396875" y="992187"/>
            <a:ext cx="4695900" cy="492000"/>
          </a:xfrm>
          <a:prstGeom prst="rect">
            <a:avLst/>
          </a:prstGeom>
          <a:noFill/>
          <a:ln>
            <a:noFill/>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Arial"/>
                <a:ea typeface="Arial"/>
                <a:cs typeface="Arial"/>
                <a:sym typeface="Arial"/>
              </a:rPr>
              <a:t>Exercício 03 – Fazer o Modelo </a:t>
            </a:r>
            <a:r>
              <a:rPr b="1" lang="en-US" sz="2400">
                <a:solidFill>
                  <a:srgbClr val="FF0000"/>
                </a:solidFill>
              </a:rPr>
              <a:t> </a:t>
            </a:r>
            <a:r>
              <a:rPr b="1" i="0" lang="en-US" sz="2400" u="none" cap="none" strike="noStrike">
                <a:solidFill>
                  <a:srgbClr val="FF0000"/>
                </a:solidFill>
                <a:latin typeface="Arial"/>
                <a:ea typeface="Arial"/>
                <a:cs typeface="Arial"/>
                <a:sym typeface="Arial"/>
              </a:rPr>
              <a:t> Lógico </a:t>
            </a:r>
            <a:r>
              <a:rPr b="1" lang="en-US" sz="2400">
                <a:solidFill>
                  <a:srgbClr val="FF0000"/>
                </a:solidFill>
              </a:rPr>
              <a:t> </a:t>
            </a:r>
            <a:endParaRPr/>
          </a:p>
        </p:txBody>
      </p:sp>
      <p:pic>
        <p:nvPicPr>
          <p:cNvPr id="739" name="Google Shape;739;p73"/>
          <p:cNvPicPr preferRelativeResize="0"/>
          <p:nvPr/>
        </p:nvPicPr>
        <p:blipFill rotWithShape="1">
          <a:blip r:embed="rId3">
            <a:alphaModFix/>
          </a:blip>
          <a:srcRect b="0" l="0" r="0" t="0"/>
          <a:stretch/>
        </p:blipFill>
        <p:spPr>
          <a:xfrm>
            <a:off x="6754812" y="1238250"/>
            <a:ext cx="1079500" cy="371475"/>
          </a:xfrm>
          <a:prstGeom prst="rect">
            <a:avLst/>
          </a:prstGeom>
          <a:noFill/>
          <a:ln>
            <a:noFill/>
          </a:ln>
        </p:spPr>
      </p:pic>
      <p:sp>
        <p:nvSpPr>
          <p:cNvPr id="740" name="Google Shape;740;p73"/>
          <p:cNvSpPr txBox="1"/>
          <p:nvPr/>
        </p:nvSpPr>
        <p:spPr>
          <a:xfrm>
            <a:off x="6057900" y="5543550"/>
            <a:ext cx="1600200" cy="342900"/>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Black"/>
              <a:buNone/>
            </a:pPr>
            <a:fld id="{00000000-1234-1234-1234-123412341234}" type="slidenum">
              <a:rPr b="0" i="0" lang="en-US" sz="900" u="none">
                <a:solidFill>
                  <a:srgbClr val="000000"/>
                </a:solidFill>
                <a:latin typeface="Arial Black"/>
                <a:ea typeface="Arial Black"/>
                <a:cs typeface="Arial Black"/>
                <a:sym typeface="Arial Black"/>
              </a:rPr>
              <a:t>‹#›</a:t>
            </a:fld>
            <a:endParaRPr/>
          </a:p>
        </p:txBody>
      </p:sp>
      <p:sp>
        <p:nvSpPr>
          <p:cNvPr id="741" name="Google Shape;741;p7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Aula 07 - Card Minima Máxima</a:t>
            </a:r>
            <a:endParaRPr/>
          </a:p>
        </p:txBody>
      </p:sp>
      <p:sp>
        <p:nvSpPr>
          <p:cNvPr id="742" name="Google Shape;742;p7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Black"/>
              <a:buNone/>
            </a:pPr>
            <a:fld id="{00000000-1234-1234-1234-123412341234}" type="slidenum">
              <a:rPr b="0" i="0" lang="en-US" sz="900" u="none">
                <a:solidFill>
                  <a:srgbClr val="000000"/>
                </a:solidFill>
                <a:latin typeface="Arial Black"/>
                <a:ea typeface="Arial Black"/>
                <a:cs typeface="Arial Black"/>
                <a:sym typeface="Arial Black"/>
              </a:rPr>
              <a:t>‹#›</a:t>
            </a:fld>
            <a:endParaRPr/>
          </a:p>
        </p:txBody>
      </p:sp>
      <p:pic>
        <p:nvPicPr>
          <p:cNvPr id="743" name="Google Shape;743;p73"/>
          <p:cNvPicPr preferRelativeResize="0"/>
          <p:nvPr/>
        </p:nvPicPr>
        <p:blipFill>
          <a:blip r:embed="rId4">
            <a:alphaModFix/>
          </a:blip>
          <a:stretch>
            <a:fillRect/>
          </a:stretch>
        </p:blipFill>
        <p:spPr>
          <a:xfrm>
            <a:off x="152400" y="1762125"/>
            <a:ext cx="8373431" cy="3629026"/>
          </a:xfrm>
          <a:prstGeom prst="rect">
            <a:avLst/>
          </a:prstGeom>
          <a:noFill/>
          <a:ln>
            <a:noFill/>
          </a:ln>
        </p:spPr>
      </p:pic>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74"/>
          <p:cNvSpPr txBox="1"/>
          <p:nvPr>
            <p:ph idx="4294967295" type="title"/>
          </p:nvPr>
        </p:nvSpPr>
        <p:spPr>
          <a:xfrm>
            <a:off x="396875" y="992187"/>
            <a:ext cx="4695900" cy="492000"/>
          </a:xfrm>
          <a:prstGeom prst="rect">
            <a:avLst/>
          </a:prstGeom>
          <a:noFill/>
          <a:ln>
            <a:noFill/>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Arial"/>
                <a:ea typeface="Arial"/>
                <a:cs typeface="Arial"/>
                <a:sym typeface="Arial"/>
              </a:rPr>
              <a:t>Exercício 03 – Fazer o Modelo </a:t>
            </a:r>
            <a:r>
              <a:rPr b="1" lang="en-US" sz="2400">
                <a:solidFill>
                  <a:srgbClr val="FF0000"/>
                </a:solidFill>
              </a:rPr>
              <a:t> </a:t>
            </a:r>
            <a:r>
              <a:rPr b="1" i="0" lang="en-US" sz="2400" u="none" cap="none" strike="noStrike">
                <a:solidFill>
                  <a:srgbClr val="FF0000"/>
                </a:solidFill>
                <a:latin typeface="Arial"/>
                <a:ea typeface="Arial"/>
                <a:cs typeface="Arial"/>
                <a:sym typeface="Arial"/>
              </a:rPr>
              <a:t>Físico</a:t>
            </a:r>
            <a:endParaRPr/>
          </a:p>
        </p:txBody>
      </p:sp>
      <p:pic>
        <p:nvPicPr>
          <p:cNvPr id="751" name="Google Shape;751;p74"/>
          <p:cNvPicPr preferRelativeResize="0"/>
          <p:nvPr/>
        </p:nvPicPr>
        <p:blipFill rotWithShape="1">
          <a:blip r:embed="rId3">
            <a:alphaModFix/>
          </a:blip>
          <a:srcRect b="0" l="0" r="0" t="0"/>
          <a:stretch/>
        </p:blipFill>
        <p:spPr>
          <a:xfrm>
            <a:off x="6754812" y="1238250"/>
            <a:ext cx="1079500" cy="371475"/>
          </a:xfrm>
          <a:prstGeom prst="rect">
            <a:avLst/>
          </a:prstGeom>
          <a:noFill/>
          <a:ln>
            <a:noFill/>
          </a:ln>
        </p:spPr>
      </p:pic>
      <p:sp>
        <p:nvSpPr>
          <p:cNvPr id="752" name="Google Shape;752;p74"/>
          <p:cNvSpPr txBox="1"/>
          <p:nvPr/>
        </p:nvSpPr>
        <p:spPr>
          <a:xfrm>
            <a:off x="6057900" y="5543550"/>
            <a:ext cx="1600200" cy="342900"/>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900"/>
              <a:buFont typeface="Arial Black"/>
              <a:buNone/>
            </a:pPr>
            <a:fld id="{00000000-1234-1234-1234-123412341234}" type="slidenum">
              <a:rPr b="0" i="0" lang="en-US" sz="900" u="none">
                <a:solidFill>
                  <a:srgbClr val="000000"/>
                </a:solidFill>
                <a:latin typeface="Arial Black"/>
                <a:ea typeface="Arial Black"/>
                <a:cs typeface="Arial Black"/>
                <a:sym typeface="Arial Black"/>
              </a:rPr>
              <a:t>‹#›</a:t>
            </a:fld>
            <a:endParaRPr/>
          </a:p>
        </p:txBody>
      </p:sp>
      <p:sp>
        <p:nvSpPr>
          <p:cNvPr id="753" name="Google Shape;753;p7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a:solidFill>
                  <a:srgbClr val="000000"/>
                </a:solidFill>
                <a:latin typeface="Arial"/>
                <a:ea typeface="Arial"/>
                <a:cs typeface="Arial"/>
                <a:sym typeface="Arial"/>
              </a:rPr>
              <a:t>Aula 07 - Card Minima Máxima</a:t>
            </a:r>
            <a:endParaRPr/>
          </a:p>
        </p:txBody>
      </p:sp>
      <p:sp>
        <p:nvSpPr>
          <p:cNvPr id="754" name="Google Shape;754;p7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Black"/>
              <a:buNone/>
            </a:pPr>
            <a:fld id="{00000000-1234-1234-1234-123412341234}" type="slidenum">
              <a:rPr b="0" i="0" lang="en-US" sz="900" u="none">
                <a:solidFill>
                  <a:srgbClr val="000000"/>
                </a:solidFill>
                <a:latin typeface="Arial Black"/>
                <a:ea typeface="Arial Black"/>
                <a:cs typeface="Arial Black"/>
                <a:sym typeface="Arial Black"/>
              </a:rPr>
              <a:t>‹#›</a:t>
            </a:fld>
            <a:endParaRPr/>
          </a:p>
        </p:txBody>
      </p:sp>
      <p:pic>
        <p:nvPicPr>
          <p:cNvPr id="755" name="Google Shape;755;p74"/>
          <p:cNvPicPr preferRelativeResize="0"/>
          <p:nvPr/>
        </p:nvPicPr>
        <p:blipFill>
          <a:blip r:embed="rId4">
            <a:alphaModFix/>
          </a:blip>
          <a:stretch>
            <a:fillRect/>
          </a:stretch>
        </p:blipFill>
        <p:spPr>
          <a:xfrm>
            <a:off x="1463525" y="1636587"/>
            <a:ext cx="5291266" cy="4459413"/>
          </a:xfrm>
          <a:prstGeom prst="rect">
            <a:avLst/>
          </a:prstGeom>
          <a:noFill/>
          <a:ln>
            <a:noFill/>
          </a:ln>
        </p:spPr>
      </p:pic>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75"/>
          <p:cNvSpPr txBox="1"/>
          <p:nvPr>
            <p:ph type="ctrTitle"/>
          </p:nvPr>
        </p:nvSpPr>
        <p:spPr>
          <a:xfrm>
            <a:off x="1600200" y="1773237"/>
            <a:ext cx="60198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200" u="none">
                <a:solidFill>
                  <a:srgbClr val="FFFFFF"/>
                </a:solidFill>
                <a:latin typeface="Arial"/>
                <a:ea typeface="Arial"/>
                <a:cs typeface="Arial"/>
                <a:sym typeface="Arial"/>
              </a:rPr>
              <a:t> Questionário</a:t>
            </a:r>
            <a:endParaRPr/>
          </a:p>
        </p:txBody>
      </p:sp>
      <p:sp>
        <p:nvSpPr>
          <p:cNvPr id="761" name="Google Shape;761;p7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762" name="Google Shape;762;p75"/>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763" name="Google Shape;763;p7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764" name="Google Shape;764;p7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765" name="Google Shape;765;p7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7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771" name="Google Shape;771;p76"/>
          <p:cNvPicPr preferRelativeResize="0"/>
          <p:nvPr/>
        </p:nvPicPr>
        <p:blipFill rotWithShape="1">
          <a:blip r:embed="rId3">
            <a:alphaModFix/>
          </a:blip>
          <a:srcRect b="0" l="0" r="0" t="0"/>
          <a:stretch/>
        </p:blipFill>
        <p:spPr>
          <a:xfrm>
            <a:off x="7267575" y="508000"/>
            <a:ext cx="1439862" cy="495300"/>
          </a:xfrm>
          <a:prstGeom prst="rect">
            <a:avLst/>
          </a:prstGeom>
          <a:noFill/>
          <a:ln>
            <a:noFill/>
          </a:ln>
        </p:spPr>
      </p:pic>
      <p:sp>
        <p:nvSpPr>
          <p:cNvPr id="772" name="Google Shape;772;p76"/>
          <p:cNvSpPr txBox="1"/>
          <p:nvPr/>
        </p:nvSpPr>
        <p:spPr>
          <a:xfrm>
            <a:off x="4762" y="755650"/>
            <a:ext cx="82296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Questionário</a:t>
            </a:r>
            <a:endParaRPr/>
          </a:p>
        </p:txBody>
      </p:sp>
      <p:pic>
        <p:nvPicPr>
          <p:cNvPr id="773" name="Google Shape;773;p76"/>
          <p:cNvPicPr preferRelativeResize="0"/>
          <p:nvPr/>
        </p:nvPicPr>
        <p:blipFill rotWithShape="1">
          <a:blip r:embed="rId4">
            <a:alphaModFix/>
          </a:blip>
          <a:srcRect b="0" l="0" r="0" t="0"/>
          <a:stretch/>
        </p:blipFill>
        <p:spPr>
          <a:xfrm>
            <a:off x="223837" y="1433512"/>
            <a:ext cx="5795962" cy="3022600"/>
          </a:xfrm>
          <a:prstGeom prst="rect">
            <a:avLst/>
          </a:prstGeom>
          <a:noFill/>
          <a:ln>
            <a:noFill/>
          </a:ln>
        </p:spPr>
      </p:pic>
      <p:pic>
        <p:nvPicPr>
          <p:cNvPr id="774" name="Google Shape;774;p76"/>
          <p:cNvPicPr preferRelativeResize="0"/>
          <p:nvPr/>
        </p:nvPicPr>
        <p:blipFill rotWithShape="1">
          <a:blip r:embed="rId5">
            <a:alphaModFix/>
          </a:blip>
          <a:srcRect b="0" l="0" r="0" t="0"/>
          <a:stretch/>
        </p:blipFill>
        <p:spPr>
          <a:xfrm>
            <a:off x="5030787" y="3032125"/>
            <a:ext cx="3676650" cy="2847975"/>
          </a:xfrm>
          <a:prstGeom prst="rect">
            <a:avLst/>
          </a:prstGeom>
          <a:noFill/>
          <a:ln>
            <a:noFill/>
          </a:ln>
        </p:spPr>
      </p:pic>
      <p:sp>
        <p:nvSpPr>
          <p:cNvPr id="775" name="Google Shape;775;p76"/>
          <p:cNvSpPr txBox="1"/>
          <p:nvPr/>
        </p:nvSpPr>
        <p:spPr>
          <a:xfrm>
            <a:off x="307975" y="5113337"/>
            <a:ext cx="1681162"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Nome + RA</a:t>
            </a:r>
            <a:endParaRPr/>
          </a:p>
        </p:txBody>
      </p:sp>
      <p:cxnSp>
        <p:nvCxnSpPr>
          <p:cNvPr id="776" name="Google Shape;776;p76"/>
          <p:cNvCxnSpPr/>
          <p:nvPr/>
        </p:nvCxnSpPr>
        <p:spPr>
          <a:xfrm flipH="1" rot="10800000">
            <a:off x="2051050" y="4724400"/>
            <a:ext cx="3968750" cy="576262"/>
          </a:xfrm>
          <a:prstGeom prst="straightConnector1">
            <a:avLst/>
          </a:prstGeom>
          <a:noFill/>
          <a:ln cap="flat" cmpd="sng" w="9525">
            <a:solidFill>
              <a:schemeClr val="dk1"/>
            </a:solidFill>
            <a:prstDash val="solid"/>
            <a:miter lim="800000"/>
            <a:headEnd len="med" w="med" type="none"/>
            <a:tailEnd len="med" w="med" type="triangle"/>
          </a:ln>
        </p:spPr>
      </p:cxnSp>
      <p:sp>
        <p:nvSpPr>
          <p:cNvPr id="777" name="Google Shape;777;p7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778" name="Google Shape;778;p76"/>
          <p:cNvSpPr txBox="1"/>
          <p:nvPr/>
        </p:nvSpPr>
        <p:spPr>
          <a:xfrm>
            <a:off x="6421437" y="1817687"/>
            <a:ext cx="1989137"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https://kahoot.it/</a:t>
            </a:r>
            <a:endParaRPr/>
          </a:p>
        </p:txBody>
      </p:sp>
      <p:sp>
        <p:nvSpPr>
          <p:cNvPr id="779" name="Google Shape;779;p7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780" name="Google Shape;780;p7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7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786" name="Google Shape;786;p77"/>
          <p:cNvPicPr preferRelativeResize="0"/>
          <p:nvPr/>
        </p:nvPicPr>
        <p:blipFill rotWithShape="1">
          <a:blip r:embed="rId3">
            <a:alphaModFix/>
          </a:blip>
          <a:srcRect b="0" l="0" r="0" t="0"/>
          <a:stretch/>
        </p:blipFill>
        <p:spPr>
          <a:xfrm>
            <a:off x="7267575" y="508000"/>
            <a:ext cx="1439862" cy="495300"/>
          </a:xfrm>
          <a:prstGeom prst="rect">
            <a:avLst/>
          </a:prstGeom>
          <a:noFill/>
          <a:ln>
            <a:noFill/>
          </a:ln>
        </p:spPr>
      </p:pic>
      <p:sp>
        <p:nvSpPr>
          <p:cNvPr id="787" name="Google Shape;787;p77"/>
          <p:cNvSpPr txBox="1"/>
          <p:nvPr/>
        </p:nvSpPr>
        <p:spPr>
          <a:xfrm>
            <a:off x="4762" y="755650"/>
            <a:ext cx="82296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Questionário</a:t>
            </a:r>
            <a:endParaRPr/>
          </a:p>
        </p:txBody>
      </p:sp>
      <p:sp>
        <p:nvSpPr>
          <p:cNvPr id="788" name="Google Shape;788;p7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789" name="Google Shape;789;p77"/>
          <p:cNvSpPr txBox="1"/>
          <p:nvPr/>
        </p:nvSpPr>
        <p:spPr>
          <a:xfrm>
            <a:off x="6421437" y="1817687"/>
            <a:ext cx="1989000" cy="39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https://kahoot.it/</a:t>
            </a:r>
            <a:endParaRPr/>
          </a:p>
        </p:txBody>
      </p:sp>
      <p:sp>
        <p:nvSpPr>
          <p:cNvPr id="790" name="Google Shape;790;p7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791" name="Google Shape;791;p7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792" name="Google Shape;792;p77"/>
          <p:cNvPicPr preferRelativeResize="0"/>
          <p:nvPr/>
        </p:nvPicPr>
        <p:blipFill>
          <a:blip r:embed="rId4">
            <a:alphaModFix/>
          </a:blip>
          <a:stretch>
            <a:fillRect/>
          </a:stretch>
        </p:blipFill>
        <p:spPr>
          <a:xfrm>
            <a:off x="1290325" y="1520825"/>
            <a:ext cx="4729465" cy="3816350"/>
          </a:xfrm>
          <a:prstGeom prst="rect">
            <a:avLst/>
          </a:prstGeom>
          <a:noFill/>
          <a:ln>
            <a:noFill/>
          </a:ln>
        </p:spPr>
      </p:pic>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78"/>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Agenda</a:t>
            </a:r>
            <a:endParaRPr/>
          </a:p>
        </p:txBody>
      </p:sp>
      <p:sp>
        <p:nvSpPr>
          <p:cNvPr id="799" name="Google Shape;799;p78"/>
          <p:cNvSpPr txBox="1"/>
          <p:nvPr>
            <p:ph idx="1" type="body"/>
          </p:nvPr>
        </p:nvSpPr>
        <p:spPr>
          <a:xfrm>
            <a:off x="1116012" y="1457325"/>
            <a:ext cx="7272337"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Revisão</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Outras Formas de Notações de Cardinalidade</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Modelo de Dados - Níveis de abstração</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Modelo de dados Conceitual</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Modelo de dados Lógico</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Modelo de dados Físico</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Exercício MER – Conceitual / Lógico / Físico</a:t>
            </a:r>
            <a:endParaRPr/>
          </a:p>
          <a:p>
            <a:pPr indent="-342900" lvl="0" marL="342900" rtl="0" algn="l">
              <a:lnSpc>
                <a:spcPct val="15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Questionário</a:t>
            </a:r>
            <a:endParaRPr/>
          </a:p>
          <a:p>
            <a:pPr indent="-342900" lvl="0" marL="342900" rtl="0" algn="l">
              <a:lnSpc>
                <a:spcPct val="100000"/>
              </a:lnSpc>
              <a:spcBef>
                <a:spcPts val="440"/>
              </a:spcBef>
              <a:spcAft>
                <a:spcPts val="0"/>
              </a:spcAft>
              <a:buSzPts val="1650"/>
              <a:buNone/>
            </a:pPr>
            <a:r>
              <a:t/>
            </a:r>
            <a:endParaRPr b="0" i="0" sz="2200" u="none">
              <a:solidFill>
                <a:schemeClr val="dk1"/>
              </a:solidFill>
              <a:latin typeface="Arial"/>
              <a:ea typeface="Arial"/>
              <a:cs typeface="Arial"/>
              <a:sym typeface="Arial"/>
            </a:endParaRPr>
          </a:p>
          <a:p>
            <a:pPr indent="-238125" lvl="0" marL="342900" rtl="0" algn="l">
              <a:spcBef>
                <a:spcPts val="440"/>
              </a:spcBef>
              <a:spcAft>
                <a:spcPts val="0"/>
              </a:spcAft>
              <a:buSzPts val="1650"/>
              <a:buNone/>
            </a:pPr>
            <a:r>
              <a:t/>
            </a:r>
            <a:endParaRPr b="0" i="0" sz="2200" u="none">
              <a:solidFill>
                <a:schemeClr val="dk1"/>
              </a:solidFill>
              <a:latin typeface="Arial"/>
              <a:ea typeface="Arial"/>
              <a:cs typeface="Arial"/>
              <a:sym typeface="Arial"/>
            </a:endParaRPr>
          </a:p>
        </p:txBody>
      </p:sp>
      <p:sp>
        <p:nvSpPr>
          <p:cNvPr id="800" name="Google Shape;800;p7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801" name="Google Shape;801;p7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pic>
        <p:nvPicPr>
          <p:cNvPr id="802" name="Google Shape;802;p78"/>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Tree>
  </p:cSld>
  <p:clrMapOvr>
    <a:masterClrMapping/>
  </p:clrMapOvr>
  <p:transition>
    <p:push/>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79"/>
          <p:cNvSpPr txBox="1"/>
          <p:nvPr>
            <p:ph type="title"/>
          </p:nvPr>
        </p:nvSpPr>
        <p:spPr>
          <a:xfrm>
            <a:off x="2916237" y="1916112"/>
            <a:ext cx="3384550" cy="19446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Arial"/>
              <a:buNone/>
            </a:pPr>
            <a:r>
              <a:rPr b="0" i="0" lang="en-US" sz="5400" u="none">
                <a:solidFill>
                  <a:schemeClr val="dk1"/>
                </a:solidFill>
                <a:latin typeface="Arial"/>
                <a:ea typeface="Arial"/>
                <a:cs typeface="Arial"/>
                <a:sym typeface="Arial"/>
              </a:rPr>
              <a:t>Dúvidas</a:t>
            </a:r>
            <a:endParaRPr/>
          </a:p>
        </p:txBody>
      </p:sp>
      <p:sp>
        <p:nvSpPr>
          <p:cNvPr id="809" name="Google Shape;809;p7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810" name="Google Shape;810;p7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sp>
        <p:nvSpPr>
          <p:cNvPr id="811" name="Google Shape;811;p79"/>
          <p:cNvSpPr txBox="1"/>
          <p:nvPr/>
        </p:nvSpPr>
        <p:spPr>
          <a:xfrm>
            <a:off x="3486150" y="3952875"/>
            <a:ext cx="4752975" cy="1944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Jose.wellington@uniceub.br</a:t>
            </a:r>
            <a:endParaRPr/>
          </a:p>
        </p:txBody>
      </p:sp>
      <p:pic>
        <p:nvPicPr>
          <p:cNvPr id="812" name="Google Shape;812;p79"/>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Tree>
  </p:cSld>
  <p:clrMapOvr>
    <a:masterClrMapping/>
  </p:clrMapOvr>
  <p:transition>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7"/>
          <p:cNvSpPr txBox="1"/>
          <p:nvPr>
            <p:ph type="ctrTitle"/>
          </p:nvPr>
        </p:nvSpPr>
        <p:spPr>
          <a:xfrm>
            <a:off x="1398587" y="2286000"/>
            <a:ext cx="680402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2800" u="none">
                <a:solidFill>
                  <a:srgbClr val="FFFFFF"/>
                </a:solidFill>
                <a:latin typeface="Arial"/>
                <a:ea typeface="Arial"/>
                <a:cs typeface="Arial"/>
                <a:sym typeface="Arial"/>
              </a:rPr>
              <a:t>Revisão</a:t>
            </a:r>
            <a:endParaRPr/>
          </a:p>
        </p:txBody>
      </p:sp>
      <p:pic>
        <p:nvPicPr>
          <p:cNvPr id="442" name="Google Shape;442;p47"/>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443" name="Google Shape;443;p4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444" name="Google Shape;444;p4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8"/>
          <p:cNvSpPr txBox="1"/>
          <p:nvPr>
            <p:ph type="title"/>
          </p:nvPr>
        </p:nvSpPr>
        <p:spPr>
          <a:xfrm>
            <a:off x="381000" y="549275"/>
            <a:ext cx="6018212"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2800" u="none">
                <a:solidFill>
                  <a:srgbClr val="FF0000"/>
                </a:solidFill>
                <a:latin typeface="Arial"/>
                <a:ea typeface="Arial"/>
                <a:cs typeface="Arial"/>
                <a:sym typeface="Arial"/>
              </a:rPr>
              <a:t>Abordagem ER para Projeto Lógico de Bancos de Dados</a:t>
            </a:r>
            <a:endParaRPr/>
          </a:p>
        </p:txBody>
      </p:sp>
      <p:pic>
        <p:nvPicPr>
          <p:cNvPr id="450" name="Google Shape;450;p48"/>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pic>
        <p:nvPicPr>
          <p:cNvPr id="451" name="Google Shape;451;p48"/>
          <p:cNvPicPr preferRelativeResize="0"/>
          <p:nvPr/>
        </p:nvPicPr>
        <p:blipFill rotWithShape="1">
          <a:blip r:embed="rId4">
            <a:alphaModFix/>
          </a:blip>
          <a:srcRect b="0" l="0" r="0" t="0"/>
          <a:stretch/>
        </p:blipFill>
        <p:spPr>
          <a:xfrm>
            <a:off x="381000" y="1854200"/>
            <a:ext cx="6918325" cy="2425700"/>
          </a:xfrm>
          <a:prstGeom prst="rect">
            <a:avLst/>
          </a:prstGeom>
          <a:noFill/>
          <a:ln>
            <a:noFill/>
          </a:ln>
        </p:spPr>
      </p:pic>
      <p:pic>
        <p:nvPicPr>
          <p:cNvPr id="452" name="Google Shape;452;p48"/>
          <p:cNvPicPr preferRelativeResize="0"/>
          <p:nvPr/>
        </p:nvPicPr>
        <p:blipFill rotWithShape="1">
          <a:blip r:embed="rId5">
            <a:alphaModFix/>
          </a:blip>
          <a:srcRect b="0" l="0" r="0" t="0"/>
          <a:stretch/>
        </p:blipFill>
        <p:spPr>
          <a:xfrm>
            <a:off x="6200775" y="4125912"/>
            <a:ext cx="2201862" cy="2308225"/>
          </a:xfrm>
          <a:prstGeom prst="rect">
            <a:avLst/>
          </a:prstGeom>
          <a:noFill/>
          <a:ln>
            <a:noFill/>
          </a:ln>
        </p:spPr>
      </p:pic>
      <p:sp>
        <p:nvSpPr>
          <p:cNvPr id="453" name="Google Shape;453;p4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454" name="Google Shape;454;p4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460" name="Google Shape;460;p49"/>
          <p:cNvSpPr txBox="1"/>
          <p:nvPr>
            <p:ph idx="4294967295" type="ctrTitle"/>
          </p:nvPr>
        </p:nvSpPr>
        <p:spPr>
          <a:xfrm>
            <a:off x="0" y="836612"/>
            <a:ext cx="91440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Representação Física do SGBD</a:t>
            </a:r>
            <a:endParaRPr/>
          </a:p>
        </p:txBody>
      </p:sp>
      <p:pic>
        <p:nvPicPr>
          <p:cNvPr id="461" name="Google Shape;461;p49"/>
          <p:cNvPicPr preferRelativeResize="0"/>
          <p:nvPr/>
        </p:nvPicPr>
        <p:blipFill rotWithShape="1">
          <a:blip r:embed="rId3">
            <a:alphaModFix/>
          </a:blip>
          <a:srcRect b="0" l="0" r="0" t="0"/>
          <a:stretch/>
        </p:blipFill>
        <p:spPr>
          <a:xfrm>
            <a:off x="1847850" y="1182687"/>
            <a:ext cx="4968875" cy="5675312"/>
          </a:xfrm>
          <a:prstGeom prst="rect">
            <a:avLst/>
          </a:prstGeom>
          <a:noFill/>
          <a:ln>
            <a:noFill/>
          </a:ln>
        </p:spPr>
      </p:pic>
      <p:pic>
        <p:nvPicPr>
          <p:cNvPr id="462" name="Google Shape;462;p49"/>
          <p:cNvPicPr preferRelativeResize="0"/>
          <p:nvPr/>
        </p:nvPicPr>
        <p:blipFill rotWithShape="1">
          <a:blip r:embed="rId4">
            <a:alphaModFix/>
          </a:blip>
          <a:srcRect b="0" l="0" r="0" t="0"/>
          <a:stretch/>
        </p:blipFill>
        <p:spPr>
          <a:xfrm>
            <a:off x="7235825" y="508000"/>
            <a:ext cx="1439862" cy="495300"/>
          </a:xfrm>
          <a:prstGeom prst="rect">
            <a:avLst/>
          </a:prstGeom>
          <a:noFill/>
          <a:ln>
            <a:noFill/>
          </a:ln>
        </p:spPr>
      </p:pic>
      <p:pic>
        <p:nvPicPr>
          <p:cNvPr id="463" name="Google Shape;463;p49"/>
          <p:cNvPicPr preferRelativeResize="0"/>
          <p:nvPr/>
        </p:nvPicPr>
        <p:blipFill rotWithShape="1">
          <a:blip r:embed="rId5">
            <a:alphaModFix/>
          </a:blip>
          <a:srcRect b="0" l="0" r="0" t="0"/>
          <a:stretch/>
        </p:blipFill>
        <p:spPr>
          <a:xfrm>
            <a:off x="82550" y="3313112"/>
            <a:ext cx="2244725" cy="2352675"/>
          </a:xfrm>
          <a:prstGeom prst="rect">
            <a:avLst/>
          </a:prstGeom>
          <a:noFill/>
          <a:ln>
            <a:noFill/>
          </a:ln>
        </p:spPr>
      </p:pic>
      <p:pic>
        <p:nvPicPr>
          <p:cNvPr id="464" name="Google Shape;464;p49"/>
          <p:cNvPicPr preferRelativeResize="0"/>
          <p:nvPr/>
        </p:nvPicPr>
        <p:blipFill rotWithShape="1">
          <a:blip r:embed="rId6">
            <a:alphaModFix/>
          </a:blip>
          <a:srcRect b="0" l="0" r="0" t="0"/>
          <a:stretch/>
        </p:blipFill>
        <p:spPr>
          <a:xfrm>
            <a:off x="6615112" y="1027112"/>
            <a:ext cx="2312987" cy="1054100"/>
          </a:xfrm>
          <a:prstGeom prst="rect">
            <a:avLst/>
          </a:prstGeom>
          <a:noFill/>
          <a:ln>
            <a:noFill/>
          </a:ln>
        </p:spPr>
      </p:pic>
      <p:sp>
        <p:nvSpPr>
          <p:cNvPr id="465" name="Google Shape;465;p4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466" name="Google Shape;466;p4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0"/>
          <p:cNvSpPr txBox="1"/>
          <p:nvPr>
            <p:ph type="ctrTitle"/>
          </p:nvPr>
        </p:nvSpPr>
        <p:spPr>
          <a:xfrm>
            <a:off x="2195512" y="1916112"/>
            <a:ext cx="6019800" cy="14414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200" u="none">
                <a:solidFill>
                  <a:srgbClr val="FFFFFF"/>
                </a:solidFill>
                <a:latin typeface="Arial"/>
                <a:ea typeface="Arial"/>
                <a:cs typeface="Arial"/>
                <a:sym typeface="Arial"/>
              </a:rPr>
              <a:t>Cardinalidade</a:t>
            </a:r>
            <a:endParaRPr/>
          </a:p>
        </p:txBody>
      </p:sp>
      <p:pic>
        <p:nvPicPr>
          <p:cNvPr id="473" name="Google Shape;473;p50"/>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474" name="Google Shape;474;p5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07 - Card Minima Máxima</a:t>
            </a:r>
            <a:endParaRPr/>
          </a:p>
        </p:txBody>
      </p:sp>
      <p:sp>
        <p:nvSpPr>
          <p:cNvPr id="475" name="Google Shape;475;p5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1"/>
          <p:cNvSpPr txBox="1"/>
          <p:nvPr>
            <p:ph idx="1" type="body"/>
          </p:nvPr>
        </p:nvSpPr>
        <p:spPr>
          <a:xfrm>
            <a:off x="684212" y="1989137"/>
            <a:ext cx="3455987" cy="3886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1500"/>
              <a:buFont typeface="Noto Sans Symbols"/>
              <a:buChar char="✔"/>
            </a:pPr>
            <a:r>
              <a:rPr b="0" i="0" lang="en-US" sz="2000" u="none" cap="none" strike="noStrike">
                <a:solidFill>
                  <a:schemeClr val="dk1"/>
                </a:solidFill>
                <a:latin typeface="Arial"/>
                <a:ea typeface="Arial"/>
                <a:cs typeface="Arial"/>
                <a:sym typeface="Arial"/>
              </a:rPr>
              <a:t>Cardinalidade (</a:t>
            </a:r>
            <a:r>
              <a:rPr b="1" i="0" lang="en-US" sz="2000" u="none" cap="none" strike="noStrike">
                <a:solidFill>
                  <a:srgbClr val="FF0000"/>
                </a:solidFill>
                <a:latin typeface="Arial"/>
                <a:ea typeface="Arial"/>
                <a:cs typeface="Arial"/>
                <a:sym typeface="Arial"/>
              </a:rPr>
              <a:t>mínima</a:t>
            </a:r>
            <a:r>
              <a:rPr b="0" i="0" lang="en-US" sz="2000" u="none" cap="none" strike="noStrike">
                <a:solidFill>
                  <a:schemeClr val="dk1"/>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máxima</a:t>
            </a:r>
            <a:r>
              <a:rPr b="0" i="0" lang="en-US" sz="2000" u="none" cap="none" strike="noStrike">
                <a:solidFill>
                  <a:schemeClr val="dk1"/>
                </a:solidFill>
                <a:latin typeface="Arial"/>
                <a:ea typeface="Arial"/>
                <a:cs typeface="Arial"/>
                <a:sym typeface="Arial"/>
              </a:rPr>
              <a:t>) de entidade em relacionamento.</a:t>
            </a:r>
            <a:endParaRPr/>
          </a:p>
          <a:p>
            <a:pPr indent="-342900" lvl="0" marL="342900" marR="0" rtl="0" algn="just">
              <a:lnSpc>
                <a:spcPct val="150000"/>
              </a:lnSpc>
              <a:spcBef>
                <a:spcPts val="400"/>
              </a:spcBef>
              <a:spcAft>
                <a:spcPts val="0"/>
              </a:spcAft>
              <a:buClr>
                <a:schemeClr val="lt2"/>
              </a:buClr>
              <a:buSzPts val="1500"/>
              <a:buFont typeface="Noto Sans Symbols"/>
              <a:buChar char="✔"/>
            </a:pPr>
            <a:r>
              <a:rPr b="0" i="0" lang="en-US" sz="2000" u="none" cap="none" strike="noStrike">
                <a:solidFill>
                  <a:schemeClr val="dk1"/>
                </a:solidFill>
                <a:latin typeface="Arial"/>
                <a:ea typeface="Arial"/>
                <a:cs typeface="Arial"/>
                <a:sym typeface="Arial"/>
              </a:rPr>
              <a:t>Número (mínimo, máximo)  de ocorrências de entidade associadas a uma  ocorrência da entidade em questão através do relacionamento.</a:t>
            </a:r>
            <a:endParaRPr/>
          </a:p>
        </p:txBody>
      </p:sp>
      <p:sp>
        <p:nvSpPr>
          <p:cNvPr id="481" name="Google Shape;481;p5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Outras Formas de Notações de Cardinalidade</a:t>
            </a:r>
            <a:endParaRPr/>
          </a:p>
        </p:txBody>
      </p:sp>
      <p:pic>
        <p:nvPicPr>
          <p:cNvPr id="482" name="Google Shape;482;p51"/>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483" name="Google Shape;483;p5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sp>
        <p:nvSpPr>
          <p:cNvPr id="484" name="Google Shape;484;p5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485" name="Google Shape;485;p51"/>
          <p:cNvPicPr preferRelativeResize="0"/>
          <p:nvPr/>
        </p:nvPicPr>
        <p:blipFill rotWithShape="1">
          <a:blip r:embed="rId4">
            <a:alphaModFix/>
          </a:blip>
          <a:srcRect b="0" l="0" r="0" t="0"/>
          <a:stretch/>
        </p:blipFill>
        <p:spPr>
          <a:xfrm>
            <a:off x="4427537" y="1916112"/>
            <a:ext cx="4392612" cy="2212975"/>
          </a:xfrm>
          <a:prstGeom prst="rect">
            <a:avLst/>
          </a:prstGeom>
          <a:noFill/>
          <a:ln>
            <a:noFill/>
          </a:ln>
        </p:spPr>
      </p:pic>
    </p:spTree>
  </p:cSld>
  <p:clrMapOvr>
    <a:masterClrMapping/>
  </p:clrMapOvr>
  <p:transition>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2"/>
          <p:cNvSpPr txBox="1"/>
          <p:nvPr>
            <p:ph idx="4294967295"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Cardinalidade máxima - valores</a:t>
            </a:r>
            <a:endParaRPr/>
          </a:p>
        </p:txBody>
      </p:sp>
      <p:sp>
        <p:nvSpPr>
          <p:cNvPr id="491" name="Google Shape;491;p52"/>
          <p:cNvSpPr txBox="1"/>
          <p:nvPr>
            <p:ph idx="4294967295" type="body"/>
          </p:nvPr>
        </p:nvSpPr>
        <p:spPr>
          <a:xfrm>
            <a:off x="457200" y="1981200"/>
            <a:ext cx="3898900" cy="3886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1500"/>
              <a:buFont typeface="Noto Sans Symbols"/>
              <a:buChar char="■"/>
            </a:pPr>
            <a:r>
              <a:rPr b="0" i="0" lang="en-US" sz="2000" u="none" cap="none" strike="noStrike">
                <a:solidFill>
                  <a:schemeClr val="dk1"/>
                </a:solidFill>
                <a:latin typeface="Arial"/>
                <a:ea typeface="Arial"/>
                <a:cs typeface="Arial"/>
                <a:sym typeface="Arial"/>
              </a:rPr>
              <a:t>Dois valores de cardinalidades máximas são usados:</a:t>
            </a:r>
            <a:endParaRPr/>
          </a:p>
          <a:p>
            <a:pPr indent="-285750" lvl="1" marL="742950" marR="0" rtl="0" algn="just">
              <a:lnSpc>
                <a:spcPct val="15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Cardinalidade </a:t>
            </a:r>
            <a:r>
              <a:rPr b="0" i="0" lang="en-US" sz="2000" u="none" cap="none" strike="noStrike">
                <a:solidFill>
                  <a:srgbClr val="FF0000"/>
                </a:solidFill>
                <a:latin typeface="Arial"/>
                <a:ea typeface="Arial"/>
                <a:cs typeface="Arial"/>
                <a:sym typeface="Arial"/>
              </a:rPr>
              <a:t>máxima 1</a:t>
            </a:r>
            <a:r>
              <a:rPr b="0" i="0" lang="en-US" sz="2000" u="none" cap="none" strike="noStrike">
                <a:solidFill>
                  <a:schemeClr val="dk1"/>
                </a:solidFill>
                <a:latin typeface="Arial"/>
                <a:ea typeface="Arial"/>
                <a:cs typeface="Arial"/>
                <a:sym typeface="Arial"/>
              </a:rPr>
              <a:t>.</a:t>
            </a:r>
            <a:endParaRPr/>
          </a:p>
          <a:p>
            <a:pPr indent="-285750" lvl="1" marL="742950" marR="0" rtl="0" algn="just">
              <a:lnSpc>
                <a:spcPct val="15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Cardinalidade máxima “</a:t>
            </a:r>
            <a:r>
              <a:rPr b="0" i="0" lang="en-US" sz="2000" u="none" cap="none" strike="noStrike">
                <a:solidFill>
                  <a:srgbClr val="FF0000"/>
                </a:solidFill>
                <a:latin typeface="Arial"/>
                <a:ea typeface="Arial"/>
                <a:cs typeface="Arial"/>
                <a:sym typeface="Arial"/>
              </a:rPr>
              <a:t>muitos</a:t>
            </a:r>
            <a:r>
              <a:rPr b="0" i="0" lang="en-US" sz="2000" u="none" cap="none" strike="noStrike">
                <a:solidFill>
                  <a:schemeClr val="dk1"/>
                </a:solidFill>
                <a:latin typeface="Arial"/>
                <a:ea typeface="Arial"/>
                <a:cs typeface="Arial"/>
                <a:sym typeface="Arial"/>
              </a:rPr>
              <a:t>”, referida pela letra N.</a:t>
            </a:r>
            <a:endParaRPr/>
          </a:p>
        </p:txBody>
      </p:sp>
      <p:pic>
        <p:nvPicPr>
          <p:cNvPr id="492" name="Google Shape;492;p52"/>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493" name="Google Shape;493;p5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07 - Card Minima Máxima</a:t>
            </a:r>
            <a:endParaRPr/>
          </a:p>
        </p:txBody>
      </p:sp>
      <p:sp>
        <p:nvSpPr>
          <p:cNvPr id="494" name="Google Shape;494;p5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495" name="Google Shape;495;p52"/>
          <p:cNvPicPr preferRelativeResize="0"/>
          <p:nvPr/>
        </p:nvPicPr>
        <p:blipFill rotWithShape="1">
          <a:blip r:embed="rId4">
            <a:alphaModFix/>
          </a:blip>
          <a:srcRect b="0" l="0" r="0" t="0"/>
          <a:stretch/>
        </p:blipFill>
        <p:spPr>
          <a:xfrm>
            <a:off x="4787900" y="2344737"/>
            <a:ext cx="3887787" cy="2103437"/>
          </a:xfrm>
          <a:prstGeom prst="rect">
            <a:avLst/>
          </a:prstGeom>
          <a:noFill/>
          <a:ln>
            <a:noFill/>
          </a:ln>
        </p:spPr>
      </p:pic>
    </p:spTree>
  </p:cSld>
  <p:clrMapOvr>
    <a:masterClrMapping/>
  </p:clrMapOvr>
  <p:transition>
    <p:push/>
  </p:transition>
</p:sld>
</file>

<file path=ppt/theme/theme1.xml><?xml version="1.0" encoding="utf-8"?>
<a:theme xmlns:a="http://schemas.openxmlformats.org/drawingml/2006/main" xmlns:r="http://schemas.openxmlformats.org/officeDocument/2006/relationships" name="2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4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3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6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