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 id="2147483664" r:id="rId5"/>
    <p:sldMasterId id="2147483665" r:id="rId6"/>
    <p:sldMasterId id="2147483666" r:id="rId7"/>
    <p:sldMasterId id="214748366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Lst>
  <p:sldSz cy="6858000" cx="9144000"/>
  <p:notesSz cx="6724650" cy="9774225"/>
  <p:embeddedFontLst>
    <p:embeddedFont>
      <p:font typeface="Arial Narrow"/>
      <p:regular r:id="rId57"/>
      <p:bold r:id="rId58"/>
      <p:italic r:id="rId59"/>
      <p:boldItalic r:id="rId60"/>
    </p:embeddedFont>
    <p:embeddedFont>
      <p:font typeface="Arial Black"/>
      <p:regular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79">
          <p15:clr>
            <a:srgbClr val="000000"/>
          </p15:clr>
        </p15:guide>
        <p15:guide id="2" pos="2119">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79" orient="horz"/>
        <p:guide pos="2119"/>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1" Type="http://schemas.openxmlformats.org/officeDocument/2006/relationships/font" Target="fonts/ArialBlack-regular.fntdata"/><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font" Target="fonts/ArialNarrow-boldItalic.fntdata"/><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font" Target="fonts/ArialNarrow-regular.fntdata"/><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font" Target="fonts/ArialNarrow-italic.fntdata"/><Relationship Id="rId14" Type="http://schemas.openxmlformats.org/officeDocument/2006/relationships/slide" Target="slides/slide5.xml"/><Relationship Id="rId58" Type="http://schemas.openxmlformats.org/officeDocument/2006/relationships/font" Target="fonts/ArialNarrow-bold.fntdata"/><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4650"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08412" y="0"/>
            <a:ext cx="2914650"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283700"/>
            <a:ext cx="2914650" cy="4889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191" name="Google Shape;191;p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0: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367" name="Google Shape;367;p10: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368" name="Google Shape;368;p10:notes"/>
          <p:cNvSpPr/>
          <p:nvPr>
            <p:ph idx="2" type="sldImg"/>
          </p:nvPr>
        </p:nvSpPr>
        <p:spPr>
          <a:xfrm>
            <a:off x="919162" y="733425"/>
            <a:ext cx="4887912"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10: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SzPts val="1800"/>
              <a:buNone/>
            </a:pPr>
            <a:r>
              <a:rPr lang="en-US"/>
              <a:t>Um relacionamento é uma associação entre entidades. Na modelagem ER não foi prevista a possibilidade de associar uma entidade com um relacionamento ou então de associar dois relacionamentos entre si. Na prática, quando está-se construindo um novo DER ou modificando um DER existente, surgem situações em que é desejável permitir a associação de uma entidade a um relacionamento. A título de exemplo, considere-se o diagrama da Figura acima. Suponha que seja necessário modificar este diagrama com a adição da</a:t>
            </a:r>
            <a:endParaRPr/>
          </a:p>
          <a:p>
            <a:pPr indent="0" lvl="0" marL="0" rtl="0" algn="l">
              <a:spcBef>
                <a:spcPts val="0"/>
              </a:spcBef>
              <a:spcAft>
                <a:spcPts val="0"/>
              </a:spcAft>
              <a:buSzPts val="1800"/>
              <a:buNone/>
            </a:pPr>
            <a:r>
              <a:rPr lang="en-US"/>
              <a:t>informação de que, em cada consulta, um ou mais medicamentos podem ser prescritos ao paciente. Para tal, criar-se-ia uma nova entidade, MEDICAMENTO. A questão agora é: com que entidade existente deve estar relacionada a nova entidade? Se MEDICAMENTO fosse relacionado a MÉDICO, ter-se-ia apenas a informação de que médico prescreveu que medicamentos, faltando a informação do paciente que os teve prescritos. Por  outro lado, se MEDICAMENTO fosse relacionado a PACIENTE, faltaria a</a:t>
            </a:r>
            <a:endParaRPr/>
          </a:p>
          <a:p>
            <a:pPr indent="0" lvl="0" marL="0" rtl="0" algn="l">
              <a:spcBef>
                <a:spcPts val="0"/>
              </a:spcBef>
              <a:spcAft>
                <a:spcPts val="0"/>
              </a:spcAft>
              <a:buSzPts val="1800"/>
              <a:buNone/>
            </a:pPr>
            <a:r>
              <a:rPr lang="en-US"/>
              <a:t>informação do médico que prescreveu o medicamento. Assim, deseja-se relacionar o medicamento à consulta, ou seja deseja-se relacionar uma entidade (MEDICAMENTO) a um relacionamento (CONSULTA), o que não está previsto na abordagem 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1: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387" name="Google Shape;387;p11: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388" name="Google Shape;388;p11:notes"/>
          <p:cNvSpPr/>
          <p:nvPr>
            <p:ph idx="2" type="sldImg"/>
          </p:nvPr>
        </p:nvSpPr>
        <p:spPr>
          <a:xfrm>
            <a:off x="919162" y="733425"/>
            <a:ext cx="4887912"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11: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SzPts val="1800"/>
              <a:buNone/>
            </a:pPr>
            <a:r>
              <a:rPr lang="en-US"/>
              <a:t>Um relacionamento é uma associação entre entidades. Na modelagem ER não foi prevista a possibilidade de associar uma entidade com um relacionamento ou então de associar dois relacionamentos entre si. Na prática, quando está-se construindo um novo DER ou modificando um DER existente, surgem situações em que é desejável permitir a associação de uma entidade a um relacionamento. A título de exemplo, considere-se o diagrama da Figura acima. Suponha que seja necessário modificar este diagrama com a adição da</a:t>
            </a:r>
            <a:endParaRPr/>
          </a:p>
          <a:p>
            <a:pPr indent="0" lvl="0" marL="0" rtl="0" algn="l">
              <a:spcBef>
                <a:spcPts val="0"/>
              </a:spcBef>
              <a:spcAft>
                <a:spcPts val="0"/>
              </a:spcAft>
              <a:buSzPts val="1800"/>
              <a:buNone/>
            </a:pPr>
            <a:r>
              <a:rPr lang="en-US"/>
              <a:t>informação de que, em cada consulta, um ou mais medicamentos podem ser prescritos ao paciente. Para tal, criar-se-ia uma nova entidade, MEDICAMENTO. A questão agora é: com que entidade existente deve estar relacionada a nova entidade? Se MEDICAMENTO fosse relacionado a MÉDICO, ter-se-ia apenas a informação de que médico prescreveu que medicamentos, faltando a informação do paciente que os teve prescritos. Por  outro lado, se MEDICAMENTO fosse relacionado a PACIENTE, faltaria a</a:t>
            </a:r>
            <a:endParaRPr/>
          </a:p>
          <a:p>
            <a:pPr indent="0" lvl="0" marL="0" rtl="0" algn="l">
              <a:spcBef>
                <a:spcPts val="0"/>
              </a:spcBef>
              <a:spcAft>
                <a:spcPts val="0"/>
              </a:spcAft>
              <a:buSzPts val="1800"/>
              <a:buNone/>
            </a:pPr>
            <a:r>
              <a:rPr lang="en-US"/>
              <a:t>informação do médico que prescreveu o medicamento. Assim, deseja-se relacionar o medicamento à consulta, ou seja deseja-se relacionar uma entidade (MEDICAMENTO) a um relacionamento (CONSULTA), o que não está previsto na abordagem 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2: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15" name="Google Shape;415;p12: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12: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3: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24" name="Google Shape;424;p13: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25" name="Google Shape;425;p13:notes"/>
          <p:cNvSpPr/>
          <p:nvPr>
            <p:ph idx="2" type="sldImg"/>
          </p:nvPr>
        </p:nvSpPr>
        <p:spPr>
          <a:xfrm>
            <a:off x="919162" y="733425"/>
            <a:ext cx="4887912"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13: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SzPts val="1800"/>
              <a:buNone/>
            </a:pPr>
            <a:r>
              <a:rPr lang="en-US"/>
              <a:t>Além de relacionamentos e atributos, propriedades podem ser atribuídas a entidades através do conceito de </a:t>
            </a:r>
            <a:r>
              <a:rPr i="1" lang="en-US"/>
              <a:t>generalização/especialização</a:t>
            </a:r>
            <a:r>
              <a:rPr lang="en-US"/>
              <a:t>. Através deste conceito é possível atribuir propriedades particulares a um subconjunto das ocorrências (</a:t>
            </a:r>
            <a:r>
              <a:rPr i="1" lang="en-US"/>
              <a:t>especializadas</a:t>
            </a:r>
            <a:r>
              <a:rPr lang="en-US"/>
              <a:t>) de uma entidade </a:t>
            </a:r>
            <a:r>
              <a:rPr i="1" lang="en-US"/>
              <a:t>genérica</a:t>
            </a:r>
            <a:r>
              <a:rPr lang="en-US"/>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4: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41" name="Google Shape;441;p14: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42" name="Google Shape;442;p14:notes"/>
          <p:cNvSpPr/>
          <p:nvPr>
            <p:ph idx="2" type="sldImg"/>
          </p:nvPr>
        </p:nvSpPr>
        <p:spPr>
          <a:xfrm>
            <a:off x="919162" y="733425"/>
            <a:ext cx="4887912"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14: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SzPts val="1800"/>
              <a:buNone/>
            </a:pPr>
            <a:r>
              <a:rPr lang="en-US"/>
              <a:t>Um relacionamento é uma associação entre entidades. Na modelagem ER não foi prevista a possibilidade de associar uma entidade com um relacionamento ou então de associar dois relacionamentos entre si. Na prática, quando está-se construindo um novo DER ou modificando um DER existente, surgem situações em que é desejável permitir a associação de uma entidade a um relacionamento. A título de exemplo, considere-se o diagrama da Figura acima. Suponha que seja necessário modificar este diagrama com a adição da</a:t>
            </a:r>
            <a:endParaRPr/>
          </a:p>
          <a:p>
            <a:pPr indent="0" lvl="0" marL="0" rtl="0" algn="l">
              <a:spcBef>
                <a:spcPts val="0"/>
              </a:spcBef>
              <a:spcAft>
                <a:spcPts val="0"/>
              </a:spcAft>
              <a:buSzPts val="1800"/>
              <a:buNone/>
            </a:pPr>
            <a:r>
              <a:rPr lang="en-US"/>
              <a:t>informação de que, em cada consulta, um ou mais medicamentos podem ser prescritos ao paciente. Para tal, criar-se-ia uma nova entidade, MEDICAMENTO. A questão agora é: com que entidade existente deve estar relacionada a nova entidade? Se MEDICAMENTO fosse relacionado a MÉDICO, ter-se-ia apenas a informação de que médico prescreveu que medicamentos, faltando a informação do paciente que os teve prescritos. Por  outro lado, se MEDICAMENTO fosse relacionado a PACIENTE, faltaria a</a:t>
            </a:r>
            <a:endParaRPr/>
          </a:p>
          <a:p>
            <a:pPr indent="0" lvl="0" marL="0" rtl="0" algn="l">
              <a:spcBef>
                <a:spcPts val="0"/>
              </a:spcBef>
              <a:spcAft>
                <a:spcPts val="0"/>
              </a:spcAft>
              <a:buSzPts val="1800"/>
              <a:buNone/>
            </a:pPr>
            <a:r>
              <a:rPr lang="en-US"/>
              <a:t>informação do médico que prescreveu o medicamento. Assim, deseja-se relacionar o medicamento à consulta, ou seja deseja-se relacionar uma entidade (MEDICAMENTO) a um relacionamento (CONSULTA), o que não está previsto na abordagem ER.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6: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61" name="Google Shape;461;p16: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62" name="Google Shape;462;p16:notes"/>
          <p:cNvSpPr/>
          <p:nvPr>
            <p:ph idx="2" type="sldImg"/>
          </p:nvPr>
        </p:nvSpPr>
        <p:spPr>
          <a:xfrm>
            <a:off x="919162" y="733425"/>
            <a:ext cx="4887912"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3" name="Google Shape;463;p16: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SzPts val="1800"/>
              <a:buNone/>
            </a:pPr>
            <a:r>
              <a:rPr lang="en-US"/>
              <a:t>Observe-se que, caso não se desejasse usar o conceito de entidade associativa, seria necessário transformar o relacionamento CONSULTA em uma entidade, que então poderia ser relacionada a MEDICAMENTO, conforme mostrado na figura acima</a:t>
            </a:r>
            <a:endParaRPr/>
          </a:p>
          <a:p>
            <a:pPr indent="0" lvl="0" marL="0" rtl="0" algn="l">
              <a:spcBef>
                <a:spcPts val="0"/>
              </a:spcBef>
              <a:spcAft>
                <a:spcPts val="0"/>
              </a:spcAft>
              <a:buSzPts val="1800"/>
              <a:buNone/>
            </a:pPr>
            <a:r>
              <a:rPr lang="en-US"/>
              <a:t>Na figura, o relacionamento foi substituído por uma entidade homônima, junto com dois relacionamentos (parte representada em linhas densas).</a:t>
            </a:r>
            <a:endParaRPr/>
          </a:p>
          <a:p>
            <a:pPr indent="0" lvl="0" marL="0" rtl="0" algn="l">
              <a:spcBef>
                <a:spcPts val="0"/>
              </a:spcBef>
              <a:spcAft>
                <a:spcPts val="0"/>
              </a:spcAft>
              <a:buSzPts val="1800"/>
              <a:buNone/>
            </a:pPr>
            <a:r>
              <a:rPr lang="en-US"/>
              <a:t>Observe-se que, para manter equivalência com o diagrama anterior, uma consulta</a:t>
            </a:r>
            <a:endParaRPr/>
          </a:p>
          <a:p>
            <a:pPr indent="0" lvl="0" marL="0" rtl="0" algn="l">
              <a:spcBef>
                <a:spcPts val="0"/>
              </a:spcBef>
              <a:spcAft>
                <a:spcPts val="0"/>
              </a:spcAft>
              <a:buSzPts val="1800"/>
              <a:buNone/>
            </a:pPr>
            <a:r>
              <a:rPr lang="en-US"/>
              <a:t>está relacionada com exatamente um médico e exatamente um paciente</a:t>
            </a:r>
            <a:endParaRPr/>
          </a:p>
          <a:p>
            <a:pPr indent="0" lvl="0" marL="0" rtl="0" algn="l">
              <a:spcBef>
                <a:spcPts val="0"/>
              </a:spcBef>
              <a:spcAft>
                <a:spcPts val="0"/>
              </a:spcAft>
              <a:buSzPts val="1800"/>
              <a:buNone/>
            </a:pPr>
            <a:r>
              <a:rPr lang="en-US"/>
              <a:t>(cardinalidade mínima e máxima é um). Uma consulta é identificada pelo paciente</a:t>
            </a:r>
            <a:endParaRPr/>
          </a:p>
          <a:p>
            <a:pPr indent="0" lvl="0" marL="0" rtl="0" algn="l">
              <a:spcBef>
                <a:spcPts val="0"/>
              </a:spcBef>
              <a:spcAft>
                <a:spcPts val="0"/>
              </a:spcAft>
              <a:buSzPts val="1800"/>
              <a:buNone/>
            </a:pPr>
            <a:r>
              <a:rPr lang="en-US"/>
              <a:t>e pelo médico a ela ligados.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7: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80" name="Google Shape;480;p17: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481" name="Google Shape;481;p17:notes"/>
          <p:cNvSpPr/>
          <p:nvPr>
            <p:ph idx="2" type="sldImg"/>
          </p:nvPr>
        </p:nvSpPr>
        <p:spPr>
          <a:xfrm>
            <a:off x="919162" y="733425"/>
            <a:ext cx="4887912"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2" name="Google Shape;482;p17: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SzPts val="1800"/>
              <a:buNone/>
            </a:pPr>
            <a:r>
              <a:rPr lang="en-US"/>
              <a:t>Observe-se que, caso não se desejasse usar o conceito de entidade associativa, seria necessário transformar o relacionamento CONSULTA em uma entidade, que então poderia ser relacionada a MEDICAMENTO, conforme mostrado na figura acima</a:t>
            </a:r>
            <a:endParaRPr/>
          </a:p>
          <a:p>
            <a:pPr indent="0" lvl="0" marL="0" rtl="0" algn="l">
              <a:spcBef>
                <a:spcPts val="0"/>
              </a:spcBef>
              <a:spcAft>
                <a:spcPts val="0"/>
              </a:spcAft>
              <a:buSzPts val="1800"/>
              <a:buNone/>
            </a:pPr>
            <a:r>
              <a:rPr lang="en-US"/>
              <a:t>Na figura, o relacionamento foi substituído por uma entidade homônima, junto com dois relacionamentos (parte representada em linhas densas).</a:t>
            </a:r>
            <a:endParaRPr/>
          </a:p>
          <a:p>
            <a:pPr indent="0" lvl="0" marL="0" rtl="0" algn="l">
              <a:spcBef>
                <a:spcPts val="0"/>
              </a:spcBef>
              <a:spcAft>
                <a:spcPts val="0"/>
              </a:spcAft>
              <a:buSzPts val="1800"/>
              <a:buNone/>
            </a:pPr>
            <a:r>
              <a:rPr lang="en-US"/>
              <a:t>Observe-se que, para manter equivalência com o diagrama anterior, uma consulta</a:t>
            </a:r>
            <a:endParaRPr/>
          </a:p>
          <a:p>
            <a:pPr indent="0" lvl="0" marL="0" rtl="0" algn="l">
              <a:spcBef>
                <a:spcPts val="0"/>
              </a:spcBef>
              <a:spcAft>
                <a:spcPts val="0"/>
              </a:spcAft>
              <a:buSzPts val="1800"/>
              <a:buNone/>
            </a:pPr>
            <a:r>
              <a:rPr lang="en-US"/>
              <a:t>está relacionada com exatamente um médico e exatamente um paciente</a:t>
            </a:r>
            <a:endParaRPr/>
          </a:p>
          <a:p>
            <a:pPr indent="0" lvl="0" marL="0" rtl="0" algn="l">
              <a:spcBef>
                <a:spcPts val="0"/>
              </a:spcBef>
              <a:spcAft>
                <a:spcPts val="0"/>
              </a:spcAft>
              <a:buSzPts val="1800"/>
              <a:buNone/>
            </a:pPr>
            <a:r>
              <a:rPr lang="en-US"/>
              <a:t>(cardinalidade mínima e máxima é um). Uma consulta é identificada pelo paciente</a:t>
            </a:r>
            <a:endParaRPr/>
          </a:p>
          <a:p>
            <a:pPr indent="0" lvl="0" marL="0" rtl="0" algn="l">
              <a:spcBef>
                <a:spcPts val="0"/>
              </a:spcBef>
              <a:spcAft>
                <a:spcPts val="0"/>
              </a:spcAft>
              <a:buSzPts val="1800"/>
              <a:buNone/>
            </a:pPr>
            <a:r>
              <a:rPr lang="en-US"/>
              <a:t>e pelo médico a ela ligados.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8: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507" name="Google Shape;507;p18: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508" name="Google Shape;508;p18:notes"/>
          <p:cNvSpPr/>
          <p:nvPr>
            <p:ph idx="2" type="sldImg"/>
          </p:nvPr>
        </p:nvSpPr>
        <p:spPr>
          <a:xfrm>
            <a:off x="919162" y="733425"/>
            <a:ext cx="4887912"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9" name="Google Shape;509;p18: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SzPts val="1800"/>
              <a:buNone/>
            </a:pPr>
            <a:r>
              <a:rPr lang="en-US"/>
              <a:t>Observe-se que, caso não se desejasse usar o conceito de entidade associativa, seria necessário transformar o relacionamento CONSULTA em uma entidade, que então poderia ser relacionada a MEDICAMENTO, conforme mostrado na figura acima</a:t>
            </a:r>
            <a:endParaRPr/>
          </a:p>
          <a:p>
            <a:pPr indent="0" lvl="0" marL="0" rtl="0" algn="l">
              <a:spcBef>
                <a:spcPts val="0"/>
              </a:spcBef>
              <a:spcAft>
                <a:spcPts val="0"/>
              </a:spcAft>
              <a:buSzPts val="1800"/>
              <a:buNone/>
            </a:pPr>
            <a:r>
              <a:rPr lang="en-US"/>
              <a:t>Na figura, o relacionamento foi substituído por uma entidade homônima, junto com dois relacionamentos (parte representada em linhas densas).</a:t>
            </a:r>
            <a:endParaRPr/>
          </a:p>
          <a:p>
            <a:pPr indent="0" lvl="0" marL="0" rtl="0" algn="l">
              <a:spcBef>
                <a:spcPts val="0"/>
              </a:spcBef>
              <a:spcAft>
                <a:spcPts val="0"/>
              </a:spcAft>
              <a:buSzPts val="1800"/>
              <a:buNone/>
            </a:pPr>
            <a:r>
              <a:rPr lang="en-US"/>
              <a:t>Observe-se que, para manter equivalência com o diagrama anterior, uma consulta</a:t>
            </a:r>
            <a:endParaRPr/>
          </a:p>
          <a:p>
            <a:pPr indent="0" lvl="0" marL="0" rtl="0" algn="l">
              <a:spcBef>
                <a:spcPts val="0"/>
              </a:spcBef>
              <a:spcAft>
                <a:spcPts val="0"/>
              </a:spcAft>
              <a:buSzPts val="1800"/>
              <a:buNone/>
            </a:pPr>
            <a:r>
              <a:rPr lang="en-US"/>
              <a:t>está relacionada com exatamente um médico e exatamente um paciente</a:t>
            </a:r>
            <a:endParaRPr/>
          </a:p>
          <a:p>
            <a:pPr indent="0" lvl="0" marL="0" rtl="0" algn="l">
              <a:spcBef>
                <a:spcPts val="0"/>
              </a:spcBef>
              <a:spcAft>
                <a:spcPts val="0"/>
              </a:spcAft>
              <a:buSzPts val="1800"/>
              <a:buNone/>
            </a:pPr>
            <a:r>
              <a:rPr lang="en-US"/>
              <a:t>(cardinalidade mínima e máxima é um). Uma consulta é identificada pelo paciente</a:t>
            </a:r>
            <a:endParaRPr/>
          </a:p>
          <a:p>
            <a:pPr indent="0" lvl="0" marL="0" rtl="0" algn="l">
              <a:spcBef>
                <a:spcPts val="0"/>
              </a:spcBef>
              <a:spcAft>
                <a:spcPts val="0"/>
              </a:spcAft>
              <a:buSzPts val="1800"/>
              <a:buNone/>
            </a:pPr>
            <a:r>
              <a:rPr lang="en-US"/>
              <a:t>e pelo médico a ela ligados.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9: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534" name="Google Shape;534;p19: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535" name="Google Shape;535;p19:notes"/>
          <p:cNvSpPr/>
          <p:nvPr>
            <p:ph idx="2" type="sldImg"/>
          </p:nvPr>
        </p:nvSpPr>
        <p:spPr>
          <a:xfrm>
            <a:off x="919162" y="733425"/>
            <a:ext cx="4887912"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6" name="Google Shape;536;p19: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SzPts val="1800"/>
              <a:buNone/>
            </a:pPr>
            <a:r>
              <a:rPr lang="en-US"/>
              <a:t>Observe-se que, caso não se desejasse usar o conceito de entidade associativa, seria necessário transformar o relacionamento CONSULTA em uma entidade, que então poderia ser relacionada a MEDICAMENTO, conforme mostrado na figura acima</a:t>
            </a:r>
            <a:endParaRPr/>
          </a:p>
          <a:p>
            <a:pPr indent="0" lvl="0" marL="0" rtl="0" algn="l">
              <a:spcBef>
                <a:spcPts val="0"/>
              </a:spcBef>
              <a:spcAft>
                <a:spcPts val="0"/>
              </a:spcAft>
              <a:buSzPts val="1800"/>
              <a:buNone/>
            </a:pPr>
            <a:r>
              <a:rPr lang="en-US"/>
              <a:t>Na figura, o relacionamento foi substituído por uma entidade homônima, junto com dois relacionamentos (parte representada em linhas densas).</a:t>
            </a:r>
            <a:endParaRPr/>
          </a:p>
          <a:p>
            <a:pPr indent="0" lvl="0" marL="0" rtl="0" algn="l">
              <a:spcBef>
                <a:spcPts val="0"/>
              </a:spcBef>
              <a:spcAft>
                <a:spcPts val="0"/>
              </a:spcAft>
              <a:buSzPts val="1800"/>
              <a:buNone/>
            </a:pPr>
            <a:r>
              <a:rPr lang="en-US"/>
              <a:t>Observe-se que, para manter equivalência com o diagrama anterior, uma consulta</a:t>
            </a:r>
            <a:endParaRPr/>
          </a:p>
          <a:p>
            <a:pPr indent="0" lvl="0" marL="0" rtl="0" algn="l">
              <a:spcBef>
                <a:spcPts val="0"/>
              </a:spcBef>
              <a:spcAft>
                <a:spcPts val="0"/>
              </a:spcAft>
              <a:buSzPts val="1800"/>
              <a:buNone/>
            </a:pPr>
            <a:r>
              <a:rPr lang="en-US"/>
              <a:t>está relacionada com exatamente um médico e exatamente um paciente</a:t>
            </a:r>
            <a:endParaRPr/>
          </a:p>
          <a:p>
            <a:pPr indent="0" lvl="0" marL="0" rtl="0" algn="l">
              <a:spcBef>
                <a:spcPts val="0"/>
              </a:spcBef>
              <a:spcAft>
                <a:spcPts val="0"/>
              </a:spcAft>
              <a:buSzPts val="1800"/>
              <a:buNone/>
            </a:pPr>
            <a:r>
              <a:rPr lang="en-US"/>
              <a:t>(cardinalidade mínima e máxima é um). Uma consulta é identificada pelo paciente</a:t>
            </a:r>
            <a:endParaRPr/>
          </a:p>
          <a:p>
            <a:pPr indent="0" lvl="0" marL="0" rtl="0" algn="l">
              <a:spcBef>
                <a:spcPts val="0"/>
              </a:spcBef>
              <a:spcAft>
                <a:spcPts val="0"/>
              </a:spcAft>
              <a:buSzPts val="1800"/>
              <a:buNone/>
            </a:pPr>
            <a:r>
              <a:rPr lang="en-US"/>
              <a:t>e pelo médico a ela ligados.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20: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561" name="Google Shape;561;p20: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2" name="Google Shape;562;p20: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201" name="Google Shape;2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21: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2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22: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22: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23: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590" name="Google Shape;590;p23: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1" name="Google Shape;591;p23: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24: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24: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25: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25: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26: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26: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27: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2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28: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638" name="Google Shape;638;p28: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9" name="Google Shape;639;p28: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29: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29: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30: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30: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214" name="Google Shape;214;p3: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3: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31: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31: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32: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32: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33: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686" name="Google Shape;686;p33: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7" name="Google Shape;687;p33: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34: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34: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35: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35: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36: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36: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37: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3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d7312c3ca3_1_1:notes"/>
          <p:cNvSpPr txBox="1"/>
          <p:nvPr>
            <p:ph idx="1" type="body"/>
          </p:nvPr>
        </p:nvSpPr>
        <p:spPr>
          <a:xfrm>
            <a:off x="673100" y="4643437"/>
            <a:ext cx="5378400" cy="439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gd7312c3ca3_1_1:notes"/>
          <p:cNvSpPr/>
          <p:nvPr>
            <p:ph idx="2" type="sldImg"/>
          </p:nvPr>
        </p:nvSpPr>
        <p:spPr>
          <a:xfrm>
            <a:off x="919162" y="733425"/>
            <a:ext cx="4886400" cy="366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d7312c3ca3_1_12:notes"/>
          <p:cNvSpPr txBox="1"/>
          <p:nvPr>
            <p:ph idx="1" type="body"/>
          </p:nvPr>
        </p:nvSpPr>
        <p:spPr>
          <a:xfrm>
            <a:off x="673100" y="4643437"/>
            <a:ext cx="5378400" cy="439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gd7312c3ca3_1_12:notes"/>
          <p:cNvSpPr/>
          <p:nvPr>
            <p:ph idx="2" type="sldImg"/>
          </p:nvPr>
        </p:nvSpPr>
        <p:spPr>
          <a:xfrm>
            <a:off x="919162" y="733425"/>
            <a:ext cx="4886400" cy="366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d7312c3ca3_1_23:notes"/>
          <p:cNvSpPr txBox="1"/>
          <p:nvPr>
            <p:ph idx="1" type="body"/>
          </p:nvPr>
        </p:nvSpPr>
        <p:spPr>
          <a:xfrm>
            <a:off x="673100" y="4643437"/>
            <a:ext cx="5378400" cy="4397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gd7312c3ca3_1_23:notes"/>
          <p:cNvSpPr/>
          <p:nvPr>
            <p:ph idx="2" type="sldImg"/>
          </p:nvPr>
        </p:nvSpPr>
        <p:spPr>
          <a:xfrm>
            <a:off x="919162" y="733425"/>
            <a:ext cx="4886400" cy="366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4: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224" name="Google Shape;224;p4: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4: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38: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767" name="Google Shape;767;p38: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8" name="Google Shape;768;p38: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i="1" lang="en-US"/>
              <a:t>architecture</a:t>
            </a:r>
            <a:r>
              <a:rPr lang="en-US"/>
              <a:t> - must be defined clearly enough that maintenance programmers can (quickly!) find and fix a bug that shows up long after the original authors have moved on to other projects. That is, these programs must be </a:t>
            </a:r>
            <a:r>
              <a:rPr i="1" lang="en-US"/>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i="1" lang="en-US"/>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39: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776" name="Google Shape;776;p39:notes"/>
          <p:cNvSpPr/>
          <p:nvPr>
            <p:ph idx="2" type="sldImg"/>
          </p:nvPr>
        </p:nvSpPr>
        <p:spPr>
          <a:xfrm>
            <a:off x="920750"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7" name="Google Shape;777;p39: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778" name="Google Shape;778;p39: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d7312c3ca3_1_33:notes"/>
          <p:cNvSpPr txBox="1"/>
          <p:nvPr/>
        </p:nvSpPr>
        <p:spPr>
          <a:xfrm>
            <a:off x="3808412" y="9283700"/>
            <a:ext cx="2914500" cy="489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787" name="Google Shape;787;gd7312c3ca3_1_33:notes"/>
          <p:cNvSpPr/>
          <p:nvPr>
            <p:ph idx="2" type="sldImg"/>
          </p:nvPr>
        </p:nvSpPr>
        <p:spPr>
          <a:xfrm>
            <a:off x="920750" y="733425"/>
            <a:ext cx="4886400" cy="366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8" name="Google Shape;788;gd7312c3ca3_1_33:notes"/>
          <p:cNvSpPr txBox="1"/>
          <p:nvPr>
            <p:ph idx="1" type="body"/>
          </p:nvPr>
        </p:nvSpPr>
        <p:spPr>
          <a:xfrm>
            <a:off x="673100" y="4643437"/>
            <a:ext cx="5378400" cy="4397400"/>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789" name="Google Shape;789;gd7312c3ca3_1_33:notes"/>
          <p:cNvSpPr txBox="1"/>
          <p:nvPr/>
        </p:nvSpPr>
        <p:spPr>
          <a:xfrm>
            <a:off x="3808412" y="9283700"/>
            <a:ext cx="2914500" cy="4890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d7312c3ca3_1_44:notes"/>
          <p:cNvSpPr txBox="1"/>
          <p:nvPr/>
        </p:nvSpPr>
        <p:spPr>
          <a:xfrm>
            <a:off x="3808412" y="9283700"/>
            <a:ext cx="2914500" cy="489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imes New Roman"/>
              <a:buNone/>
            </a:pPr>
            <a:fld id="{00000000-1234-1234-1234-123412341234}" type="slidenum">
              <a:rPr b="0" i="0" lang="en-US" sz="2000" u="none">
                <a:solidFill>
                  <a:srgbClr val="000000"/>
                </a:solidFill>
                <a:latin typeface="Times New Roman"/>
                <a:ea typeface="Times New Roman"/>
                <a:cs typeface="Times New Roman"/>
                <a:sym typeface="Times New Roman"/>
              </a:rPr>
              <a:t>‹#›</a:t>
            </a:fld>
            <a:endParaRPr/>
          </a:p>
        </p:txBody>
      </p:sp>
      <p:sp>
        <p:nvSpPr>
          <p:cNvPr id="798" name="Google Shape;798;gd7312c3ca3_1_44:notes"/>
          <p:cNvSpPr/>
          <p:nvPr>
            <p:ph idx="2" type="sldImg"/>
          </p:nvPr>
        </p:nvSpPr>
        <p:spPr>
          <a:xfrm>
            <a:off x="920750" y="733425"/>
            <a:ext cx="4886400" cy="3665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9" name="Google Shape;799;gd7312c3ca3_1_44:notes"/>
          <p:cNvSpPr txBox="1"/>
          <p:nvPr>
            <p:ph idx="1" type="body"/>
          </p:nvPr>
        </p:nvSpPr>
        <p:spPr>
          <a:xfrm>
            <a:off x="673100" y="4643437"/>
            <a:ext cx="5378400" cy="4397400"/>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None/>
            </a:pPr>
            <a:r>
              <a:t/>
            </a:r>
            <a:endParaRPr/>
          </a:p>
        </p:txBody>
      </p:sp>
      <p:sp>
        <p:nvSpPr>
          <p:cNvPr id="800" name="Google Shape;800;gd7312c3ca3_1_44:notes"/>
          <p:cNvSpPr txBox="1"/>
          <p:nvPr/>
        </p:nvSpPr>
        <p:spPr>
          <a:xfrm>
            <a:off x="3808412" y="9283700"/>
            <a:ext cx="2914500" cy="48900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40:notes"/>
          <p:cNvSpPr txBox="1"/>
          <p:nvPr>
            <p:ph idx="1" type="body"/>
          </p:nvPr>
        </p:nvSpPr>
        <p:spPr>
          <a:xfrm>
            <a:off x="685800" y="4343400"/>
            <a:ext cx="5486400" cy="4114800"/>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809" name="Google Shape;80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41:notes"/>
          <p:cNvSpPr txBox="1"/>
          <p:nvPr>
            <p:ph idx="1" type="body"/>
          </p:nvPr>
        </p:nvSpPr>
        <p:spPr>
          <a:xfrm>
            <a:off x="685800" y="4343400"/>
            <a:ext cx="5486400" cy="4114800"/>
          </a:xfrm>
          <a:prstGeom prst="rect">
            <a:avLst/>
          </a:prstGeom>
          <a:noFill/>
          <a:ln>
            <a:noFill/>
          </a:ln>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818" name="Google Shape;81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42: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832" name="Google Shape;832;p42: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3" name="Google Shape;833;p42: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43: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2" name="Google Shape;842;p43: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3" name="Google Shape;843;p43: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5: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233" name="Google Shape;233;p5: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234" name="Google Shape;234;p5:notes"/>
          <p:cNvSpPr/>
          <p:nvPr>
            <p:ph idx="2" type="sldImg"/>
          </p:nvPr>
        </p:nvSpPr>
        <p:spPr>
          <a:xfrm>
            <a:off x="919162" y="733425"/>
            <a:ext cx="4887912"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5: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SzPts val="1800"/>
              <a:buNone/>
            </a:pPr>
            <a:r>
              <a:rPr lang="en-US"/>
              <a:t>Cada entidade deve possuir um </a:t>
            </a:r>
            <a:r>
              <a:rPr i="1" lang="en-US"/>
              <a:t>identificador</a:t>
            </a:r>
            <a:r>
              <a:rPr lang="en-US"/>
              <a:t>. Um identificador é um conjunto</a:t>
            </a:r>
            <a:endParaRPr/>
          </a:p>
          <a:p>
            <a:pPr indent="0" lvl="0" marL="0" rtl="0" algn="l">
              <a:spcBef>
                <a:spcPts val="0"/>
              </a:spcBef>
              <a:spcAft>
                <a:spcPts val="0"/>
              </a:spcAft>
              <a:buSzPts val="1800"/>
              <a:buNone/>
            </a:pPr>
            <a:r>
              <a:rPr lang="en-US"/>
              <a:t>de um ou mais atributos (e possivelmente relacionamentos, como visto</a:t>
            </a:r>
            <a:endParaRPr/>
          </a:p>
          <a:p>
            <a:pPr indent="0" lvl="0" marL="0" rtl="0" algn="l">
              <a:spcBef>
                <a:spcPts val="0"/>
              </a:spcBef>
              <a:spcAft>
                <a:spcPts val="0"/>
              </a:spcAft>
              <a:buSzPts val="1800"/>
              <a:buNone/>
            </a:pPr>
            <a:r>
              <a:rPr lang="en-US"/>
              <a:t>abaixo) cujos valores servem para distinguir uma ocorrência da entidade das</a:t>
            </a:r>
            <a:endParaRPr/>
          </a:p>
          <a:p>
            <a:pPr indent="0" lvl="0" marL="0" rtl="0" algn="l">
              <a:spcBef>
                <a:spcPts val="0"/>
              </a:spcBef>
              <a:spcAft>
                <a:spcPts val="0"/>
              </a:spcAft>
              <a:buSzPts val="1800"/>
              <a:buNone/>
            </a:pPr>
            <a:r>
              <a:rPr lang="en-US"/>
              <a:t>demais ocorrências da mesma entidade.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6: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250" name="Google Shape;250;p6:notes"/>
          <p:cNvSpPr txBox="1"/>
          <p:nvPr/>
        </p:nvSpPr>
        <p:spPr>
          <a:xfrm>
            <a:off x="3808412" y="9283700"/>
            <a:ext cx="2914650" cy="488950"/>
          </a:xfrm>
          <a:prstGeom prst="rect">
            <a:avLst/>
          </a:prstGeom>
          <a:noFill/>
          <a:ln>
            <a:noFill/>
          </a:ln>
        </p:spPr>
        <p:txBody>
          <a:bodyPr anchorCtr="0" anchor="b" bIns="45700" lIns="91400" spcFirstLastPara="1" rIns="91400"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251" name="Google Shape;251;p6:notes"/>
          <p:cNvSpPr/>
          <p:nvPr>
            <p:ph idx="2" type="sldImg"/>
          </p:nvPr>
        </p:nvSpPr>
        <p:spPr>
          <a:xfrm>
            <a:off x="919162" y="733425"/>
            <a:ext cx="4887912"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6:notes"/>
          <p:cNvSpPr txBox="1"/>
          <p:nvPr>
            <p:ph idx="1" type="body"/>
          </p:nvPr>
        </p:nvSpPr>
        <p:spPr>
          <a:xfrm>
            <a:off x="673100" y="4643437"/>
            <a:ext cx="5378450" cy="4397375"/>
          </a:xfrm>
          <a:prstGeom prst="rect">
            <a:avLst/>
          </a:prstGeom>
          <a:noFill/>
          <a:ln>
            <a:noFill/>
          </a:ln>
        </p:spPr>
        <p:txBody>
          <a:bodyPr anchorCtr="0" anchor="t" bIns="45700" lIns="91400" spcFirstLastPara="1" rIns="91400" wrap="square" tIns="45700">
            <a:noAutofit/>
          </a:bodyPr>
          <a:lstStyle/>
          <a:p>
            <a:pPr indent="0" lvl="0" marL="0" rtl="0" algn="l">
              <a:spcBef>
                <a:spcPts val="0"/>
              </a:spcBef>
              <a:spcAft>
                <a:spcPts val="0"/>
              </a:spcAft>
              <a:buSzPts val="1800"/>
              <a:buNone/>
            </a:pPr>
            <a:r>
              <a:rPr lang="en-US"/>
              <a:t>Cada entidade deve possuir um </a:t>
            </a:r>
            <a:r>
              <a:rPr i="1" lang="en-US"/>
              <a:t>identificador</a:t>
            </a:r>
            <a:r>
              <a:rPr lang="en-US"/>
              <a:t>. Um identificador é um conjunto</a:t>
            </a:r>
            <a:endParaRPr/>
          </a:p>
          <a:p>
            <a:pPr indent="0" lvl="0" marL="0" rtl="0" algn="l">
              <a:spcBef>
                <a:spcPts val="0"/>
              </a:spcBef>
              <a:spcAft>
                <a:spcPts val="0"/>
              </a:spcAft>
              <a:buSzPts val="1800"/>
              <a:buNone/>
            </a:pPr>
            <a:r>
              <a:rPr lang="en-US"/>
              <a:t>de um ou mais atributos (e possivelmente relacionamentos, como visto</a:t>
            </a:r>
            <a:endParaRPr/>
          </a:p>
          <a:p>
            <a:pPr indent="0" lvl="0" marL="0" rtl="0" algn="l">
              <a:spcBef>
                <a:spcPts val="0"/>
              </a:spcBef>
              <a:spcAft>
                <a:spcPts val="0"/>
              </a:spcAft>
              <a:buSzPts val="1800"/>
              <a:buNone/>
            </a:pPr>
            <a:r>
              <a:rPr lang="en-US"/>
              <a:t>abaixo) cujos valores servem para distinguir uma ocorrência da entidade das</a:t>
            </a:r>
            <a:endParaRPr/>
          </a:p>
          <a:p>
            <a:pPr indent="0" lvl="0" marL="0" rtl="0" algn="l">
              <a:spcBef>
                <a:spcPts val="0"/>
              </a:spcBef>
              <a:spcAft>
                <a:spcPts val="0"/>
              </a:spcAft>
              <a:buSzPts val="1800"/>
              <a:buNone/>
            </a:pPr>
            <a:r>
              <a:rPr lang="en-US"/>
              <a:t>demais ocorrências da mesma entidade.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7: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266" name="Google Shape;266;p7: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7: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Como nos expressamos o relacionmaneot entre 2 entidades?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8:notes"/>
          <p:cNvSpPr txBox="1"/>
          <p:nvPr/>
        </p:nvSpPr>
        <p:spPr>
          <a:xfrm>
            <a:off x="3808412" y="9283700"/>
            <a:ext cx="2914650"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0" lang="en-US" sz="2000" u="none">
                <a:solidFill>
                  <a:srgbClr val="000000"/>
                </a:solidFill>
                <a:latin typeface="Arial"/>
                <a:ea typeface="Arial"/>
                <a:cs typeface="Arial"/>
                <a:sym typeface="Arial"/>
              </a:rPr>
              <a:t>‹#›</a:t>
            </a:fld>
            <a:endParaRPr/>
          </a:p>
        </p:txBody>
      </p:sp>
      <p:sp>
        <p:nvSpPr>
          <p:cNvPr id="300" name="Google Shape;300;p8: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8:notes"/>
          <p:cNvSpPr txBox="1"/>
          <p:nvPr>
            <p:ph idx="1" type="body"/>
          </p:nvPr>
        </p:nvSpPr>
        <p:spPr>
          <a:xfrm>
            <a:off x="673100" y="4643437"/>
            <a:ext cx="5378450" cy="43973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Como nos expressamos o relacionmaneot entre 2 entidades?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9:notes"/>
          <p:cNvSpPr txBox="1"/>
          <p:nvPr>
            <p:ph idx="1" type="body"/>
          </p:nvPr>
        </p:nvSpPr>
        <p:spPr>
          <a:xfrm>
            <a:off x="673100" y="4643437"/>
            <a:ext cx="53784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9:notes"/>
          <p:cNvSpPr/>
          <p:nvPr>
            <p:ph idx="2" type="sldImg"/>
          </p:nvPr>
        </p:nvSpPr>
        <p:spPr>
          <a:xfrm>
            <a:off x="919162"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9" name="Shape 29"/>
        <p:cNvGrpSpPr/>
        <p:nvPr/>
      </p:nvGrpSpPr>
      <p:grpSpPr>
        <a:xfrm>
          <a:off x="0" y="0"/>
          <a:ext cx="0" cy="0"/>
          <a:chOff x="0" y="0"/>
          <a:chExt cx="0" cy="0"/>
        </a:xfrm>
      </p:grpSpPr>
      <p:sp>
        <p:nvSpPr>
          <p:cNvPr id="30" name="Google Shape;30;p2"/>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32" name="Google Shape;32;p2"/>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16" name="Shape 116"/>
        <p:cNvGrpSpPr/>
        <p:nvPr/>
      </p:nvGrpSpPr>
      <p:grpSpPr>
        <a:xfrm>
          <a:off x="0" y="0"/>
          <a:ext cx="0" cy="0"/>
          <a:chOff x="0" y="0"/>
          <a:chExt cx="0" cy="0"/>
        </a:xfrm>
      </p:grpSpPr>
      <p:sp>
        <p:nvSpPr>
          <p:cNvPr id="117" name="Google Shape;117;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0" name="Google Shape;120;p1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21" name="Shape 121"/>
        <p:cNvGrpSpPr/>
        <p:nvPr/>
      </p:nvGrpSpPr>
      <p:grpSpPr>
        <a:xfrm>
          <a:off x="0" y="0"/>
          <a:ext cx="0" cy="0"/>
          <a:chOff x="0" y="0"/>
          <a:chExt cx="0" cy="0"/>
        </a:xfrm>
      </p:grpSpPr>
      <p:sp>
        <p:nvSpPr>
          <p:cNvPr id="122" name="Google Shape;1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24" name="Google Shape;124;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25" name="Google Shape;125;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26" name="Google Shape;126;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27" name="Google Shape;127;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1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30" name="Shape 130"/>
        <p:cNvGrpSpPr/>
        <p:nvPr/>
      </p:nvGrpSpPr>
      <p:grpSpPr>
        <a:xfrm>
          <a:off x="0" y="0"/>
          <a:ext cx="0" cy="0"/>
          <a:chOff x="0" y="0"/>
          <a:chExt cx="0" cy="0"/>
        </a:xfrm>
      </p:grpSpPr>
      <p:sp>
        <p:nvSpPr>
          <p:cNvPr id="131" name="Google Shape;131;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33" name="Google Shape;133;p1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34" name="Google Shape;134;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37" name="Shape 137"/>
        <p:cNvGrpSpPr/>
        <p:nvPr/>
      </p:nvGrpSpPr>
      <p:grpSpPr>
        <a:xfrm>
          <a:off x="0" y="0"/>
          <a:ext cx="0" cy="0"/>
          <a:chOff x="0" y="0"/>
          <a:chExt cx="0" cy="0"/>
        </a:xfrm>
      </p:grpSpPr>
      <p:sp>
        <p:nvSpPr>
          <p:cNvPr id="138" name="Google Shape;138;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140" name="Google Shape;140;p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63" name="Shape 163"/>
        <p:cNvGrpSpPr/>
        <p:nvPr/>
      </p:nvGrpSpPr>
      <p:grpSpPr>
        <a:xfrm>
          <a:off x="0" y="0"/>
          <a:ext cx="0" cy="0"/>
          <a:chOff x="0" y="0"/>
          <a:chExt cx="0" cy="0"/>
        </a:xfrm>
      </p:grpSpPr>
      <p:sp>
        <p:nvSpPr>
          <p:cNvPr id="164" name="Google Shape;164;p18"/>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8"/>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166" name="Google Shape;166;p18"/>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85" name="Shape 185"/>
        <p:cNvGrpSpPr/>
        <p:nvPr/>
      </p:nvGrpSpPr>
      <p:grpSpPr>
        <a:xfrm>
          <a:off x="0" y="0"/>
          <a:ext cx="0" cy="0"/>
          <a:chOff x="0" y="0"/>
          <a:chExt cx="0" cy="0"/>
        </a:xfrm>
      </p:grpSpPr>
      <p:sp>
        <p:nvSpPr>
          <p:cNvPr id="186" name="Google Shape;186;p2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88" name="Google Shape;188;p2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51" name="Shape 51"/>
        <p:cNvGrpSpPr/>
        <p:nvPr/>
      </p:nvGrpSpPr>
      <p:grpSpPr>
        <a:xfrm>
          <a:off x="0" y="0"/>
          <a:ext cx="0" cy="0"/>
          <a:chOff x="0" y="0"/>
          <a:chExt cx="0" cy="0"/>
        </a:xfrm>
      </p:grpSpPr>
      <p:sp>
        <p:nvSpPr>
          <p:cNvPr id="52" name="Google Shape;52;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73" name="Shape 73"/>
        <p:cNvGrpSpPr/>
        <p:nvPr/>
      </p:nvGrpSpPr>
      <p:grpSpPr>
        <a:xfrm>
          <a:off x="0" y="0"/>
          <a:ext cx="0" cy="0"/>
          <a:chOff x="0" y="0"/>
          <a:chExt cx="0" cy="0"/>
        </a:xfrm>
      </p:grpSpPr>
      <p:sp>
        <p:nvSpPr>
          <p:cNvPr id="74" name="Google Shape;74;p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79" name="Shape 79"/>
        <p:cNvGrpSpPr/>
        <p:nvPr/>
      </p:nvGrpSpPr>
      <p:grpSpPr>
        <a:xfrm>
          <a:off x="0" y="0"/>
          <a:ext cx="0" cy="0"/>
          <a:chOff x="0" y="0"/>
          <a:chExt cx="0" cy="0"/>
        </a:xfrm>
      </p:grpSpPr>
      <p:sp>
        <p:nvSpPr>
          <p:cNvPr id="80" name="Google Shape;80;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83" name="Shape 83"/>
        <p:cNvGrpSpPr/>
        <p:nvPr/>
      </p:nvGrpSpPr>
      <p:grpSpPr>
        <a:xfrm>
          <a:off x="0" y="0"/>
          <a:ext cx="0" cy="0"/>
          <a:chOff x="0" y="0"/>
          <a:chExt cx="0" cy="0"/>
        </a:xfrm>
      </p:grpSpPr>
      <p:sp>
        <p:nvSpPr>
          <p:cNvPr id="84" name="Google Shape;84;p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8"/>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90" name="Shape 90"/>
        <p:cNvGrpSpPr/>
        <p:nvPr/>
      </p:nvGrpSpPr>
      <p:grpSpPr>
        <a:xfrm>
          <a:off x="0" y="0"/>
          <a:ext cx="0" cy="0"/>
          <a:chOff x="0" y="0"/>
          <a:chExt cx="0" cy="0"/>
        </a:xfrm>
      </p:grpSpPr>
      <p:sp>
        <p:nvSpPr>
          <p:cNvPr id="91" name="Google Shape;91;p9"/>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9"/>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3" name="Google Shape;93;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96" name="Shape 96"/>
        <p:cNvGrpSpPr/>
        <p:nvPr/>
      </p:nvGrpSpPr>
      <p:grpSpPr>
        <a:xfrm>
          <a:off x="0" y="0"/>
          <a:ext cx="0" cy="0"/>
          <a:chOff x="0" y="0"/>
          <a:chExt cx="0" cy="0"/>
        </a:xfrm>
      </p:grpSpPr>
      <p:sp>
        <p:nvSpPr>
          <p:cNvPr id="97" name="Google Shape;97;p1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9" name="Google Shape;99;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1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02" name="Shape 102"/>
        <p:cNvGrpSpPr/>
        <p:nvPr/>
      </p:nvGrpSpPr>
      <p:grpSpPr>
        <a:xfrm>
          <a:off x="0" y="0"/>
          <a:ext cx="0" cy="0"/>
          <a:chOff x="0" y="0"/>
          <a:chExt cx="0" cy="0"/>
        </a:xfrm>
      </p:grpSpPr>
      <p:sp>
        <p:nvSpPr>
          <p:cNvPr id="103" name="Google Shape;103;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2"/>
              </a:buClr>
              <a:buSzPts val="2400"/>
              <a:buFont typeface="Noto Sans Symbols"/>
              <a:buNone/>
              <a:defRPr sz="3200">
                <a:solidFill>
                  <a:schemeClr val="dk1"/>
                </a:solidFill>
                <a:latin typeface="Arial"/>
                <a:ea typeface="Arial"/>
                <a:cs typeface="Arial"/>
                <a:sym typeface="Arial"/>
              </a:defRPr>
            </a:lvl1pPr>
            <a:lvl2pPr lvl="1" marR="0" rtl="0" algn="l">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105" name="Google Shape;105;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06" name="Google Shape;106;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09" name="Shape 109"/>
        <p:cNvGrpSpPr/>
        <p:nvPr/>
      </p:nvGrpSpPr>
      <p:grpSpPr>
        <a:xfrm>
          <a:off x="0" y="0"/>
          <a:ext cx="0" cy="0"/>
          <a:chOff x="0" y="0"/>
          <a:chExt cx="0" cy="0"/>
        </a:xfrm>
      </p:grpSpPr>
      <p:sp>
        <p:nvSpPr>
          <p:cNvPr id="110" name="Google Shape;110;p1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2" name="Google Shape;112;p1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3" name="Google Shape;113;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4.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sp>
          <p:nvSpPr>
            <p:cNvPr id="11" name="Google Shape;11;p1"/>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 name="Google Shape;12;p1"/>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3" name="Google Shape;13;p1"/>
            <p:cNvGrpSpPr/>
            <p:nvPr/>
          </p:nvGrpSpPr>
          <p:grpSpPr>
            <a:xfrm>
              <a:off x="0" y="672"/>
              <a:ext cx="1806" cy="1989"/>
              <a:chOff x="0" y="672"/>
              <a:chExt cx="1806" cy="1989"/>
            </a:xfrm>
          </p:grpSpPr>
          <p:sp>
            <p:nvSpPr>
              <p:cNvPr id="14" name="Google Shape;14;p1"/>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 name="Google Shape;15;p1"/>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 name="Google Shape;16;p1"/>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 name="Google Shape;17;p1"/>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 name="Google Shape;18;p1"/>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 name="Google Shape;19;p1"/>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 name="Google Shape;20;p1"/>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1" name="Google Shape;21;p1"/>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 name="Google Shape;22;p1"/>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 name="Google Shape;23;p1"/>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24" name="Google Shape;24;p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5" name="Google Shape;25;p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6" name="Google Shape;26;p1"/>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7" name="Google Shape;27;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8" name="Google Shape;28;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grpSp>
        <p:nvGrpSpPr>
          <p:cNvPr id="36" name="Google Shape;36;p3"/>
          <p:cNvGrpSpPr/>
          <p:nvPr/>
        </p:nvGrpSpPr>
        <p:grpSpPr>
          <a:xfrm>
            <a:off x="0" y="0"/>
            <a:ext cx="8985250" cy="611187"/>
            <a:chOff x="0" y="0"/>
            <a:chExt cx="5660" cy="385"/>
          </a:xfrm>
        </p:grpSpPr>
        <p:sp>
          <p:nvSpPr>
            <p:cNvPr id="37" name="Google Shape;37;p3"/>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 name="Google Shape;38;p3"/>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 name="Google Shape;39;p3"/>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 name="Google Shape;40;p3"/>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 name="Google Shape;41;p3"/>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 name="Google Shape;42;p3"/>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 name="Google Shape;43;p3"/>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 name="Google Shape;44;p3"/>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5" name="Google Shape;45;p3"/>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6" name="Google Shape;46;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7" name="Google Shape;47;p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8" name="Google Shape;48;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49" name="Google Shape;49;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50" name="Google Shape;50;p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
        <p:nvSpPr>
          <p:cNvPr id="58" name="Google Shape;58;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59" name="Google Shape;59;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60" name="Google Shape;60;p5"/>
          <p:cNvGrpSpPr/>
          <p:nvPr/>
        </p:nvGrpSpPr>
        <p:grpSpPr>
          <a:xfrm>
            <a:off x="0" y="0"/>
            <a:ext cx="9144000" cy="546100"/>
            <a:chOff x="0" y="0"/>
            <a:chExt cx="5760" cy="344"/>
          </a:xfrm>
        </p:grpSpPr>
        <p:sp>
          <p:nvSpPr>
            <p:cNvPr id="61" name="Google Shape;61;p5"/>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 name="Google Shape;62;p5"/>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 name="Google Shape;63;p5"/>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 name="Google Shape;64;p5"/>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 name="Google Shape;65;p5"/>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 name="Google Shape;66;p5"/>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 name="Google Shape;67;p5"/>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 name="Google Shape;68;p5"/>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 name="Google Shape;69;p5"/>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70" name="Google Shape;70;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1" name="Google Shape;71;p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2" name="Google Shape;72;p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grpSp>
        <p:nvGrpSpPr>
          <p:cNvPr id="144" name="Google Shape;144;p17"/>
          <p:cNvGrpSpPr/>
          <p:nvPr/>
        </p:nvGrpSpPr>
        <p:grpSpPr>
          <a:xfrm>
            <a:off x="0" y="0"/>
            <a:ext cx="9336087" cy="6667500"/>
            <a:chOff x="0" y="0"/>
            <a:chExt cx="5881" cy="4200"/>
          </a:xfrm>
        </p:grpSpPr>
        <p:sp>
          <p:nvSpPr>
            <p:cNvPr id="145" name="Google Shape;145;p17"/>
            <p:cNvSpPr txBox="1"/>
            <p:nvPr/>
          </p:nvSpPr>
          <p:spPr>
            <a:xfrm>
              <a:off x="0" y="0"/>
              <a:ext cx="2100" cy="42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6" name="Google Shape;146;p17"/>
            <p:cNvSpPr txBox="1"/>
            <p:nvPr/>
          </p:nvSpPr>
          <p:spPr>
            <a:xfrm>
              <a:off x="1081" y="1065"/>
              <a:ext cx="4800" cy="1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47" name="Google Shape;147;p17"/>
            <p:cNvGrpSpPr/>
            <p:nvPr/>
          </p:nvGrpSpPr>
          <p:grpSpPr>
            <a:xfrm>
              <a:off x="0" y="672"/>
              <a:ext cx="1737" cy="1885"/>
              <a:chOff x="0" y="672"/>
              <a:chExt cx="1737" cy="1885"/>
            </a:xfrm>
          </p:grpSpPr>
          <p:sp>
            <p:nvSpPr>
              <p:cNvPr id="148" name="Google Shape;148;p17"/>
              <p:cNvSpPr txBox="1"/>
              <p:nvPr/>
            </p:nvSpPr>
            <p:spPr>
              <a:xfrm>
                <a:off x="361" y="22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9" name="Google Shape;149;p17"/>
              <p:cNvSpPr txBox="1"/>
              <p:nvPr/>
            </p:nvSpPr>
            <p:spPr>
              <a:xfrm>
                <a:off x="1081" y="1065"/>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0" name="Google Shape;150;p17"/>
              <p:cNvSpPr txBox="1"/>
              <p:nvPr/>
            </p:nvSpPr>
            <p:spPr>
              <a:xfrm>
                <a:off x="1437" y="672"/>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1" name="Google Shape;151;p17"/>
              <p:cNvSpPr txBox="1"/>
              <p:nvPr/>
            </p:nvSpPr>
            <p:spPr>
              <a:xfrm>
                <a:off x="719" y="2257"/>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2" name="Google Shape;152;p17"/>
              <p:cNvSpPr txBox="1"/>
              <p:nvPr/>
            </p:nvSpPr>
            <p:spPr>
              <a:xfrm>
                <a:off x="1437" y="1065"/>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3" name="Google Shape;153;p17"/>
              <p:cNvSpPr txBox="1"/>
              <p:nvPr/>
            </p:nvSpPr>
            <p:spPr>
              <a:xfrm>
                <a:off x="719" y="1464"/>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4" name="Google Shape;154;p17"/>
              <p:cNvSpPr txBox="1"/>
              <p:nvPr/>
            </p:nvSpPr>
            <p:spPr>
              <a:xfrm>
                <a:off x="0" y="1464"/>
                <a:ext cx="300" cy="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5" name="Google Shape;155;p17"/>
              <p:cNvSpPr txBox="1"/>
              <p:nvPr/>
            </p:nvSpPr>
            <p:spPr>
              <a:xfrm>
                <a:off x="1081" y="1464"/>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6" name="Google Shape;156;p17"/>
              <p:cNvSpPr txBox="1"/>
              <p:nvPr/>
            </p:nvSpPr>
            <p:spPr>
              <a:xfrm>
                <a:off x="361" y="1857"/>
                <a:ext cx="300" cy="3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7" name="Google Shape;157;p17"/>
              <p:cNvSpPr txBox="1"/>
              <p:nvPr/>
            </p:nvSpPr>
            <p:spPr>
              <a:xfrm>
                <a:off x="719" y="1857"/>
                <a:ext cx="300" cy="3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158" name="Google Shape;158;p1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9" name="Google Shape;159;p1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0" name="Google Shape;160;p1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61" name="Google Shape;161;p1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62" name="Google Shape;162;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grpSp>
        <p:nvGrpSpPr>
          <p:cNvPr id="170" name="Google Shape;170;p19"/>
          <p:cNvGrpSpPr/>
          <p:nvPr/>
        </p:nvGrpSpPr>
        <p:grpSpPr>
          <a:xfrm>
            <a:off x="0" y="0"/>
            <a:ext cx="8985250" cy="611187"/>
            <a:chOff x="0" y="0"/>
            <a:chExt cx="5660" cy="385"/>
          </a:xfrm>
        </p:grpSpPr>
        <p:sp>
          <p:nvSpPr>
            <p:cNvPr id="171" name="Google Shape;171;p19"/>
            <p:cNvSpPr txBox="1"/>
            <p:nvPr/>
          </p:nvSpPr>
          <p:spPr>
            <a:xfrm>
              <a:off x="0" y="0"/>
              <a:ext cx="300" cy="3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2" name="Google Shape;172;p19"/>
            <p:cNvSpPr txBox="1"/>
            <p:nvPr/>
          </p:nvSpPr>
          <p:spPr>
            <a:xfrm>
              <a:off x="260" y="85"/>
              <a:ext cx="5400" cy="300"/>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3" name="Google Shape;173;p19"/>
            <p:cNvSpPr txBox="1"/>
            <p:nvPr/>
          </p:nvSpPr>
          <p:spPr>
            <a:xfrm>
              <a:off x="258" y="85"/>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4" name="Google Shape;174;p19"/>
            <p:cNvSpPr txBox="1"/>
            <p:nvPr/>
          </p:nvSpPr>
          <p:spPr>
            <a:xfrm>
              <a:off x="345" y="0"/>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5" name="Google Shape;175;p19"/>
            <p:cNvSpPr txBox="1"/>
            <p:nvPr/>
          </p:nvSpPr>
          <p:spPr>
            <a:xfrm>
              <a:off x="345" y="85"/>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6" name="Google Shape;176;p19"/>
            <p:cNvSpPr txBox="1"/>
            <p:nvPr/>
          </p:nvSpPr>
          <p:spPr>
            <a:xfrm>
              <a:off x="173" y="173"/>
              <a:ext cx="0" cy="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7" name="Google Shape;177;p19"/>
            <p:cNvSpPr txBox="1"/>
            <p:nvPr/>
          </p:nvSpPr>
          <p:spPr>
            <a:xfrm>
              <a:off x="83" y="86"/>
              <a:ext cx="0" cy="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8" name="Google Shape;178;p19"/>
            <p:cNvSpPr txBox="1"/>
            <p:nvPr/>
          </p:nvSpPr>
          <p:spPr>
            <a:xfrm>
              <a:off x="258" y="171"/>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9" name="Google Shape;179;p19"/>
            <p:cNvSpPr txBox="1"/>
            <p:nvPr/>
          </p:nvSpPr>
          <p:spPr>
            <a:xfrm>
              <a:off x="173" y="258"/>
              <a:ext cx="0" cy="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80" name="Google Shape;180;p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1" name="Google Shape;181;p19"/>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2" name="Google Shape;182;p1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83" name="Google Shape;183;p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Black"/>
              <a:buNone/>
              <a:defRPr b="0" i="0" sz="1200" u="none">
                <a:solidFill>
                  <a:srgbClr val="000000"/>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184" name="Google Shape;184;p1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idx="1" type="subTitle"/>
          </p:nvPr>
        </p:nvSpPr>
        <p:spPr>
          <a:xfrm>
            <a:off x="2555875" y="4292600"/>
            <a:ext cx="5921375" cy="4572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rPr b="0" i="0" lang="en-US" sz="2400" u="none">
                <a:solidFill>
                  <a:schemeClr val="dk1"/>
                </a:solidFill>
                <a:latin typeface="Arial"/>
                <a:ea typeface="Arial"/>
                <a:cs typeface="Arial"/>
                <a:sym typeface="Arial"/>
              </a:rPr>
              <a:t> </a:t>
            </a:r>
            <a:endParaRPr/>
          </a:p>
          <a:p>
            <a:pPr indent="0" lvl="0" marL="0" rtl="0" algn="r">
              <a:lnSpc>
                <a:spcPct val="90000"/>
              </a:lnSpc>
              <a:spcBef>
                <a:spcPts val="480"/>
              </a:spcBef>
              <a:spcAft>
                <a:spcPts val="0"/>
              </a:spcAft>
              <a:buSzPts val="1800"/>
              <a:buNone/>
            </a:pPr>
            <a:r>
              <a:rPr b="0" i="0" lang="en-US" sz="2400" u="none">
                <a:solidFill>
                  <a:schemeClr val="dk1"/>
                </a:solidFill>
                <a:latin typeface="Arial"/>
                <a:ea typeface="Arial"/>
                <a:cs typeface="Arial"/>
                <a:sym typeface="Arial"/>
              </a:rPr>
              <a:t>Prof Wellington</a:t>
            </a:r>
            <a:endParaRPr/>
          </a:p>
          <a:p>
            <a:pPr indent="0" lvl="0" marL="0" rtl="0" algn="r">
              <a:lnSpc>
                <a:spcPct val="90000"/>
              </a:lnSpc>
              <a:spcBef>
                <a:spcPts val="480"/>
              </a:spcBef>
              <a:spcAft>
                <a:spcPts val="0"/>
              </a:spcAft>
              <a:buSzPts val="1800"/>
              <a:buNone/>
            </a:pPr>
            <a:r>
              <a:rPr b="0" i="0" lang="en-US" sz="2400" u="none">
                <a:solidFill>
                  <a:schemeClr val="dk1"/>
                </a:solidFill>
                <a:latin typeface="Arial"/>
                <a:ea typeface="Arial"/>
                <a:cs typeface="Arial"/>
                <a:sym typeface="Arial"/>
              </a:rPr>
              <a:t>Jose.wellington@uniceub.br</a:t>
            </a:r>
            <a:endParaRPr/>
          </a:p>
        </p:txBody>
      </p:sp>
      <p:sp>
        <p:nvSpPr>
          <p:cNvPr id="195" name="Google Shape;195;p21"/>
          <p:cNvSpPr txBox="1"/>
          <p:nvPr>
            <p:ph type="ctrTitle"/>
          </p:nvPr>
        </p:nvSpPr>
        <p:spPr>
          <a:xfrm>
            <a:off x="2916237" y="1916112"/>
            <a:ext cx="6019800" cy="28590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3200"/>
              <a:buFont typeface="Arial"/>
              <a:buNone/>
            </a:pPr>
            <a:br>
              <a:rPr b="0" i="0" lang="en-US" sz="3200" u="none">
                <a:solidFill>
                  <a:schemeClr val="lt1"/>
                </a:solidFill>
                <a:latin typeface="Arial"/>
                <a:ea typeface="Arial"/>
                <a:cs typeface="Arial"/>
                <a:sym typeface="Arial"/>
              </a:rPr>
            </a:br>
            <a:r>
              <a:rPr b="1" i="0" lang="en-US" sz="2400" u="none">
                <a:solidFill>
                  <a:srgbClr val="FFFFFF"/>
                </a:solidFill>
                <a:latin typeface="Arial"/>
                <a:ea typeface="Arial"/>
                <a:cs typeface="Arial"/>
                <a:sym typeface="Arial"/>
              </a:rPr>
              <a:t>Conceitos de Modelagem de Dados</a:t>
            </a:r>
            <a:br>
              <a:rPr b="1" i="0" lang="en-US" sz="2400" u="none">
                <a:solidFill>
                  <a:srgbClr val="FFFFFF"/>
                </a:solidFill>
                <a:latin typeface="Arial"/>
                <a:ea typeface="Arial"/>
                <a:cs typeface="Arial"/>
                <a:sym typeface="Arial"/>
              </a:rPr>
            </a:br>
            <a:br>
              <a:rPr b="1" i="0" lang="en-US" sz="2400" u="none">
                <a:solidFill>
                  <a:srgbClr val="FFFFFF"/>
                </a:solidFill>
                <a:latin typeface="Arial"/>
                <a:ea typeface="Arial"/>
                <a:cs typeface="Arial"/>
                <a:sym typeface="Arial"/>
              </a:rPr>
            </a:br>
            <a:r>
              <a:rPr b="1" i="0" lang="en-US" sz="2400" u="none">
                <a:solidFill>
                  <a:srgbClr val="FFFFFF"/>
                </a:solidFill>
                <a:latin typeface="Arial"/>
                <a:ea typeface="Arial"/>
                <a:cs typeface="Arial"/>
                <a:sym typeface="Arial"/>
              </a:rPr>
              <a:t>MER estendido</a:t>
            </a:r>
            <a:br>
              <a:rPr b="0" i="0" lang="en-US" sz="5400" u="none">
                <a:solidFill>
                  <a:schemeClr val="dk1"/>
                </a:solidFill>
                <a:latin typeface="Arial"/>
                <a:ea typeface="Arial"/>
                <a:cs typeface="Arial"/>
                <a:sym typeface="Arial"/>
              </a:rPr>
            </a:br>
            <a:endParaRPr/>
          </a:p>
        </p:txBody>
      </p:sp>
      <p:sp>
        <p:nvSpPr>
          <p:cNvPr id="196" name="Google Shape;196;p2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197" name="Google Shape;197;p21"/>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pic>
        <p:nvPicPr>
          <p:cNvPr id="198" name="Google Shape;198;p21"/>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0"/>
          <p:cNvSpPr txBox="1"/>
          <p:nvPr>
            <p:ph idx="4294967295" type="title"/>
          </p:nvPr>
        </p:nvSpPr>
        <p:spPr>
          <a:xfrm>
            <a:off x="446087" y="136525"/>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800"/>
              <a:buFont typeface="Arial"/>
              <a:buNone/>
            </a:pPr>
            <a:r>
              <a:rPr b="1" i="0" lang="en-US" sz="2800" u="none" cap="none" strike="noStrike">
                <a:solidFill>
                  <a:srgbClr val="FF0000"/>
                </a:solidFill>
                <a:latin typeface="Arial"/>
                <a:ea typeface="Arial"/>
                <a:cs typeface="Arial"/>
                <a:sym typeface="Arial"/>
              </a:rPr>
              <a:t>Relacionamentos 1:1</a:t>
            </a:r>
            <a:endParaRPr/>
          </a:p>
        </p:txBody>
      </p:sp>
      <p:sp>
        <p:nvSpPr>
          <p:cNvPr id="372" name="Google Shape;372;p30"/>
          <p:cNvSpPr/>
          <p:nvPr/>
        </p:nvSpPr>
        <p:spPr>
          <a:xfrm>
            <a:off x="684212" y="2890837"/>
            <a:ext cx="2232025" cy="1008062"/>
          </a:xfrm>
          <a:prstGeom prst="flowChartDecision">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CASAMENTO</a:t>
            </a:r>
            <a:endParaRPr/>
          </a:p>
        </p:txBody>
      </p:sp>
      <p:cxnSp>
        <p:nvCxnSpPr>
          <p:cNvPr id="373" name="Google Shape;373;p30"/>
          <p:cNvCxnSpPr/>
          <p:nvPr/>
        </p:nvCxnSpPr>
        <p:spPr>
          <a:xfrm>
            <a:off x="2411412" y="1882775"/>
            <a:ext cx="0" cy="1295400"/>
          </a:xfrm>
          <a:prstGeom prst="straightConnector1">
            <a:avLst/>
          </a:prstGeom>
          <a:noFill/>
          <a:ln cap="flat" cmpd="sng" w="12700">
            <a:solidFill>
              <a:schemeClr val="dk1"/>
            </a:solidFill>
            <a:prstDash val="solid"/>
            <a:miter lim="800000"/>
            <a:headEnd len="med" w="med" type="none"/>
            <a:tailEnd len="med" w="med" type="none"/>
          </a:ln>
        </p:spPr>
      </p:cxnSp>
      <p:cxnSp>
        <p:nvCxnSpPr>
          <p:cNvPr id="374" name="Google Shape;374;p30"/>
          <p:cNvCxnSpPr/>
          <p:nvPr/>
        </p:nvCxnSpPr>
        <p:spPr>
          <a:xfrm>
            <a:off x="1116012" y="1954212"/>
            <a:ext cx="0" cy="1223962"/>
          </a:xfrm>
          <a:prstGeom prst="straightConnector1">
            <a:avLst/>
          </a:prstGeom>
          <a:noFill/>
          <a:ln cap="flat" cmpd="sng" w="12700">
            <a:solidFill>
              <a:schemeClr val="dk1"/>
            </a:solidFill>
            <a:prstDash val="solid"/>
            <a:miter lim="800000"/>
            <a:headEnd len="med" w="med" type="none"/>
            <a:tailEnd len="med" w="med" type="none"/>
          </a:ln>
        </p:spPr>
      </p:cxnSp>
      <p:sp>
        <p:nvSpPr>
          <p:cNvPr id="375" name="Google Shape;375;p30"/>
          <p:cNvSpPr txBox="1"/>
          <p:nvPr/>
        </p:nvSpPr>
        <p:spPr>
          <a:xfrm>
            <a:off x="827087" y="1376362"/>
            <a:ext cx="1778000" cy="539750"/>
          </a:xfrm>
          <a:prstGeom prst="rect">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PESSOA</a:t>
            </a:r>
            <a:endParaRPr/>
          </a:p>
        </p:txBody>
      </p:sp>
      <p:sp>
        <p:nvSpPr>
          <p:cNvPr id="376" name="Google Shape;376;p30"/>
          <p:cNvSpPr txBox="1"/>
          <p:nvPr/>
        </p:nvSpPr>
        <p:spPr>
          <a:xfrm>
            <a:off x="2378075" y="2603500"/>
            <a:ext cx="969962" cy="369887"/>
          </a:xfrm>
          <a:prstGeom prst="rect">
            <a:avLst/>
          </a:prstGeom>
          <a:noFill/>
          <a:ln>
            <a:noFill/>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marido</a:t>
            </a:r>
            <a:endParaRPr/>
          </a:p>
        </p:txBody>
      </p:sp>
      <p:sp>
        <p:nvSpPr>
          <p:cNvPr id="377" name="Google Shape;377;p30"/>
          <p:cNvSpPr txBox="1"/>
          <p:nvPr/>
        </p:nvSpPr>
        <p:spPr>
          <a:xfrm>
            <a:off x="250825" y="2592387"/>
            <a:ext cx="898525" cy="369887"/>
          </a:xfrm>
          <a:prstGeom prst="rect">
            <a:avLst/>
          </a:prstGeom>
          <a:noFill/>
          <a:ln>
            <a:noFill/>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esposa</a:t>
            </a:r>
            <a:endParaRPr/>
          </a:p>
        </p:txBody>
      </p:sp>
      <p:sp>
        <p:nvSpPr>
          <p:cNvPr id="378" name="Google Shape;378;p30"/>
          <p:cNvSpPr txBox="1"/>
          <p:nvPr/>
        </p:nvSpPr>
        <p:spPr>
          <a:xfrm>
            <a:off x="2411412" y="2027237"/>
            <a:ext cx="285750" cy="369887"/>
          </a:xfrm>
          <a:prstGeom prst="rect">
            <a:avLst/>
          </a:prstGeom>
          <a:noFill/>
          <a:ln>
            <a:noFill/>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1</a:t>
            </a:r>
            <a:endParaRPr/>
          </a:p>
        </p:txBody>
      </p:sp>
      <p:sp>
        <p:nvSpPr>
          <p:cNvPr id="379" name="Google Shape;379;p30"/>
          <p:cNvSpPr txBox="1"/>
          <p:nvPr/>
        </p:nvSpPr>
        <p:spPr>
          <a:xfrm>
            <a:off x="755650" y="2027237"/>
            <a:ext cx="285750" cy="369887"/>
          </a:xfrm>
          <a:prstGeom prst="rect">
            <a:avLst/>
          </a:prstGeom>
          <a:noFill/>
          <a:ln>
            <a:noFill/>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1</a:t>
            </a:r>
            <a:endParaRPr/>
          </a:p>
        </p:txBody>
      </p:sp>
      <p:pic>
        <p:nvPicPr>
          <p:cNvPr id="380" name="Google Shape;380;p30"/>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381" name="Google Shape;381;p3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82" name="Google Shape;382;p3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pic>
        <p:nvPicPr>
          <p:cNvPr id="383" name="Google Shape;383;p30"/>
          <p:cNvPicPr preferRelativeResize="0"/>
          <p:nvPr/>
        </p:nvPicPr>
        <p:blipFill rotWithShape="1">
          <a:blip r:embed="rId4">
            <a:alphaModFix/>
          </a:blip>
          <a:srcRect b="0" l="0" r="0" t="0"/>
          <a:stretch/>
        </p:blipFill>
        <p:spPr>
          <a:xfrm>
            <a:off x="869950" y="5010150"/>
            <a:ext cx="7404100" cy="809625"/>
          </a:xfrm>
          <a:prstGeom prst="rect">
            <a:avLst/>
          </a:prstGeom>
          <a:noFill/>
          <a:ln>
            <a:noFill/>
          </a:ln>
        </p:spPr>
      </p:pic>
      <p:pic>
        <p:nvPicPr>
          <p:cNvPr id="384" name="Google Shape;384;p30"/>
          <p:cNvPicPr preferRelativeResize="0"/>
          <p:nvPr/>
        </p:nvPicPr>
        <p:blipFill rotWithShape="1">
          <a:blip r:embed="rId5">
            <a:alphaModFix/>
          </a:blip>
          <a:srcRect b="0" l="0" r="0" t="0"/>
          <a:stretch/>
        </p:blipFill>
        <p:spPr>
          <a:xfrm>
            <a:off x="4094162" y="1192212"/>
            <a:ext cx="4686300" cy="33893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1"/>
          <p:cNvSpPr txBox="1"/>
          <p:nvPr>
            <p:ph idx="4294967295" type="title"/>
          </p:nvPr>
        </p:nvSpPr>
        <p:spPr>
          <a:xfrm>
            <a:off x="427037" y="796925"/>
            <a:ext cx="6089650" cy="8112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Relacionamentos N:N</a:t>
            </a:r>
            <a:br>
              <a:rPr b="1" i="0" lang="en-US" sz="3200" u="none" cap="none" strike="noStrike">
                <a:solidFill>
                  <a:srgbClr val="FF0000"/>
                </a:solidFill>
                <a:latin typeface="Arial"/>
                <a:ea typeface="Arial"/>
                <a:cs typeface="Arial"/>
                <a:sym typeface="Arial"/>
              </a:rPr>
            </a:br>
            <a:br>
              <a:rPr b="1" i="0" lang="en-US" sz="3200" u="none" cap="none" strike="noStrike">
                <a:solidFill>
                  <a:srgbClr val="FF0000"/>
                </a:solidFill>
                <a:latin typeface="Arial"/>
                <a:ea typeface="Arial"/>
                <a:cs typeface="Arial"/>
                <a:sym typeface="Arial"/>
              </a:rPr>
            </a:br>
            <a:r>
              <a:rPr b="1" i="0" lang="en-US" sz="2000" u="none" cap="none" strike="noStrike">
                <a:solidFill>
                  <a:srgbClr val="FF0000"/>
                </a:solidFill>
                <a:latin typeface="Arial"/>
                <a:ea typeface="Arial"/>
                <a:cs typeface="Arial"/>
                <a:sym typeface="Arial"/>
              </a:rPr>
              <a:t>Sempre terá a tabela de relacionamento</a:t>
            </a:r>
            <a:endParaRPr/>
          </a:p>
        </p:txBody>
      </p:sp>
      <p:sp>
        <p:nvSpPr>
          <p:cNvPr id="392" name="Google Shape;392;p31"/>
          <p:cNvSpPr txBox="1"/>
          <p:nvPr/>
        </p:nvSpPr>
        <p:spPr>
          <a:xfrm>
            <a:off x="681037" y="2398712"/>
            <a:ext cx="1878012" cy="473075"/>
          </a:xfrm>
          <a:prstGeom prst="rect">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ENGENHEIRO</a:t>
            </a:r>
            <a:endParaRPr/>
          </a:p>
        </p:txBody>
      </p:sp>
      <p:sp>
        <p:nvSpPr>
          <p:cNvPr id="393" name="Google Shape;393;p31"/>
          <p:cNvSpPr txBox="1"/>
          <p:nvPr/>
        </p:nvSpPr>
        <p:spPr>
          <a:xfrm>
            <a:off x="6656387" y="2398712"/>
            <a:ext cx="1390650" cy="473075"/>
          </a:xfrm>
          <a:prstGeom prst="rect">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PROJETO</a:t>
            </a:r>
            <a:endParaRPr/>
          </a:p>
        </p:txBody>
      </p:sp>
      <p:sp>
        <p:nvSpPr>
          <p:cNvPr id="394" name="Google Shape;394;p31"/>
          <p:cNvSpPr/>
          <p:nvPr/>
        </p:nvSpPr>
        <p:spPr>
          <a:xfrm>
            <a:off x="3563937" y="2203450"/>
            <a:ext cx="1979612" cy="865187"/>
          </a:xfrm>
          <a:prstGeom prst="flowChartDecision">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ALOCAÇÃO</a:t>
            </a:r>
            <a:endParaRPr/>
          </a:p>
        </p:txBody>
      </p:sp>
      <p:cxnSp>
        <p:nvCxnSpPr>
          <p:cNvPr id="395" name="Google Shape;395;p31"/>
          <p:cNvCxnSpPr/>
          <p:nvPr/>
        </p:nvCxnSpPr>
        <p:spPr>
          <a:xfrm>
            <a:off x="2559050" y="2635250"/>
            <a:ext cx="1004887" cy="1587"/>
          </a:xfrm>
          <a:prstGeom prst="straightConnector1">
            <a:avLst/>
          </a:prstGeom>
          <a:noFill/>
          <a:ln cap="flat" cmpd="sng" w="12700">
            <a:solidFill>
              <a:schemeClr val="dk1"/>
            </a:solidFill>
            <a:prstDash val="solid"/>
            <a:miter lim="800000"/>
            <a:headEnd len="med" w="med" type="none"/>
            <a:tailEnd len="med" w="med" type="none"/>
          </a:ln>
        </p:spPr>
      </p:cxnSp>
      <p:cxnSp>
        <p:nvCxnSpPr>
          <p:cNvPr id="396" name="Google Shape;396;p31"/>
          <p:cNvCxnSpPr/>
          <p:nvPr/>
        </p:nvCxnSpPr>
        <p:spPr>
          <a:xfrm flipH="1" rot="10800000">
            <a:off x="5543550" y="2635250"/>
            <a:ext cx="1112837" cy="1587"/>
          </a:xfrm>
          <a:prstGeom prst="straightConnector1">
            <a:avLst/>
          </a:prstGeom>
          <a:noFill/>
          <a:ln cap="flat" cmpd="sng" w="12700">
            <a:solidFill>
              <a:schemeClr val="dk1"/>
            </a:solidFill>
            <a:prstDash val="solid"/>
            <a:miter lim="800000"/>
            <a:headEnd len="med" w="med" type="none"/>
            <a:tailEnd len="med" w="med" type="none"/>
          </a:ln>
        </p:spPr>
      </p:cxnSp>
      <p:sp>
        <p:nvSpPr>
          <p:cNvPr id="397" name="Google Shape;397;p31"/>
          <p:cNvSpPr txBox="1"/>
          <p:nvPr/>
        </p:nvSpPr>
        <p:spPr>
          <a:xfrm>
            <a:off x="3290887" y="2871787"/>
            <a:ext cx="361950" cy="460375"/>
          </a:xfrm>
          <a:prstGeom prst="rect">
            <a:avLst/>
          </a:prstGeom>
          <a:noFill/>
          <a:ln>
            <a:noFill/>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N</a:t>
            </a:r>
            <a:endParaRPr/>
          </a:p>
        </p:txBody>
      </p:sp>
      <p:sp>
        <p:nvSpPr>
          <p:cNvPr id="398" name="Google Shape;398;p31"/>
          <p:cNvSpPr txBox="1"/>
          <p:nvPr/>
        </p:nvSpPr>
        <p:spPr>
          <a:xfrm>
            <a:off x="5400675" y="2832100"/>
            <a:ext cx="361950" cy="460375"/>
          </a:xfrm>
          <a:prstGeom prst="rect">
            <a:avLst/>
          </a:prstGeom>
          <a:noFill/>
          <a:ln>
            <a:noFill/>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N</a:t>
            </a:r>
            <a:endParaRPr/>
          </a:p>
        </p:txBody>
      </p:sp>
      <p:sp>
        <p:nvSpPr>
          <p:cNvPr id="399" name="Google Shape;399;p31"/>
          <p:cNvSpPr txBox="1"/>
          <p:nvPr/>
        </p:nvSpPr>
        <p:spPr>
          <a:xfrm>
            <a:off x="1158875" y="4289425"/>
            <a:ext cx="1195387" cy="473075"/>
          </a:xfrm>
          <a:prstGeom prst="rect">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MÉDICO</a:t>
            </a:r>
            <a:endParaRPr/>
          </a:p>
        </p:txBody>
      </p:sp>
      <p:sp>
        <p:nvSpPr>
          <p:cNvPr id="400" name="Google Shape;400;p31"/>
          <p:cNvSpPr txBox="1"/>
          <p:nvPr/>
        </p:nvSpPr>
        <p:spPr>
          <a:xfrm>
            <a:off x="6613525" y="4289425"/>
            <a:ext cx="1458912" cy="473075"/>
          </a:xfrm>
          <a:prstGeom prst="rect">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PACIENTE</a:t>
            </a:r>
            <a:endParaRPr/>
          </a:p>
        </p:txBody>
      </p:sp>
      <p:sp>
        <p:nvSpPr>
          <p:cNvPr id="401" name="Google Shape;401;p31"/>
          <p:cNvSpPr/>
          <p:nvPr/>
        </p:nvSpPr>
        <p:spPr>
          <a:xfrm>
            <a:off x="3378200" y="4017962"/>
            <a:ext cx="2235200" cy="995362"/>
          </a:xfrm>
          <a:prstGeom prst="flowChartDecision">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CONSULTA</a:t>
            </a:r>
            <a:endParaRPr/>
          </a:p>
        </p:txBody>
      </p:sp>
      <p:sp>
        <p:nvSpPr>
          <p:cNvPr id="402" name="Google Shape;402;p31"/>
          <p:cNvSpPr txBox="1"/>
          <p:nvPr/>
        </p:nvSpPr>
        <p:spPr>
          <a:xfrm>
            <a:off x="3109912" y="3833812"/>
            <a:ext cx="361950" cy="460375"/>
          </a:xfrm>
          <a:prstGeom prst="rect">
            <a:avLst/>
          </a:prstGeom>
          <a:noFill/>
          <a:ln>
            <a:noFill/>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N</a:t>
            </a:r>
            <a:endParaRPr/>
          </a:p>
        </p:txBody>
      </p:sp>
      <p:sp>
        <p:nvSpPr>
          <p:cNvPr id="403" name="Google Shape;403;p31"/>
          <p:cNvSpPr txBox="1"/>
          <p:nvPr/>
        </p:nvSpPr>
        <p:spPr>
          <a:xfrm>
            <a:off x="5581650" y="3840162"/>
            <a:ext cx="361950" cy="460375"/>
          </a:xfrm>
          <a:prstGeom prst="rect">
            <a:avLst/>
          </a:prstGeom>
          <a:noFill/>
          <a:ln>
            <a:noFill/>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N</a:t>
            </a:r>
            <a:endParaRPr/>
          </a:p>
        </p:txBody>
      </p:sp>
      <p:cxnSp>
        <p:nvCxnSpPr>
          <p:cNvPr id="404" name="Google Shape;404;p31"/>
          <p:cNvCxnSpPr/>
          <p:nvPr/>
        </p:nvCxnSpPr>
        <p:spPr>
          <a:xfrm flipH="1" rot="10800000">
            <a:off x="2354262" y="4516437"/>
            <a:ext cx="1023937" cy="9525"/>
          </a:xfrm>
          <a:prstGeom prst="straightConnector1">
            <a:avLst/>
          </a:prstGeom>
          <a:noFill/>
          <a:ln cap="flat" cmpd="sng" w="12700">
            <a:solidFill>
              <a:schemeClr val="dk1"/>
            </a:solidFill>
            <a:prstDash val="solid"/>
            <a:miter lim="800000"/>
            <a:headEnd len="med" w="med" type="none"/>
            <a:tailEnd len="med" w="med" type="none"/>
          </a:ln>
        </p:spPr>
      </p:cxnSp>
      <p:cxnSp>
        <p:nvCxnSpPr>
          <p:cNvPr id="405" name="Google Shape;405;p31"/>
          <p:cNvCxnSpPr/>
          <p:nvPr/>
        </p:nvCxnSpPr>
        <p:spPr>
          <a:xfrm>
            <a:off x="5613400" y="4516437"/>
            <a:ext cx="1000125" cy="9525"/>
          </a:xfrm>
          <a:prstGeom prst="straightConnector1">
            <a:avLst/>
          </a:prstGeom>
          <a:noFill/>
          <a:ln cap="flat" cmpd="sng" w="12700">
            <a:solidFill>
              <a:schemeClr val="dk1"/>
            </a:solidFill>
            <a:prstDash val="solid"/>
            <a:miter lim="800000"/>
            <a:headEnd len="med" w="med" type="none"/>
            <a:tailEnd len="med" w="med" type="none"/>
          </a:ln>
        </p:spPr>
      </p:cxnSp>
      <p:pic>
        <p:nvPicPr>
          <p:cNvPr id="406" name="Google Shape;406;p31"/>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407" name="Google Shape;407;p3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08" name="Google Shape;408;p31"/>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409" name="Google Shape;409;p31"/>
          <p:cNvSpPr txBox="1"/>
          <p:nvPr/>
        </p:nvSpPr>
        <p:spPr>
          <a:xfrm>
            <a:off x="6159500" y="2832100"/>
            <a:ext cx="320675" cy="460375"/>
          </a:xfrm>
          <a:prstGeom prst="rect">
            <a:avLst/>
          </a:prstGeom>
          <a:noFill/>
          <a:ln>
            <a:noFill/>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a:t>
            </a:r>
            <a:endParaRPr/>
          </a:p>
        </p:txBody>
      </p:sp>
      <p:sp>
        <p:nvSpPr>
          <p:cNvPr id="410" name="Google Shape;410;p31"/>
          <p:cNvSpPr txBox="1"/>
          <p:nvPr/>
        </p:nvSpPr>
        <p:spPr>
          <a:xfrm>
            <a:off x="2701925" y="2832100"/>
            <a:ext cx="320675" cy="460375"/>
          </a:xfrm>
          <a:prstGeom prst="rect">
            <a:avLst/>
          </a:prstGeom>
          <a:noFill/>
          <a:ln>
            <a:noFill/>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a:t>
            </a:r>
            <a:endParaRPr/>
          </a:p>
        </p:txBody>
      </p:sp>
      <p:sp>
        <p:nvSpPr>
          <p:cNvPr id="411" name="Google Shape;411;p31"/>
          <p:cNvSpPr txBox="1"/>
          <p:nvPr/>
        </p:nvSpPr>
        <p:spPr>
          <a:xfrm>
            <a:off x="2381250" y="3817937"/>
            <a:ext cx="320675" cy="460375"/>
          </a:xfrm>
          <a:prstGeom prst="rect">
            <a:avLst/>
          </a:prstGeom>
          <a:noFill/>
          <a:ln>
            <a:noFill/>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a:t>
            </a:r>
            <a:endParaRPr/>
          </a:p>
        </p:txBody>
      </p:sp>
      <p:sp>
        <p:nvSpPr>
          <p:cNvPr id="412" name="Google Shape;412;p31"/>
          <p:cNvSpPr txBox="1"/>
          <p:nvPr/>
        </p:nvSpPr>
        <p:spPr>
          <a:xfrm>
            <a:off x="6207125" y="3848100"/>
            <a:ext cx="320675" cy="460375"/>
          </a:xfrm>
          <a:prstGeom prst="rect">
            <a:avLst/>
          </a:prstGeom>
          <a:noFill/>
          <a:ln>
            <a:noFill/>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2"/>
          <p:cNvSpPr txBox="1"/>
          <p:nvPr>
            <p:ph type="ctrTitle"/>
          </p:nvPr>
        </p:nvSpPr>
        <p:spPr>
          <a:xfrm>
            <a:off x="2916237" y="1916112"/>
            <a:ext cx="6019800" cy="14414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2800"/>
              <a:buFont typeface="Arial"/>
              <a:buNone/>
            </a:pPr>
            <a:r>
              <a:rPr b="0" i="0" lang="en-US" sz="2800" u="none">
                <a:solidFill>
                  <a:srgbClr val="FFFFFF"/>
                </a:solidFill>
                <a:latin typeface="Arial"/>
                <a:ea typeface="Arial"/>
                <a:cs typeface="Arial"/>
                <a:sym typeface="Arial"/>
              </a:rPr>
              <a:t>Classificação dos relacionamentos</a:t>
            </a:r>
            <a:endParaRPr/>
          </a:p>
        </p:txBody>
      </p:sp>
      <p:sp>
        <p:nvSpPr>
          <p:cNvPr id="419" name="Google Shape;419;p3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20" name="Google Shape;420;p3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pic>
        <p:nvPicPr>
          <p:cNvPr id="421" name="Google Shape;421;p32"/>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3"/>
          <p:cNvSpPr txBox="1"/>
          <p:nvPr>
            <p:ph idx="4294967295" type="title"/>
          </p:nvPr>
        </p:nvSpPr>
        <p:spPr>
          <a:xfrm>
            <a:off x="457200" y="796925"/>
            <a:ext cx="6562725" cy="7604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800"/>
              <a:buFont typeface="Arial"/>
              <a:buNone/>
            </a:pPr>
            <a:r>
              <a:rPr b="1" i="0" lang="en-US" sz="2800" u="none" cap="none" strike="noStrike">
                <a:solidFill>
                  <a:srgbClr val="FF0000"/>
                </a:solidFill>
                <a:latin typeface="Arial"/>
                <a:ea typeface="Arial"/>
                <a:cs typeface="Arial"/>
                <a:sym typeface="Arial"/>
              </a:rPr>
              <a:t>Classificação dos relacionamentos</a:t>
            </a:r>
            <a:endParaRPr/>
          </a:p>
        </p:txBody>
      </p:sp>
      <p:sp>
        <p:nvSpPr>
          <p:cNvPr id="429" name="Google Shape;429;p33"/>
          <p:cNvSpPr txBox="1"/>
          <p:nvPr>
            <p:ph idx="4294967295" type="body"/>
          </p:nvPr>
        </p:nvSpPr>
        <p:spPr>
          <a:xfrm>
            <a:off x="179387" y="1773237"/>
            <a:ext cx="5194300" cy="3886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Cardinalidade máxima pode ser usada para classificar relacionamentos binários.</a:t>
            </a:r>
            <a:endParaRPr/>
          </a:p>
          <a:p>
            <a:pPr indent="-342900" lvl="0" marL="342900" marR="0" rtl="0" algn="just">
              <a:lnSpc>
                <a:spcPct val="100000"/>
              </a:lnSpc>
              <a:spcBef>
                <a:spcPts val="400"/>
              </a:spcBef>
              <a:spcAft>
                <a:spcPts val="0"/>
              </a:spcAft>
              <a:buClr>
                <a:schemeClr val="lt2"/>
              </a:buClr>
              <a:buSzPts val="1500"/>
              <a:buFont typeface="Noto Sans Symbols"/>
              <a:buNone/>
            </a:pPr>
            <a:r>
              <a:t/>
            </a:r>
            <a:endParaRPr b="0" i="0" sz="2000" u="none">
              <a:solidFill>
                <a:schemeClr val="dk1"/>
              </a:solidFill>
              <a:latin typeface="Arial"/>
              <a:ea typeface="Arial"/>
              <a:cs typeface="Arial"/>
              <a:sym typeface="Arial"/>
            </a:endParaRPr>
          </a:p>
          <a:p>
            <a:pPr indent="-342900" lvl="0" marL="342900" marR="0" rtl="0" algn="just">
              <a:lnSpc>
                <a:spcPct val="100000"/>
              </a:lnSpc>
              <a:spcBef>
                <a:spcPts val="400"/>
              </a:spcBef>
              <a:spcAft>
                <a:spcPts val="0"/>
              </a:spcAft>
              <a:buClr>
                <a:schemeClr val="lt2"/>
              </a:buClr>
              <a:buSzPts val="1500"/>
              <a:buFont typeface="Noto Sans Symbols"/>
              <a:buChar char="■"/>
            </a:pPr>
            <a:r>
              <a:rPr b="1" i="0" lang="en-US" sz="2000" u="none">
                <a:solidFill>
                  <a:srgbClr val="FF0000"/>
                </a:solidFill>
                <a:latin typeface="Arial"/>
                <a:ea typeface="Arial"/>
                <a:cs typeface="Arial"/>
                <a:sym typeface="Arial"/>
              </a:rPr>
              <a:t>Relacionamento binário</a:t>
            </a:r>
            <a:endParaRPr/>
          </a:p>
          <a:p>
            <a:pPr indent="-285750" lvl="1" marL="742950" marR="0" rtl="0" algn="just">
              <a:lnSpc>
                <a:spcPct val="100000"/>
              </a:lnSpc>
              <a:spcBef>
                <a:spcPts val="400"/>
              </a:spcBef>
              <a:spcAft>
                <a:spcPts val="0"/>
              </a:spcAft>
              <a:buClr>
                <a:schemeClr val="accent2"/>
              </a:buClr>
              <a:buSzPts val="1600"/>
              <a:buFont typeface="Noto Sans Symbols"/>
              <a:buChar char="◻"/>
            </a:pPr>
            <a:r>
              <a:rPr b="0" i="0" lang="en-US" sz="2000" u="none" cap="none" strike="noStrike">
                <a:solidFill>
                  <a:schemeClr val="dk1"/>
                </a:solidFill>
                <a:latin typeface="Arial"/>
                <a:ea typeface="Arial"/>
                <a:cs typeface="Arial"/>
                <a:sym typeface="Arial"/>
              </a:rPr>
              <a:t>É aquele cujas instâncias envolvem </a:t>
            </a:r>
            <a:r>
              <a:rPr b="1" i="0" lang="en-US" sz="2000" u="none" cap="none" strike="noStrike">
                <a:solidFill>
                  <a:srgbClr val="FF0000"/>
                </a:solidFill>
                <a:latin typeface="Arial"/>
                <a:ea typeface="Arial"/>
                <a:cs typeface="Arial"/>
                <a:sym typeface="Arial"/>
              </a:rPr>
              <a:t>duas</a:t>
            </a:r>
            <a:r>
              <a:rPr b="1" i="0" lang="en-US" sz="2000" u="none" cap="none" strike="noStrike">
                <a:solidFill>
                  <a:schemeClr val="dk1"/>
                </a:solidFill>
                <a:latin typeface="Arial"/>
                <a:ea typeface="Arial"/>
                <a:cs typeface="Arial"/>
                <a:sym typeface="Arial"/>
              </a:rPr>
              <a:t> instâncias de entidades.</a:t>
            </a:r>
            <a:endParaRPr/>
          </a:p>
          <a:p>
            <a:pPr indent="-247650" lvl="0" marL="342900" marR="0" rtl="0" algn="l">
              <a:spcBef>
                <a:spcPts val="400"/>
              </a:spcBef>
              <a:spcAft>
                <a:spcPts val="0"/>
              </a:spcAft>
              <a:buClr>
                <a:schemeClr val="lt2"/>
              </a:buClr>
              <a:buSzPts val="1500"/>
              <a:buFont typeface="Noto Sans Symbols"/>
              <a:buNone/>
            </a:pPr>
            <a:r>
              <a:t/>
            </a:r>
            <a:endParaRPr b="1" i="0" sz="2000" u="none" cap="none" strike="noStrike">
              <a:solidFill>
                <a:schemeClr val="dk1"/>
              </a:solidFill>
              <a:latin typeface="Arial"/>
              <a:ea typeface="Arial"/>
              <a:cs typeface="Arial"/>
              <a:sym typeface="Arial"/>
            </a:endParaRPr>
          </a:p>
        </p:txBody>
      </p:sp>
      <p:pic>
        <p:nvPicPr>
          <p:cNvPr id="430" name="Google Shape;430;p33"/>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431" name="Google Shape;431;p3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32" name="Google Shape;432;p3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433" name="Google Shape;433;p33"/>
          <p:cNvSpPr txBox="1"/>
          <p:nvPr/>
        </p:nvSpPr>
        <p:spPr>
          <a:xfrm>
            <a:off x="749300" y="4732337"/>
            <a:ext cx="2273300" cy="719137"/>
          </a:xfrm>
          <a:prstGeom prst="rect">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DEPARTAMENTO</a:t>
            </a:r>
            <a:endParaRPr/>
          </a:p>
        </p:txBody>
      </p:sp>
      <p:sp>
        <p:nvSpPr>
          <p:cNvPr id="434" name="Google Shape;434;p33"/>
          <p:cNvSpPr txBox="1"/>
          <p:nvPr/>
        </p:nvSpPr>
        <p:spPr>
          <a:xfrm>
            <a:off x="6356350" y="4732337"/>
            <a:ext cx="1778000" cy="719137"/>
          </a:xfrm>
          <a:prstGeom prst="rect">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EMPREGADO</a:t>
            </a:r>
            <a:endParaRPr/>
          </a:p>
        </p:txBody>
      </p:sp>
      <p:cxnSp>
        <p:nvCxnSpPr>
          <p:cNvPr id="435" name="Google Shape;435;p33"/>
          <p:cNvCxnSpPr/>
          <p:nvPr/>
        </p:nvCxnSpPr>
        <p:spPr>
          <a:xfrm>
            <a:off x="3022600" y="5091112"/>
            <a:ext cx="3333750" cy="1587"/>
          </a:xfrm>
          <a:prstGeom prst="straightConnector1">
            <a:avLst/>
          </a:prstGeom>
          <a:noFill/>
          <a:ln cap="flat" cmpd="sng" w="12700">
            <a:solidFill>
              <a:schemeClr val="dk1"/>
            </a:solidFill>
            <a:prstDash val="solid"/>
            <a:miter lim="800000"/>
            <a:headEnd len="med" w="med" type="none"/>
            <a:tailEnd len="med" w="med" type="none"/>
          </a:ln>
        </p:spPr>
      </p:cxnSp>
      <p:cxnSp>
        <p:nvCxnSpPr>
          <p:cNvPr id="436" name="Google Shape;436;p33"/>
          <p:cNvCxnSpPr/>
          <p:nvPr/>
        </p:nvCxnSpPr>
        <p:spPr>
          <a:xfrm>
            <a:off x="3502025" y="4732337"/>
            <a:ext cx="0" cy="719137"/>
          </a:xfrm>
          <a:prstGeom prst="straightConnector1">
            <a:avLst/>
          </a:prstGeom>
          <a:noFill/>
          <a:ln cap="flat" cmpd="sng" w="9525">
            <a:solidFill>
              <a:srgbClr val="9393FC"/>
            </a:solidFill>
            <a:prstDash val="solid"/>
            <a:miter lim="800000"/>
            <a:headEnd len="med" w="med" type="none"/>
            <a:tailEnd len="med" w="med" type="none"/>
          </a:ln>
        </p:spPr>
      </p:cxnSp>
      <p:cxnSp>
        <p:nvCxnSpPr>
          <p:cNvPr id="437" name="Google Shape;437;p33"/>
          <p:cNvCxnSpPr/>
          <p:nvPr/>
        </p:nvCxnSpPr>
        <p:spPr>
          <a:xfrm flipH="1" rot="10800000">
            <a:off x="5949950" y="4732337"/>
            <a:ext cx="406400" cy="358775"/>
          </a:xfrm>
          <a:prstGeom prst="straightConnector1">
            <a:avLst/>
          </a:prstGeom>
          <a:noFill/>
          <a:ln cap="flat" cmpd="sng" w="9525">
            <a:solidFill>
              <a:srgbClr val="9393FC"/>
            </a:solidFill>
            <a:prstDash val="solid"/>
            <a:miter lim="800000"/>
            <a:headEnd len="med" w="med" type="none"/>
            <a:tailEnd len="med" w="med" type="none"/>
          </a:ln>
        </p:spPr>
      </p:cxnSp>
      <p:cxnSp>
        <p:nvCxnSpPr>
          <p:cNvPr id="438" name="Google Shape;438;p33"/>
          <p:cNvCxnSpPr/>
          <p:nvPr/>
        </p:nvCxnSpPr>
        <p:spPr>
          <a:xfrm>
            <a:off x="5949950" y="5092700"/>
            <a:ext cx="406400" cy="236537"/>
          </a:xfrm>
          <a:prstGeom prst="straightConnector1">
            <a:avLst/>
          </a:prstGeom>
          <a:noFill/>
          <a:ln cap="flat" cmpd="sng" w="9525">
            <a:solidFill>
              <a:srgbClr val="9393FC"/>
            </a:solidFill>
            <a:prstDash val="solid"/>
            <a:miter lim="800000"/>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4"/>
          <p:cNvSpPr txBox="1"/>
          <p:nvPr>
            <p:ph idx="4294967295" type="title"/>
          </p:nvPr>
        </p:nvSpPr>
        <p:spPr>
          <a:xfrm>
            <a:off x="430212" y="1022350"/>
            <a:ext cx="4114800" cy="7207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Auto-relacionamento</a:t>
            </a:r>
            <a:endParaRPr/>
          </a:p>
        </p:txBody>
      </p:sp>
      <p:sp>
        <p:nvSpPr>
          <p:cNvPr id="446" name="Google Shape;446;p34"/>
          <p:cNvSpPr txBox="1"/>
          <p:nvPr/>
        </p:nvSpPr>
        <p:spPr>
          <a:xfrm>
            <a:off x="1917700" y="2205037"/>
            <a:ext cx="1835150" cy="473075"/>
          </a:xfrm>
          <a:prstGeom prst="rect">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sp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EMPREGADO</a:t>
            </a:r>
            <a:endParaRPr/>
          </a:p>
        </p:txBody>
      </p:sp>
      <p:sp>
        <p:nvSpPr>
          <p:cNvPr id="447" name="Google Shape;447;p34"/>
          <p:cNvSpPr/>
          <p:nvPr/>
        </p:nvSpPr>
        <p:spPr>
          <a:xfrm>
            <a:off x="1692275" y="3563937"/>
            <a:ext cx="2447925" cy="1027112"/>
          </a:xfrm>
          <a:prstGeom prst="flowChartDecision">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SUPERVISÃO</a:t>
            </a:r>
            <a:endParaRPr/>
          </a:p>
        </p:txBody>
      </p:sp>
      <p:cxnSp>
        <p:nvCxnSpPr>
          <p:cNvPr id="448" name="Google Shape;448;p34"/>
          <p:cNvCxnSpPr/>
          <p:nvPr/>
        </p:nvCxnSpPr>
        <p:spPr>
          <a:xfrm flipH="1" rot="-5400000">
            <a:off x="3128100" y="3066325"/>
            <a:ext cx="1636800" cy="387300"/>
          </a:xfrm>
          <a:prstGeom prst="bentConnector3">
            <a:avLst>
              <a:gd fmla="val 0" name="adj1"/>
            </a:avLst>
          </a:prstGeom>
          <a:noFill/>
          <a:ln cap="flat" cmpd="sng" w="12700">
            <a:solidFill>
              <a:schemeClr val="dk1"/>
            </a:solidFill>
            <a:prstDash val="solid"/>
            <a:miter lim="800000"/>
            <a:headEnd len="med" w="med" type="none"/>
            <a:tailEnd len="med" w="med" type="triangle"/>
          </a:ln>
        </p:spPr>
      </p:cxnSp>
      <p:cxnSp>
        <p:nvCxnSpPr>
          <p:cNvPr id="449" name="Google Shape;449;p34"/>
          <p:cNvCxnSpPr/>
          <p:nvPr/>
        </p:nvCxnSpPr>
        <p:spPr>
          <a:xfrm rot="-5400000">
            <a:off x="986525" y="3147237"/>
            <a:ext cx="1636800" cy="225300"/>
          </a:xfrm>
          <a:prstGeom prst="bentConnector3">
            <a:avLst>
              <a:gd fmla="val 0" name="adj1"/>
            </a:avLst>
          </a:prstGeom>
          <a:noFill/>
          <a:ln cap="flat" cmpd="sng" w="12700">
            <a:solidFill>
              <a:schemeClr val="dk1"/>
            </a:solidFill>
            <a:prstDash val="solid"/>
            <a:miter lim="800000"/>
            <a:headEnd len="med" w="med" type="none"/>
            <a:tailEnd len="med" w="med" type="triangle"/>
          </a:ln>
        </p:spPr>
      </p:cxnSp>
      <p:sp>
        <p:nvSpPr>
          <p:cNvPr id="450" name="Google Shape;450;p34"/>
          <p:cNvSpPr txBox="1"/>
          <p:nvPr/>
        </p:nvSpPr>
        <p:spPr>
          <a:xfrm>
            <a:off x="4335462" y="3006725"/>
            <a:ext cx="1589087" cy="369887"/>
          </a:xfrm>
          <a:prstGeom prst="rect">
            <a:avLst/>
          </a:prstGeom>
          <a:noFill/>
          <a:ln>
            <a:noFill/>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Supervisionado</a:t>
            </a:r>
            <a:endParaRPr/>
          </a:p>
        </p:txBody>
      </p:sp>
      <p:sp>
        <p:nvSpPr>
          <p:cNvPr id="451" name="Google Shape;451;p34"/>
          <p:cNvSpPr txBox="1"/>
          <p:nvPr/>
        </p:nvSpPr>
        <p:spPr>
          <a:xfrm>
            <a:off x="349250" y="2862262"/>
            <a:ext cx="1203325" cy="647700"/>
          </a:xfrm>
          <a:prstGeom prst="rect">
            <a:avLst/>
          </a:prstGeom>
          <a:noFill/>
          <a:ln>
            <a:noFill/>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Superior</a:t>
            </a:r>
            <a:endParaRPr/>
          </a:p>
          <a:p>
            <a:pPr indent="0" lvl="0" marL="0" marR="0" rtl="0" algn="ctr">
              <a:lnSpc>
                <a:spcPct val="101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hierárquico</a:t>
            </a:r>
            <a:endParaRPr/>
          </a:p>
        </p:txBody>
      </p:sp>
      <p:sp>
        <p:nvSpPr>
          <p:cNvPr id="452" name="Google Shape;452;p34"/>
          <p:cNvSpPr txBox="1"/>
          <p:nvPr/>
        </p:nvSpPr>
        <p:spPr>
          <a:xfrm>
            <a:off x="4284662" y="4230687"/>
            <a:ext cx="4572000" cy="1493837"/>
          </a:xfrm>
          <a:prstGeom prst="rect">
            <a:avLst/>
          </a:prstGeom>
          <a:noFill/>
          <a:ln cap="flat" cmpd="sng" w="12700">
            <a:solidFill>
              <a:schemeClr val="folHlink"/>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ctr">
              <a:lnSpc>
                <a:spcPct val="101000"/>
              </a:lnSpc>
              <a:spcBef>
                <a:spcPts val="0"/>
              </a:spcBef>
              <a:spcAft>
                <a:spcPts val="0"/>
              </a:spcAft>
              <a:buClr>
                <a:srgbClr val="FF0000"/>
              </a:buClr>
              <a:buSzPts val="1800"/>
              <a:buFont typeface="Arial Narrow"/>
              <a:buNone/>
            </a:pPr>
            <a:r>
              <a:rPr b="1" i="0" lang="en-US" sz="1800" u="none">
                <a:solidFill>
                  <a:srgbClr val="FF0000"/>
                </a:solidFill>
                <a:latin typeface="Arial Narrow"/>
                <a:ea typeface="Arial Narrow"/>
                <a:cs typeface="Arial Narrow"/>
                <a:sym typeface="Arial Narrow"/>
              </a:rPr>
              <a:t>Papel:</a:t>
            </a:r>
            <a:r>
              <a:rPr b="1" i="0" lang="en-US" sz="1800" u="none">
                <a:solidFill>
                  <a:schemeClr val="dk1"/>
                </a:solidFill>
                <a:latin typeface="Arial Narrow"/>
                <a:ea typeface="Arial Narrow"/>
                <a:cs typeface="Arial Narrow"/>
                <a:sym typeface="Arial Narrow"/>
              </a:rPr>
              <a:t> identifica cada função</a:t>
            </a:r>
            <a:endParaRPr/>
          </a:p>
          <a:p>
            <a:pPr indent="0" lvl="0" marL="0" marR="0" rtl="0" algn="ctr">
              <a:lnSpc>
                <a:spcPct val="101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exercidas pela entidade.</a:t>
            </a:r>
            <a:endParaRPr/>
          </a:p>
          <a:p>
            <a:pPr indent="0" lvl="0" marL="0" marR="0" rtl="0" algn="ctr">
              <a:lnSpc>
                <a:spcPct val="101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(auxilia na leitura do relacionamento)</a:t>
            </a:r>
            <a:endParaRPr/>
          </a:p>
          <a:p>
            <a:pPr indent="0" lvl="0" marL="0" marR="0" rtl="0" algn="ctr">
              <a:lnSpc>
                <a:spcPct val="101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Não é necessário ser especificado entre entidades diferentes</a:t>
            </a:r>
            <a:endParaRPr/>
          </a:p>
        </p:txBody>
      </p:sp>
      <p:cxnSp>
        <p:nvCxnSpPr>
          <p:cNvPr id="453" name="Google Shape;453;p34"/>
          <p:cNvCxnSpPr/>
          <p:nvPr/>
        </p:nvCxnSpPr>
        <p:spPr>
          <a:xfrm rot="10800000">
            <a:off x="5924550" y="3192462"/>
            <a:ext cx="646112" cy="1038225"/>
          </a:xfrm>
          <a:prstGeom prst="straightConnector1">
            <a:avLst/>
          </a:prstGeom>
          <a:noFill/>
          <a:ln cap="flat" cmpd="sng" w="12700">
            <a:solidFill>
              <a:srgbClr val="0033CC"/>
            </a:solidFill>
            <a:prstDash val="solid"/>
            <a:miter lim="800000"/>
            <a:headEnd len="med" w="med" type="none"/>
            <a:tailEnd len="med" w="med" type="triangle"/>
          </a:ln>
        </p:spPr>
      </p:cxnSp>
      <p:sp>
        <p:nvSpPr>
          <p:cNvPr id="454" name="Google Shape;454;p34"/>
          <p:cNvSpPr txBox="1"/>
          <p:nvPr/>
        </p:nvSpPr>
        <p:spPr>
          <a:xfrm>
            <a:off x="457200" y="1773237"/>
            <a:ext cx="8229600" cy="45640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Relacionamento entre ocorrências da mesma entidade.</a:t>
            </a:r>
            <a:endParaRPr/>
          </a:p>
        </p:txBody>
      </p:sp>
      <p:pic>
        <p:nvPicPr>
          <p:cNvPr id="455" name="Google Shape;455;p34"/>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456" name="Google Shape;456;p3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57" name="Google Shape;457;p3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458" name="Google Shape;458;p34"/>
          <p:cNvSpPr txBox="1"/>
          <p:nvPr/>
        </p:nvSpPr>
        <p:spPr>
          <a:xfrm>
            <a:off x="349250" y="417512"/>
            <a:ext cx="6021387" cy="7588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Classificação de relacionamentos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5"/>
          <p:cNvSpPr txBox="1"/>
          <p:nvPr>
            <p:ph idx="4294967295" type="title"/>
          </p:nvPr>
        </p:nvSpPr>
        <p:spPr>
          <a:xfrm>
            <a:off x="433387" y="796925"/>
            <a:ext cx="3502025" cy="7397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Relacionamento ternário</a:t>
            </a:r>
            <a:endParaRPr/>
          </a:p>
        </p:txBody>
      </p:sp>
      <p:sp>
        <p:nvSpPr>
          <p:cNvPr id="466" name="Google Shape;466;p35"/>
          <p:cNvSpPr txBox="1"/>
          <p:nvPr/>
        </p:nvSpPr>
        <p:spPr>
          <a:xfrm>
            <a:off x="3059112" y="1700212"/>
            <a:ext cx="1800225" cy="576262"/>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Aluno</a:t>
            </a:r>
            <a:endParaRPr/>
          </a:p>
        </p:txBody>
      </p:sp>
      <p:sp>
        <p:nvSpPr>
          <p:cNvPr id="467" name="Google Shape;467;p35"/>
          <p:cNvSpPr txBox="1"/>
          <p:nvPr/>
        </p:nvSpPr>
        <p:spPr>
          <a:xfrm>
            <a:off x="4930775" y="5445125"/>
            <a:ext cx="1800225" cy="576262"/>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Professor</a:t>
            </a:r>
            <a:endParaRPr/>
          </a:p>
        </p:txBody>
      </p:sp>
      <p:cxnSp>
        <p:nvCxnSpPr>
          <p:cNvPr id="468" name="Google Shape;468;p35"/>
          <p:cNvCxnSpPr/>
          <p:nvPr/>
        </p:nvCxnSpPr>
        <p:spPr>
          <a:xfrm flipH="1">
            <a:off x="5830887" y="4370387"/>
            <a:ext cx="1587" cy="1060450"/>
          </a:xfrm>
          <a:prstGeom prst="straightConnector1">
            <a:avLst/>
          </a:prstGeom>
          <a:noFill/>
          <a:ln cap="flat" cmpd="sng" w="28575">
            <a:solidFill>
              <a:schemeClr val="dk1"/>
            </a:solidFill>
            <a:prstDash val="solid"/>
            <a:miter lim="800000"/>
            <a:headEnd len="med" w="med" type="none"/>
            <a:tailEnd len="med" w="med" type="none"/>
          </a:ln>
        </p:spPr>
      </p:cxnSp>
      <p:cxnSp>
        <p:nvCxnSpPr>
          <p:cNvPr id="469" name="Google Shape;469;p35"/>
          <p:cNvCxnSpPr/>
          <p:nvPr/>
        </p:nvCxnSpPr>
        <p:spPr>
          <a:xfrm>
            <a:off x="3922712" y="2276475"/>
            <a:ext cx="1368425" cy="1152525"/>
          </a:xfrm>
          <a:prstGeom prst="straightConnector1">
            <a:avLst/>
          </a:prstGeom>
          <a:noFill/>
          <a:ln cap="flat" cmpd="sng" w="28575">
            <a:solidFill>
              <a:schemeClr val="dk1"/>
            </a:solidFill>
            <a:prstDash val="solid"/>
            <a:miter lim="800000"/>
            <a:headEnd len="med" w="med" type="none"/>
            <a:tailEnd len="med" w="med" type="none"/>
          </a:ln>
        </p:spPr>
      </p:cxnSp>
      <p:cxnSp>
        <p:nvCxnSpPr>
          <p:cNvPr id="470" name="Google Shape;470;p35"/>
          <p:cNvCxnSpPr/>
          <p:nvPr/>
        </p:nvCxnSpPr>
        <p:spPr>
          <a:xfrm flipH="1">
            <a:off x="6443662" y="2286000"/>
            <a:ext cx="1282700" cy="1143000"/>
          </a:xfrm>
          <a:prstGeom prst="straightConnector1">
            <a:avLst/>
          </a:prstGeom>
          <a:noFill/>
          <a:ln cap="flat" cmpd="sng" w="28575">
            <a:solidFill>
              <a:schemeClr val="dk1"/>
            </a:solidFill>
            <a:prstDash val="solid"/>
            <a:miter lim="800000"/>
            <a:headEnd len="med" w="med" type="none"/>
            <a:tailEnd len="med" w="med" type="none"/>
          </a:ln>
        </p:spPr>
      </p:cxnSp>
      <p:sp>
        <p:nvSpPr>
          <p:cNvPr id="471" name="Google Shape;471;p35"/>
          <p:cNvSpPr txBox="1"/>
          <p:nvPr/>
        </p:nvSpPr>
        <p:spPr>
          <a:xfrm>
            <a:off x="6443662" y="1700212"/>
            <a:ext cx="2592387" cy="576262"/>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Disciplina</a:t>
            </a:r>
            <a:endParaRPr/>
          </a:p>
        </p:txBody>
      </p:sp>
      <p:sp>
        <p:nvSpPr>
          <p:cNvPr id="472" name="Google Shape;472;p35"/>
          <p:cNvSpPr txBox="1"/>
          <p:nvPr/>
        </p:nvSpPr>
        <p:spPr>
          <a:xfrm>
            <a:off x="0" y="1557337"/>
            <a:ext cx="2925762"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Suponha que necessitemos modelar a ocorrência do relacionamento associando </a:t>
            </a:r>
            <a:r>
              <a:rPr b="1" i="0" lang="en-US" sz="2000" u="none">
                <a:solidFill>
                  <a:schemeClr val="dk1"/>
                </a:solidFill>
                <a:latin typeface="Arial"/>
                <a:ea typeface="Arial"/>
                <a:cs typeface="Arial"/>
                <a:sym typeface="Arial"/>
              </a:rPr>
              <a:t>três entidades</a:t>
            </a:r>
            <a:r>
              <a:rPr b="0" i="0" lang="en-US" sz="2000" u="none">
                <a:solidFill>
                  <a:schemeClr val="dk1"/>
                </a:solidFill>
                <a:latin typeface="Arial"/>
                <a:ea typeface="Arial"/>
                <a:cs typeface="Arial"/>
                <a:sym typeface="Arial"/>
              </a:rPr>
              <a:t>: um aluno que cursa disciplinas, um professor leciona disciplinas a vários alunos. Isto seria modelado conforme a figura ao lado.</a:t>
            </a:r>
            <a:endParaRPr/>
          </a:p>
        </p:txBody>
      </p:sp>
      <p:pic>
        <p:nvPicPr>
          <p:cNvPr id="473" name="Google Shape;473;p35"/>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474" name="Google Shape;474;p3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75" name="Google Shape;475;p3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476" name="Google Shape;476;p35"/>
          <p:cNvSpPr txBox="1"/>
          <p:nvPr/>
        </p:nvSpPr>
        <p:spPr>
          <a:xfrm>
            <a:off x="349250" y="284162"/>
            <a:ext cx="6021387" cy="7604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Classificação de relacionamentos</a:t>
            </a:r>
            <a:endParaRPr/>
          </a:p>
        </p:txBody>
      </p:sp>
      <p:sp>
        <p:nvSpPr>
          <p:cNvPr id="477" name="Google Shape;477;p35"/>
          <p:cNvSpPr txBox="1"/>
          <p:nvPr/>
        </p:nvSpPr>
        <p:spPr>
          <a:xfrm>
            <a:off x="4533900" y="3429000"/>
            <a:ext cx="2592387" cy="941387"/>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Rl_Aluno Disciplina</a:t>
            </a:r>
            <a:endParaRPr/>
          </a:p>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Professor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6"/>
          <p:cNvSpPr txBox="1"/>
          <p:nvPr>
            <p:ph idx="4294967295" type="title"/>
          </p:nvPr>
        </p:nvSpPr>
        <p:spPr>
          <a:xfrm>
            <a:off x="306387" y="796925"/>
            <a:ext cx="7007225" cy="600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Cardinalidade em relacionamento ternário</a:t>
            </a:r>
            <a:endParaRPr/>
          </a:p>
        </p:txBody>
      </p:sp>
      <p:sp>
        <p:nvSpPr>
          <p:cNvPr id="485" name="Google Shape;485;p36"/>
          <p:cNvSpPr txBox="1"/>
          <p:nvPr/>
        </p:nvSpPr>
        <p:spPr>
          <a:xfrm>
            <a:off x="2555875" y="1484312"/>
            <a:ext cx="1800225" cy="576262"/>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Aluno</a:t>
            </a:r>
            <a:endParaRPr/>
          </a:p>
        </p:txBody>
      </p:sp>
      <p:sp>
        <p:nvSpPr>
          <p:cNvPr id="486" name="Google Shape;486;p36"/>
          <p:cNvSpPr txBox="1"/>
          <p:nvPr/>
        </p:nvSpPr>
        <p:spPr>
          <a:xfrm>
            <a:off x="4427537" y="5229225"/>
            <a:ext cx="1800225" cy="576262"/>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Professor</a:t>
            </a:r>
            <a:endParaRPr/>
          </a:p>
        </p:txBody>
      </p:sp>
      <p:cxnSp>
        <p:nvCxnSpPr>
          <p:cNvPr id="487" name="Google Shape;487;p36"/>
          <p:cNvCxnSpPr/>
          <p:nvPr/>
        </p:nvCxnSpPr>
        <p:spPr>
          <a:xfrm flipH="1">
            <a:off x="5327650" y="4154487"/>
            <a:ext cx="1587" cy="1060450"/>
          </a:xfrm>
          <a:prstGeom prst="straightConnector1">
            <a:avLst/>
          </a:prstGeom>
          <a:noFill/>
          <a:ln cap="flat" cmpd="sng" w="28575">
            <a:solidFill>
              <a:schemeClr val="dk1"/>
            </a:solidFill>
            <a:prstDash val="solid"/>
            <a:miter lim="800000"/>
            <a:headEnd len="med" w="med" type="none"/>
            <a:tailEnd len="med" w="med" type="none"/>
          </a:ln>
        </p:spPr>
      </p:cxnSp>
      <p:cxnSp>
        <p:nvCxnSpPr>
          <p:cNvPr id="488" name="Google Shape;488;p36"/>
          <p:cNvCxnSpPr/>
          <p:nvPr/>
        </p:nvCxnSpPr>
        <p:spPr>
          <a:xfrm>
            <a:off x="3419475" y="2060575"/>
            <a:ext cx="1368425" cy="1152525"/>
          </a:xfrm>
          <a:prstGeom prst="straightConnector1">
            <a:avLst/>
          </a:prstGeom>
          <a:noFill/>
          <a:ln cap="flat" cmpd="sng" w="28575">
            <a:solidFill>
              <a:schemeClr val="dk1"/>
            </a:solidFill>
            <a:prstDash val="solid"/>
            <a:miter lim="800000"/>
            <a:headEnd len="med" w="med" type="none"/>
            <a:tailEnd len="med" w="med" type="none"/>
          </a:ln>
        </p:spPr>
      </p:cxnSp>
      <p:cxnSp>
        <p:nvCxnSpPr>
          <p:cNvPr id="489" name="Google Shape;489;p36"/>
          <p:cNvCxnSpPr/>
          <p:nvPr/>
        </p:nvCxnSpPr>
        <p:spPr>
          <a:xfrm flipH="1">
            <a:off x="5940425" y="2070100"/>
            <a:ext cx="1282700" cy="1143000"/>
          </a:xfrm>
          <a:prstGeom prst="straightConnector1">
            <a:avLst/>
          </a:prstGeom>
          <a:noFill/>
          <a:ln cap="flat" cmpd="sng" w="28575">
            <a:solidFill>
              <a:schemeClr val="dk1"/>
            </a:solidFill>
            <a:prstDash val="solid"/>
            <a:miter lim="800000"/>
            <a:headEnd len="med" w="med" type="none"/>
            <a:tailEnd len="med" w="med" type="none"/>
          </a:ln>
        </p:spPr>
      </p:cxnSp>
      <p:sp>
        <p:nvSpPr>
          <p:cNvPr id="490" name="Google Shape;490;p36"/>
          <p:cNvSpPr txBox="1"/>
          <p:nvPr/>
        </p:nvSpPr>
        <p:spPr>
          <a:xfrm>
            <a:off x="5940425" y="1484312"/>
            <a:ext cx="2592387" cy="576262"/>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Disciplina</a:t>
            </a:r>
            <a:endParaRPr/>
          </a:p>
        </p:txBody>
      </p:sp>
      <p:sp>
        <p:nvSpPr>
          <p:cNvPr id="491" name="Google Shape;491;p36"/>
          <p:cNvSpPr txBox="1"/>
          <p:nvPr/>
        </p:nvSpPr>
        <p:spPr>
          <a:xfrm>
            <a:off x="5651500" y="1268412"/>
            <a:ext cx="3168650" cy="1008062"/>
          </a:xfrm>
          <a:prstGeom prst="rect">
            <a:avLst/>
          </a:prstGeom>
          <a:noFill/>
          <a:ln cap="flat" cmpd="sng" w="254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2" name="Google Shape;492;p36"/>
          <p:cNvSpPr txBox="1"/>
          <p:nvPr/>
        </p:nvSpPr>
        <p:spPr>
          <a:xfrm>
            <a:off x="6516687" y="2852737"/>
            <a:ext cx="331787" cy="400050"/>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N</a:t>
            </a:r>
            <a:endParaRPr/>
          </a:p>
        </p:txBody>
      </p:sp>
      <p:sp>
        <p:nvSpPr>
          <p:cNvPr id="493" name="Google Shape;493;p36"/>
          <p:cNvSpPr txBox="1"/>
          <p:nvPr/>
        </p:nvSpPr>
        <p:spPr>
          <a:xfrm>
            <a:off x="0" y="5373687"/>
            <a:ext cx="8380412"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Separar a entidade Disciplina</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 Analisar o par aluno/professor</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3 – Para cada par aluno/professor podemos ter de 1 a N disciplinas</a:t>
            </a:r>
            <a:r>
              <a:rPr b="0" i="0" lang="en-US" sz="2000" u="none">
                <a:solidFill>
                  <a:schemeClr val="lt1"/>
                </a:solidFill>
                <a:latin typeface="Arial"/>
                <a:ea typeface="Arial"/>
                <a:cs typeface="Arial"/>
                <a:sym typeface="Arial"/>
              </a:rPr>
              <a:t> </a:t>
            </a:r>
            <a:endParaRPr/>
          </a:p>
        </p:txBody>
      </p:sp>
      <p:cxnSp>
        <p:nvCxnSpPr>
          <p:cNvPr id="494" name="Google Shape;494;p36"/>
          <p:cNvCxnSpPr/>
          <p:nvPr/>
        </p:nvCxnSpPr>
        <p:spPr>
          <a:xfrm flipH="1" rot="10800000">
            <a:off x="6443662" y="3213100"/>
            <a:ext cx="215900" cy="2736850"/>
          </a:xfrm>
          <a:prstGeom prst="straightConnector1">
            <a:avLst/>
          </a:prstGeom>
          <a:noFill/>
          <a:ln cap="sq" cmpd="sng" w="19050">
            <a:solidFill>
              <a:srgbClr val="0033CC"/>
            </a:solidFill>
            <a:prstDash val="solid"/>
            <a:miter lim="800000"/>
            <a:headEnd len="med" w="med" type="none"/>
            <a:tailEnd len="sm" w="sm" type="triangle"/>
          </a:ln>
        </p:spPr>
      </p:cxnSp>
      <p:pic>
        <p:nvPicPr>
          <p:cNvPr id="495" name="Google Shape;495;p36"/>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496" name="Google Shape;496;p3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497" name="Google Shape;497;p36"/>
          <p:cNvSpPr txBox="1"/>
          <p:nvPr/>
        </p:nvSpPr>
        <p:spPr>
          <a:xfrm>
            <a:off x="3132137" y="64008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498" name="Google Shape;498;p36"/>
          <p:cNvSpPr txBox="1"/>
          <p:nvPr/>
        </p:nvSpPr>
        <p:spPr>
          <a:xfrm>
            <a:off x="7164387" y="2420937"/>
            <a:ext cx="298450" cy="384175"/>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a:t>
            </a:r>
            <a:endParaRPr/>
          </a:p>
        </p:txBody>
      </p:sp>
      <p:sp>
        <p:nvSpPr>
          <p:cNvPr id="499" name="Google Shape;499;p36"/>
          <p:cNvSpPr txBox="1"/>
          <p:nvPr/>
        </p:nvSpPr>
        <p:spPr>
          <a:xfrm>
            <a:off x="4284662" y="2133600"/>
            <a:ext cx="298450" cy="384175"/>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a:t>
            </a:r>
            <a:endParaRPr/>
          </a:p>
        </p:txBody>
      </p:sp>
      <p:sp>
        <p:nvSpPr>
          <p:cNvPr id="500" name="Google Shape;500;p36"/>
          <p:cNvSpPr txBox="1"/>
          <p:nvPr/>
        </p:nvSpPr>
        <p:spPr>
          <a:xfrm>
            <a:off x="4643437" y="4724400"/>
            <a:ext cx="300037" cy="385762"/>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a:t>
            </a:r>
            <a:endParaRPr/>
          </a:p>
        </p:txBody>
      </p:sp>
      <p:sp>
        <p:nvSpPr>
          <p:cNvPr id="501" name="Google Shape;501;p36"/>
          <p:cNvSpPr txBox="1"/>
          <p:nvPr/>
        </p:nvSpPr>
        <p:spPr>
          <a:xfrm>
            <a:off x="4643437" y="4149725"/>
            <a:ext cx="331787" cy="400050"/>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N</a:t>
            </a:r>
            <a:endParaRPr/>
          </a:p>
        </p:txBody>
      </p:sp>
      <p:sp>
        <p:nvSpPr>
          <p:cNvPr id="502" name="Google Shape;502;p36"/>
          <p:cNvSpPr txBox="1"/>
          <p:nvPr/>
        </p:nvSpPr>
        <p:spPr>
          <a:xfrm>
            <a:off x="4716462" y="2492375"/>
            <a:ext cx="331787" cy="400050"/>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N</a:t>
            </a:r>
            <a:endParaRPr/>
          </a:p>
        </p:txBody>
      </p:sp>
      <p:sp>
        <p:nvSpPr>
          <p:cNvPr id="503" name="Google Shape;503;p36"/>
          <p:cNvSpPr txBox="1"/>
          <p:nvPr/>
        </p:nvSpPr>
        <p:spPr>
          <a:xfrm>
            <a:off x="320675" y="301625"/>
            <a:ext cx="6021387" cy="7604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Classificação de relacionamentos</a:t>
            </a:r>
            <a:endParaRPr/>
          </a:p>
        </p:txBody>
      </p:sp>
      <p:sp>
        <p:nvSpPr>
          <p:cNvPr id="504" name="Google Shape;504;p36"/>
          <p:cNvSpPr txBox="1"/>
          <p:nvPr/>
        </p:nvSpPr>
        <p:spPr>
          <a:xfrm>
            <a:off x="3959225" y="3213100"/>
            <a:ext cx="2592387" cy="941387"/>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Rl_Aluno Disciplina</a:t>
            </a:r>
            <a:endParaRPr/>
          </a:p>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Professor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7"/>
          <p:cNvSpPr txBox="1"/>
          <p:nvPr>
            <p:ph idx="4294967295" type="title"/>
          </p:nvPr>
        </p:nvSpPr>
        <p:spPr>
          <a:xfrm>
            <a:off x="312737" y="603250"/>
            <a:ext cx="6535737" cy="7969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Cardinalidade em relacionamento ternário</a:t>
            </a:r>
            <a:endParaRPr/>
          </a:p>
        </p:txBody>
      </p:sp>
      <p:sp>
        <p:nvSpPr>
          <p:cNvPr id="512" name="Google Shape;512;p37"/>
          <p:cNvSpPr txBox="1"/>
          <p:nvPr/>
        </p:nvSpPr>
        <p:spPr>
          <a:xfrm>
            <a:off x="2555875" y="1484312"/>
            <a:ext cx="1800225" cy="576262"/>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Aluno</a:t>
            </a:r>
            <a:endParaRPr/>
          </a:p>
        </p:txBody>
      </p:sp>
      <p:sp>
        <p:nvSpPr>
          <p:cNvPr id="513" name="Google Shape;513;p37"/>
          <p:cNvSpPr txBox="1"/>
          <p:nvPr/>
        </p:nvSpPr>
        <p:spPr>
          <a:xfrm>
            <a:off x="4427537" y="5229225"/>
            <a:ext cx="1800225" cy="576262"/>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Professor</a:t>
            </a:r>
            <a:endParaRPr/>
          </a:p>
        </p:txBody>
      </p:sp>
      <p:cxnSp>
        <p:nvCxnSpPr>
          <p:cNvPr id="514" name="Google Shape;514;p37"/>
          <p:cNvCxnSpPr/>
          <p:nvPr/>
        </p:nvCxnSpPr>
        <p:spPr>
          <a:xfrm flipH="1">
            <a:off x="5327650" y="4154487"/>
            <a:ext cx="1587" cy="1060450"/>
          </a:xfrm>
          <a:prstGeom prst="straightConnector1">
            <a:avLst/>
          </a:prstGeom>
          <a:noFill/>
          <a:ln cap="flat" cmpd="sng" w="28575">
            <a:solidFill>
              <a:schemeClr val="dk1"/>
            </a:solidFill>
            <a:prstDash val="solid"/>
            <a:miter lim="800000"/>
            <a:headEnd len="med" w="med" type="none"/>
            <a:tailEnd len="med" w="med" type="none"/>
          </a:ln>
        </p:spPr>
      </p:cxnSp>
      <p:cxnSp>
        <p:nvCxnSpPr>
          <p:cNvPr id="515" name="Google Shape;515;p37"/>
          <p:cNvCxnSpPr/>
          <p:nvPr/>
        </p:nvCxnSpPr>
        <p:spPr>
          <a:xfrm>
            <a:off x="3419475" y="2060575"/>
            <a:ext cx="1368425" cy="1152525"/>
          </a:xfrm>
          <a:prstGeom prst="straightConnector1">
            <a:avLst/>
          </a:prstGeom>
          <a:noFill/>
          <a:ln cap="flat" cmpd="sng" w="28575">
            <a:solidFill>
              <a:schemeClr val="dk1"/>
            </a:solidFill>
            <a:prstDash val="solid"/>
            <a:miter lim="800000"/>
            <a:headEnd len="med" w="med" type="none"/>
            <a:tailEnd len="med" w="med" type="none"/>
          </a:ln>
        </p:spPr>
      </p:cxnSp>
      <p:cxnSp>
        <p:nvCxnSpPr>
          <p:cNvPr id="516" name="Google Shape;516;p37"/>
          <p:cNvCxnSpPr/>
          <p:nvPr/>
        </p:nvCxnSpPr>
        <p:spPr>
          <a:xfrm flipH="1">
            <a:off x="5940425" y="2070100"/>
            <a:ext cx="1282700" cy="1143000"/>
          </a:xfrm>
          <a:prstGeom prst="straightConnector1">
            <a:avLst/>
          </a:prstGeom>
          <a:noFill/>
          <a:ln cap="flat" cmpd="sng" w="28575">
            <a:solidFill>
              <a:schemeClr val="dk1"/>
            </a:solidFill>
            <a:prstDash val="solid"/>
            <a:miter lim="800000"/>
            <a:headEnd len="med" w="med" type="none"/>
            <a:tailEnd len="med" w="med" type="none"/>
          </a:ln>
        </p:spPr>
      </p:cxnSp>
      <p:sp>
        <p:nvSpPr>
          <p:cNvPr id="517" name="Google Shape;517;p37"/>
          <p:cNvSpPr txBox="1"/>
          <p:nvPr/>
        </p:nvSpPr>
        <p:spPr>
          <a:xfrm>
            <a:off x="5940425" y="1484312"/>
            <a:ext cx="2592387" cy="576262"/>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Disciplina</a:t>
            </a:r>
            <a:endParaRPr/>
          </a:p>
        </p:txBody>
      </p:sp>
      <p:sp>
        <p:nvSpPr>
          <p:cNvPr id="518" name="Google Shape;518;p37"/>
          <p:cNvSpPr txBox="1"/>
          <p:nvPr/>
        </p:nvSpPr>
        <p:spPr>
          <a:xfrm>
            <a:off x="2268537" y="1268412"/>
            <a:ext cx="2303462" cy="1008062"/>
          </a:xfrm>
          <a:prstGeom prst="rect">
            <a:avLst/>
          </a:prstGeom>
          <a:noFill/>
          <a:ln cap="flat" cmpd="sng" w="254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9" name="Google Shape;519;p37"/>
          <p:cNvSpPr txBox="1"/>
          <p:nvPr/>
        </p:nvSpPr>
        <p:spPr>
          <a:xfrm>
            <a:off x="6516687" y="2852737"/>
            <a:ext cx="331787" cy="400050"/>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N</a:t>
            </a:r>
            <a:endParaRPr/>
          </a:p>
        </p:txBody>
      </p:sp>
      <p:sp>
        <p:nvSpPr>
          <p:cNvPr id="520" name="Google Shape;520;p37"/>
          <p:cNvSpPr txBox="1"/>
          <p:nvPr/>
        </p:nvSpPr>
        <p:spPr>
          <a:xfrm>
            <a:off x="0" y="5229225"/>
            <a:ext cx="8304212"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Separar a entidade aluno</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 Analisar o par disciplina/professor</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3 – Para cada par disciplina/professor podemos ter de 1 a N alunos</a:t>
            </a:r>
            <a:endParaRPr/>
          </a:p>
        </p:txBody>
      </p:sp>
      <p:cxnSp>
        <p:nvCxnSpPr>
          <p:cNvPr id="521" name="Google Shape;521;p37"/>
          <p:cNvCxnSpPr/>
          <p:nvPr/>
        </p:nvCxnSpPr>
        <p:spPr>
          <a:xfrm rot="10800000">
            <a:off x="4067175" y="3213100"/>
            <a:ext cx="2665412" cy="2663825"/>
          </a:xfrm>
          <a:prstGeom prst="straightConnector1">
            <a:avLst/>
          </a:prstGeom>
          <a:noFill/>
          <a:ln cap="sq" cmpd="sng" w="19050">
            <a:solidFill>
              <a:srgbClr val="0033CC"/>
            </a:solidFill>
            <a:prstDash val="solid"/>
            <a:miter lim="800000"/>
            <a:headEnd len="med" w="med" type="none"/>
            <a:tailEnd len="sm" w="sm" type="triangle"/>
          </a:ln>
        </p:spPr>
      </p:cxnSp>
      <p:sp>
        <p:nvSpPr>
          <p:cNvPr id="522" name="Google Shape;522;p37"/>
          <p:cNvSpPr txBox="1"/>
          <p:nvPr/>
        </p:nvSpPr>
        <p:spPr>
          <a:xfrm>
            <a:off x="3779837" y="2852737"/>
            <a:ext cx="331787" cy="400050"/>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N</a:t>
            </a:r>
            <a:endParaRPr/>
          </a:p>
        </p:txBody>
      </p:sp>
      <p:pic>
        <p:nvPicPr>
          <p:cNvPr id="523" name="Google Shape;523;p37"/>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524" name="Google Shape;524;p37"/>
          <p:cNvSpPr txBox="1"/>
          <p:nvPr/>
        </p:nvSpPr>
        <p:spPr>
          <a:xfrm>
            <a:off x="6588125" y="64008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525" name="Google Shape;525;p3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526" name="Google Shape;526;p37"/>
          <p:cNvSpPr txBox="1"/>
          <p:nvPr/>
        </p:nvSpPr>
        <p:spPr>
          <a:xfrm>
            <a:off x="7451725" y="2205037"/>
            <a:ext cx="300037" cy="384175"/>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a:t>
            </a:r>
            <a:endParaRPr/>
          </a:p>
        </p:txBody>
      </p:sp>
      <p:sp>
        <p:nvSpPr>
          <p:cNvPr id="527" name="Google Shape;527;p37"/>
          <p:cNvSpPr txBox="1"/>
          <p:nvPr/>
        </p:nvSpPr>
        <p:spPr>
          <a:xfrm>
            <a:off x="2916237" y="2420937"/>
            <a:ext cx="298450" cy="384175"/>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a:t>
            </a:r>
            <a:endParaRPr/>
          </a:p>
        </p:txBody>
      </p:sp>
      <p:sp>
        <p:nvSpPr>
          <p:cNvPr id="528" name="Google Shape;528;p37"/>
          <p:cNvSpPr txBox="1"/>
          <p:nvPr/>
        </p:nvSpPr>
        <p:spPr>
          <a:xfrm>
            <a:off x="4427537" y="4797425"/>
            <a:ext cx="298450" cy="384175"/>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a:t>
            </a:r>
            <a:endParaRPr/>
          </a:p>
        </p:txBody>
      </p:sp>
      <p:sp>
        <p:nvSpPr>
          <p:cNvPr id="529" name="Google Shape;529;p37"/>
          <p:cNvSpPr txBox="1"/>
          <p:nvPr/>
        </p:nvSpPr>
        <p:spPr>
          <a:xfrm>
            <a:off x="4500562" y="4076700"/>
            <a:ext cx="331787" cy="400050"/>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N</a:t>
            </a:r>
            <a:endParaRPr/>
          </a:p>
        </p:txBody>
      </p:sp>
      <p:sp>
        <p:nvSpPr>
          <p:cNvPr id="530" name="Google Shape;530;p37"/>
          <p:cNvSpPr txBox="1"/>
          <p:nvPr/>
        </p:nvSpPr>
        <p:spPr>
          <a:xfrm>
            <a:off x="349250" y="258762"/>
            <a:ext cx="6021387" cy="7604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Classificação de relacionamentos</a:t>
            </a:r>
            <a:endParaRPr/>
          </a:p>
        </p:txBody>
      </p:sp>
      <p:sp>
        <p:nvSpPr>
          <p:cNvPr id="531" name="Google Shape;531;p37"/>
          <p:cNvSpPr txBox="1"/>
          <p:nvPr/>
        </p:nvSpPr>
        <p:spPr>
          <a:xfrm>
            <a:off x="4151312" y="3213100"/>
            <a:ext cx="2592387" cy="941387"/>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Rl_Aluno Disciplina</a:t>
            </a:r>
            <a:endParaRPr/>
          </a:p>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Professor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8"/>
          <p:cNvSpPr txBox="1"/>
          <p:nvPr>
            <p:ph idx="4294967295" type="title"/>
          </p:nvPr>
        </p:nvSpPr>
        <p:spPr>
          <a:xfrm>
            <a:off x="582612" y="831850"/>
            <a:ext cx="5400675" cy="6397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Cardinalidade em relacionamento ternário</a:t>
            </a:r>
            <a:endParaRPr/>
          </a:p>
        </p:txBody>
      </p:sp>
      <p:sp>
        <p:nvSpPr>
          <p:cNvPr id="539" name="Google Shape;539;p38"/>
          <p:cNvSpPr txBox="1"/>
          <p:nvPr/>
        </p:nvSpPr>
        <p:spPr>
          <a:xfrm>
            <a:off x="2555875" y="1484312"/>
            <a:ext cx="1800225" cy="576262"/>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Aluno</a:t>
            </a:r>
            <a:endParaRPr/>
          </a:p>
        </p:txBody>
      </p:sp>
      <p:sp>
        <p:nvSpPr>
          <p:cNvPr id="540" name="Google Shape;540;p38"/>
          <p:cNvSpPr txBox="1"/>
          <p:nvPr/>
        </p:nvSpPr>
        <p:spPr>
          <a:xfrm>
            <a:off x="4427537" y="5229225"/>
            <a:ext cx="1800225" cy="576262"/>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Professor</a:t>
            </a:r>
            <a:endParaRPr/>
          </a:p>
        </p:txBody>
      </p:sp>
      <p:cxnSp>
        <p:nvCxnSpPr>
          <p:cNvPr id="541" name="Google Shape;541;p38"/>
          <p:cNvCxnSpPr/>
          <p:nvPr/>
        </p:nvCxnSpPr>
        <p:spPr>
          <a:xfrm flipH="1">
            <a:off x="5327650" y="4154487"/>
            <a:ext cx="1587" cy="1060450"/>
          </a:xfrm>
          <a:prstGeom prst="straightConnector1">
            <a:avLst/>
          </a:prstGeom>
          <a:noFill/>
          <a:ln cap="flat" cmpd="sng" w="28575">
            <a:solidFill>
              <a:schemeClr val="dk1"/>
            </a:solidFill>
            <a:prstDash val="solid"/>
            <a:miter lim="800000"/>
            <a:headEnd len="med" w="med" type="none"/>
            <a:tailEnd len="med" w="med" type="none"/>
          </a:ln>
        </p:spPr>
      </p:cxnSp>
      <p:cxnSp>
        <p:nvCxnSpPr>
          <p:cNvPr id="542" name="Google Shape;542;p38"/>
          <p:cNvCxnSpPr/>
          <p:nvPr/>
        </p:nvCxnSpPr>
        <p:spPr>
          <a:xfrm>
            <a:off x="3419475" y="2060575"/>
            <a:ext cx="1368425" cy="1152525"/>
          </a:xfrm>
          <a:prstGeom prst="straightConnector1">
            <a:avLst/>
          </a:prstGeom>
          <a:noFill/>
          <a:ln cap="flat" cmpd="sng" w="28575">
            <a:solidFill>
              <a:schemeClr val="dk1"/>
            </a:solidFill>
            <a:prstDash val="solid"/>
            <a:miter lim="800000"/>
            <a:headEnd len="med" w="med" type="none"/>
            <a:tailEnd len="med" w="med" type="none"/>
          </a:ln>
        </p:spPr>
      </p:cxnSp>
      <p:cxnSp>
        <p:nvCxnSpPr>
          <p:cNvPr id="543" name="Google Shape;543;p38"/>
          <p:cNvCxnSpPr/>
          <p:nvPr/>
        </p:nvCxnSpPr>
        <p:spPr>
          <a:xfrm flipH="1">
            <a:off x="5940425" y="2070100"/>
            <a:ext cx="1282700" cy="1143000"/>
          </a:xfrm>
          <a:prstGeom prst="straightConnector1">
            <a:avLst/>
          </a:prstGeom>
          <a:noFill/>
          <a:ln cap="flat" cmpd="sng" w="28575">
            <a:solidFill>
              <a:schemeClr val="dk1"/>
            </a:solidFill>
            <a:prstDash val="solid"/>
            <a:miter lim="800000"/>
            <a:headEnd len="med" w="med" type="none"/>
            <a:tailEnd len="med" w="med" type="none"/>
          </a:ln>
        </p:spPr>
      </p:cxnSp>
      <p:sp>
        <p:nvSpPr>
          <p:cNvPr id="544" name="Google Shape;544;p38"/>
          <p:cNvSpPr txBox="1"/>
          <p:nvPr/>
        </p:nvSpPr>
        <p:spPr>
          <a:xfrm>
            <a:off x="5940425" y="1484312"/>
            <a:ext cx="2592387" cy="576262"/>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Disciplina</a:t>
            </a:r>
            <a:endParaRPr/>
          </a:p>
        </p:txBody>
      </p:sp>
      <p:sp>
        <p:nvSpPr>
          <p:cNvPr id="545" name="Google Shape;545;p38"/>
          <p:cNvSpPr txBox="1"/>
          <p:nvPr/>
        </p:nvSpPr>
        <p:spPr>
          <a:xfrm>
            <a:off x="4211637" y="5013325"/>
            <a:ext cx="2303462" cy="1008062"/>
          </a:xfrm>
          <a:prstGeom prst="rect">
            <a:avLst/>
          </a:prstGeom>
          <a:noFill/>
          <a:ln cap="flat" cmpd="sng" w="254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6" name="Google Shape;546;p38"/>
          <p:cNvSpPr txBox="1"/>
          <p:nvPr/>
        </p:nvSpPr>
        <p:spPr>
          <a:xfrm>
            <a:off x="6516687" y="2852737"/>
            <a:ext cx="331787" cy="400050"/>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N</a:t>
            </a:r>
            <a:endParaRPr/>
          </a:p>
        </p:txBody>
      </p:sp>
      <p:sp>
        <p:nvSpPr>
          <p:cNvPr id="547" name="Google Shape;547;p38"/>
          <p:cNvSpPr txBox="1"/>
          <p:nvPr/>
        </p:nvSpPr>
        <p:spPr>
          <a:xfrm>
            <a:off x="0" y="5373687"/>
            <a:ext cx="8894762"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Separar a entidade professor</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 Analisar o par Aluno/disciplina</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3 – Para cada par Aluno/disciplina podemos ter 1 professor relacionado</a:t>
            </a:r>
            <a:endParaRPr/>
          </a:p>
        </p:txBody>
      </p:sp>
      <p:cxnSp>
        <p:nvCxnSpPr>
          <p:cNvPr id="548" name="Google Shape;548;p38"/>
          <p:cNvCxnSpPr/>
          <p:nvPr/>
        </p:nvCxnSpPr>
        <p:spPr>
          <a:xfrm rot="10800000">
            <a:off x="5580062" y="4797425"/>
            <a:ext cx="0" cy="1223962"/>
          </a:xfrm>
          <a:prstGeom prst="straightConnector1">
            <a:avLst/>
          </a:prstGeom>
          <a:noFill/>
          <a:ln cap="sq" cmpd="sng" w="19050">
            <a:solidFill>
              <a:srgbClr val="0033CC"/>
            </a:solidFill>
            <a:prstDash val="solid"/>
            <a:miter lim="800000"/>
            <a:headEnd len="med" w="med" type="none"/>
            <a:tailEnd len="sm" w="sm" type="triangle"/>
          </a:ln>
        </p:spPr>
      </p:cxnSp>
      <p:sp>
        <p:nvSpPr>
          <p:cNvPr id="549" name="Google Shape;549;p38"/>
          <p:cNvSpPr txBox="1"/>
          <p:nvPr/>
        </p:nvSpPr>
        <p:spPr>
          <a:xfrm>
            <a:off x="3808412" y="2781300"/>
            <a:ext cx="331787" cy="400050"/>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N</a:t>
            </a:r>
            <a:endParaRPr/>
          </a:p>
        </p:txBody>
      </p:sp>
      <p:sp>
        <p:nvSpPr>
          <p:cNvPr id="550" name="Google Shape;550;p38"/>
          <p:cNvSpPr txBox="1"/>
          <p:nvPr/>
        </p:nvSpPr>
        <p:spPr>
          <a:xfrm>
            <a:off x="5364162" y="4508500"/>
            <a:ext cx="296862" cy="400050"/>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a:t>
            </a:r>
            <a:endParaRPr/>
          </a:p>
        </p:txBody>
      </p:sp>
      <p:pic>
        <p:nvPicPr>
          <p:cNvPr id="551" name="Google Shape;551;p38"/>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552" name="Google Shape;552;p3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553" name="Google Shape;553;p3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554" name="Google Shape;554;p38"/>
          <p:cNvSpPr txBox="1"/>
          <p:nvPr/>
        </p:nvSpPr>
        <p:spPr>
          <a:xfrm>
            <a:off x="5651500" y="4005262"/>
            <a:ext cx="331787" cy="400050"/>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N</a:t>
            </a:r>
            <a:endParaRPr/>
          </a:p>
        </p:txBody>
      </p:sp>
      <p:sp>
        <p:nvSpPr>
          <p:cNvPr id="555" name="Google Shape;555;p38"/>
          <p:cNvSpPr txBox="1"/>
          <p:nvPr/>
        </p:nvSpPr>
        <p:spPr>
          <a:xfrm>
            <a:off x="7308850" y="2349500"/>
            <a:ext cx="296862" cy="400050"/>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a:t>
            </a:r>
            <a:endParaRPr/>
          </a:p>
        </p:txBody>
      </p:sp>
      <p:sp>
        <p:nvSpPr>
          <p:cNvPr id="556" name="Google Shape;556;p38"/>
          <p:cNvSpPr txBox="1"/>
          <p:nvPr/>
        </p:nvSpPr>
        <p:spPr>
          <a:xfrm>
            <a:off x="3203575" y="2276475"/>
            <a:ext cx="296862" cy="400050"/>
          </a:xfrm>
          <a:prstGeom prst="rect">
            <a:avLst/>
          </a:prstGeom>
          <a:noFill/>
          <a:ln>
            <a:noFill/>
          </a:ln>
        </p:spPr>
        <p:txBody>
          <a:bodyPr anchorCtr="0" anchor="t" bIns="46800" lIns="90000" spcFirstLastPara="1" rIns="90000" wrap="square" tIns="46800">
            <a:spAutoFit/>
          </a:bodyPr>
          <a:lstStyle/>
          <a:p>
            <a:pPr indent="0" lvl="0" marL="0" marR="0" rtl="0" algn="l">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1</a:t>
            </a:r>
            <a:endParaRPr/>
          </a:p>
        </p:txBody>
      </p:sp>
      <p:sp>
        <p:nvSpPr>
          <p:cNvPr id="557" name="Google Shape;557;p38"/>
          <p:cNvSpPr txBox="1"/>
          <p:nvPr/>
        </p:nvSpPr>
        <p:spPr>
          <a:xfrm>
            <a:off x="560387" y="284162"/>
            <a:ext cx="6021387" cy="7604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Classificação de relacionamentos</a:t>
            </a:r>
            <a:endParaRPr/>
          </a:p>
        </p:txBody>
      </p:sp>
      <p:sp>
        <p:nvSpPr>
          <p:cNvPr id="558" name="Google Shape;558;p38"/>
          <p:cNvSpPr txBox="1"/>
          <p:nvPr/>
        </p:nvSpPr>
        <p:spPr>
          <a:xfrm>
            <a:off x="4075112" y="3224212"/>
            <a:ext cx="2592387" cy="941387"/>
          </a:xfrm>
          <a:prstGeom prst="rect">
            <a:avLst/>
          </a:prstGeom>
          <a:noFill/>
          <a:ln cap="flat" cmpd="sng" w="2857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Rl_Aluno Disciplina</a:t>
            </a:r>
            <a:endParaRPr/>
          </a:p>
          <a:p>
            <a:pPr indent="0" lvl="0" marL="0" marR="0" rtl="0" algn="ctr">
              <a:lnSpc>
                <a:spcPct val="101000"/>
              </a:lnSpc>
              <a:spcBef>
                <a:spcPts val="0"/>
              </a:spcBef>
              <a:spcAft>
                <a:spcPts val="0"/>
              </a:spcAft>
              <a:buClr>
                <a:schemeClr val="dk1"/>
              </a:buClr>
              <a:buSzPts val="2000"/>
              <a:buFont typeface="Arial Narrow"/>
              <a:buNone/>
            </a:pPr>
            <a:r>
              <a:rPr b="0" i="0" lang="en-US" sz="2000" u="none">
                <a:solidFill>
                  <a:schemeClr val="dk1"/>
                </a:solidFill>
                <a:latin typeface="Arial Narrow"/>
                <a:ea typeface="Arial Narrow"/>
                <a:cs typeface="Arial Narrow"/>
                <a:sym typeface="Arial Narrow"/>
              </a:rPr>
              <a:t>Professor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500"/>
                                        <p:tgtEl>
                                          <p:spTgt spid="5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9"/>
          <p:cNvSpPr txBox="1"/>
          <p:nvPr>
            <p:ph type="ctrTitle"/>
          </p:nvPr>
        </p:nvSpPr>
        <p:spPr>
          <a:xfrm>
            <a:off x="2051050" y="1987550"/>
            <a:ext cx="6019800" cy="14414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2800"/>
              <a:buFont typeface="Arial"/>
              <a:buNone/>
            </a:pPr>
            <a:r>
              <a:rPr b="0" i="0" lang="en-US" sz="2800" u="none">
                <a:solidFill>
                  <a:srgbClr val="FFFFFF"/>
                </a:solidFill>
                <a:latin typeface="Arial"/>
                <a:ea typeface="Arial"/>
                <a:cs typeface="Arial"/>
                <a:sym typeface="Arial"/>
              </a:rPr>
              <a:t>MER Estendido - Classe</a:t>
            </a:r>
            <a:endParaRPr/>
          </a:p>
        </p:txBody>
      </p:sp>
      <p:sp>
        <p:nvSpPr>
          <p:cNvPr id="565" name="Google Shape;565;p3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566" name="Google Shape;566;p3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pic>
        <p:nvPicPr>
          <p:cNvPr id="567" name="Google Shape;567;p39"/>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2"/>
          <p:cNvPicPr preferRelativeResize="0"/>
          <p:nvPr/>
        </p:nvPicPr>
        <p:blipFill rotWithShape="1">
          <a:blip r:embed="rId3">
            <a:alphaModFix/>
          </a:blip>
          <a:srcRect b="0" l="0" r="0" t="0"/>
          <a:stretch/>
        </p:blipFill>
        <p:spPr>
          <a:xfrm>
            <a:off x="804862" y="1533525"/>
            <a:ext cx="7534275" cy="3790950"/>
          </a:xfrm>
          <a:prstGeom prst="rect">
            <a:avLst/>
          </a:prstGeom>
          <a:noFill/>
          <a:ln>
            <a:noFill/>
          </a:ln>
        </p:spPr>
      </p:pic>
      <p:sp>
        <p:nvSpPr>
          <p:cNvPr id="205" name="Google Shape;205;p22"/>
          <p:cNvSpPr txBox="1"/>
          <p:nvPr>
            <p:ph type="title"/>
          </p:nvPr>
        </p:nvSpPr>
        <p:spPr>
          <a:xfrm>
            <a:off x="177800" y="1587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i="0" lang="en-US" sz="2400" u="none">
                <a:solidFill>
                  <a:srgbClr val="000000"/>
                </a:solidFill>
                <a:latin typeface="Arial"/>
                <a:ea typeface="Arial"/>
                <a:cs typeface="Arial"/>
                <a:sym typeface="Arial"/>
              </a:rPr>
              <a:t>Planejamento</a:t>
            </a:r>
            <a:endParaRPr/>
          </a:p>
        </p:txBody>
      </p:sp>
      <p:sp>
        <p:nvSpPr>
          <p:cNvPr id="206" name="Google Shape;206;p2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207" name="Google Shape;207;p22"/>
          <p:cNvPicPr preferRelativeResize="0"/>
          <p:nvPr/>
        </p:nvPicPr>
        <p:blipFill rotWithShape="1">
          <a:blip r:embed="rId4">
            <a:alphaModFix/>
          </a:blip>
          <a:srcRect b="0" l="0" r="0" t="0"/>
          <a:stretch/>
        </p:blipFill>
        <p:spPr>
          <a:xfrm>
            <a:off x="7235825" y="755650"/>
            <a:ext cx="1439862" cy="495300"/>
          </a:xfrm>
          <a:prstGeom prst="rect">
            <a:avLst/>
          </a:prstGeom>
          <a:noFill/>
          <a:ln>
            <a:noFill/>
          </a:ln>
        </p:spPr>
      </p:pic>
      <p:sp>
        <p:nvSpPr>
          <p:cNvPr id="208" name="Google Shape;208;p22"/>
          <p:cNvSpPr/>
          <p:nvPr/>
        </p:nvSpPr>
        <p:spPr>
          <a:xfrm>
            <a:off x="5940425" y="2565400"/>
            <a:ext cx="496887" cy="280987"/>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9" name="Google Shape;209;p2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210" name="Google Shape;210;p2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08 - MER - Estendido</a:t>
            </a:r>
            <a:endParaRPr/>
          </a:p>
        </p:txBody>
      </p:sp>
      <p:sp>
        <p:nvSpPr>
          <p:cNvPr id="211" name="Google Shape;211;p2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0"/>
          <p:cNvSpPr txBox="1"/>
          <p:nvPr>
            <p:ph type="title"/>
          </p:nvPr>
        </p:nvSpPr>
        <p:spPr>
          <a:xfrm>
            <a:off x="684212" y="765175"/>
            <a:ext cx="525621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Classe</a:t>
            </a:r>
            <a:endParaRPr/>
          </a:p>
        </p:txBody>
      </p:sp>
      <p:sp>
        <p:nvSpPr>
          <p:cNvPr id="573" name="Google Shape;573;p40"/>
          <p:cNvSpPr txBox="1"/>
          <p:nvPr>
            <p:ph idx="1" type="body"/>
          </p:nvPr>
        </p:nvSpPr>
        <p:spPr>
          <a:xfrm>
            <a:off x="468312" y="2060575"/>
            <a:ext cx="3455987" cy="16573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Uma classe especifica uma estrutura de dados e os métodos operacionais permissíveis que se aplicam a cada um de seus objetos.</a:t>
            </a:r>
            <a:endParaRPr/>
          </a:p>
        </p:txBody>
      </p:sp>
      <p:pic>
        <p:nvPicPr>
          <p:cNvPr id="574" name="Google Shape;574;p40"/>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575" name="Google Shape;575;p4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576" name="Google Shape;576;p4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577" name="Google Shape;577;p40"/>
          <p:cNvPicPr preferRelativeResize="0"/>
          <p:nvPr/>
        </p:nvPicPr>
        <p:blipFill rotWithShape="1">
          <a:blip r:embed="rId4">
            <a:alphaModFix/>
          </a:blip>
          <a:srcRect b="0" l="0" r="0" t="0"/>
          <a:stretch/>
        </p:blipFill>
        <p:spPr>
          <a:xfrm>
            <a:off x="4543425" y="1628775"/>
            <a:ext cx="4156075" cy="38877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1"/>
          <p:cNvSpPr txBox="1"/>
          <p:nvPr>
            <p:ph type="title"/>
          </p:nvPr>
        </p:nvSpPr>
        <p:spPr>
          <a:xfrm>
            <a:off x="684212" y="765175"/>
            <a:ext cx="525621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Objeto</a:t>
            </a:r>
            <a:endParaRPr/>
          </a:p>
        </p:txBody>
      </p:sp>
      <p:sp>
        <p:nvSpPr>
          <p:cNvPr id="583" name="Google Shape;583;p41"/>
          <p:cNvSpPr txBox="1"/>
          <p:nvPr>
            <p:ph idx="1" type="body"/>
          </p:nvPr>
        </p:nvSpPr>
        <p:spPr>
          <a:xfrm>
            <a:off x="468312" y="2060575"/>
            <a:ext cx="3671887" cy="16573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Um objeto é capaz de armazenar estados através de seus atributos.</a:t>
            </a:r>
            <a:endParaRPr/>
          </a:p>
          <a:p>
            <a:pPr indent="-342900" lvl="0" marL="342900" marR="0" rtl="0" algn="just">
              <a:lnSpc>
                <a:spcPct val="100000"/>
              </a:lnSpc>
              <a:spcBef>
                <a:spcPts val="480"/>
              </a:spcBef>
              <a:spcAft>
                <a:spcPts val="0"/>
              </a:spcAft>
              <a:buClr>
                <a:schemeClr val="lt2"/>
              </a:buClr>
              <a:buSzPts val="1800"/>
              <a:buFont typeface="Noto Sans Symbols"/>
              <a:buNone/>
            </a:pPr>
            <a:r>
              <a:rPr b="1" i="0" lang="en-US" sz="2400" u="none">
                <a:solidFill>
                  <a:schemeClr val="dk1"/>
                </a:solidFill>
                <a:latin typeface="Arial"/>
                <a:ea typeface="Arial"/>
                <a:cs typeface="Arial"/>
                <a:sym typeface="Arial"/>
              </a:rPr>
              <a:t> </a:t>
            </a:r>
            <a:endParaRPr/>
          </a:p>
          <a:p>
            <a:pPr indent="-342900" lvl="0" marL="342900" marR="0" rtl="0" algn="just">
              <a:lnSpc>
                <a:spcPct val="10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Exemplo de objetos da classe Humanos: João, José, Maria</a:t>
            </a:r>
            <a:endParaRPr/>
          </a:p>
        </p:txBody>
      </p:sp>
      <p:pic>
        <p:nvPicPr>
          <p:cNvPr id="584" name="Google Shape;584;p41"/>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585" name="Google Shape;585;p41"/>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586" name="Google Shape;586;p4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587" name="Google Shape;587;p41"/>
          <p:cNvPicPr preferRelativeResize="0"/>
          <p:nvPr/>
        </p:nvPicPr>
        <p:blipFill rotWithShape="1">
          <a:blip r:embed="rId4">
            <a:alphaModFix/>
          </a:blip>
          <a:srcRect b="0" l="0" r="0" t="0"/>
          <a:stretch/>
        </p:blipFill>
        <p:spPr>
          <a:xfrm>
            <a:off x="4543425" y="1628775"/>
            <a:ext cx="4156075" cy="38877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2"/>
          <p:cNvSpPr txBox="1"/>
          <p:nvPr>
            <p:ph type="ctrTitle"/>
          </p:nvPr>
        </p:nvSpPr>
        <p:spPr>
          <a:xfrm>
            <a:off x="2051050" y="1987550"/>
            <a:ext cx="6019800" cy="14414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2800"/>
              <a:buFont typeface="Arial"/>
              <a:buNone/>
            </a:pPr>
            <a:r>
              <a:rPr b="1" i="0" lang="en-US" sz="2800" u="none">
                <a:solidFill>
                  <a:srgbClr val="FFFFFF"/>
                </a:solidFill>
                <a:latin typeface="Arial"/>
                <a:ea typeface="Arial"/>
                <a:cs typeface="Arial"/>
                <a:sym typeface="Arial"/>
              </a:rPr>
              <a:t>MER Estendido</a:t>
            </a:r>
            <a:endParaRPr/>
          </a:p>
        </p:txBody>
      </p:sp>
      <p:sp>
        <p:nvSpPr>
          <p:cNvPr id="594" name="Google Shape;594;p4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595" name="Google Shape;595;p4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pic>
        <p:nvPicPr>
          <p:cNvPr id="596" name="Google Shape;596;p42"/>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3"/>
          <p:cNvSpPr txBox="1"/>
          <p:nvPr>
            <p:ph type="title"/>
          </p:nvPr>
        </p:nvSpPr>
        <p:spPr>
          <a:xfrm>
            <a:off x="684212" y="765175"/>
            <a:ext cx="525621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MER Estendido</a:t>
            </a:r>
            <a:endParaRPr/>
          </a:p>
        </p:txBody>
      </p:sp>
      <p:sp>
        <p:nvSpPr>
          <p:cNvPr id="602" name="Google Shape;602;p43"/>
          <p:cNvSpPr txBox="1"/>
          <p:nvPr>
            <p:ph idx="1" type="body"/>
          </p:nvPr>
        </p:nvSpPr>
        <p:spPr>
          <a:xfrm>
            <a:off x="468312" y="2060575"/>
            <a:ext cx="2841625" cy="16573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2400"/>
              <a:buFont typeface="Noto Sans Symbols"/>
              <a:buNone/>
            </a:pPr>
            <a:r>
              <a:rPr b="0" i="0" lang="en-US" sz="3200" u="none">
                <a:solidFill>
                  <a:schemeClr val="dk1"/>
                </a:solidFill>
                <a:latin typeface="Arial"/>
                <a:ea typeface="Arial"/>
                <a:cs typeface="Arial"/>
                <a:sym typeface="Arial"/>
              </a:rPr>
              <a:t>	</a:t>
            </a:r>
            <a:r>
              <a:rPr b="1" i="0" lang="en-US" sz="2400" u="none">
                <a:solidFill>
                  <a:schemeClr val="dk1"/>
                </a:solidFill>
                <a:latin typeface="Arial"/>
                <a:ea typeface="Arial"/>
                <a:cs typeface="Arial"/>
                <a:sym typeface="Arial"/>
              </a:rPr>
              <a:t>Introduz uma semântica adicional no MER.</a:t>
            </a:r>
            <a:endParaRPr/>
          </a:p>
        </p:txBody>
      </p:sp>
      <p:pic>
        <p:nvPicPr>
          <p:cNvPr id="603" name="Google Shape;603;p43"/>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604" name="Google Shape;604;p4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605" name="Google Shape;605;p4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606" name="Google Shape;606;p43"/>
          <p:cNvPicPr preferRelativeResize="0"/>
          <p:nvPr/>
        </p:nvPicPr>
        <p:blipFill rotWithShape="1">
          <a:blip r:embed="rId4">
            <a:alphaModFix/>
          </a:blip>
          <a:srcRect b="0" l="0" r="0" t="0"/>
          <a:stretch/>
        </p:blipFill>
        <p:spPr>
          <a:xfrm>
            <a:off x="3489325" y="2222500"/>
            <a:ext cx="5654675" cy="2387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4"/>
          <p:cNvSpPr txBox="1"/>
          <p:nvPr>
            <p:ph type="title"/>
          </p:nvPr>
        </p:nvSpPr>
        <p:spPr>
          <a:xfrm>
            <a:off x="336550" y="1044575"/>
            <a:ext cx="8531225" cy="7191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Generalização e Especialização </a:t>
            </a:r>
            <a:endParaRPr/>
          </a:p>
        </p:txBody>
      </p:sp>
      <p:sp>
        <p:nvSpPr>
          <p:cNvPr id="612" name="Google Shape;612;p44"/>
          <p:cNvSpPr txBox="1"/>
          <p:nvPr>
            <p:ph idx="1" type="body"/>
          </p:nvPr>
        </p:nvSpPr>
        <p:spPr>
          <a:xfrm>
            <a:off x="179387" y="2043112"/>
            <a:ext cx="3600450" cy="16748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2400"/>
              <a:buFont typeface="Noto Sans Symbols"/>
              <a:buNone/>
            </a:pPr>
            <a:r>
              <a:rPr b="0" i="0" lang="en-US" sz="32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Dado que é associado a cada ocorrência de uma entidade ou de um relacionamento</a:t>
            </a:r>
            <a:endParaRPr/>
          </a:p>
        </p:txBody>
      </p:sp>
      <p:pic>
        <p:nvPicPr>
          <p:cNvPr id="613" name="Google Shape;613;p44"/>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614" name="Google Shape;614;p4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615" name="Google Shape;615;p4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616" name="Google Shape;616;p44"/>
          <p:cNvPicPr preferRelativeResize="0"/>
          <p:nvPr/>
        </p:nvPicPr>
        <p:blipFill rotWithShape="1">
          <a:blip r:embed="rId4">
            <a:alphaModFix/>
          </a:blip>
          <a:srcRect b="0" l="0" r="0" t="0"/>
          <a:stretch/>
        </p:blipFill>
        <p:spPr>
          <a:xfrm>
            <a:off x="4140200" y="2108200"/>
            <a:ext cx="4257675" cy="2667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5"/>
          <p:cNvSpPr txBox="1"/>
          <p:nvPr>
            <p:ph type="title"/>
          </p:nvPr>
        </p:nvSpPr>
        <p:spPr>
          <a:xfrm>
            <a:off x="336550" y="1044575"/>
            <a:ext cx="8531225" cy="7191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Generalização e Especialização </a:t>
            </a:r>
            <a:endParaRPr/>
          </a:p>
        </p:txBody>
      </p:sp>
      <p:sp>
        <p:nvSpPr>
          <p:cNvPr id="622" name="Google Shape;622;p45"/>
          <p:cNvSpPr txBox="1"/>
          <p:nvPr>
            <p:ph idx="1" type="body"/>
          </p:nvPr>
        </p:nvSpPr>
        <p:spPr>
          <a:xfrm>
            <a:off x="12700" y="4797425"/>
            <a:ext cx="8231187" cy="16748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Os conceitos </a:t>
            </a:r>
            <a:r>
              <a:rPr b="1" i="0" lang="en-US" sz="2000" u="none">
                <a:solidFill>
                  <a:schemeClr val="dk1"/>
                </a:solidFill>
                <a:latin typeface="Arial"/>
                <a:ea typeface="Arial"/>
                <a:cs typeface="Arial"/>
                <a:sym typeface="Arial"/>
              </a:rPr>
              <a:t>superclasse</a:t>
            </a:r>
            <a:r>
              <a:rPr b="0" i="0" lang="en-US" sz="2000" u="none">
                <a:solidFill>
                  <a:schemeClr val="dk1"/>
                </a:solidFill>
                <a:latin typeface="Arial"/>
                <a:ea typeface="Arial"/>
                <a:cs typeface="Arial"/>
                <a:sym typeface="Arial"/>
              </a:rPr>
              <a:t> (supertipo), </a:t>
            </a:r>
            <a:r>
              <a:rPr b="1" i="0" lang="en-US" sz="2000" u="none">
                <a:solidFill>
                  <a:schemeClr val="dk1"/>
                </a:solidFill>
                <a:latin typeface="Arial"/>
                <a:ea typeface="Arial"/>
                <a:cs typeface="Arial"/>
                <a:sym typeface="Arial"/>
              </a:rPr>
              <a:t>subclasse</a:t>
            </a:r>
            <a:r>
              <a:rPr b="0" i="0" lang="en-US" sz="2000" u="none">
                <a:solidFill>
                  <a:schemeClr val="dk1"/>
                </a:solidFill>
                <a:latin typeface="Arial"/>
                <a:ea typeface="Arial"/>
                <a:cs typeface="Arial"/>
                <a:sym typeface="Arial"/>
              </a:rPr>
              <a:t> (subtipo), </a:t>
            </a:r>
            <a:r>
              <a:rPr b="1" i="0" lang="en-US" sz="2000" u="none">
                <a:solidFill>
                  <a:schemeClr val="dk1"/>
                </a:solidFill>
                <a:latin typeface="Arial"/>
                <a:ea typeface="Arial"/>
                <a:cs typeface="Arial"/>
                <a:sym typeface="Arial"/>
              </a:rPr>
              <a:t>herança</a:t>
            </a:r>
            <a:r>
              <a:rPr b="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generalização</a:t>
            </a:r>
            <a:r>
              <a:rPr b="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especialização</a:t>
            </a:r>
            <a:r>
              <a:rPr b="0" i="0" lang="en-US" sz="2000" u="none">
                <a:solidFill>
                  <a:schemeClr val="dk1"/>
                </a:solidFill>
                <a:latin typeface="Arial"/>
                <a:ea typeface="Arial"/>
                <a:cs typeface="Arial"/>
                <a:sym typeface="Arial"/>
              </a:rPr>
              <a:t> estão intimamente relacionados</a:t>
            </a:r>
            <a:r>
              <a:rPr b="0" i="0" lang="en-US" sz="3200" u="none">
                <a:solidFill>
                  <a:schemeClr val="dk1"/>
                </a:solidFill>
                <a:latin typeface="Arial"/>
                <a:ea typeface="Arial"/>
                <a:cs typeface="Arial"/>
                <a:sym typeface="Arial"/>
              </a:rPr>
              <a:t>.</a:t>
            </a:r>
            <a:endParaRPr/>
          </a:p>
        </p:txBody>
      </p:sp>
      <p:pic>
        <p:nvPicPr>
          <p:cNvPr id="623" name="Google Shape;623;p45"/>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624" name="Google Shape;624;p4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625" name="Google Shape;625;p4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626" name="Google Shape;626;p45"/>
          <p:cNvPicPr preferRelativeResize="0"/>
          <p:nvPr/>
        </p:nvPicPr>
        <p:blipFill rotWithShape="1">
          <a:blip r:embed="rId4">
            <a:alphaModFix/>
          </a:blip>
          <a:srcRect b="0" l="0" r="0" t="0"/>
          <a:stretch/>
        </p:blipFill>
        <p:spPr>
          <a:xfrm>
            <a:off x="1220787" y="1628775"/>
            <a:ext cx="6734175" cy="3086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6"/>
          <p:cNvSpPr txBox="1"/>
          <p:nvPr>
            <p:ph type="title"/>
          </p:nvPr>
        </p:nvSpPr>
        <p:spPr>
          <a:xfrm>
            <a:off x="336550" y="1044575"/>
            <a:ext cx="8531225" cy="7191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Subclasse / Superclasse</a:t>
            </a:r>
            <a:endParaRPr/>
          </a:p>
        </p:txBody>
      </p:sp>
      <p:pic>
        <p:nvPicPr>
          <p:cNvPr id="632" name="Google Shape;632;p46"/>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633" name="Google Shape;633;p4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634" name="Google Shape;634;p4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635" name="Google Shape;635;p46"/>
          <p:cNvPicPr preferRelativeResize="0"/>
          <p:nvPr/>
        </p:nvPicPr>
        <p:blipFill rotWithShape="1">
          <a:blip r:embed="rId4">
            <a:alphaModFix/>
          </a:blip>
          <a:srcRect b="0" l="0" r="0" t="0"/>
          <a:stretch/>
        </p:blipFill>
        <p:spPr>
          <a:xfrm>
            <a:off x="428625" y="1876425"/>
            <a:ext cx="8031162" cy="4327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7"/>
          <p:cNvSpPr txBox="1"/>
          <p:nvPr>
            <p:ph type="ctrTitle"/>
          </p:nvPr>
        </p:nvSpPr>
        <p:spPr>
          <a:xfrm>
            <a:off x="2051050" y="1987550"/>
            <a:ext cx="6019800" cy="14414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2800"/>
              <a:buFont typeface="Arial"/>
              <a:buNone/>
            </a:pPr>
            <a:r>
              <a:rPr b="1" i="0" lang="en-US" sz="2800" u="none">
                <a:solidFill>
                  <a:srgbClr val="FFFFFF"/>
                </a:solidFill>
                <a:latin typeface="Arial"/>
                <a:ea typeface="Arial"/>
                <a:cs typeface="Arial"/>
                <a:sym typeface="Arial"/>
              </a:rPr>
              <a:t>Herança</a:t>
            </a:r>
            <a:endParaRPr/>
          </a:p>
        </p:txBody>
      </p:sp>
      <p:sp>
        <p:nvSpPr>
          <p:cNvPr id="642" name="Google Shape;642;p4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643" name="Google Shape;643;p4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pic>
        <p:nvPicPr>
          <p:cNvPr id="644" name="Google Shape;644;p47"/>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8"/>
          <p:cNvSpPr txBox="1"/>
          <p:nvPr>
            <p:ph type="title"/>
          </p:nvPr>
        </p:nvSpPr>
        <p:spPr>
          <a:xfrm>
            <a:off x="336550" y="1044575"/>
            <a:ext cx="8531225" cy="7191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Herança</a:t>
            </a:r>
            <a:endParaRPr/>
          </a:p>
        </p:txBody>
      </p:sp>
      <p:pic>
        <p:nvPicPr>
          <p:cNvPr id="650" name="Google Shape;650;p48"/>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651" name="Google Shape;651;p4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652" name="Google Shape;652;p4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653" name="Google Shape;653;p48"/>
          <p:cNvPicPr preferRelativeResize="0"/>
          <p:nvPr/>
        </p:nvPicPr>
        <p:blipFill rotWithShape="1">
          <a:blip r:embed="rId4">
            <a:alphaModFix/>
          </a:blip>
          <a:srcRect b="0" l="0" r="0" t="0"/>
          <a:stretch/>
        </p:blipFill>
        <p:spPr>
          <a:xfrm>
            <a:off x="600075" y="1843087"/>
            <a:ext cx="7943850" cy="3171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9"/>
          <p:cNvSpPr txBox="1"/>
          <p:nvPr>
            <p:ph type="title"/>
          </p:nvPr>
        </p:nvSpPr>
        <p:spPr>
          <a:xfrm>
            <a:off x="323850" y="796925"/>
            <a:ext cx="2219325" cy="7191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Herança</a:t>
            </a:r>
            <a:endParaRPr/>
          </a:p>
        </p:txBody>
      </p:sp>
      <p:pic>
        <p:nvPicPr>
          <p:cNvPr id="659" name="Google Shape;659;p49"/>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660" name="Google Shape;660;p49"/>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661" name="Google Shape;661;p4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662" name="Google Shape;662;p49"/>
          <p:cNvPicPr preferRelativeResize="0"/>
          <p:nvPr/>
        </p:nvPicPr>
        <p:blipFill rotWithShape="1">
          <a:blip r:embed="rId4">
            <a:alphaModFix/>
          </a:blip>
          <a:srcRect b="0" l="0" r="0" t="0"/>
          <a:stretch/>
        </p:blipFill>
        <p:spPr>
          <a:xfrm>
            <a:off x="323850" y="1628775"/>
            <a:ext cx="8172450" cy="671512"/>
          </a:xfrm>
          <a:prstGeom prst="rect">
            <a:avLst/>
          </a:prstGeom>
          <a:noFill/>
          <a:ln>
            <a:noFill/>
          </a:ln>
        </p:spPr>
      </p:pic>
      <p:pic>
        <p:nvPicPr>
          <p:cNvPr id="663" name="Google Shape;663;p49"/>
          <p:cNvPicPr preferRelativeResize="0"/>
          <p:nvPr/>
        </p:nvPicPr>
        <p:blipFill rotWithShape="1">
          <a:blip r:embed="rId5">
            <a:alphaModFix/>
          </a:blip>
          <a:srcRect b="0" l="0" r="0" t="0"/>
          <a:stretch/>
        </p:blipFill>
        <p:spPr>
          <a:xfrm>
            <a:off x="752475" y="2492375"/>
            <a:ext cx="7743825" cy="338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Agenda</a:t>
            </a:r>
            <a:endParaRPr/>
          </a:p>
        </p:txBody>
      </p:sp>
      <p:sp>
        <p:nvSpPr>
          <p:cNvPr id="218" name="Google Shape;218;p23"/>
          <p:cNvSpPr txBox="1"/>
          <p:nvPr>
            <p:ph idx="1" type="body"/>
          </p:nvPr>
        </p:nvSpPr>
        <p:spPr>
          <a:xfrm>
            <a:off x="1116012" y="1628775"/>
            <a:ext cx="7272337" cy="2590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Relacionamento</a:t>
            </a:r>
            <a:endParaRPr b="0" i="0" sz="2800" u="none">
              <a:solidFill>
                <a:schemeClr val="dk1"/>
              </a:solidFill>
              <a:latin typeface="Arial"/>
              <a:ea typeface="Arial"/>
              <a:cs typeface="Arial"/>
              <a:sym typeface="Arial"/>
            </a:endParaRPr>
          </a:p>
          <a:p>
            <a:pPr indent="-342900" lvl="0" marL="342900" rtl="0" algn="l">
              <a:lnSpc>
                <a:spcPct val="150000"/>
              </a:lnSpc>
              <a:spcBef>
                <a:spcPts val="56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Classificação dos relacionamentos</a:t>
            </a:r>
            <a:endParaRPr b="0" i="0" sz="2800" u="none">
              <a:solidFill>
                <a:schemeClr val="dk1"/>
              </a:solidFill>
              <a:latin typeface="Arial"/>
              <a:ea typeface="Arial"/>
              <a:cs typeface="Arial"/>
              <a:sym typeface="Arial"/>
            </a:endParaRPr>
          </a:p>
          <a:p>
            <a:pPr indent="-342900" lvl="0" marL="342900" rtl="0" algn="l">
              <a:lnSpc>
                <a:spcPct val="150000"/>
              </a:lnSpc>
              <a:spcBef>
                <a:spcPts val="56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MER Estendido – Classe</a:t>
            </a:r>
            <a:endParaRPr b="0" i="0" sz="2800" u="none">
              <a:solidFill>
                <a:schemeClr val="dk1"/>
              </a:solidFill>
              <a:latin typeface="Arial"/>
              <a:ea typeface="Arial"/>
              <a:cs typeface="Arial"/>
              <a:sym typeface="Arial"/>
            </a:endParaRPr>
          </a:p>
          <a:p>
            <a:pPr indent="-342900" lvl="0" marL="342900" rtl="0" algn="l">
              <a:lnSpc>
                <a:spcPct val="150000"/>
              </a:lnSpc>
              <a:spcBef>
                <a:spcPts val="56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Herança</a:t>
            </a:r>
            <a:endParaRPr b="0" i="0" sz="2800" u="none">
              <a:solidFill>
                <a:schemeClr val="dk1"/>
              </a:solidFill>
              <a:latin typeface="Arial"/>
              <a:ea typeface="Arial"/>
              <a:cs typeface="Arial"/>
              <a:sym typeface="Arial"/>
            </a:endParaRPr>
          </a:p>
          <a:p>
            <a:pPr indent="-342900" lvl="0" marL="342900" rtl="0" algn="l">
              <a:lnSpc>
                <a:spcPct val="150000"/>
              </a:lnSpc>
              <a:spcBef>
                <a:spcPts val="56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Especialização / Generalização</a:t>
            </a:r>
            <a:endParaRPr b="0" i="0" sz="2800" u="none">
              <a:solidFill>
                <a:schemeClr val="dk1"/>
              </a:solidFill>
              <a:latin typeface="Arial"/>
              <a:ea typeface="Arial"/>
              <a:cs typeface="Arial"/>
              <a:sym typeface="Arial"/>
            </a:endParaRPr>
          </a:p>
          <a:p>
            <a:pPr indent="-342900" lvl="0" marL="342900" rtl="0" algn="l">
              <a:lnSpc>
                <a:spcPct val="150000"/>
              </a:lnSpc>
              <a:spcBef>
                <a:spcPts val="56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Exercício</a:t>
            </a:r>
            <a:endParaRPr b="1" i="0" sz="2800" u="none">
              <a:solidFill>
                <a:schemeClr val="dk1"/>
              </a:solidFill>
              <a:latin typeface="Arial"/>
              <a:ea typeface="Arial"/>
              <a:cs typeface="Arial"/>
              <a:sym typeface="Arial"/>
            </a:endParaRPr>
          </a:p>
          <a:p>
            <a:pPr indent="-387350" lvl="0" marL="342900" rtl="0" algn="l">
              <a:lnSpc>
                <a:spcPct val="150000"/>
              </a:lnSpc>
              <a:spcBef>
                <a:spcPts val="560"/>
              </a:spcBef>
              <a:spcAft>
                <a:spcPts val="0"/>
              </a:spcAft>
              <a:buSzPts val="2800"/>
              <a:buChar char="■"/>
            </a:pPr>
            <a:r>
              <a:rPr b="1" lang="en-US" sz="2800"/>
              <a:t>Questionário</a:t>
            </a:r>
            <a:endParaRPr b="1" sz="2800"/>
          </a:p>
          <a:p>
            <a:pPr indent="-342900" lvl="0" marL="342900" rtl="0" algn="l">
              <a:lnSpc>
                <a:spcPct val="100000"/>
              </a:lnSpc>
              <a:spcBef>
                <a:spcPts val="440"/>
              </a:spcBef>
              <a:spcAft>
                <a:spcPts val="0"/>
              </a:spcAft>
              <a:buSzPts val="1650"/>
              <a:buNone/>
            </a:pPr>
            <a:r>
              <a:t/>
            </a:r>
            <a:endParaRPr b="0" i="0" sz="2200" u="none">
              <a:solidFill>
                <a:schemeClr val="dk1"/>
              </a:solidFill>
              <a:latin typeface="Arial"/>
              <a:ea typeface="Arial"/>
              <a:cs typeface="Arial"/>
              <a:sym typeface="Arial"/>
            </a:endParaRPr>
          </a:p>
          <a:p>
            <a:pPr indent="-238125" lvl="0" marL="342900" rtl="0" algn="l">
              <a:spcBef>
                <a:spcPts val="440"/>
              </a:spcBef>
              <a:spcAft>
                <a:spcPts val="0"/>
              </a:spcAft>
              <a:buSzPts val="1650"/>
              <a:buNone/>
            </a:pPr>
            <a:r>
              <a:t/>
            </a:r>
            <a:endParaRPr b="0" i="0" sz="2200" u="none">
              <a:solidFill>
                <a:schemeClr val="dk1"/>
              </a:solidFill>
              <a:latin typeface="Arial"/>
              <a:ea typeface="Arial"/>
              <a:cs typeface="Arial"/>
              <a:sym typeface="Arial"/>
            </a:endParaRPr>
          </a:p>
        </p:txBody>
      </p:sp>
      <p:sp>
        <p:nvSpPr>
          <p:cNvPr id="219" name="Google Shape;219;p2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220" name="Google Shape;220;p23"/>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pic>
        <p:nvPicPr>
          <p:cNvPr id="221" name="Google Shape;221;p23"/>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0"/>
          <p:cNvSpPr txBox="1"/>
          <p:nvPr>
            <p:ph type="title"/>
          </p:nvPr>
        </p:nvSpPr>
        <p:spPr>
          <a:xfrm>
            <a:off x="323850" y="796925"/>
            <a:ext cx="2219325" cy="7191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Herança</a:t>
            </a:r>
            <a:endParaRPr/>
          </a:p>
        </p:txBody>
      </p:sp>
      <p:pic>
        <p:nvPicPr>
          <p:cNvPr id="669" name="Google Shape;669;p50"/>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670" name="Google Shape;670;p5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671" name="Google Shape;671;p5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pic>
        <p:nvPicPr>
          <p:cNvPr id="672" name="Google Shape;672;p50"/>
          <p:cNvPicPr preferRelativeResize="0"/>
          <p:nvPr/>
        </p:nvPicPr>
        <p:blipFill rotWithShape="1">
          <a:blip r:embed="rId4">
            <a:alphaModFix/>
          </a:blip>
          <a:srcRect b="0" l="0" r="0" t="0"/>
          <a:stretch/>
        </p:blipFill>
        <p:spPr>
          <a:xfrm>
            <a:off x="752475" y="2492375"/>
            <a:ext cx="7743825" cy="3384550"/>
          </a:xfrm>
          <a:prstGeom prst="rect">
            <a:avLst/>
          </a:prstGeom>
          <a:noFill/>
          <a:ln>
            <a:noFill/>
          </a:ln>
        </p:spPr>
      </p:pic>
      <p:pic>
        <p:nvPicPr>
          <p:cNvPr id="673" name="Google Shape;673;p50"/>
          <p:cNvPicPr preferRelativeResize="0"/>
          <p:nvPr/>
        </p:nvPicPr>
        <p:blipFill rotWithShape="1">
          <a:blip r:embed="rId5">
            <a:alphaModFix/>
          </a:blip>
          <a:srcRect b="0" l="0" r="0" t="0"/>
          <a:stretch/>
        </p:blipFill>
        <p:spPr>
          <a:xfrm>
            <a:off x="752475" y="1484312"/>
            <a:ext cx="7564437" cy="9731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pic>
        <p:nvPicPr>
          <p:cNvPr id="678" name="Google Shape;678;p51"/>
          <p:cNvPicPr preferRelativeResize="0"/>
          <p:nvPr/>
        </p:nvPicPr>
        <p:blipFill rotWithShape="1">
          <a:blip r:embed="rId3">
            <a:alphaModFix/>
          </a:blip>
          <a:srcRect b="0" l="0" r="0" t="0"/>
          <a:stretch/>
        </p:blipFill>
        <p:spPr>
          <a:xfrm>
            <a:off x="2732087" y="549275"/>
            <a:ext cx="5368925" cy="6086475"/>
          </a:xfrm>
          <a:prstGeom prst="rect">
            <a:avLst/>
          </a:prstGeom>
          <a:noFill/>
          <a:ln>
            <a:noFill/>
          </a:ln>
        </p:spPr>
      </p:pic>
      <p:sp>
        <p:nvSpPr>
          <p:cNvPr id="679" name="Google Shape;679;p51"/>
          <p:cNvSpPr txBox="1"/>
          <p:nvPr>
            <p:ph type="title"/>
          </p:nvPr>
        </p:nvSpPr>
        <p:spPr>
          <a:xfrm>
            <a:off x="323850" y="796925"/>
            <a:ext cx="2219325" cy="7191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Herança</a:t>
            </a:r>
            <a:endParaRPr/>
          </a:p>
        </p:txBody>
      </p:sp>
      <p:pic>
        <p:nvPicPr>
          <p:cNvPr id="680" name="Google Shape;680;p51"/>
          <p:cNvPicPr preferRelativeResize="0"/>
          <p:nvPr/>
        </p:nvPicPr>
        <p:blipFill rotWithShape="1">
          <a:blip r:embed="rId4">
            <a:alphaModFix/>
          </a:blip>
          <a:srcRect b="0" l="0" r="0" t="0"/>
          <a:stretch/>
        </p:blipFill>
        <p:spPr>
          <a:xfrm>
            <a:off x="7235825" y="549275"/>
            <a:ext cx="1439862" cy="495300"/>
          </a:xfrm>
          <a:prstGeom prst="rect">
            <a:avLst/>
          </a:prstGeom>
          <a:noFill/>
          <a:ln>
            <a:noFill/>
          </a:ln>
        </p:spPr>
      </p:pic>
      <p:sp>
        <p:nvSpPr>
          <p:cNvPr id="681" name="Google Shape;681;p51"/>
          <p:cNvSpPr txBox="1"/>
          <p:nvPr/>
        </p:nvSpPr>
        <p:spPr>
          <a:xfrm>
            <a:off x="3563937" y="64071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682" name="Google Shape;682;p5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683" name="Google Shape;683;p51"/>
          <p:cNvSpPr txBox="1"/>
          <p:nvPr>
            <p:ph idx="1" type="body"/>
          </p:nvPr>
        </p:nvSpPr>
        <p:spPr>
          <a:xfrm>
            <a:off x="468312" y="2060575"/>
            <a:ext cx="2841625" cy="16573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2400"/>
              <a:buFont typeface="Noto Sans Symbols"/>
              <a:buNone/>
            </a:pPr>
            <a:r>
              <a:rPr b="0" i="0" lang="en-US" sz="3200" u="none">
                <a:solidFill>
                  <a:schemeClr val="dk1"/>
                </a:solidFill>
                <a:latin typeface="Arial"/>
                <a:ea typeface="Arial"/>
                <a:cs typeface="Arial"/>
                <a:sym typeface="Arial"/>
              </a:rPr>
              <a:t>	</a:t>
            </a:r>
            <a:r>
              <a:rPr b="1" i="0" lang="en-US" sz="2400" u="none">
                <a:solidFill>
                  <a:schemeClr val="dk1"/>
                </a:solidFill>
                <a:latin typeface="Arial"/>
                <a:ea typeface="Arial"/>
                <a:cs typeface="Arial"/>
                <a:sym typeface="Arial"/>
              </a:rPr>
              <a:t>A Herança também pode acontecer em </a:t>
            </a:r>
            <a:r>
              <a:rPr b="1" i="0" lang="en-US" sz="2400" u="none">
                <a:solidFill>
                  <a:srgbClr val="FF0000"/>
                </a:solidFill>
                <a:latin typeface="Arial"/>
                <a:ea typeface="Arial"/>
                <a:cs typeface="Arial"/>
                <a:sym typeface="Arial"/>
              </a:rPr>
              <a:t>múltiplos</a:t>
            </a:r>
            <a:r>
              <a:rPr b="1" i="0" lang="en-US" sz="2400" u="none">
                <a:solidFill>
                  <a:schemeClr val="dk1"/>
                </a:solidFill>
                <a:latin typeface="Arial"/>
                <a:ea typeface="Arial"/>
                <a:cs typeface="Arial"/>
                <a:sym typeface="Arial"/>
              </a:rPr>
              <a:t> </a:t>
            </a:r>
            <a:r>
              <a:rPr b="1" i="0" lang="en-US" sz="2400" u="none">
                <a:solidFill>
                  <a:srgbClr val="FF0000"/>
                </a:solidFill>
                <a:latin typeface="Arial"/>
                <a:ea typeface="Arial"/>
                <a:cs typeface="Arial"/>
                <a:sym typeface="Arial"/>
              </a:rPr>
              <a:t>níveis</a:t>
            </a:r>
            <a:r>
              <a:rPr b="1" i="0" lang="en-US" sz="2400" u="none">
                <a:solidFill>
                  <a:schemeClr val="dk1"/>
                </a:solidFill>
                <a:latin typeface="Arial"/>
                <a:ea typeface="Arial"/>
                <a:cs typeface="Arial"/>
                <a:sym typeface="Arial"/>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2"/>
          <p:cNvSpPr txBox="1"/>
          <p:nvPr>
            <p:ph type="ctrTitle"/>
          </p:nvPr>
        </p:nvSpPr>
        <p:spPr>
          <a:xfrm>
            <a:off x="2051050" y="1987550"/>
            <a:ext cx="6019800" cy="14414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2800"/>
              <a:buFont typeface="Arial"/>
              <a:buNone/>
            </a:pPr>
            <a:r>
              <a:rPr b="1" i="0" lang="en-US" sz="2800" u="none">
                <a:solidFill>
                  <a:srgbClr val="FFFFFF"/>
                </a:solidFill>
                <a:latin typeface="Arial"/>
                <a:ea typeface="Arial"/>
                <a:cs typeface="Arial"/>
                <a:sym typeface="Arial"/>
              </a:rPr>
              <a:t>Especialização / Generalização</a:t>
            </a:r>
            <a:endParaRPr/>
          </a:p>
        </p:txBody>
      </p:sp>
      <p:sp>
        <p:nvSpPr>
          <p:cNvPr id="690" name="Google Shape;690;p5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691" name="Google Shape;691;p52"/>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pic>
        <p:nvPicPr>
          <p:cNvPr id="692" name="Google Shape;692;p52"/>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3"/>
          <p:cNvSpPr txBox="1"/>
          <p:nvPr>
            <p:ph type="title"/>
          </p:nvPr>
        </p:nvSpPr>
        <p:spPr>
          <a:xfrm>
            <a:off x="323850" y="796925"/>
            <a:ext cx="5688012" cy="7191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Especialização / Generalização</a:t>
            </a:r>
            <a:endParaRPr/>
          </a:p>
        </p:txBody>
      </p:sp>
      <p:pic>
        <p:nvPicPr>
          <p:cNvPr id="698" name="Google Shape;698;p53"/>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699" name="Google Shape;699;p53"/>
          <p:cNvSpPr txBox="1"/>
          <p:nvPr/>
        </p:nvSpPr>
        <p:spPr>
          <a:xfrm>
            <a:off x="3563937" y="64071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700" name="Google Shape;700;p5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701" name="Google Shape;701;p53"/>
          <p:cNvSpPr txBox="1"/>
          <p:nvPr>
            <p:ph idx="1" type="body"/>
          </p:nvPr>
        </p:nvSpPr>
        <p:spPr>
          <a:xfrm>
            <a:off x="179387" y="2060575"/>
            <a:ext cx="3017837" cy="16573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Especialização</a:t>
            </a:r>
            <a:r>
              <a:rPr b="0" i="0" lang="en-US" sz="1800" u="none">
                <a:solidFill>
                  <a:schemeClr val="dk1"/>
                </a:solidFill>
                <a:latin typeface="Arial"/>
                <a:ea typeface="Arial"/>
                <a:cs typeface="Arial"/>
                <a:sym typeface="Arial"/>
              </a:rPr>
              <a:t>:</a:t>
            </a:r>
            <a:endParaRPr/>
          </a:p>
          <a:p>
            <a:pPr indent="-342900" lvl="0" marL="342900" marR="0" rtl="0" algn="just">
              <a:lnSpc>
                <a:spcPct val="150000"/>
              </a:lnSpc>
              <a:spcBef>
                <a:spcPts val="360"/>
              </a:spcBef>
              <a:spcAft>
                <a:spcPts val="0"/>
              </a:spcAft>
              <a:buClr>
                <a:schemeClr val="lt2"/>
              </a:buClr>
              <a:buSzPts val="1350"/>
              <a:buFont typeface="Noto Sans Symbols"/>
              <a:buChar char="■"/>
            </a:pPr>
            <a:r>
              <a:rPr b="0" i="0" lang="en-US" sz="1800" u="none">
                <a:solidFill>
                  <a:schemeClr val="dk1"/>
                </a:solidFill>
                <a:latin typeface="Arial"/>
                <a:ea typeface="Arial"/>
                <a:cs typeface="Arial"/>
                <a:sym typeface="Arial"/>
              </a:rPr>
              <a:t>Resultado da separação de um tipo-entidade de </a:t>
            </a:r>
            <a:r>
              <a:rPr b="1" i="0" lang="en-US" sz="1800" u="none">
                <a:solidFill>
                  <a:srgbClr val="C00000"/>
                </a:solidFill>
                <a:latin typeface="Arial"/>
                <a:ea typeface="Arial"/>
                <a:cs typeface="Arial"/>
                <a:sym typeface="Arial"/>
              </a:rPr>
              <a:t>nível mais alto (superclasse)(supertipo)</a:t>
            </a:r>
            <a:r>
              <a:rPr b="0" i="0" lang="en-US" sz="1800" u="none">
                <a:solidFill>
                  <a:schemeClr val="dk1"/>
                </a:solidFill>
                <a:latin typeface="Arial"/>
                <a:ea typeface="Arial"/>
                <a:cs typeface="Arial"/>
                <a:sym typeface="Arial"/>
              </a:rPr>
              <a:t>, formando vários </a:t>
            </a:r>
            <a:r>
              <a:rPr b="1" i="0" lang="en-US" sz="1800" u="none">
                <a:solidFill>
                  <a:srgbClr val="C00000"/>
                </a:solidFill>
                <a:latin typeface="Arial"/>
                <a:ea typeface="Arial"/>
                <a:cs typeface="Arial"/>
                <a:sym typeface="Arial"/>
              </a:rPr>
              <a:t>tipos-entidade de nível mais baixo (subclasse)(subtipo).</a:t>
            </a:r>
            <a:endParaRPr/>
          </a:p>
        </p:txBody>
      </p:sp>
      <p:pic>
        <p:nvPicPr>
          <p:cNvPr id="702" name="Google Shape;702;p53"/>
          <p:cNvPicPr preferRelativeResize="0"/>
          <p:nvPr/>
        </p:nvPicPr>
        <p:blipFill rotWithShape="1">
          <a:blip r:embed="rId4">
            <a:alphaModFix/>
          </a:blip>
          <a:srcRect b="0" l="0" r="0" t="0"/>
          <a:stretch/>
        </p:blipFill>
        <p:spPr>
          <a:xfrm>
            <a:off x="3197225" y="1828800"/>
            <a:ext cx="5946775" cy="34718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4"/>
          <p:cNvSpPr txBox="1"/>
          <p:nvPr>
            <p:ph type="title"/>
          </p:nvPr>
        </p:nvSpPr>
        <p:spPr>
          <a:xfrm>
            <a:off x="323850" y="796925"/>
            <a:ext cx="5688012" cy="7191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Especialização / Generalização</a:t>
            </a:r>
            <a:endParaRPr/>
          </a:p>
        </p:txBody>
      </p:sp>
      <p:pic>
        <p:nvPicPr>
          <p:cNvPr id="708" name="Google Shape;708;p54"/>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709" name="Google Shape;709;p54"/>
          <p:cNvSpPr txBox="1"/>
          <p:nvPr/>
        </p:nvSpPr>
        <p:spPr>
          <a:xfrm>
            <a:off x="3563937" y="64071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710" name="Google Shape;710;p5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711" name="Google Shape;711;p54"/>
          <p:cNvSpPr txBox="1"/>
          <p:nvPr>
            <p:ph idx="1" type="body"/>
          </p:nvPr>
        </p:nvSpPr>
        <p:spPr>
          <a:xfrm>
            <a:off x="179387" y="2060575"/>
            <a:ext cx="3455987" cy="16573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Especialização</a:t>
            </a:r>
            <a:r>
              <a:rPr b="0" i="0" lang="en-US" sz="1800" u="none">
                <a:solidFill>
                  <a:schemeClr val="dk1"/>
                </a:solidFill>
                <a:latin typeface="Arial"/>
                <a:ea typeface="Arial"/>
                <a:cs typeface="Arial"/>
                <a:sym typeface="Arial"/>
              </a:rPr>
              <a:t>:</a:t>
            </a:r>
            <a:endParaRPr/>
          </a:p>
          <a:p>
            <a:pPr indent="-342900" lvl="0" marL="342900" marR="0" rtl="0" algn="just">
              <a:lnSpc>
                <a:spcPct val="150000"/>
              </a:lnSpc>
              <a:spcBef>
                <a:spcPts val="360"/>
              </a:spcBef>
              <a:spcAft>
                <a:spcPts val="0"/>
              </a:spcAft>
              <a:buClr>
                <a:schemeClr val="lt2"/>
              </a:buClr>
              <a:buSzPts val="1350"/>
              <a:buFont typeface="Noto Sans Symbols"/>
              <a:buChar char="■"/>
            </a:pPr>
            <a:r>
              <a:rPr b="0" i="0" lang="en-US" sz="1800" u="none">
                <a:solidFill>
                  <a:schemeClr val="dk1"/>
                </a:solidFill>
                <a:latin typeface="Arial"/>
                <a:ea typeface="Arial"/>
                <a:cs typeface="Arial"/>
                <a:sym typeface="Arial"/>
              </a:rPr>
              <a:t>Existem </a:t>
            </a:r>
            <a:r>
              <a:rPr b="1" i="0" lang="en-US" sz="1800" u="none">
                <a:solidFill>
                  <a:srgbClr val="C00000"/>
                </a:solidFill>
                <a:latin typeface="Arial"/>
                <a:ea typeface="Arial"/>
                <a:cs typeface="Arial"/>
                <a:sym typeface="Arial"/>
              </a:rPr>
              <a:t>relacionamentos</a:t>
            </a:r>
            <a:r>
              <a:rPr b="0" i="0" lang="en-US" sz="1800" u="none">
                <a:solidFill>
                  <a:schemeClr val="dk1"/>
                </a:solidFill>
                <a:latin typeface="Arial"/>
                <a:ea typeface="Arial"/>
                <a:cs typeface="Arial"/>
                <a:sym typeface="Arial"/>
              </a:rPr>
              <a:t> dos quais participam apenas entidade de alguns subconjuntos específicos.</a:t>
            </a:r>
            <a:endParaRPr/>
          </a:p>
        </p:txBody>
      </p:sp>
      <p:pic>
        <p:nvPicPr>
          <p:cNvPr id="712" name="Google Shape;712;p54"/>
          <p:cNvPicPr preferRelativeResize="0"/>
          <p:nvPr/>
        </p:nvPicPr>
        <p:blipFill rotWithShape="1">
          <a:blip r:embed="rId4">
            <a:alphaModFix/>
          </a:blip>
          <a:srcRect b="0" l="0" r="0" t="0"/>
          <a:stretch/>
        </p:blipFill>
        <p:spPr>
          <a:xfrm>
            <a:off x="3849687" y="2205037"/>
            <a:ext cx="5267325" cy="2828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55"/>
          <p:cNvSpPr txBox="1"/>
          <p:nvPr>
            <p:ph type="title"/>
          </p:nvPr>
        </p:nvSpPr>
        <p:spPr>
          <a:xfrm>
            <a:off x="323850" y="796925"/>
            <a:ext cx="5688012" cy="7191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Especialização / Generalização</a:t>
            </a:r>
            <a:endParaRPr/>
          </a:p>
        </p:txBody>
      </p:sp>
      <p:pic>
        <p:nvPicPr>
          <p:cNvPr id="718" name="Google Shape;718;p55"/>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719" name="Google Shape;719;p55"/>
          <p:cNvSpPr txBox="1"/>
          <p:nvPr/>
        </p:nvSpPr>
        <p:spPr>
          <a:xfrm>
            <a:off x="3563937" y="64071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720" name="Google Shape;720;p5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721" name="Google Shape;721;p55"/>
          <p:cNvSpPr txBox="1"/>
          <p:nvPr>
            <p:ph idx="1" type="body"/>
          </p:nvPr>
        </p:nvSpPr>
        <p:spPr>
          <a:xfrm>
            <a:off x="179387" y="2060575"/>
            <a:ext cx="3455987" cy="16573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Generalização</a:t>
            </a:r>
            <a:endParaRPr/>
          </a:p>
        </p:txBody>
      </p:sp>
      <p:pic>
        <p:nvPicPr>
          <p:cNvPr id="722" name="Google Shape;722;p55"/>
          <p:cNvPicPr preferRelativeResize="0"/>
          <p:nvPr/>
        </p:nvPicPr>
        <p:blipFill rotWithShape="1">
          <a:blip r:embed="rId4">
            <a:alphaModFix/>
          </a:blip>
          <a:srcRect b="0" l="0" r="0" t="0"/>
          <a:stretch/>
        </p:blipFill>
        <p:spPr>
          <a:xfrm>
            <a:off x="611187" y="2798762"/>
            <a:ext cx="8345487" cy="1885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id="727" name="Google Shape;727;p56"/>
          <p:cNvPicPr preferRelativeResize="0"/>
          <p:nvPr/>
        </p:nvPicPr>
        <p:blipFill rotWithShape="1">
          <a:blip r:embed="rId3">
            <a:alphaModFix/>
          </a:blip>
          <a:srcRect b="0" l="0" r="0" t="0"/>
          <a:stretch/>
        </p:blipFill>
        <p:spPr>
          <a:xfrm>
            <a:off x="2722513" y="1844675"/>
            <a:ext cx="5857914" cy="3606850"/>
          </a:xfrm>
          <a:prstGeom prst="rect">
            <a:avLst/>
          </a:prstGeom>
          <a:noFill/>
          <a:ln>
            <a:noFill/>
          </a:ln>
        </p:spPr>
      </p:pic>
      <p:sp>
        <p:nvSpPr>
          <p:cNvPr id="728" name="Google Shape;728;p56"/>
          <p:cNvSpPr txBox="1"/>
          <p:nvPr>
            <p:ph type="title"/>
          </p:nvPr>
        </p:nvSpPr>
        <p:spPr>
          <a:xfrm>
            <a:off x="323850" y="796925"/>
            <a:ext cx="5688012" cy="7191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Especialização / Generalização</a:t>
            </a:r>
            <a:endParaRPr/>
          </a:p>
        </p:txBody>
      </p:sp>
      <p:pic>
        <p:nvPicPr>
          <p:cNvPr id="729" name="Google Shape;729;p56"/>
          <p:cNvPicPr preferRelativeResize="0"/>
          <p:nvPr/>
        </p:nvPicPr>
        <p:blipFill rotWithShape="1">
          <a:blip r:embed="rId4">
            <a:alphaModFix/>
          </a:blip>
          <a:srcRect b="0" l="0" r="0" t="0"/>
          <a:stretch/>
        </p:blipFill>
        <p:spPr>
          <a:xfrm>
            <a:off x="7235825" y="549275"/>
            <a:ext cx="1439862" cy="495300"/>
          </a:xfrm>
          <a:prstGeom prst="rect">
            <a:avLst/>
          </a:prstGeom>
          <a:noFill/>
          <a:ln>
            <a:noFill/>
          </a:ln>
        </p:spPr>
      </p:pic>
      <p:sp>
        <p:nvSpPr>
          <p:cNvPr id="730" name="Google Shape;730;p56"/>
          <p:cNvSpPr txBox="1"/>
          <p:nvPr/>
        </p:nvSpPr>
        <p:spPr>
          <a:xfrm>
            <a:off x="3563937" y="64071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731" name="Google Shape;731;p5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732" name="Google Shape;732;p56"/>
          <p:cNvSpPr txBox="1"/>
          <p:nvPr>
            <p:ph idx="1" type="body"/>
          </p:nvPr>
        </p:nvSpPr>
        <p:spPr>
          <a:xfrm>
            <a:off x="179387" y="1628775"/>
            <a:ext cx="2376487" cy="5762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Generalização</a:t>
            </a:r>
            <a:endParaRPr/>
          </a:p>
        </p:txBody>
      </p:sp>
      <p:sp>
        <p:nvSpPr>
          <p:cNvPr id="733" name="Google Shape;733;p56"/>
          <p:cNvSpPr txBox="1"/>
          <p:nvPr>
            <p:ph idx="1" type="body"/>
          </p:nvPr>
        </p:nvSpPr>
        <p:spPr>
          <a:xfrm>
            <a:off x="73137" y="2661200"/>
            <a:ext cx="2376600" cy="57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1350"/>
              <a:buFont typeface="Noto Sans Symbols"/>
              <a:buChar char="■"/>
            </a:pPr>
            <a:r>
              <a:rPr b="1" lang="en-US" sz="1800"/>
              <a:t>(D) Disjunção</a:t>
            </a:r>
            <a:endParaRPr b="1" sz="1800"/>
          </a:p>
          <a:p>
            <a:pPr indent="-371475" lvl="0" marL="342900" marR="0" rtl="0" algn="just">
              <a:lnSpc>
                <a:spcPct val="150000"/>
              </a:lnSpc>
              <a:spcBef>
                <a:spcPts val="0"/>
              </a:spcBef>
              <a:spcAft>
                <a:spcPts val="0"/>
              </a:spcAft>
              <a:buSzPts val="1800"/>
              <a:buChar char="■"/>
            </a:pPr>
            <a:r>
              <a:rPr b="1" lang="en-US" sz="1800"/>
              <a:t>uma entidade superclase só pode ser 1 subclasse (secretátio ou engenheiro)</a:t>
            </a:r>
            <a:endParaRPr b="1"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7"/>
          <p:cNvSpPr txBox="1"/>
          <p:nvPr>
            <p:ph type="title"/>
          </p:nvPr>
        </p:nvSpPr>
        <p:spPr>
          <a:xfrm>
            <a:off x="323850" y="796925"/>
            <a:ext cx="5688000" cy="71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Especialização / Generalização</a:t>
            </a:r>
            <a:endParaRPr/>
          </a:p>
        </p:txBody>
      </p:sp>
      <p:pic>
        <p:nvPicPr>
          <p:cNvPr id="739" name="Google Shape;739;p57"/>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740" name="Google Shape;740;p57"/>
          <p:cNvSpPr txBox="1"/>
          <p:nvPr/>
        </p:nvSpPr>
        <p:spPr>
          <a:xfrm>
            <a:off x="3563937" y="64071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741" name="Google Shape;741;p5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742" name="Google Shape;742;p57"/>
          <p:cNvSpPr txBox="1"/>
          <p:nvPr>
            <p:ph idx="1" type="body"/>
          </p:nvPr>
        </p:nvSpPr>
        <p:spPr>
          <a:xfrm>
            <a:off x="179387" y="1628775"/>
            <a:ext cx="2376600" cy="57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Generalização</a:t>
            </a:r>
            <a:endParaRPr/>
          </a:p>
        </p:txBody>
      </p:sp>
      <p:sp>
        <p:nvSpPr>
          <p:cNvPr id="743" name="Google Shape;743;p57"/>
          <p:cNvSpPr txBox="1"/>
          <p:nvPr>
            <p:ph idx="1" type="body"/>
          </p:nvPr>
        </p:nvSpPr>
        <p:spPr>
          <a:xfrm>
            <a:off x="73137" y="2661200"/>
            <a:ext cx="2376600" cy="57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1350"/>
              <a:buFont typeface="Noto Sans Symbols"/>
              <a:buChar char="■"/>
            </a:pPr>
            <a:r>
              <a:rPr b="1" lang="en-US" sz="1800"/>
              <a:t>(O) Overlap</a:t>
            </a:r>
            <a:endParaRPr b="1" sz="1800"/>
          </a:p>
          <a:p>
            <a:pPr indent="-371475" lvl="0" marL="342900" marR="0" rtl="0" algn="just">
              <a:lnSpc>
                <a:spcPct val="150000"/>
              </a:lnSpc>
              <a:spcBef>
                <a:spcPts val="0"/>
              </a:spcBef>
              <a:spcAft>
                <a:spcPts val="0"/>
              </a:spcAft>
              <a:buSzPts val="1800"/>
              <a:buChar char="■"/>
            </a:pPr>
            <a:r>
              <a:rPr b="1" lang="en-US" sz="1800"/>
              <a:t>uma entidade superclasse pode ter 2 ou mais subclasse herdadas (secretátio e técnico)</a:t>
            </a:r>
            <a:endParaRPr b="1" sz="1800"/>
          </a:p>
        </p:txBody>
      </p:sp>
      <p:pic>
        <p:nvPicPr>
          <p:cNvPr id="744" name="Google Shape;744;p57"/>
          <p:cNvPicPr preferRelativeResize="0"/>
          <p:nvPr/>
        </p:nvPicPr>
        <p:blipFill>
          <a:blip r:embed="rId4">
            <a:alphaModFix/>
          </a:blip>
          <a:stretch>
            <a:fillRect/>
          </a:stretch>
        </p:blipFill>
        <p:spPr>
          <a:xfrm>
            <a:off x="2555974" y="2045426"/>
            <a:ext cx="6253550" cy="36735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58"/>
          <p:cNvSpPr txBox="1"/>
          <p:nvPr>
            <p:ph type="title"/>
          </p:nvPr>
        </p:nvSpPr>
        <p:spPr>
          <a:xfrm>
            <a:off x="323850" y="796925"/>
            <a:ext cx="5688000" cy="71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Especialização / Generalização</a:t>
            </a:r>
            <a:endParaRPr/>
          </a:p>
        </p:txBody>
      </p:sp>
      <p:pic>
        <p:nvPicPr>
          <p:cNvPr id="750" name="Google Shape;750;p58"/>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751" name="Google Shape;751;p58"/>
          <p:cNvSpPr txBox="1"/>
          <p:nvPr/>
        </p:nvSpPr>
        <p:spPr>
          <a:xfrm>
            <a:off x="3563937" y="64071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752" name="Google Shape;752;p5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753" name="Google Shape;753;p58"/>
          <p:cNvSpPr txBox="1"/>
          <p:nvPr>
            <p:ph idx="1" type="body"/>
          </p:nvPr>
        </p:nvSpPr>
        <p:spPr>
          <a:xfrm>
            <a:off x="179387" y="1628775"/>
            <a:ext cx="2376600" cy="57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1350"/>
              <a:buFont typeface="Noto Sans Symbols"/>
              <a:buChar char="■"/>
            </a:pPr>
            <a:r>
              <a:rPr b="1" lang="en-US" sz="1800"/>
              <a:t>conceitual</a:t>
            </a:r>
            <a:endParaRPr/>
          </a:p>
        </p:txBody>
      </p:sp>
      <p:pic>
        <p:nvPicPr>
          <p:cNvPr id="754" name="Google Shape;754;p58"/>
          <p:cNvPicPr preferRelativeResize="0"/>
          <p:nvPr/>
        </p:nvPicPr>
        <p:blipFill>
          <a:blip r:embed="rId4">
            <a:alphaModFix/>
          </a:blip>
          <a:stretch>
            <a:fillRect/>
          </a:stretch>
        </p:blipFill>
        <p:spPr>
          <a:xfrm>
            <a:off x="744125" y="2317825"/>
            <a:ext cx="7782603" cy="3738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59"/>
          <p:cNvSpPr txBox="1"/>
          <p:nvPr>
            <p:ph type="title"/>
          </p:nvPr>
        </p:nvSpPr>
        <p:spPr>
          <a:xfrm>
            <a:off x="323850" y="796925"/>
            <a:ext cx="5688000" cy="71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Especialização / Generalização</a:t>
            </a:r>
            <a:endParaRPr/>
          </a:p>
        </p:txBody>
      </p:sp>
      <p:pic>
        <p:nvPicPr>
          <p:cNvPr id="760" name="Google Shape;760;p59"/>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761" name="Google Shape;761;p59"/>
          <p:cNvSpPr txBox="1"/>
          <p:nvPr/>
        </p:nvSpPr>
        <p:spPr>
          <a:xfrm>
            <a:off x="3563937" y="64071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762" name="Google Shape;762;p5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763" name="Google Shape;763;p59"/>
          <p:cNvSpPr txBox="1"/>
          <p:nvPr>
            <p:ph idx="1" type="body"/>
          </p:nvPr>
        </p:nvSpPr>
        <p:spPr>
          <a:xfrm>
            <a:off x="179387" y="1628775"/>
            <a:ext cx="2376600" cy="57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lt2"/>
              </a:buClr>
              <a:buSzPts val="1350"/>
              <a:buFont typeface="Noto Sans Symbols"/>
              <a:buChar char="■"/>
            </a:pPr>
            <a:r>
              <a:rPr b="1" lang="en-US" sz="1800"/>
              <a:t>lógico</a:t>
            </a:r>
            <a:endParaRPr/>
          </a:p>
        </p:txBody>
      </p:sp>
      <p:pic>
        <p:nvPicPr>
          <p:cNvPr id="764" name="Google Shape;764;p59"/>
          <p:cNvPicPr preferRelativeResize="0"/>
          <p:nvPr/>
        </p:nvPicPr>
        <p:blipFill>
          <a:blip r:embed="rId4">
            <a:alphaModFix/>
          </a:blip>
          <a:stretch>
            <a:fillRect/>
          </a:stretch>
        </p:blipFill>
        <p:spPr>
          <a:xfrm>
            <a:off x="971725" y="2317825"/>
            <a:ext cx="6846115" cy="373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ctrTitle"/>
          </p:nvPr>
        </p:nvSpPr>
        <p:spPr>
          <a:xfrm>
            <a:off x="2339975" y="1987550"/>
            <a:ext cx="6019800" cy="14414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FF"/>
              </a:buClr>
              <a:buSzPts val="3200"/>
              <a:buFont typeface="Arial"/>
              <a:buNone/>
            </a:pPr>
            <a:r>
              <a:rPr b="0" i="0" lang="en-US" sz="3200" u="none">
                <a:solidFill>
                  <a:srgbClr val="FFFFFF"/>
                </a:solidFill>
                <a:latin typeface="Arial"/>
                <a:ea typeface="Arial"/>
                <a:cs typeface="Arial"/>
                <a:sym typeface="Arial"/>
              </a:rPr>
              <a:t>Relacionamento</a:t>
            </a:r>
            <a:endParaRPr/>
          </a:p>
        </p:txBody>
      </p:sp>
      <p:sp>
        <p:nvSpPr>
          <p:cNvPr id="228" name="Google Shape;228;p2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229" name="Google Shape;229;p2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pic>
        <p:nvPicPr>
          <p:cNvPr id="230" name="Google Shape;230;p24"/>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60"/>
          <p:cNvSpPr txBox="1"/>
          <p:nvPr>
            <p:ph type="ctrTitle"/>
          </p:nvPr>
        </p:nvSpPr>
        <p:spPr>
          <a:xfrm>
            <a:off x="2050762" y="1913287"/>
            <a:ext cx="5716500" cy="2017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400"/>
              <a:buFont typeface="Arial"/>
              <a:buNone/>
            </a:pPr>
            <a:r>
              <a:rPr b="1" i="0" lang="en-US" sz="2400" u="none">
                <a:solidFill>
                  <a:schemeClr val="lt1"/>
                </a:solidFill>
                <a:latin typeface="Arial"/>
                <a:ea typeface="Arial"/>
                <a:cs typeface="Arial"/>
                <a:sym typeface="Arial"/>
              </a:rPr>
              <a:t>Exercício</a:t>
            </a:r>
            <a:endParaRPr/>
          </a:p>
        </p:txBody>
      </p:sp>
      <p:sp>
        <p:nvSpPr>
          <p:cNvPr id="771" name="Google Shape;771;p6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772" name="Google Shape;772;p60"/>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pic>
        <p:nvPicPr>
          <p:cNvPr id="773" name="Google Shape;773;p60"/>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Tree>
  </p:cSld>
  <p:clrMapOvr>
    <a:masterClrMapping/>
  </p:clrMapOvr>
  <p:transition>
    <p:push/>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61"/>
          <p:cNvSpPr txBox="1"/>
          <p:nvPr>
            <p:ph idx="4294967295" type="title"/>
          </p:nvPr>
        </p:nvSpPr>
        <p:spPr>
          <a:xfrm>
            <a:off x="539750" y="508000"/>
            <a:ext cx="7704137" cy="585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Exercício – MER – Conceitual / Lógico / Físico</a:t>
            </a:r>
            <a:endParaRPr/>
          </a:p>
        </p:txBody>
      </p:sp>
      <p:sp>
        <p:nvSpPr>
          <p:cNvPr id="781" name="Google Shape;781;p61"/>
          <p:cNvSpPr txBox="1"/>
          <p:nvPr>
            <p:ph idx="4294967295" type="body"/>
          </p:nvPr>
        </p:nvSpPr>
        <p:spPr>
          <a:xfrm>
            <a:off x="395287" y="1125537"/>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lt2"/>
              </a:buClr>
              <a:buSzPts val="1200"/>
              <a:buFont typeface="Noto Sans Symbols"/>
              <a:buChar char="■"/>
            </a:pPr>
            <a:r>
              <a:rPr b="1" i="0" lang="en-US" sz="1600" u="none">
                <a:solidFill>
                  <a:schemeClr val="dk1"/>
                </a:solidFill>
                <a:latin typeface="Arial"/>
                <a:ea typeface="Arial"/>
                <a:cs typeface="Arial"/>
                <a:sym typeface="Arial"/>
              </a:rPr>
              <a:t>Academia de Musculação - MER</a:t>
            </a:r>
            <a:endParaRPr/>
          </a:p>
          <a:p>
            <a:pPr indent="-342900" lvl="0" marL="342900" marR="0" rtl="0" algn="just">
              <a:lnSpc>
                <a:spcPct val="90000"/>
              </a:lnSpc>
              <a:spcBef>
                <a:spcPts val="320"/>
              </a:spcBef>
              <a:spcAft>
                <a:spcPts val="0"/>
              </a:spcAft>
              <a:buClr>
                <a:schemeClr val="lt2"/>
              </a:buClr>
              <a:buSzPts val="1200"/>
              <a:buFont typeface="Noto Sans Symbols"/>
              <a:buNone/>
            </a:pPr>
            <a:r>
              <a:t/>
            </a:r>
            <a:endParaRPr b="1" i="0" sz="1600" u="none">
              <a:solidFill>
                <a:schemeClr val="dk1"/>
              </a:solidFill>
              <a:latin typeface="Arial"/>
              <a:ea typeface="Arial"/>
              <a:cs typeface="Arial"/>
              <a:sym typeface="Arial"/>
            </a:endParaRPr>
          </a:p>
          <a:p>
            <a:pPr indent="-285750" lvl="1" marL="742950" marR="0" rtl="0" algn="just">
              <a:lnSpc>
                <a:spcPct val="90000"/>
              </a:lnSpc>
              <a:spcBef>
                <a:spcPts val="320"/>
              </a:spcBef>
              <a:spcAft>
                <a:spcPts val="0"/>
              </a:spcAft>
              <a:buClr>
                <a:schemeClr val="accent2"/>
              </a:buClr>
              <a:buSzPts val="1280"/>
              <a:buFont typeface="Noto Sans Symbols"/>
              <a:buChar char="◻"/>
            </a:pPr>
            <a:r>
              <a:rPr b="0" i="0" lang="en-US" sz="1600" u="none" cap="none" strike="noStrike">
                <a:solidFill>
                  <a:schemeClr val="dk1"/>
                </a:solidFill>
                <a:latin typeface="Arial"/>
                <a:ea typeface="Arial"/>
                <a:cs typeface="Arial"/>
                <a:sym typeface="Arial"/>
              </a:rPr>
              <a:t>Um academia de Musculação  está querendo controlar os alunos, professores e seus exercícios.  Uma entrevista com o administrador da Academia resultou nas seguintes informações:</a:t>
            </a:r>
            <a:endParaRPr/>
          </a:p>
          <a:p>
            <a:pPr indent="-285750" lvl="1" marL="742950" marR="0" rtl="0" algn="just">
              <a:lnSpc>
                <a:spcPct val="90000"/>
              </a:lnSpc>
              <a:spcBef>
                <a:spcPts val="320"/>
              </a:spcBef>
              <a:spcAft>
                <a:spcPts val="0"/>
              </a:spcAft>
              <a:buClr>
                <a:schemeClr val="accent2"/>
              </a:buClr>
              <a:buSzPts val="1280"/>
              <a:buFont typeface="Noto Sans Symbols"/>
              <a:buNone/>
            </a:pPr>
            <a:r>
              <a:t/>
            </a:r>
            <a:endParaRPr b="0" i="0" sz="1600" u="none" cap="none" strike="noStrike">
              <a:solidFill>
                <a:schemeClr val="dk1"/>
              </a:solidFill>
              <a:latin typeface="Arial"/>
              <a:ea typeface="Arial"/>
              <a:cs typeface="Arial"/>
              <a:sym typeface="Arial"/>
            </a:endParaRPr>
          </a:p>
          <a:p>
            <a:pPr indent="-228600" lvl="2" marL="1143000" marR="0" rtl="0" algn="just">
              <a:lnSpc>
                <a:spcPct val="90000"/>
              </a:lnSpc>
              <a:spcBef>
                <a:spcPts val="320"/>
              </a:spcBef>
              <a:spcAft>
                <a:spcPts val="0"/>
              </a:spcAft>
              <a:buClr>
                <a:schemeClr val="lt2"/>
              </a:buClr>
              <a:buSzPts val="1040"/>
              <a:buFont typeface="Noto Sans Symbols"/>
              <a:buChar char="■"/>
            </a:pPr>
            <a:r>
              <a:rPr b="0" i="0" lang="en-US" sz="1600" u="none" cap="none" strike="noStrike">
                <a:solidFill>
                  <a:schemeClr val="dk1"/>
                </a:solidFill>
                <a:latin typeface="Arial"/>
                <a:ea typeface="Arial"/>
                <a:cs typeface="Arial"/>
                <a:sym typeface="Arial"/>
              </a:rPr>
              <a:t>Precisa controlar os Alunos, Professores e Tipo de Exercício.</a:t>
            </a:r>
            <a:endParaRPr/>
          </a:p>
          <a:p>
            <a:pPr indent="-228600" lvl="2" marL="1143000" marR="0" rtl="0" algn="just">
              <a:lnSpc>
                <a:spcPct val="90000"/>
              </a:lnSpc>
              <a:spcBef>
                <a:spcPts val="320"/>
              </a:spcBef>
              <a:spcAft>
                <a:spcPts val="0"/>
              </a:spcAft>
              <a:buClr>
                <a:schemeClr val="lt2"/>
              </a:buClr>
              <a:buSzPts val="1040"/>
              <a:buFont typeface="Noto Sans Symbols"/>
              <a:buChar char="■"/>
            </a:pPr>
            <a:r>
              <a:rPr b="0" i="0" lang="en-US" sz="1600" u="none" cap="none" strike="noStrike">
                <a:solidFill>
                  <a:schemeClr val="dk1"/>
                </a:solidFill>
                <a:latin typeface="Arial"/>
                <a:ea typeface="Arial"/>
                <a:cs typeface="Arial"/>
                <a:sym typeface="Arial"/>
              </a:rPr>
              <a:t>Precisa controlar os exercícios diários.</a:t>
            </a:r>
            <a:endParaRPr/>
          </a:p>
          <a:p>
            <a:pPr indent="-228600" lvl="2" marL="1143000" marR="0" rtl="0" algn="just">
              <a:lnSpc>
                <a:spcPct val="90000"/>
              </a:lnSpc>
              <a:spcBef>
                <a:spcPts val="320"/>
              </a:spcBef>
              <a:spcAft>
                <a:spcPts val="0"/>
              </a:spcAft>
              <a:buClr>
                <a:schemeClr val="lt2"/>
              </a:buClr>
              <a:buSzPts val="1040"/>
              <a:buFont typeface="Noto Sans Symbols"/>
              <a:buChar char="■"/>
            </a:pPr>
            <a:r>
              <a:rPr b="0" i="0" lang="en-US" sz="1600" u="none" cap="none" strike="noStrike">
                <a:solidFill>
                  <a:schemeClr val="dk1"/>
                </a:solidFill>
                <a:latin typeface="Arial"/>
                <a:ea typeface="Arial"/>
                <a:cs typeface="Arial"/>
                <a:sym typeface="Arial"/>
              </a:rPr>
              <a:t>Precisa controlar a avaliação do aluno, bíceps, peso, pressão e etc</a:t>
            </a:r>
            <a:endParaRPr/>
          </a:p>
          <a:p>
            <a:pPr indent="-228600" lvl="2" marL="1143000" marR="0" rtl="0" algn="just">
              <a:lnSpc>
                <a:spcPct val="100000"/>
              </a:lnSpc>
              <a:spcBef>
                <a:spcPts val="320"/>
              </a:spcBef>
              <a:spcAft>
                <a:spcPts val="0"/>
              </a:spcAft>
              <a:buClr>
                <a:schemeClr val="lt2"/>
              </a:buClr>
              <a:buSzPts val="1040"/>
              <a:buFont typeface="Noto Sans Symbols"/>
              <a:buChar char="■"/>
            </a:pPr>
            <a:r>
              <a:rPr b="1" i="0" lang="en-US" sz="1600" u="none" cap="none" strike="noStrike">
                <a:solidFill>
                  <a:schemeClr val="dk1"/>
                </a:solidFill>
                <a:latin typeface="Arial"/>
                <a:ea typeface="Arial"/>
                <a:cs typeface="Arial"/>
                <a:sym typeface="Arial"/>
              </a:rPr>
              <a:t>Dados levantados</a:t>
            </a:r>
            <a:r>
              <a:rPr b="0" i="0" lang="en-US" sz="1600" u="none" cap="none" strike="noStrike">
                <a:solidFill>
                  <a:schemeClr val="dk1"/>
                </a:solidFill>
                <a:latin typeface="Arial"/>
                <a:ea typeface="Arial"/>
                <a:cs typeface="Arial"/>
                <a:sym typeface="Arial"/>
              </a:rPr>
              <a:t>:</a:t>
            </a:r>
            <a:endParaRPr/>
          </a:p>
          <a:p>
            <a:pPr indent="-228600" lvl="3" marL="1600200" marR="0" rtl="0" algn="just">
              <a:lnSpc>
                <a:spcPct val="100000"/>
              </a:lnSpc>
              <a:spcBef>
                <a:spcPts val="320"/>
              </a:spcBef>
              <a:spcAft>
                <a:spcPts val="0"/>
              </a:spcAft>
              <a:buClr>
                <a:schemeClr val="accent2"/>
              </a:buClr>
              <a:buSzPts val="1120"/>
              <a:buFont typeface="Noto Sans Symbols"/>
              <a:buChar char="◻"/>
            </a:pPr>
            <a:r>
              <a:rPr b="0" i="0" lang="en-US" sz="1600" u="none" cap="none" strike="noStrike">
                <a:solidFill>
                  <a:schemeClr val="dk1"/>
                </a:solidFill>
                <a:latin typeface="Arial"/>
                <a:ea typeface="Arial"/>
                <a:cs typeface="Arial"/>
                <a:sym typeface="Arial"/>
              </a:rPr>
              <a:t>Professor, cpf, nome, data de nascimento e sexo</a:t>
            </a:r>
            <a:endParaRPr/>
          </a:p>
          <a:p>
            <a:pPr indent="-228600" lvl="3" marL="1600200" marR="0" rtl="0" algn="just">
              <a:lnSpc>
                <a:spcPct val="100000"/>
              </a:lnSpc>
              <a:spcBef>
                <a:spcPts val="320"/>
              </a:spcBef>
              <a:spcAft>
                <a:spcPts val="0"/>
              </a:spcAft>
              <a:buClr>
                <a:schemeClr val="accent2"/>
              </a:buClr>
              <a:buSzPts val="1120"/>
              <a:buFont typeface="Noto Sans Symbols"/>
              <a:buChar char="◻"/>
            </a:pPr>
            <a:r>
              <a:rPr b="0" i="0" lang="en-US" sz="1600" u="none" cap="none" strike="noStrike">
                <a:solidFill>
                  <a:schemeClr val="dk1"/>
                </a:solidFill>
                <a:latin typeface="Arial"/>
                <a:ea typeface="Arial"/>
                <a:cs typeface="Arial"/>
                <a:sym typeface="Arial"/>
              </a:rPr>
              <a:t>Aluno, data de nascimento, sexo, altura, endereço e telefone</a:t>
            </a:r>
            <a:endParaRPr/>
          </a:p>
          <a:p>
            <a:pPr indent="-228600" lvl="3" marL="1600200" marR="0" rtl="0" algn="just">
              <a:lnSpc>
                <a:spcPct val="100000"/>
              </a:lnSpc>
              <a:spcBef>
                <a:spcPts val="320"/>
              </a:spcBef>
              <a:spcAft>
                <a:spcPts val="0"/>
              </a:spcAft>
              <a:buClr>
                <a:schemeClr val="accent2"/>
              </a:buClr>
              <a:buSzPts val="1120"/>
              <a:buFont typeface="Noto Sans Symbols"/>
              <a:buChar char="◻"/>
            </a:pPr>
            <a:r>
              <a:rPr b="0" i="0" lang="en-US" sz="1600" u="none" cap="none" strike="noStrike">
                <a:solidFill>
                  <a:schemeClr val="dk1"/>
                </a:solidFill>
                <a:latin typeface="Arial"/>
                <a:ea typeface="Arial"/>
                <a:cs typeface="Arial"/>
                <a:sym typeface="Arial"/>
              </a:rPr>
              <a:t>Exercício, professor, aluno, tipo de exercício, qtd de repetição e peso</a:t>
            </a:r>
            <a:endParaRPr/>
          </a:p>
          <a:p>
            <a:pPr indent="-228600" lvl="3" marL="1600200" marR="0" rtl="0" algn="just">
              <a:lnSpc>
                <a:spcPct val="100000"/>
              </a:lnSpc>
              <a:spcBef>
                <a:spcPts val="320"/>
              </a:spcBef>
              <a:spcAft>
                <a:spcPts val="0"/>
              </a:spcAft>
              <a:buClr>
                <a:schemeClr val="accent2"/>
              </a:buClr>
              <a:buSzPts val="1120"/>
              <a:buFont typeface="Noto Sans Symbols"/>
              <a:buChar char="◻"/>
            </a:pPr>
            <a:r>
              <a:rPr b="0" i="0" lang="en-US" sz="1600" u="none" cap="none" strike="noStrike">
                <a:solidFill>
                  <a:schemeClr val="dk1"/>
                </a:solidFill>
                <a:latin typeface="Arial"/>
                <a:ea typeface="Arial"/>
                <a:cs typeface="Arial"/>
                <a:sym typeface="Arial"/>
              </a:rPr>
              <a:t>Avaliação, data de avaliação, peso pressão, bíceps direito, bíceps esquerdo, cintura, coxa direita e coxa esquerda</a:t>
            </a:r>
            <a:endParaRPr/>
          </a:p>
          <a:p>
            <a:pPr indent="-228600" lvl="3" marL="1600200" marR="0" rtl="0" algn="just">
              <a:lnSpc>
                <a:spcPct val="100000"/>
              </a:lnSpc>
              <a:spcBef>
                <a:spcPts val="320"/>
              </a:spcBef>
              <a:spcAft>
                <a:spcPts val="0"/>
              </a:spcAft>
              <a:buClr>
                <a:schemeClr val="accent2"/>
              </a:buClr>
              <a:buSzPts val="1120"/>
              <a:buFont typeface="Noto Sans Symbols"/>
              <a:buChar char="◻"/>
            </a:pPr>
            <a:r>
              <a:rPr b="1" i="0" lang="en-US" sz="1600" u="none" cap="none" strike="noStrike">
                <a:solidFill>
                  <a:schemeClr val="dk1"/>
                </a:solidFill>
                <a:latin typeface="Arial"/>
                <a:ea typeface="Arial"/>
                <a:cs typeface="Arial"/>
                <a:sym typeface="Arial"/>
              </a:rPr>
              <a:t>Regras de Negócio</a:t>
            </a:r>
            <a:endParaRPr/>
          </a:p>
          <a:p>
            <a:pPr indent="-228600" lvl="4" marL="2057400" marR="0" rtl="0" algn="just">
              <a:lnSpc>
                <a:spcPct val="100000"/>
              </a:lnSpc>
              <a:spcBef>
                <a:spcPts val="320"/>
              </a:spcBef>
              <a:spcAft>
                <a:spcPts val="0"/>
              </a:spcAft>
              <a:buClr>
                <a:schemeClr val="lt2"/>
              </a:buClr>
              <a:buSzPts val="1600"/>
              <a:buFont typeface="Noto Sans Symbols"/>
              <a:buChar char="▪"/>
            </a:pPr>
            <a:r>
              <a:rPr b="0" i="0" lang="en-US" sz="1600" u="none" cap="none" strike="noStrike">
                <a:solidFill>
                  <a:schemeClr val="dk1"/>
                </a:solidFill>
                <a:latin typeface="Arial"/>
                <a:ea typeface="Arial"/>
                <a:cs typeface="Arial"/>
                <a:sym typeface="Arial"/>
              </a:rPr>
              <a:t>1 aluno </a:t>
            </a:r>
            <a:r>
              <a:rPr lang="en-US" sz="1600"/>
              <a:t>possui</a:t>
            </a:r>
            <a:r>
              <a:rPr b="0" i="0" lang="en-US" sz="1600" u="none" cap="none" strike="noStrike">
                <a:solidFill>
                  <a:schemeClr val="dk1"/>
                </a:solidFill>
                <a:latin typeface="Arial"/>
                <a:ea typeface="Arial"/>
                <a:cs typeface="Arial"/>
                <a:sym typeface="Arial"/>
              </a:rPr>
              <a:t> seus exercícios, qtd repetição e peso.</a:t>
            </a:r>
            <a:endParaRPr/>
          </a:p>
          <a:p>
            <a:pPr indent="-228600" lvl="4" marL="2057400" marR="0" rtl="0" algn="just">
              <a:lnSpc>
                <a:spcPct val="100000"/>
              </a:lnSpc>
              <a:spcBef>
                <a:spcPts val="320"/>
              </a:spcBef>
              <a:spcAft>
                <a:spcPts val="0"/>
              </a:spcAft>
              <a:buClr>
                <a:schemeClr val="lt2"/>
              </a:buClr>
              <a:buSzPts val="1600"/>
              <a:buFont typeface="Noto Sans Symbols"/>
              <a:buChar char="▪"/>
            </a:pPr>
            <a:r>
              <a:rPr b="0" i="0" lang="en-US" sz="1600" u="none" cap="none" strike="noStrike">
                <a:solidFill>
                  <a:schemeClr val="dk1"/>
                </a:solidFill>
                <a:latin typeface="Arial"/>
                <a:ea typeface="Arial"/>
                <a:cs typeface="Arial"/>
                <a:sym typeface="Arial"/>
              </a:rPr>
              <a:t>1 aluno é realiza avaliação periódica. </a:t>
            </a:r>
            <a:endParaRPr/>
          </a:p>
        </p:txBody>
      </p:sp>
      <p:pic>
        <p:nvPicPr>
          <p:cNvPr id="782" name="Google Shape;782;p61"/>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783" name="Google Shape;783;p61"/>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784" name="Google Shape;784;p61"/>
          <p:cNvSpPr txBox="1"/>
          <p:nvPr/>
        </p:nvSpPr>
        <p:spPr>
          <a:xfrm>
            <a:off x="0" y="6237287"/>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62"/>
          <p:cNvSpPr txBox="1"/>
          <p:nvPr>
            <p:ph idx="4294967295" type="title"/>
          </p:nvPr>
        </p:nvSpPr>
        <p:spPr>
          <a:xfrm>
            <a:off x="539750" y="508000"/>
            <a:ext cx="77040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Exercício – MER – Conceitual </a:t>
            </a:r>
            <a:r>
              <a:rPr b="1" lang="en-US" sz="2000">
                <a:solidFill>
                  <a:srgbClr val="FF0000"/>
                </a:solidFill>
              </a:rPr>
              <a:t> </a:t>
            </a:r>
            <a:endParaRPr/>
          </a:p>
        </p:txBody>
      </p:sp>
      <p:pic>
        <p:nvPicPr>
          <p:cNvPr id="792" name="Google Shape;792;p62"/>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793" name="Google Shape;793;p6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794" name="Google Shape;794;p62"/>
          <p:cNvSpPr txBox="1"/>
          <p:nvPr/>
        </p:nvSpPr>
        <p:spPr>
          <a:xfrm>
            <a:off x="0" y="6237287"/>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pic>
        <p:nvPicPr>
          <p:cNvPr id="795" name="Google Shape;795;p62"/>
          <p:cNvPicPr preferRelativeResize="0"/>
          <p:nvPr/>
        </p:nvPicPr>
        <p:blipFill>
          <a:blip r:embed="rId4">
            <a:alphaModFix/>
          </a:blip>
          <a:stretch>
            <a:fillRect/>
          </a:stretch>
        </p:blipFill>
        <p:spPr>
          <a:xfrm>
            <a:off x="213100" y="1337325"/>
            <a:ext cx="8839200" cy="387416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63"/>
          <p:cNvSpPr txBox="1"/>
          <p:nvPr>
            <p:ph idx="4294967295" type="title"/>
          </p:nvPr>
        </p:nvSpPr>
        <p:spPr>
          <a:xfrm>
            <a:off x="539750" y="508000"/>
            <a:ext cx="7704000" cy="5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Exercício – MER – </a:t>
            </a:r>
            <a:r>
              <a:rPr b="1" lang="en-US" sz="2000">
                <a:solidFill>
                  <a:srgbClr val="FF0000"/>
                </a:solidFill>
              </a:rPr>
              <a:t>Lógico</a:t>
            </a:r>
            <a:r>
              <a:rPr b="1" i="0" lang="en-US" sz="2000" u="none" cap="none" strike="noStrike">
                <a:solidFill>
                  <a:srgbClr val="FF0000"/>
                </a:solidFill>
                <a:latin typeface="Arial"/>
                <a:ea typeface="Arial"/>
                <a:cs typeface="Arial"/>
                <a:sym typeface="Arial"/>
              </a:rPr>
              <a:t> </a:t>
            </a:r>
            <a:r>
              <a:rPr b="1" lang="en-US" sz="2000">
                <a:solidFill>
                  <a:srgbClr val="FF0000"/>
                </a:solidFill>
              </a:rPr>
              <a:t> </a:t>
            </a:r>
            <a:endParaRPr/>
          </a:p>
        </p:txBody>
      </p:sp>
      <p:pic>
        <p:nvPicPr>
          <p:cNvPr id="803" name="Google Shape;803;p63"/>
          <p:cNvPicPr preferRelativeResize="0"/>
          <p:nvPr/>
        </p:nvPicPr>
        <p:blipFill rotWithShape="1">
          <a:blip r:embed="rId3">
            <a:alphaModFix/>
          </a:blip>
          <a:srcRect b="0" l="0" r="0" t="0"/>
          <a:stretch/>
        </p:blipFill>
        <p:spPr>
          <a:xfrm>
            <a:off x="7481887" y="508000"/>
            <a:ext cx="1439862" cy="495300"/>
          </a:xfrm>
          <a:prstGeom prst="rect">
            <a:avLst/>
          </a:prstGeom>
          <a:noFill/>
          <a:ln>
            <a:noFill/>
          </a:ln>
        </p:spPr>
      </p:pic>
      <p:sp>
        <p:nvSpPr>
          <p:cNvPr id="804" name="Google Shape;804;p6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805" name="Google Shape;805;p63"/>
          <p:cNvSpPr txBox="1"/>
          <p:nvPr/>
        </p:nvSpPr>
        <p:spPr>
          <a:xfrm>
            <a:off x="0" y="6237287"/>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pic>
        <p:nvPicPr>
          <p:cNvPr id="806" name="Google Shape;806;p63"/>
          <p:cNvPicPr preferRelativeResize="0"/>
          <p:nvPr/>
        </p:nvPicPr>
        <p:blipFill>
          <a:blip r:embed="rId4">
            <a:alphaModFix/>
          </a:blip>
          <a:stretch>
            <a:fillRect/>
          </a:stretch>
        </p:blipFill>
        <p:spPr>
          <a:xfrm>
            <a:off x="152400" y="1246300"/>
            <a:ext cx="8839201" cy="387983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64"/>
          <p:cNvSpPr txBox="1"/>
          <p:nvPr>
            <p:ph type="ctrTitle"/>
          </p:nvPr>
        </p:nvSpPr>
        <p:spPr>
          <a:xfrm>
            <a:off x="1600200" y="1773237"/>
            <a:ext cx="60198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0" i="0" lang="en-US" sz="3200" u="none">
                <a:solidFill>
                  <a:srgbClr val="FFFFFF"/>
                </a:solidFill>
                <a:latin typeface="Arial"/>
                <a:ea typeface="Arial"/>
                <a:cs typeface="Arial"/>
                <a:sym typeface="Arial"/>
              </a:rPr>
              <a:t> Questionário</a:t>
            </a:r>
            <a:endParaRPr/>
          </a:p>
        </p:txBody>
      </p:sp>
      <p:sp>
        <p:nvSpPr>
          <p:cNvPr id="812" name="Google Shape;812;p6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813" name="Google Shape;813;p64"/>
          <p:cNvPicPr preferRelativeResize="0"/>
          <p:nvPr/>
        </p:nvPicPr>
        <p:blipFill rotWithShape="1">
          <a:blip r:embed="rId3">
            <a:alphaModFix/>
          </a:blip>
          <a:srcRect b="0" l="0" r="0" t="0"/>
          <a:stretch/>
        </p:blipFill>
        <p:spPr>
          <a:xfrm>
            <a:off x="7235825" y="260350"/>
            <a:ext cx="1439862" cy="495300"/>
          </a:xfrm>
          <a:prstGeom prst="rect">
            <a:avLst/>
          </a:prstGeom>
          <a:noFill/>
          <a:ln>
            <a:noFill/>
          </a:ln>
        </p:spPr>
      </p:pic>
      <p:sp>
        <p:nvSpPr>
          <p:cNvPr id="814" name="Google Shape;814;p6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815" name="Google Shape;815;p64"/>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08 - MER - Estendido</a:t>
            </a:r>
            <a:endParaRPr/>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6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pic>
        <p:nvPicPr>
          <p:cNvPr id="821" name="Google Shape;821;p65"/>
          <p:cNvPicPr preferRelativeResize="0"/>
          <p:nvPr/>
        </p:nvPicPr>
        <p:blipFill rotWithShape="1">
          <a:blip r:embed="rId3">
            <a:alphaModFix/>
          </a:blip>
          <a:srcRect b="0" l="0" r="0" t="0"/>
          <a:stretch/>
        </p:blipFill>
        <p:spPr>
          <a:xfrm>
            <a:off x="7267575" y="508000"/>
            <a:ext cx="1439862" cy="495300"/>
          </a:xfrm>
          <a:prstGeom prst="rect">
            <a:avLst/>
          </a:prstGeom>
          <a:noFill/>
          <a:ln>
            <a:noFill/>
          </a:ln>
        </p:spPr>
      </p:pic>
      <p:sp>
        <p:nvSpPr>
          <p:cNvPr id="822" name="Google Shape;822;p65"/>
          <p:cNvSpPr txBox="1"/>
          <p:nvPr/>
        </p:nvSpPr>
        <p:spPr>
          <a:xfrm>
            <a:off x="4762" y="755650"/>
            <a:ext cx="8229600" cy="137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Questionário</a:t>
            </a:r>
            <a:endParaRPr/>
          </a:p>
        </p:txBody>
      </p:sp>
      <p:pic>
        <p:nvPicPr>
          <p:cNvPr id="823" name="Google Shape;823;p65"/>
          <p:cNvPicPr preferRelativeResize="0"/>
          <p:nvPr/>
        </p:nvPicPr>
        <p:blipFill rotWithShape="1">
          <a:blip r:embed="rId4">
            <a:alphaModFix/>
          </a:blip>
          <a:srcRect b="0" l="0" r="0" t="0"/>
          <a:stretch/>
        </p:blipFill>
        <p:spPr>
          <a:xfrm>
            <a:off x="223837" y="1433512"/>
            <a:ext cx="5795962" cy="3022600"/>
          </a:xfrm>
          <a:prstGeom prst="rect">
            <a:avLst/>
          </a:prstGeom>
          <a:noFill/>
          <a:ln>
            <a:noFill/>
          </a:ln>
        </p:spPr>
      </p:pic>
      <p:pic>
        <p:nvPicPr>
          <p:cNvPr id="824" name="Google Shape;824;p65"/>
          <p:cNvPicPr preferRelativeResize="0"/>
          <p:nvPr/>
        </p:nvPicPr>
        <p:blipFill rotWithShape="1">
          <a:blip r:embed="rId5">
            <a:alphaModFix/>
          </a:blip>
          <a:srcRect b="0" l="0" r="0" t="0"/>
          <a:stretch/>
        </p:blipFill>
        <p:spPr>
          <a:xfrm>
            <a:off x="5030787" y="3032125"/>
            <a:ext cx="3676650" cy="2847975"/>
          </a:xfrm>
          <a:prstGeom prst="rect">
            <a:avLst/>
          </a:prstGeom>
          <a:noFill/>
          <a:ln>
            <a:noFill/>
          </a:ln>
        </p:spPr>
      </p:pic>
      <p:sp>
        <p:nvSpPr>
          <p:cNvPr id="825" name="Google Shape;825;p65"/>
          <p:cNvSpPr txBox="1"/>
          <p:nvPr/>
        </p:nvSpPr>
        <p:spPr>
          <a:xfrm>
            <a:off x="307975" y="5113337"/>
            <a:ext cx="1681162"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Nome + RA</a:t>
            </a:r>
            <a:endParaRPr/>
          </a:p>
        </p:txBody>
      </p:sp>
      <p:cxnSp>
        <p:nvCxnSpPr>
          <p:cNvPr id="826" name="Google Shape;826;p65"/>
          <p:cNvCxnSpPr/>
          <p:nvPr/>
        </p:nvCxnSpPr>
        <p:spPr>
          <a:xfrm flipH="1" rot="10800000">
            <a:off x="2051050" y="4724400"/>
            <a:ext cx="3968750" cy="576262"/>
          </a:xfrm>
          <a:prstGeom prst="straightConnector1">
            <a:avLst/>
          </a:prstGeom>
          <a:noFill/>
          <a:ln cap="flat" cmpd="sng" w="9525">
            <a:solidFill>
              <a:schemeClr val="dk1"/>
            </a:solidFill>
            <a:prstDash val="solid"/>
            <a:miter lim="800000"/>
            <a:headEnd len="med" w="med" type="none"/>
            <a:tailEnd len="med" w="med" type="triangle"/>
          </a:ln>
        </p:spPr>
      </p:cxnSp>
      <p:sp>
        <p:nvSpPr>
          <p:cNvPr id="827" name="Google Shape;827;p6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Black"/>
              <a:buNone/>
            </a:pPr>
            <a:fld id="{00000000-1234-1234-1234-123412341234}" type="slidenum">
              <a:rPr b="0" i="0" lang="en-US" sz="1200" u="none">
                <a:solidFill>
                  <a:srgbClr val="000000"/>
                </a:solidFill>
                <a:latin typeface="Arial Black"/>
                <a:ea typeface="Arial Black"/>
                <a:cs typeface="Arial Black"/>
                <a:sym typeface="Arial Black"/>
              </a:rPr>
              <a:t>‹#›</a:t>
            </a:fld>
            <a:endParaRPr/>
          </a:p>
        </p:txBody>
      </p:sp>
      <p:sp>
        <p:nvSpPr>
          <p:cNvPr id="828" name="Google Shape;828;p65"/>
          <p:cNvSpPr txBox="1"/>
          <p:nvPr/>
        </p:nvSpPr>
        <p:spPr>
          <a:xfrm>
            <a:off x="6421437" y="1817687"/>
            <a:ext cx="1989137"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https://kahoot.it/</a:t>
            </a:r>
            <a:endParaRPr/>
          </a:p>
        </p:txBody>
      </p:sp>
      <p:sp>
        <p:nvSpPr>
          <p:cNvPr id="829" name="Google Shape;829;p6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Aula 08 - MER - Estendido</a:t>
            </a:r>
            <a:endParaRPr/>
          </a:p>
        </p:txBody>
      </p:sp>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6"/>
          <p:cNvSpPr txBox="1"/>
          <p:nvPr>
            <p:ph type="title"/>
          </p:nvPr>
        </p:nvSpPr>
        <p:spPr>
          <a:xfrm>
            <a:off x="468312" y="47625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Agenda</a:t>
            </a:r>
            <a:endParaRPr/>
          </a:p>
        </p:txBody>
      </p:sp>
      <p:sp>
        <p:nvSpPr>
          <p:cNvPr id="836" name="Google Shape;836;p66"/>
          <p:cNvSpPr txBox="1"/>
          <p:nvPr>
            <p:ph idx="1" type="body"/>
          </p:nvPr>
        </p:nvSpPr>
        <p:spPr>
          <a:xfrm>
            <a:off x="1116012" y="1628775"/>
            <a:ext cx="7272337" cy="2590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Relacionamento</a:t>
            </a:r>
            <a:endParaRPr b="0" i="0" sz="2800" u="none">
              <a:solidFill>
                <a:schemeClr val="dk1"/>
              </a:solidFill>
              <a:latin typeface="Arial"/>
              <a:ea typeface="Arial"/>
              <a:cs typeface="Arial"/>
              <a:sym typeface="Arial"/>
            </a:endParaRPr>
          </a:p>
          <a:p>
            <a:pPr indent="-342900" lvl="0" marL="342900" rtl="0" algn="l">
              <a:lnSpc>
                <a:spcPct val="150000"/>
              </a:lnSpc>
              <a:spcBef>
                <a:spcPts val="56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Classificação dos relacionamentos</a:t>
            </a:r>
            <a:endParaRPr b="0" i="0" sz="2800" u="none">
              <a:solidFill>
                <a:schemeClr val="dk1"/>
              </a:solidFill>
              <a:latin typeface="Arial"/>
              <a:ea typeface="Arial"/>
              <a:cs typeface="Arial"/>
              <a:sym typeface="Arial"/>
            </a:endParaRPr>
          </a:p>
          <a:p>
            <a:pPr indent="-342900" lvl="0" marL="342900" rtl="0" algn="l">
              <a:lnSpc>
                <a:spcPct val="150000"/>
              </a:lnSpc>
              <a:spcBef>
                <a:spcPts val="56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MER Estendido – Classe</a:t>
            </a:r>
            <a:endParaRPr b="0" i="0" sz="2800" u="none">
              <a:solidFill>
                <a:schemeClr val="dk1"/>
              </a:solidFill>
              <a:latin typeface="Arial"/>
              <a:ea typeface="Arial"/>
              <a:cs typeface="Arial"/>
              <a:sym typeface="Arial"/>
            </a:endParaRPr>
          </a:p>
          <a:p>
            <a:pPr indent="-342900" lvl="0" marL="342900" rtl="0" algn="l">
              <a:lnSpc>
                <a:spcPct val="150000"/>
              </a:lnSpc>
              <a:spcBef>
                <a:spcPts val="56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Herança</a:t>
            </a:r>
            <a:endParaRPr b="0" i="0" sz="2800" u="none">
              <a:solidFill>
                <a:schemeClr val="dk1"/>
              </a:solidFill>
              <a:latin typeface="Arial"/>
              <a:ea typeface="Arial"/>
              <a:cs typeface="Arial"/>
              <a:sym typeface="Arial"/>
            </a:endParaRPr>
          </a:p>
          <a:p>
            <a:pPr indent="-342900" lvl="0" marL="342900" rtl="0" algn="l">
              <a:lnSpc>
                <a:spcPct val="150000"/>
              </a:lnSpc>
              <a:spcBef>
                <a:spcPts val="56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Especialização / Generalização</a:t>
            </a:r>
            <a:endParaRPr b="0" i="0" sz="2800" u="none">
              <a:solidFill>
                <a:schemeClr val="dk1"/>
              </a:solidFill>
              <a:latin typeface="Arial"/>
              <a:ea typeface="Arial"/>
              <a:cs typeface="Arial"/>
              <a:sym typeface="Arial"/>
            </a:endParaRPr>
          </a:p>
          <a:p>
            <a:pPr indent="-342900" lvl="0" marL="342900" rtl="0" algn="l">
              <a:lnSpc>
                <a:spcPct val="150000"/>
              </a:lnSpc>
              <a:spcBef>
                <a:spcPts val="56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Exercício</a:t>
            </a:r>
            <a:endParaRPr b="0" i="0" sz="2800" u="none">
              <a:solidFill>
                <a:schemeClr val="dk1"/>
              </a:solidFill>
              <a:latin typeface="Arial"/>
              <a:ea typeface="Arial"/>
              <a:cs typeface="Arial"/>
              <a:sym typeface="Arial"/>
            </a:endParaRPr>
          </a:p>
          <a:p>
            <a:pPr indent="-342900" lvl="0" marL="342900" rtl="0" algn="l">
              <a:lnSpc>
                <a:spcPct val="100000"/>
              </a:lnSpc>
              <a:spcBef>
                <a:spcPts val="440"/>
              </a:spcBef>
              <a:spcAft>
                <a:spcPts val="0"/>
              </a:spcAft>
              <a:buSzPts val="1650"/>
              <a:buNone/>
            </a:pPr>
            <a:r>
              <a:t/>
            </a:r>
            <a:endParaRPr b="0" i="0" sz="2200" u="none">
              <a:solidFill>
                <a:schemeClr val="dk1"/>
              </a:solidFill>
              <a:latin typeface="Arial"/>
              <a:ea typeface="Arial"/>
              <a:cs typeface="Arial"/>
              <a:sym typeface="Arial"/>
            </a:endParaRPr>
          </a:p>
          <a:p>
            <a:pPr indent="-238125" lvl="0" marL="342900" rtl="0" algn="l">
              <a:spcBef>
                <a:spcPts val="440"/>
              </a:spcBef>
              <a:spcAft>
                <a:spcPts val="0"/>
              </a:spcAft>
              <a:buSzPts val="1650"/>
              <a:buNone/>
            </a:pPr>
            <a:r>
              <a:t/>
            </a:r>
            <a:endParaRPr b="0" i="0" sz="2200" u="none">
              <a:solidFill>
                <a:schemeClr val="dk1"/>
              </a:solidFill>
              <a:latin typeface="Arial"/>
              <a:ea typeface="Arial"/>
              <a:cs typeface="Arial"/>
              <a:sym typeface="Arial"/>
            </a:endParaRPr>
          </a:p>
        </p:txBody>
      </p:sp>
      <p:sp>
        <p:nvSpPr>
          <p:cNvPr id="837" name="Google Shape;837;p6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838" name="Google Shape;838;p6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pic>
        <p:nvPicPr>
          <p:cNvPr id="839" name="Google Shape;839;p66"/>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67"/>
          <p:cNvSpPr txBox="1"/>
          <p:nvPr>
            <p:ph type="title"/>
          </p:nvPr>
        </p:nvSpPr>
        <p:spPr>
          <a:xfrm>
            <a:off x="2916237" y="1916112"/>
            <a:ext cx="3384550" cy="19446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Arial"/>
              <a:buNone/>
            </a:pPr>
            <a:r>
              <a:rPr b="0" i="0" lang="en-US" sz="5400" u="none">
                <a:solidFill>
                  <a:schemeClr val="dk1"/>
                </a:solidFill>
                <a:latin typeface="Arial"/>
                <a:ea typeface="Arial"/>
                <a:cs typeface="Arial"/>
                <a:sym typeface="Arial"/>
              </a:rPr>
              <a:t>Dúvidas</a:t>
            </a:r>
            <a:endParaRPr/>
          </a:p>
        </p:txBody>
      </p:sp>
      <p:sp>
        <p:nvSpPr>
          <p:cNvPr id="846" name="Google Shape;846;p6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847" name="Google Shape;847;p6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848" name="Google Shape;848;p67"/>
          <p:cNvSpPr txBox="1"/>
          <p:nvPr/>
        </p:nvSpPr>
        <p:spPr>
          <a:xfrm>
            <a:off x="3486150" y="3952875"/>
            <a:ext cx="4752975" cy="1944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phwell@yahoo.com.br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idx="4294967295"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Relacionamento - conceito</a:t>
            </a:r>
            <a:endParaRPr/>
          </a:p>
        </p:txBody>
      </p:sp>
      <p:sp>
        <p:nvSpPr>
          <p:cNvPr id="238" name="Google Shape;238;p25"/>
          <p:cNvSpPr txBox="1"/>
          <p:nvPr>
            <p:ph idx="4294967295" type="body"/>
          </p:nvPr>
        </p:nvSpPr>
        <p:spPr>
          <a:xfrm>
            <a:off x="684212" y="1981200"/>
            <a:ext cx="8002587" cy="15922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2"/>
              </a:buClr>
              <a:buSzPts val="2100"/>
              <a:buFont typeface="Noto Sans Symbols"/>
              <a:buChar char="■"/>
            </a:pPr>
            <a:r>
              <a:rPr b="0" i="0" lang="en-US" sz="2800" u="none" cap="none" strike="noStrike">
                <a:solidFill>
                  <a:schemeClr val="dk1"/>
                </a:solidFill>
                <a:latin typeface="Arial"/>
                <a:ea typeface="Arial"/>
                <a:cs typeface="Arial"/>
                <a:sym typeface="Arial"/>
              </a:rPr>
              <a:t>Conjunto de </a:t>
            </a:r>
            <a:r>
              <a:rPr b="0" i="0" lang="en-US" sz="2800" u="none" cap="none" strike="noStrike">
                <a:solidFill>
                  <a:srgbClr val="FF0000"/>
                </a:solidFill>
                <a:latin typeface="Arial"/>
                <a:ea typeface="Arial"/>
                <a:cs typeface="Arial"/>
                <a:sym typeface="Arial"/>
              </a:rPr>
              <a:t>associações</a:t>
            </a:r>
            <a:r>
              <a:rPr b="0" i="0" lang="en-US" sz="2800" u="none" cap="none" strike="noStrike">
                <a:solidFill>
                  <a:schemeClr val="dk1"/>
                </a:solidFill>
                <a:latin typeface="Arial"/>
                <a:ea typeface="Arial"/>
                <a:cs typeface="Arial"/>
                <a:sym typeface="Arial"/>
              </a:rPr>
              <a:t> entre </a:t>
            </a:r>
            <a:r>
              <a:rPr b="0" i="0" lang="en-US" sz="2800" u="none" cap="none" strike="noStrike">
                <a:solidFill>
                  <a:srgbClr val="FF0000"/>
                </a:solidFill>
                <a:latin typeface="Arial"/>
                <a:ea typeface="Arial"/>
                <a:cs typeface="Arial"/>
                <a:sym typeface="Arial"/>
              </a:rPr>
              <a:t>entidades</a:t>
            </a:r>
            <a:r>
              <a:rPr b="0" i="0" lang="en-US" sz="2800" u="none" cap="none" strike="noStrike">
                <a:solidFill>
                  <a:schemeClr val="dk1"/>
                </a:solidFill>
                <a:latin typeface="Arial"/>
                <a:ea typeface="Arial"/>
                <a:cs typeface="Arial"/>
                <a:sym typeface="Arial"/>
              </a:rPr>
              <a:t> sobre as quais deseja-se manter informações na base de dados. </a:t>
            </a:r>
            <a:r>
              <a:rPr b="1" i="0" lang="en-US" sz="2800" u="none" cap="none" strike="noStrike">
                <a:solidFill>
                  <a:srgbClr val="FF0000"/>
                </a:solidFill>
                <a:latin typeface="Arial"/>
                <a:ea typeface="Arial"/>
                <a:cs typeface="Arial"/>
                <a:sym typeface="Arial"/>
              </a:rPr>
              <a:t>James Martim</a:t>
            </a:r>
            <a:endParaRPr/>
          </a:p>
          <a:p>
            <a:pPr indent="-209550" lvl="0" marL="342900" marR="0" rtl="0" algn="l">
              <a:spcBef>
                <a:spcPts val="560"/>
              </a:spcBef>
              <a:spcAft>
                <a:spcPts val="0"/>
              </a:spcAft>
              <a:buClr>
                <a:schemeClr val="lt2"/>
              </a:buClr>
              <a:buSzPts val="2100"/>
              <a:buFont typeface="Noto Sans Symbols"/>
              <a:buNone/>
            </a:pPr>
            <a:r>
              <a:t/>
            </a:r>
            <a:endParaRPr b="1" i="0" sz="2800" u="none">
              <a:solidFill>
                <a:srgbClr val="FF0000"/>
              </a:solidFill>
              <a:latin typeface="Arial"/>
              <a:ea typeface="Arial"/>
              <a:cs typeface="Arial"/>
              <a:sym typeface="Arial"/>
            </a:endParaRPr>
          </a:p>
        </p:txBody>
      </p:sp>
      <p:sp>
        <p:nvSpPr>
          <p:cNvPr id="239" name="Google Shape;239;p25"/>
          <p:cNvSpPr txBox="1"/>
          <p:nvPr/>
        </p:nvSpPr>
        <p:spPr>
          <a:xfrm>
            <a:off x="739775" y="4127500"/>
            <a:ext cx="2273300" cy="719137"/>
          </a:xfrm>
          <a:prstGeom prst="rect">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DEPARTAMENTO</a:t>
            </a:r>
            <a:endParaRPr/>
          </a:p>
        </p:txBody>
      </p:sp>
      <p:sp>
        <p:nvSpPr>
          <p:cNvPr id="240" name="Google Shape;240;p25"/>
          <p:cNvSpPr txBox="1"/>
          <p:nvPr/>
        </p:nvSpPr>
        <p:spPr>
          <a:xfrm>
            <a:off x="6346825" y="4127500"/>
            <a:ext cx="1778000" cy="719137"/>
          </a:xfrm>
          <a:prstGeom prst="rect">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EMPREGADO</a:t>
            </a:r>
            <a:endParaRPr/>
          </a:p>
        </p:txBody>
      </p:sp>
      <p:cxnSp>
        <p:nvCxnSpPr>
          <p:cNvPr id="241" name="Google Shape;241;p25"/>
          <p:cNvCxnSpPr/>
          <p:nvPr/>
        </p:nvCxnSpPr>
        <p:spPr>
          <a:xfrm>
            <a:off x="3013075" y="4487862"/>
            <a:ext cx="3333750" cy="0"/>
          </a:xfrm>
          <a:prstGeom prst="straightConnector1">
            <a:avLst/>
          </a:prstGeom>
          <a:noFill/>
          <a:ln cap="flat" cmpd="sng" w="12700">
            <a:solidFill>
              <a:schemeClr val="dk1"/>
            </a:solidFill>
            <a:prstDash val="solid"/>
            <a:miter lim="800000"/>
            <a:headEnd len="med" w="med" type="none"/>
            <a:tailEnd len="med" w="med" type="none"/>
          </a:ln>
        </p:spPr>
      </p:cxnSp>
      <p:pic>
        <p:nvPicPr>
          <p:cNvPr id="242" name="Google Shape;242;p25"/>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243" name="Google Shape;243;p2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244" name="Google Shape;244;p25"/>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cxnSp>
        <p:nvCxnSpPr>
          <p:cNvPr id="245" name="Google Shape;245;p25"/>
          <p:cNvCxnSpPr/>
          <p:nvPr/>
        </p:nvCxnSpPr>
        <p:spPr>
          <a:xfrm>
            <a:off x="3492500" y="4127500"/>
            <a:ext cx="0" cy="719137"/>
          </a:xfrm>
          <a:prstGeom prst="straightConnector1">
            <a:avLst/>
          </a:prstGeom>
          <a:noFill/>
          <a:ln cap="flat" cmpd="sng" w="9525">
            <a:solidFill>
              <a:srgbClr val="9393FC"/>
            </a:solidFill>
            <a:prstDash val="solid"/>
            <a:miter lim="800000"/>
            <a:headEnd len="med" w="med" type="none"/>
            <a:tailEnd len="med" w="med" type="none"/>
          </a:ln>
        </p:spPr>
      </p:cxnSp>
      <p:cxnSp>
        <p:nvCxnSpPr>
          <p:cNvPr id="246" name="Google Shape;246;p25"/>
          <p:cNvCxnSpPr/>
          <p:nvPr/>
        </p:nvCxnSpPr>
        <p:spPr>
          <a:xfrm flipH="1" rot="10800000">
            <a:off x="5940425" y="4127500"/>
            <a:ext cx="406400" cy="360362"/>
          </a:xfrm>
          <a:prstGeom prst="straightConnector1">
            <a:avLst/>
          </a:prstGeom>
          <a:noFill/>
          <a:ln cap="flat" cmpd="sng" w="9525">
            <a:solidFill>
              <a:srgbClr val="9393FC"/>
            </a:solidFill>
            <a:prstDash val="solid"/>
            <a:miter lim="800000"/>
            <a:headEnd len="med" w="med" type="none"/>
            <a:tailEnd len="med" w="med" type="none"/>
          </a:ln>
        </p:spPr>
      </p:cxnSp>
      <p:cxnSp>
        <p:nvCxnSpPr>
          <p:cNvPr id="247" name="Google Shape;247;p25"/>
          <p:cNvCxnSpPr/>
          <p:nvPr/>
        </p:nvCxnSpPr>
        <p:spPr>
          <a:xfrm>
            <a:off x="5940425" y="4487862"/>
            <a:ext cx="406400" cy="236537"/>
          </a:xfrm>
          <a:prstGeom prst="straightConnector1">
            <a:avLst/>
          </a:prstGeom>
          <a:noFill/>
          <a:ln cap="flat" cmpd="sng" w="9525">
            <a:solidFill>
              <a:srgbClr val="9393FC"/>
            </a:solidFill>
            <a:prstDash val="solid"/>
            <a:miter lim="800000"/>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idx="4294967295"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Relacionamento - conceito</a:t>
            </a:r>
            <a:endParaRPr/>
          </a:p>
        </p:txBody>
      </p:sp>
      <p:sp>
        <p:nvSpPr>
          <p:cNvPr id="255" name="Google Shape;255;p26"/>
          <p:cNvSpPr txBox="1"/>
          <p:nvPr>
            <p:ph idx="4294967295"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Conjunto de </a:t>
            </a:r>
            <a:r>
              <a:rPr b="0" i="0" lang="en-US" sz="2800" u="none">
                <a:solidFill>
                  <a:srgbClr val="FF0000"/>
                </a:solidFill>
                <a:latin typeface="Arial"/>
                <a:ea typeface="Arial"/>
                <a:cs typeface="Arial"/>
                <a:sym typeface="Arial"/>
              </a:rPr>
              <a:t>associações</a:t>
            </a:r>
            <a:r>
              <a:rPr b="0" i="0" lang="en-US" sz="2800" u="none">
                <a:solidFill>
                  <a:schemeClr val="dk1"/>
                </a:solidFill>
                <a:latin typeface="Arial"/>
                <a:ea typeface="Arial"/>
                <a:cs typeface="Arial"/>
                <a:sym typeface="Arial"/>
              </a:rPr>
              <a:t> entre </a:t>
            </a:r>
            <a:r>
              <a:rPr b="0" i="0" lang="en-US" sz="2800" u="none">
                <a:solidFill>
                  <a:srgbClr val="FF0000"/>
                </a:solidFill>
                <a:latin typeface="Arial"/>
                <a:ea typeface="Arial"/>
                <a:cs typeface="Arial"/>
                <a:sym typeface="Arial"/>
              </a:rPr>
              <a:t>entidades</a:t>
            </a:r>
            <a:r>
              <a:rPr b="0" i="0" lang="en-US" sz="2800" u="none">
                <a:solidFill>
                  <a:schemeClr val="dk1"/>
                </a:solidFill>
                <a:latin typeface="Arial"/>
                <a:ea typeface="Arial"/>
                <a:cs typeface="Arial"/>
                <a:sym typeface="Arial"/>
              </a:rPr>
              <a:t> sobre as quais deseja-se manter informações na base de dados.</a:t>
            </a:r>
            <a:endParaRPr/>
          </a:p>
          <a:p>
            <a:pPr indent="-342900" lvl="0" marL="342900" marR="0" rtl="0" algn="just">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Simbologia gráfica: </a:t>
            </a:r>
            <a:r>
              <a:rPr b="0" i="0" lang="en-US" sz="2800" u="none">
                <a:solidFill>
                  <a:srgbClr val="FF0000"/>
                </a:solidFill>
                <a:latin typeface="Arial"/>
                <a:ea typeface="Arial"/>
                <a:cs typeface="Arial"/>
                <a:sym typeface="Arial"/>
              </a:rPr>
              <a:t>losango</a:t>
            </a:r>
            <a:r>
              <a:rPr b="0" i="0" lang="en-US" sz="2800" u="none">
                <a:solidFill>
                  <a:schemeClr val="dk1"/>
                </a:solidFill>
                <a:latin typeface="Arial"/>
                <a:ea typeface="Arial"/>
                <a:cs typeface="Arial"/>
                <a:sym typeface="Arial"/>
              </a:rPr>
              <a:t> nomeado com o relacionamento entre as entidades as quais está interligado </a:t>
            </a:r>
            <a:r>
              <a:rPr b="1" i="0" lang="en-US" sz="2800" u="none">
                <a:solidFill>
                  <a:srgbClr val="FF0000"/>
                </a:solidFill>
                <a:latin typeface="Arial"/>
                <a:ea typeface="Arial"/>
                <a:cs typeface="Arial"/>
                <a:sym typeface="Arial"/>
              </a:rPr>
              <a:t>Peter Chan.</a:t>
            </a:r>
            <a:endParaRPr/>
          </a:p>
          <a:p>
            <a:pPr indent="-209550" lvl="0" marL="342900" marR="0" rtl="0" algn="l">
              <a:spcBef>
                <a:spcPts val="560"/>
              </a:spcBef>
              <a:spcAft>
                <a:spcPts val="0"/>
              </a:spcAft>
              <a:buClr>
                <a:schemeClr val="lt2"/>
              </a:buClr>
              <a:buSzPts val="2100"/>
              <a:buFont typeface="Noto Sans Symbols"/>
              <a:buNone/>
            </a:pPr>
            <a:r>
              <a:t/>
            </a:r>
            <a:endParaRPr b="1" i="0" sz="2800" u="none">
              <a:solidFill>
                <a:srgbClr val="FF0000"/>
              </a:solidFill>
              <a:latin typeface="Arial"/>
              <a:ea typeface="Arial"/>
              <a:cs typeface="Arial"/>
              <a:sym typeface="Arial"/>
            </a:endParaRPr>
          </a:p>
        </p:txBody>
      </p:sp>
      <p:sp>
        <p:nvSpPr>
          <p:cNvPr id="256" name="Google Shape;256;p26"/>
          <p:cNvSpPr txBox="1"/>
          <p:nvPr/>
        </p:nvSpPr>
        <p:spPr>
          <a:xfrm>
            <a:off x="901700" y="4929187"/>
            <a:ext cx="2273300" cy="719137"/>
          </a:xfrm>
          <a:prstGeom prst="rect">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DEPARTAMENTO</a:t>
            </a:r>
            <a:endParaRPr/>
          </a:p>
        </p:txBody>
      </p:sp>
      <p:sp>
        <p:nvSpPr>
          <p:cNvPr id="257" name="Google Shape;257;p26"/>
          <p:cNvSpPr txBox="1"/>
          <p:nvPr/>
        </p:nvSpPr>
        <p:spPr>
          <a:xfrm>
            <a:off x="6508750" y="4929187"/>
            <a:ext cx="1778000" cy="719137"/>
          </a:xfrm>
          <a:prstGeom prst="rect">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2000"/>
              <a:buFont typeface="Arial Narrow"/>
              <a:buNone/>
            </a:pPr>
            <a:r>
              <a:rPr b="1" i="0" lang="en-US" sz="2000" u="none">
                <a:solidFill>
                  <a:schemeClr val="dk1"/>
                </a:solidFill>
                <a:latin typeface="Arial Narrow"/>
                <a:ea typeface="Arial Narrow"/>
                <a:cs typeface="Arial Narrow"/>
                <a:sym typeface="Arial Narrow"/>
              </a:rPr>
              <a:t>EMPREGADO</a:t>
            </a:r>
            <a:endParaRPr/>
          </a:p>
        </p:txBody>
      </p:sp>
      <p:sp>
        <p:nvSpPr>
          <p:cNvPr id="258" name="Google Shape;258;p26"/>
          <p:cNvSpPr/>
          <p:nvPr/>
        </p:nvSpPr>
        <p:spPr>
          <a:xfrm>
            <a:off x="3652837" y="4929187"/>
            <a:ext cx="2378075" cy="719137"/>
          </a:xfrm>
          <a:prstGeom prst="flowChartDecision">
            <a:avLst/>
          </a:prstGeom>
          <a:noFill/>
          <a:ln cap="flat" cmpd="sng" w="12700">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1000"/>
              </a:lnSpc>
              <a:spcBef>
                <a:spcPts val="0"/>
              </a:spcBef>
              <a:spcAft>
                <a:spcPts val="0"/>
              </a:spcAft>
              <a:buClr>
                <a:schemeClr val="dk1"/>
              </a:buClr>
              <a:buSzPts val="1800"/>
              <a:buFont typeface="Arial Narrow"/>
              <a:buNone/>
            </a:pPr>
            <a:r>
              <a:rPr b="1" i="0" lang="en-US" sz="1800" u="none">
                <a:solidFill>
                  <a:schemeClr val="dk1"/>
                </a:solidFill>
                <a:latin typeface="Arial Narrow"/>
                <a:ea typeface="Arial Narrow"/>
                <a:cs typeface="Arial Narrow"/>
                <a:sym typeface="Arial Narrow"/>
              </a:rPr>
              <a:t>LOTAÇÃO</a:t>
            </a:r>
            <a:endParaRPr/>
          </a:p>
        </p:txBody>
      </p:sp>
      <p:cxnSp>
        <p:nvCxnSpPr>
          <p:cNvPr id="259" name="Google Shape;259;p26"/>
          <p:cNvCxnSpPr/>
          <p:nvPr/>
        </p:nvCxnSpPr>
        <p:spPr>
          <a:xfrm>
            <a:off x="3175000" y="5289550"/>
            <a:ext cx="477837" cy="0"/>
          </a:xfrm>
          <a:prstGeom prst="straightConnector1">
            <a:avLst/>
          </a:prstGeom>
          <a:noFill/>
          <a:ln cap="flat" cmpd="sng" w="12700">
            <a:solidFill>
              <a:schemeClr val="dk1"/>
            </a:solidFill>
            <a:prstDash val="solid"/>
            <a:miter lim="800000"/>
            <a:headEnd len="med" w="med" type="none"/>
            <a:tailEnd len="med" w="med" type="none"/>
          </a:ln>
        </p:spPr>
      </p:cxnSp>
      <p:cxnSp>
        <p:nvCxnSpPr>
          <p:cNvPr id="260" name="Google Shape;260;p26"/>
          <p:cNvCxnSpPr/>
          <p:nvPr/>
        </p:nvCxnSpPr>
        <p:spPr>
          <a:xfrm>
            <a:off x="6030912" y="5289550"/>
            <a:ext cx="477837" cy="0"/>
          </a:xfrm>
          <a:prstGeom prst="straightConnector1">
            <a:avLst/>
          </a:prstGeom>
          <a:noFill/>
          <a:ln cap="flat" cmpd="sng" w="12700">
            <a:solidFill>
              <a:schemeClr val="dk1"/>
            </a:solidFill>
            <a:prstDash val="solid"/>
            <a:miter lim="800000"/>
            <a:headEnd len="med" w="med" type="none"/>
            <a:tailEnd len="med" w="med" type="none"/>
          </a:ln>
        </p:spPr>
      </p:cxnSp>
      <p:pic>
        <p:nvPicPr>
          <p:cNvPr id="261" name="Google Shape;261;p26"/>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262" name="Google Shape;262;p26"/>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263" name="Google Shape;263;p26"/>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270" name="Google Shape;270;p27"/>
          <p:cNvSpPr txBox="1"/>
          <p:nvPr>
            <p:ph type="title"/>
          </p:nvPr>
        </p:nvSpPr>
        <p:spPr>
          <a:xfrm>
            <a:off x="684212" y="476250"/>
            <a:ext cx="8234362" cy="668337"/>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Clr>
                <a:srgbClr val="FF0000"/>
              </a:buClr>
              <a:buSzPts val="3200"/>
              <a:buFont typeface="Arial"/>
              <a:buNone/>
            </a:pPr>
            <a:r>
              <a:rPr b="1" i="0" lang="en-US" sz="3200" u="none">
                <a:solidFill>
                  <a:srgbClr val="FF0000"/>
                </a:solidFill>
                <a:latin typeface="Arial"/>
                <a:ea typeface="Arial"/>
                <a:cs typeface="Arial"/>
                <a:sym typeface="Arial"/>
              </a:rPr>
              <a:t>Relacionamentos</a:t>
            </a:r>
            <a:endParaRPr/>
          </a:p>
        </p:txBody>
      </p:sp>
      <p:sp>
        <p:nvSpPr>
          <p:cNvPr id="271" name="Google Shape;271;p27"/>
          <p:cNvSpPr txBox="1"/>
          <p:nvPr>
            <p:ph idx="1" type="body"/>
          </p:nvPr>
        </p:nvSpPr>
        <p:spPr>
          <a:xfrm>
            <a:off x="468312" y="1484312"/>
            <a:ext cx="8234362" cy="4613275"/>
          </a:xfrm>
          <a:prstGeom prst="rect">
            <a:avLst/>
          </a:prstGeom>
          <a:noFill/>
          <a:ln>
            <a:noFill/>
          </a:ln>
        </p:spPr>
        <p:txBody>
          <a:bodyPr anchorCtr="0" anchor="t" bIns="46800" lIns="90000" spcFirstLastPara="1" rIns="90000" wrap="square" tIns="46800">
            <a:noAutofit/>
          </a:bodyPr>
          <a:lstStyle/>
          <a:p>
            <a:pPr indent="-338137" lvl="0" marL="338137"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Como expressamos que João trabalha no Departamento de Contabilidade?</a:t>
            </a:r>
            <a:endParaRPr/>
          </a:p>
          <a:p>
            <a:pPr indent="-223836" lvl="0" marL="338137" rtl="0" algn="l">
              <a:lnSpc>
                <a:spcPct val="100000"/>
              </a:lnSpc>
              <a:spcBef>
                <a:spcPts val="480"/>
              </a:spcBef>
              <a:spcAft>
                <a:spcPts val="0"/>
              </a:spcAft>
              <a:buClr>
                <a:schemeClr val="lt2"/>
              </a:buClr>
              <a:buSzPts val="1800"/>
              <a:buFont typeface="Noto Sans Symbols"/>
              <a:buNone/>
            </a:pPr>
            <a:r>
              <a:t/>
            </a:r>
            <a:endParaRPr b="0" i="0" sz="2400" u="none">
              <a:solidFill>
                <a:schemeClr val="dk1"/>
              </a:solidFill>
              <a:latin typeface="Arial"/>
              <a:ea typeface="Arial"/>
              <a:cs typeface="Arial"/>
              <a:sym typeface="Arial"/>
            </a:endParaRPr>
          </a:p>
          <a:p>
            <a:pPr indent="-185736" lvl="0" marL="338137" rtl="0" algn="l">
              <a:lnSpc>
                <a:spcPct val="100000"/>
              </a:lnSpc>
              <a:spcBef>
                <a:spcPts val="640"/>
              </a:spcBef>
              <a:spcAft>
                <a:spcPts val="0"/>
              </a:spcAft>
              <a:buClr>
                <a:schemeClr val="lt2"/>
              </a:buClr>
              <a:buSzPts val="2400"/>
              <a:buFont typeface="Noto Sans Symbols"/>
              <a:buNone/>
            </a:pPr>
            <a:r>
              <a:t/>
            </a:r>
            <a:endParaRPr b="0" i="0" sz="3200" u="none">
              <a:solidFill>
                <a:schemeClr val="dk1"/>
              </a:solidFill>
              <a:latin typeface="Arial"/>
              <a:ea typeface="Arial"/>
              <a:cs typeface="Arial"/>
              <a:sym typeface="Arial"/>
            </a:endParaRPr>
          </a:p>
          <a:p>
            <a:pPr indent="-185736" lvl="0" marL="338137" rtl="0" algn="l">
              <a:lnSpc>
                <a:spcPct val="100000"/>
              </a:lnSpc>
              <a:spcBef>
                <a:spcPts val="640"/>
              </a:spcBef>
              <a:spcAft>
                <a:spcPts val="0"/>
              </a:spcAft>
              <a:buClr>
                <a:schemeClr val="lt2"/>
              </a:buClr>
              <a:buSzPts val="2400"/>
              <a:buFont typeface="Noto Sans Symbols"/>
              <a:buNone/>
            </a:pPr>
            <a:r>
              <a:t/>
            </a:r>
            <a:endParaRPr b="0" i="0" sz="3200" u="none">
              <a:solidFill>
                <a:schemeClr val="dk1"/>
              </a:solidFill>
              <a:latin typeface="Arial"/>
              <a:ea typeface="Arial"/>
              <a:cs typeface="Arial"/>
              <a:sym typeface="Arial"/>
            </a:endParaRPr>
          </a:p>
          <a:p>
            <a:pPr indent="-338137" lvl="0" marL="338137" rtl="0" algn="l">
              <a:lnSpc>
                <a:spcPct val="100000"/>
              </a:lnSpc>
              <a:spcBef>
                <a:spcPts val="640"/>
              </a:spcBef>
              <a:spcAft>
                <a:spcPts val="0"/>
              </a:spcAft>
              <a:buSzPts val="2400"/>
              <a:buNone/>
            </a:pPr>
            <a:r>
              <a:rPr b="0" i="0" lang="en-US" sz="3200" u="none">
                <a:solidFill>
                  <a:schemeClr val="dk1"/>
                </a:solidFill>
                <a:latin typeface="Arial"/>
                <a:ea typeface="Arial"/>
                <a:cs typeface="Arial"/>
                <a:sym typeface="Arial"/>
              </a:rPr>
              <a:t> </a:t>
            </a:r>
            <a:endParaRPr/>
          </a:p>
        </p:txBody>
      </p:sp>
      <p:sp>
        <p:nvSpPr>
          <p:cNvPr id="272" name="Google Shape;272;p27"/>
          <p:cNvSpPr txBox="1"/>
          <p:nvPr/>
        </p:nvSpPr>
        <p:spPr>
          <a:xfrm>
            <a:off x="684212" y="2836862"/>
            <a:ext cx="1828800" cy="685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Empregado</a:t>
            </a:r>
            <a:endParaRPr/>
          </a:p>
        </p:txBody>
      </p:sp>
      <p:sp>
        <p:nvSpPr>
          <p:cNvPr id="273" name="Google Shape;273;p27"/>
          <p:cNvSpPr txBox="1"/>
          <p:nvPr/>
        </p:nvSpPr>
        <p:spPr>
          <a:xfrm>
            <a:off x="6246812" y="2836862"/>
            <a:ext cx="1712912" cy="685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Departamento</a:t>
            </a:r>
            <a:endParaRPr/>
          </a:p>
        </p:txBody>
      </p:sp>
      <p:grpSp>
        <p:nvGrpSpPr>
          <p:cNvPr id="274" name="Google Shape;274;p27"/>
          <p:cNvGrpSpPr/>
          <p:nvPr/>
        </p:nvGrpSpPr>
        <p:grpSpPr>
          <a:xfrm>
            <a:off x="539750" y="3708400"/>
            <a:ext cx="7561262" cy="2592387"/>
            <a:chOff x="340" y="2336"/>
            <a:chExt cx="4763" cy="1633"/>
          </a:xfrm>
        </p:grpSpPr>
        <p:sp>
          <p:nvSpPr>
            <p:cNvPr id="275" name="Google Shape;275;p27"/>
            <p:cNvSpPr/>
            <p:nvPr/>
          </p:nvSpPr>
          <p:spPr>
            <a:xfrm>
              <a:off x="340" y="2926"/>
              <a:ext cx="1179" cy="998"/>
            </a:xfrm>
            <a:prstGeom prst="roundRect">
              <a:avLst>
                <a:gd fmla="val 16667" name="adj"/>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João</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Pedro</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Paulo</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Maria</a:t>
              </a:r>
              <a:endParaRPr/>
            </a:p>
          </p:txBody>
        </p:sp>
        <p:sp>
          <p:nvSpPr>
            <p:cNvPr id="276" name="Google Shape;276;p27"/>
            <p:cNvSpPr/>
            <p:nvPr/>
          </p:nvSpPr>
          <p:spPr>
            <a:xfrm>
              <a:off x="3878" y="2971"/>
              <a:ext cx="1225" cy="998"/>
            </a:xfrm>
            <a:prstGeom prst="roundRect">
              <a:avLst>
                <a:gd fmla="val 16667" name="adj"/>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Contabilidade</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Financeiro</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Jurídico</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Pessoal</a:t>
              </a:r>
              <a:endParaRPr/>
            </a:p>
          </p:txBody>
        </p:sp>
        <p:sp>
          <p:nvSpPr>
            <p:cNvPr id="277" name="Google Shape;277;p27"/>
            <p:cNvSpPr/>
            <p:nvPr/>
          </p:nvSpPr>
          <p:spPr>
            <a:xfrm>
              <a:off x="884" y="2336"/>
              <a:ext cx="272" cy="454"/>
            </a:xfrm>
            <a:prstGeom prst="downArrow">
              <a:avLst>
                <a:gd fmla="val 50000" name="adj1"/>
                <a:gd fmla="val 50000" name="adj2"/>
              </a:avLst>
            </a:prstGeom>
            <a:solidFill>
              <a:srgbClr val="FF99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8" name="Google Shape;278;p27"/>
            <p:cNvSpPr/>
            <p:nvPr/>
          </p:nvSpPr>
          <p:spPr>
            <a:xfrm>
              <a:off x="4286" y="2382"/>
              <a:ext cx="272" cy="454"/>
            </a:xfrm>
            <a:prstGeom prst="downArrow">
              <a:avLst>
                <a:gd fmla="val 50000" name="adj1"/>
                <a:gd fmla="val 50000" name="adj2"/>
              </a:avLst>
            </a:prstGeom>
            <a:solidFill>
              <a:srgbClr val="FF99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279" name="Google Shape;279;p27"/>
            <p:cNvCxnSpPr/>
            <p:nvPr/>
          </p:nvCxnSpPr>
          <p:spPr>
            <a:xfrm>
              <a:off x="1247" y="3153"/>
              <a:ext cx="2722" cy="45"/>
            </a:xfrm>
            <a:prstGeom prst="straightConnector1">
              <a:avLst/>
            </a:prstGeom>
            <a:noFill/>
            <a:ln cap="flat" cmpd="sng" w="9525">
              <a:solidFill>
                <a:schemeClr val="dk1"/>
              </a:solidFill>
              <a:prstDash val="solid"/>
              <a:miter lim="800000"/>
              <a:headEnd len="med" w="med" type="none"/>
              <a:tailEnd len="med" w="med" type="triangle"/>
            </a:ln>
          </p:spPr>
        </p:cxnSp>
        <p:cxnSp>
          <p:nvCxnSpPr>
            <p:cNvPr id="280" name="Google Shape;280;p27"/>
            <p:cNvCxnSpPr/>
            <p:nvPr/>
          </p:nvCxnSpPr>
          <p:spPr>
            <a:xfrm>
              <a:off x="1247" y="3334"/>
              <a:ext cx="2722" cy="408"/>
            </a:xfrm>
            <a:prstGeom prst="straightConnector1">
              <a:avLst/>
            </a:prstGeom>
            <a:noFill/>
            <a:ln cap="flat" cmpd="sng" w="9525">
              <a:solidFill>
                <a:schemeClr val="dk1"/>
              </a:solidFill>
              <a:prstDash val="solid"/>
              <a:miter lim="800000"/>
              <a:headEnd len="med" w="med" type="none"/>
              <a:tailEnd len="med" w="med" type="triangle"/>
            </a:ln>
          </p:spPr>
        </p:cxnSp>
        <p:cxnSp>
          <p:nvCxnSpPr>
            <p:cNvPr id="281" name="Google Shape;281;p27"/>
            <p:cNvCxnSpPr/>
            <p:nvPr/>
          </p:nvCxnSpPr>
          <p:spPr>
            <a:xfrm flipH="1" rot="10800000">
              <a:off x="1182" y="3380"/>
              <a:ext cx="2812" cy="136"/>
            </a:xfrm>
            <a:prstGeom prst="straightConnector1">
              <a:avLst/>
            </a:prstGeom>
            <a:noFill/>
            <a:ln cap="flat" cmpd="sng" w="9525">
              <a:solidFill>
                <a:schemeClr val="dk1"/>
              </a:solidFill>
              <a:prstDash val="solid"/>
              <a:miter lim="800000"/>
              <a:headEnd len="med" w="med" type="none"/>
              <a:tailEnd len="med" w="med" type="triangle"/>
            </a:ln>
          </p:spPr>
        </p:cxnSp>
        <p:cxnSp>
          <p:nvCxnSpPr>
            <p:cNvPr id="282" name="Google Shape;282;p27"/>
            <p:cNvCxnSpPr/>
            <p:nvPr/>
          </p:nvCxnSpPr>
          <p:spPr>
            <a:xfrm flipH="1" rot="10800000">
              <a:off x="1247" y="3561"/>
              <a:ext cx="2722" cy="181"/>
            </a:xfrm>
            <a:prstGeom prst="straightConnector1">
              <a:avLst/>
            </a:prstGeom>
            <a:noFill/>
            <a:ln cap="flat" cmpd="sng" w="9525">
              <a:solidFill>
                <a:schemeClr val="dk1"/>
              </a:solidFill>
              <a:prstDash val="solid"/>
              <a:miter lim="800000"/>
              <a:headEnd len="med" w="med" type="none"/>
              <a:tailEnd len="med" w="med" type="triangle"/>
            </a:ln>
          </p:spPr>
        </p:cxnSp>
        <p:sp>
          <p:nvSpPr>
            <p:cNvPr id="283" name="Google Shape;283;p27"/>
            <p:cNvSpPr/>
            <p:nvPr/>
          </p:nvSpPr>
          <p:spPr>
            <a:xfrm>
              <a:off x="1172" y="3133"/>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4" name="Google Shape;284;p27"/>
            <p:cNvSpPr/>
            <p:nvPr/>
          </p:nvSpPr>
          <p:spPr>
            <a:xfrm>
              <a:off x="1171" y="3309"/>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5" name="Google Shape;285;p27"/>
            <p:cNvSpPr/>
            <p:nvPr/>
          </p:nvSpPr>
          <p:spPr>
            <a:xfrm>
              <a:off x="1178" y="3491"/>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6" name="Google Shape;286;p27"/>
            <p:cNvSpPr/>
            <p:nvPr/>
          </p:nvSpPr>
          <p:spPr>
            <a:xfrm>
              <a:off x="1186" y="3707"/>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7" name="Google Shape;287;p27"/>
            <p:cNvSpPr/>
            <p:nvPr/>
          </p:nvSpPr>
          <p:spPr>
            <a:xfrm>
              <a:off x="4009" y="3183"/>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8" name="Google Shape;288;p27"/>
            <p:cNvSpPr/>
            <p:nvPr/>
          </p:nvSpPr>
          <p:spPr>
            <a:xfrm>
              <a:off x="4008" y="3359"/>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9" name="Google Shape;289;p27"/>
            <p:cNvSpPr/>
            <p:nvPr/>
          </p:nvSpPr>
          <p:spPr>
            <a:xfrm>
              <a:off x="4015" y="3541"/>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0" name="Google Shape;290;p27"/>
            <p:cNvSpPr/>
            <p:nvPr/>
          </p:nvSpPr>
          <p:spPr>
            <a:xfrm>
              <a:off x="4023" y="3757"/>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1" name="Google Shape;291;p27"/>
            <p:cNvSpPr txBox="1"/>
            <p:nvPr/>
          </p:nvSpPr>
          <p:spPr>
            <a:xfrm>
              <a:off x="1565" y="2940"/>
              <a:ext cx="2264"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Diagrama de Ocorrências (instâncias)</a:t>
              </a:r>
              <a:endParaRPr/>
            </a:p>
          </p:txBody>
        </p:sp>
      </p:grpSp>
      <p:pic>
        <p:nvPicPr>
          <p:cNvPr id="292" name="Google Shape;292;p27"/>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293" name="Google Shape;293;p27"/>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cxnSp>
        <p:nvCxnSpPr>
          <p:cNvPr id="294" name="Google Shape;294;p27"/>
          <p:cNvCxnSpPr/>
          <p:nvPr/>
        </p:nvCxnSpPr>
        <p:spPr>
          <a:xfrm>
            <a:off x="2513012" y="3179762"/>
            <a:ext cx="3733800" cy="0"/>
          </a:xfrm>
          <a:prstGeom prst="straightConnector1">
            <a:avLst/>
          </a:prstGeom>
          <a:noFill/>
          <a:ln cap="flat" cmpd="sng" w="9525">
            <a:solidFill>
              <a:srgbClr val="9393FC"/>
            </a:solidFill>
            <a:prstDash val="solid"/>
            <a:miter lim="800000"/>
            <a:headEnd len="med" w="med" type="none"/>
            <a:tailEnd len="med" w="med" type="none"/>
          </a:ln>
        </p:spPr>
      </p:cxnSp>
      <p:cxnSp>
        <p:nvCxnSpPr>
          <p:cNvPr id="295" name="Google Shape;295;p27"/>
          <p:cNvCxnSpPr/>
          <p:nvPr/>
        </p:nvCxnSpPr>
        <p:spPr>
          <a:xfrm>
            <a:off x="5867400" y="2852737"/>
            <a:ext cx="0" cy="685800"/>
          </a:xfrm>
          <a:prstGeom prst="straightConnector1">
            <a:avLst/>
          </a:prstGeom>
          <a:noFill/>
          <a:ln cap="flat" cmpd="sng" w="9525">
            <a:solidFill>
              <a:srgbClr val="9393FC"/>
            </a:solidFill>
            <a:prstDash val="solid"/>
            <a:miter lim="800000"/>
            <a:headEnd len="med" w="med" type="none"/>
            <a:tailEnd len="med" w="med" type="none"/>
          </a:ln>
        </p:spPr>
      </p:cxnSp>
      <p:cxnSp>
        <p:nvCxnSpPr>
          <p:cNvPr id="296" name="Google Shape;296;p27"/>
          <p:cNvCxnSpPr/>
          <p:nvPr/>
        </p:nvCxnSpPr>
        <p:spPr>
          <a:xfrm rot="10800000">
            <a:off x="2513012" y="2836862"/>
            <a:ext cx="546100" cy="342900"/>
          </a:xfrm>
          <a:prstGeom prst="straightConnector1">
            <a:avLst/>
          </a:prstGeom>
          <a:noFill/>
          <a:ln cap="flat" cmpd="sng" w="9525">
            <a:solidFill>
              <a:srgbClr val="9393FC"/>
            </a:solidFill>
            <a:prstDash val="solid"/>
            <a:miter lim="800000"/>
            <a:headEnd len="med" w="med" type="none"/>
            <a:tailEnd len="med" w="med" type="none"/>
          </a:ln>
        </p:spPr>
      </p:cxnSp>
      <p:cxnSp>
        <p:nvCxnSpPr>
          <p:cNvPr id="297" name="Google Shape;297;p27"/>
          <p:cNvCxnSpPr/>
          <p:nvPr/>
        </p:nvCxnSpPr>
        <p:spPr>
          <a:xfrm flipH="1">
            <a:off x="2513012" y="3179762"/>
            <a:ext cx="546100" cy="342900"/>
          </a:xfrm>
          <a:prstGeom prst="straightConnector1">
            <a:avLst/>
          </a:prstGeom>
          <a:noFill/>
          <a:ln cap="flat" cmpd="sng" w="9525">
            <a:solidFill>
              <a:srgbClr val="9393FC"/>
            </a:solidFill>
            <a:prstDash val="solid"/>
            <a:miter lim="800000"/>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04" name="Google Shape;304;p28"/>
          <p:cNvSpPr txBox="1"/>
          <p:nvPr>
            <p:ph type="title"/>
          </p:nvPr>
        </p:nvSpPr>
        <p:spPr>
          <a:xfrm>
            <a:off x="684212" y="476250"/>
            <a:ext cx="8234362" cy="668337"/>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Clr>
                <a:srgbClr val="FF0000"/>
              </a:buClr>
              <a:buSzPts val="3200"/>
              <a:buFont typeface="Arial"/>
              <a:buNone/>
            </a:pPr>
            <a:r>
              <a:rPr b="1" i="0" lang="en-US" sz="3200" u="none">
                <a:solidFill>
                  <a:srgbClr val="FF0000"/>
                </a:solidFill>
                <a:latin typeface="Arial"/>
                <a:ea typeface="Arial"/>
                <a:cs typeface="Arial"/>
                <a:sym typeface="Arial"/>
              </a:rPr>
              <a:t>Relacionamentos</a:t>
            </a:r>
            <a:endParaRPr/>
          </a:p>
        </p:txBody>
      </p:sp>
      <p:sp>
        <p:nvSpPr>
          <p:cNvPr id="305" name="Google Shape;305;p28"/>
          <p:cNvSpPr txBox="1"/>
          <p:nvPr>
            <p:ph idx="1" type="body"/>
          </p:nvPr>
        </p:nvSpPr>
        <p:spPr>
          <a:xfrm>
            <a:off x="468312" y="1484312"/>
            <a:ext cx="8234362" cy="4613275"/>
          </a:xfrm>
          <a:prstGeom prst="rect">
            <a:avLst/>
          </a:prstGeom>
          <a:noFill/>
          <a:ln>
            <a:noFill/>
          </a:ln>
        </p:spPr>
        <p:txBody>
          <a:bodyPr anchorCtr="0" anchor="t" bIns="46800" lIns="90000" spcFirstLastPara="1" rIns="90000" wrap="square" tIns="46800">
            <a:noAutofit/>
          </a:bodyPr>
          <a:lstStyle/>
          <a:p>
            <a:pPr indent="-338137" lvl="0" marL="338137"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Como expressamos que João trabalha no Departamento de Contabilidade?</a:t>
            </a:r>
            <a:endParaRPr/>
          </a:p>
          <a:p>
            <a:pPr indent="-223836" lvl="0" marL="338137" rtl="0" algn="l">
              <a:lnSpc>
                <a:spcPct val="100000"/>
              </a:lnSpc>
              <a:spcBef>
                <a:spcPts val="480"/>
              </a:spcBef>
              <a:spcAft>
                <a:spcPts val="0"/>
              </a:spcAft>
              <a:buClr>
                <a:schemeClr val="lt2"/>
              </a:buClr>
              <a:buSzPts val="1800"/>
              <a:buFont typeface="Noto Sans Symbols"/>
              <a:buNone/>
            </a:pPr>
            <a:r>
              <a:t/>
            </a:r>
            <a:endParaRPr b="0" i="0" sz="2400" u="none">
              <a:solidFill>
                <a:schemeClr val="dk1"/>
              </a:solidFill>
              <a:latin typeface="Arial"/>
              <a:ea typeface="Arial"/>
              <a:cs typeface="Arial"/>
              <a:sym typeface="Arial"/>
            </a:endParaRPr>
          </a:p>
          <a:p>
            <a:pPr indent="-185736" lvl="0" marL="338137" rtl="0" algn="l">
              <a:lnSpc>
                <a:spcPct val="100000"/>
              </a:lnSpc>
              <a:spcBef>
                <a:spcPts val="640"/>
              </a:spcBef>
              <a:spcAft>
                <a:spcPts val="0"/>
              </a:spcAft>
              <a:buClr>
                <a:schemeClr val="lt2"/>
              </a:buClr>
              <a:buSzPts val="2400"/>
              <a:buFont typeface="Noto Sans Symbols"/>
              <a:buNone/>
            </a:pPr>
            <a:r>
              <a:t/>
            </a:r>
            <a:endParaRPr b="0" i="0" sz="3200" u="none">
              <a:solidFill>
                <a:schemeClr val="dk1"/>
              </a:solidFill>
              <a:latin typeface="Arial"/>
              <a:ea typeface="Arial"/>
              <a:cs typeface="Arial"/>
              <a:sym typeface="Arial"/>
            </a:endParaRPr>
          </a:p>
          <a:p>
            <a:pPr indent="-185736" lvl="0" marL="338137" rtl="0" algn="l">
              <a:lnSpc>
                <a:spcPct val="100000"/>
              </a:lnSpc>
              <a:spcBef>
                <a:spcPts val="640"/>
              </a:spcBef>
              <a:spcAft>
                <a:spcPts val="0"/>
              </a:spcAft>
              <a:buClr>
                <a:schemeClr val="lt2"/>
              </a:buClr>
              <a:buSzPts val="2400"/>
              <a:buFont typeface="Noto Sans Symbols"/>
              <a:buNone/>
            </a:pPr>
            <a:r>
              <a:t/>
            </a:r>
            <a:endParaRPr b="0" i="0" sz="3200" u="none">
              <a:solidFill>
                <a:schemeClr val="dk1"/>
              </a:solidFill>
              <a:latin typeface="Arial"/>
              <a:ea typeface="Arial"/>
              <a:cs typeface="Arial"/>
              <a:sym typeface="Arial"/>
            </a:endParaRPr>
          </a:p>
          <a:p>
            <a:pPr indent="-338137" lvl="0" marL="338137" rtl="0" algn="l">
              <a:lnSpc>
                <a:spcPct val="100000"/>
              </a:lnSpc>
              <a:spcBef>
                <a:spcPts val="640"/>
              </a:spcBef>
              <a:spcAft>
                <a:spcPts val="0"/>
              </a:spcAft>
              <a:buSzPts val="2400"/>
              <a:buNone/>
            </a:pPr>
            <a:r>
              <a:rPr b="0" i="0" lang="en-US" sz="3200" u="none">
                <a:solidFill>
                  <a:schemeClr val="dk1"/>
                </a:solidFill>
                <a:latin typeface="Arial"/>
                <a:ea typeface="Arial"/>
                <a:cs typeface="Arial"/>
                <a:sym typeface="Arial"/>
              </a:rPr>
              <a:t> </a:t>
            </a:r>
            <a:endParaRPr/>
          </a:p>
        </p:txBody>
      </p:sp>
      <p:sp>
        <p:nvSpPr>
          <p:cNvPr id="306" name="Google Shape;306;p28"/>
          <p:cNvSpPr txBox="1"/>
          <p:nvPr/>
        </p:nvSpPr>
        <p:spPr>
          <a:xfrm>
            <a:off x="684212" y="2836862"/>
            <a:ext cx="1828800" cy="685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Empregado</a:t>
            </a:r>
            <a:endParaRPr/>
          </a:p>
        </p:txBody>
      </p:sp>
      <p:sp>
        <p:nvSpPr>
          <p:cNvPr id="307" name="Google Shape;307;p28"/>
          <p:cNvSpPr txBox="1"/>
          <p:nvPr/>
        </p:nvSpPr>
        <p:spPr>
          <a:xfrm>
            <a:off x="6246812" y="2836862"/>
            <a:ext cx="1712912" cy="685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Departamento</a:t>
            </a:r>
            <a:endParaRPr/>
          </a:p>
        </p:txBody>
      </p:sp>
      <p:grpSp>
        <p:nvGrpSpPr>
          <p:cNvPr id="308" name="Google Shape;308;p28"/>
          <p:cNvGrpSpPr/>
          <p:nvPr/>
        </p:nvGrpSpPr>
        <p:grpSpPr>
          <a:xfrm>
            <a:off x="2513012" y="2636837"/>
            <a:ext cx="3733800" cy="990600"/>
            <a:chOff x="1583" y="1661"/>
            <a:chExt cx="2352" cy="624"/>
          </a:xfrm>
        </p:grpSpPr>
        <p:sp>
          <p:nvSpPr>
            <p:cNvPr id="309" name="Google Shape;309;p28"/>
            <p:cNvSpPr/>
            <p:nvPr/>
          </p:nvSpPr>
          <p:spPr>
            <a:xfrm>
              <a:off x="2200" y="1661"/>
              <a:ext cx="1104" cy="624"/>
            </a:xfrm>
            <a:prstGeom prst="flowChartDecision">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Lotação</a:t>
              </a:r>
              <a:endParaRPr/>
            </a:p>
          </p:txBody>
        </p:sp>
        <p:cxnSp>
          <p:nvCxnSpPr>
            <p:cNvPr id="310" name="Google Shape;310;p28"/>
            <p:cNvCxnSpPr/>
            <p:nvPr/>
          </p:nvCxnSpPr>
          <p:spPr>
            <a:xfrm rot="10800000">
              <a:off x="3311" y="1979"/>
              <a:ext cx="624" cy="0"/>
            </a:xfrm>
            <a:prstGeom prst="straightConnector1">
              <a:avLst/>
            </a:prstGeom>
            <a:noFill/>
            <a:ln cap="flat" cmpd="sng" w="9525">
              <a:solidFill>
                <a:schemeClr val="dk1"/>
              </a:solidFill>
              <a:prstDash val="solid"/>
              <a:miter lim="800000"/>
              <a:headEnd len="med" w="med" type="none"/>
              <a:tailEnd len="med" w="med" type="none"/>
            </a:ln>
          </p:spPr>
        </p:cxnSp>
        <p:cxnSp>
          <p:nvCxnSpPr>
            <p:cNvPr id="311" name="Google Shape;311;p28"/>
            <p:cNvCxnSpPr/>
            <p:nvPr/>
          </p:nvCxnSpPr>
          <p:spPr>
            <a:xfrm>
              <a:off x="1583" y="1979"/>
              <a:ext cx="624"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2" name="Google Shape;312;p28"/>
          <p:cNvGrpSpPr/>
          <p:nvPr/>
        </p:nvGrpSpPr>
        <p:grpSpPr>
          <a:xfrm>
            <a:off x="539750" y="3708400"/>
            <a:ext cx="7561262" cy="2592387"/>
            <a:chOff x="340" y="2336"/>
            <a:chExt cx="4763" cy="1633"/>
          </a:xfrm>
        </p:grpSpPr>
        <p:sp>
          <p:nvSpPr>
            <p:cNvPr id="313" name="Google Shape;313;p28"/>
            <p:cNvSpPr/>
            <p:nvPr/>
          </p:nvSpPr>
          <p:spPr>
            <a:xfrm>
              <a:off x="340" y="2926"/>
              <a:ext cx="1179" cy="998"/>
            </a:xfrm>
            <a:prstGeom prst="roundRect">
              <a:avLst>
                <a:gd fmla="val 16667" name="adj"/>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João</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Pedro</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Paulo</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Maria</a:t>
              </a:r>
              <a:endParaRPr/>
            </a:p>
          </p:txBody>
        </p:sp>
        <p:sp>
          <p:nvSpPr>
            <p:cNvPr id="314" name="Google Shape;314;p28"/>
            <p:cNvSpPr/>
            <p:nvPr/>
          </p:nvSpPr>
          <p:spPr>
            <a:xfrm>
              <a:off x="3878" y="2971"/>
              <a:ext cx="1225" cy="998"/>
            </a:xfrm>
            <a:prstGeom prst="roundRect">
              <a:avLst>
                <a:gd fmla="val 16667" name="adj"/>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Contabilidade</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Financeiro</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Jurídico</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Pessoal</a:t>
              </a:r>
              <a:endParaRPr/>
            </a:p>
          </p:txBody>
        </p:sp>
        <p:sp>
          <p:nvSpPr>
            <p:cNvPr id="315" name="Google Shape;315;p28"/>
            <p:cNvSpPr/>
            <p:nvPr/>
          </p:nvSpPr>
          <p:spPr>
            <a:xfrm>
              <a:off x="884" y="2336"/>
              <a:ext cx="272" cy="454"/>
            </a:xfrm>
            <a:prstGeom prst="downArrow">
              <a:avLst>
                <a:gd fmla="val 50000" name="adj1"/>
                <a:gd fmla="val 50000" name="adj2"/>
              </a:avLst>
            </a:prstGeom>
            <a:solidFill>
              <a:srgbClr val="FF99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6" name="Google Shape;316;p28"/>
            <p:cNvSpPr/>
            <p:nvPr/>
          </p:nvSpPr>
          <p:spPr>
            <a:xfrm>
              <a:off x="4286" y="2382"/>
              <a:ext cx="272" cy="454"/>
            </a:xfrm>
            <a:prstGeom prst="downArrow">
              <a:avLst>
                <a:gd fmla="val 50000" name="adj1"/>
                <a:gd fmla="val 50000" name="adj2"/>
              </a:avLst>
            </a:prstGeom>
            <a:solidFill>
              <a:srgbClr val="FF99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317" name="Google Shape;317;p28"/>
            <p:cNvCxnSpPr/>
            <p:nvPr/>
          </p:nvCxnSpPr>
          <p:spPr>
            <a:xfrm>
              <a:off x="1247" y="3153"/>
              <a:ext cx="2722" cy="45"/>
            </a:xfrm>
            <a:prstGeom prst="straightConnector1">
              <a:avLst/>
            </a:prstGeom>
            <a:noFill/>
            <a:ln cap="flat" cmpd="sng" w="9525">
              <a:solidFill>
                <a:schemeClr val="dk1"/>
              </a:solidFill>
              <a:prstDash val="solid"/>
              <a:miter lim="800000"/>
              <a:headEnd len="med" w="med" type="none"/>
              <a:tailEnd len="med" w="med" type="triangle"/>
            </a:ln>
          </p:spPr>
        </p:cxnSp>
        <p:cxnSp>
          <p:nvCxnSpPr>
            <p:cNvPr id="318" name="Google Shape;318;p28"/>
            <p:cNvCxnSpPr/>
            <p:nvPr/>
          </p:nvCxnSpPr>
          <p:spPr>
            <a:xfrm>
              <a:off x="1247" y="3334"/>
              <a:ext cx="2722" cy="408"/>
            </a:xfrm>
            <a:prstGeom prst="straightConnector1">
              <a:avLst/>
            </a:prstGeom>
            <a:noFill/>
            <a:ln cap="flat" cmpd="sng" w="9525">
              <a:solidFill>
                <a:schemeClr val="dk1"/>
              </a:solidFill>
              <a:prstDash val="solid"/>
              <a:miter lim="800000"/>
              <a:headEnd len="med" w="med" type="none"/>
              <a:tailEnd len="med" w="med" type="triangle"/>
            </a:ln>
          </p:spPr>
        </p:cxnSp>
        <p:cxnSp>
          <p:nvCxnSpPr>
            <p:cNvPr id="319" name="Google Shape;319;p28"/>
            <p:cNvCxnSpPr/>
            <p:nvPr/>
          </p:nvCxnSpPr>
          <p:spPr>
            <a:xfrm flipH="1" rot="10800000">
              <a:off x="1182" y="3380"/>
              <a:ext cx="2812" cy="136"/>
            </a:xfrm>
            <a:prstGeom prst="straightConnector1">
              <a:avLst/>
            </a:prstGeom>
            <a:noFill/>
            <a:ln cap="flat" cmpd="sng" w="9525">
              <a:solidFill>
                <a:schemeClr val="dk1"/>
              </a:solidFill>
              <a:prstDash val="solid"/>
              <a:miter lim="800000"/>
              <a:headEnd len="med" w="med" type="none"/>
              <a:tailEnd len="med" w="med" type="triangle"/>
            </a:ln>
          </p:spPr>
        </p:cxnSp>
        <p:cxnSp>
          <p:nvCxnSpPr>
            <p:cNvPr id="320" name="Google Shape;320;p28"/>
            <p:cNvCxnSpPr/>
            <p:nvPr/>
          </p:nvCxnSpPr>
          <p:spPr>
            <a:xfrm flipH="1" rot="10800000">
              <a:off x="1247" y="3561"/>
              <a:ext cx="2722" cy="181"/>
            </a:xfrm>
            <a:prstGeom prst="straightConnector1">
              <a:avLst/>
            </a:prstGeom>
            <a:noFill/>
            <a:ln cap="flat" cmpd="sng" w="9525">
              <a:solidFill>
                <a:schemeClr val="dk1"/>
              </a:solidFill>
              <a:prstDash val="solid"/>
              <a:miter lim="800000"/>
              <a:headEnd len="med" w="med" type="none"/>
              <a:tailEnd len="med" w="med" type="triangle"/>
            </a:ln>
          </p:spPr>
        </p:cxnSp>
        <p:sp>
          <p:nvSpPr>
            <p:cNvPr id="321" name="Google Shape;321;p28"/>
            <p:cNvSpPr/>
            <p:nvPr/>
          </p:nvSpPr>
          <p:spPr>
            <a:xfrm>
              <a:off x="1172" y="3133"/>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2" name="Google Shape;322;p28"/>
            <p:cNvSpPr/>
            <p:nvPr/>
          </p:nvSpPr>
          <p:spPr>
            <a:xfrm>
              <a:off x="1171" y="3309"/>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3" name="Google Shape;323;p28"/>
            <p:cNvSpPr/>
            <p:nvPr/>
          </p:nvSpPr>
          <p:spPr>
            <a:xfrm>
              <a:off x="1178" y="3491"/>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4" name="Google Shape;324;p28"/>
            <p:cNvSpPr/>
            <p:nvPr/>
          </p:nvSpPr>
          <p:spPr>
            <a:xfrm>
              <a:off x="1186" y="3707"/>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5" name="Google Shape;325;p28"/>
            <p:cNvSpPr/>
            <p:nvPr/>
          </p:nvSpPr>
          <p:spPr>
            <a:xfrm>
              <a:off x="4009" y="3183"/>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6" name="Google Shape;326;p28"/>
            <p:cNvSpPr/>
            <p:nvPr/>
          </p:nvSpPr>
          <p:spPr>
            <a:xfrm>
              <a:off x="4008" y="3359"/>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7" name="Google Shape;327;p28"/>
            <p:cNvSpPr/>
            <p:nvPr/>
          </p:nvSpPr>
          <p:spPr>
            <a:xfrm>
              <a:off x="4015" y="3541"/>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8" name="Google Shape;328;p28"/>
            <p:cNvSpPr/>
            <p:nvPr/>
          </p:nvSpPr>
          <p:spPr>
            <a:xfrm>
              <a:off x="4023" y="3757"/>
              <a:ext cx="46" cy="4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9" name="Google Shape;329;p28"/>
            <p:cNvSpPr txBox="1"/>
            <p:nvPr/>
          </p:nvSpPr>
          <p:spPr>
            <a:xfrm>
              <a:off x="1565" y="2940"/>
              <a:ext cx="2264"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Diagrama de Ocorrências (instâncias)</a:t>
              </a:r>
              <a:endParaRPr/>
            </a:p>
          </p:txBody>
        </p:sp>
      </p:grpSp>
      <p:pic>
        <p:nvPicPr>
          <p:cNvPr id="330" name="Google Shape;330;p28"/>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331" name="Google Shape;331;p28"/>
          <p:cNvSpPr txBox="1"/>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332" name="Google Shape;332;p28"/>
          <p:cNvSpPr txBox="1"/>
          <p:nvPr/>
        </p:nvSpPr>
        <p:spPr>
          <a:xfrm>
            <a:off x="5680075" y="2636837"/>
            <a:ext cx="39846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a:t>
            </a:r>
            <a:endParaRPr/>
          </a:p>
        </p:txBody>
      </p:sp>
      <p:sp>
        <p:nvSpPr>
          <p:cNvPr id="333" name="Google Shape;333;p28"/>
          <p:cNvSpPr txBox="1"/>
          <p:nvPr/>
        </p:nvSpPr>
        <p:spPr>
          <a:xfrm>
            <a:off x="2652712" y="2636837"/>
            <a:ext cx="37147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
        <p:nvSpPr>
          <p:cNvPr id="339" name="Google Shape;339;p29"/>
          <p:cNvSpPr txBox="1"/>
          <p:nvPr>
            <p:ph type="title"/>
          </p:nvPr>
        </p:nvSpPr>
        <p:spPr>
          <a:xfrm>
            <a:off x="457200" y="457200"/>
            <a:ext cx="3951287" cy="5873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Relacionamentos</a:t>
            </a:r>
            <a:endParaRPr/>
          </a:p>
        </p:txBody>
      </p:sp>
      <p:sp>
        <p:nvSpPr>
          <p:cNvPr id="340" name="Google Shape;340;p29"/>
          <p:cNvSpPr txBox="1"/>
          <p:nvPr>
            <p:ph idx="1" type="body"/>
          </p:nvPr>
        </p:nvSpPr>
        <p:spPr>
          <a:xfrm>
            <a:off x="431800" y="1377950"/>
            <a:ext cx="5772150" cy="466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Exemplos de Relacionamentos</a:t>
            </a:r>
            <a:endParaRPr/>
          </a:p>
        </p:txBody>
      </p:sp>
      <p:sp>
        <p:nvSpPr>
          <p:cNvPr id="341" name="Google Shape;341;p29"/>
          <p:cNvSpPr txBox="1"/>
          <p:nvPr/>
        </p:nvSpPr>
        <p:spPr>
          <a:xfrm>
            <a:off x="755650" y="2205037"/>
            <a:ext cx="1828800" cy="431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Medico</a:t>
            </a:r>
            <a:endParaRPr/>
          </a:p>
        </p:txBody>
      </p:sp>
      <p:sp>
        <p:nvSpPr>
          <p:cNvPr id="342" name="Google Shape;342;p29"/>
          <p:cNvSpPr txBox="1"/>
          <p:nvPr/>
        </p:nvSpPr>
        <p:spPr>
          <a:xfrm>
            <a:off x="6300787" y="2205037"/>
            <a:ext cx="1712912" cy="431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Paciente</a:t>
            </a:r>
            <a:endParaRPr/>
          </a:p>
        </p:txBody>
      </p:sp>
      <p:cxnSp>
        <p:nvCxnSpPr>
          <p:cNvPr id="343" name="Google Shape;343;p29"/>
          <p:cNvCxnSpPr/>
          <p:nvPr/>
        </p:nvCxnSpPr>
        <p:spPr>
          <a:xfrm rot="10800000">
            <a:off x="5327650" y="2493962"/>
            <a:ext cx="990600" cy="0"/>
          </a:xfrm>
          <a:prstGeom prst="straightConnector1">
            <a:avLst/>
          </a:prstGeom>
          <a:noFill/>
          <a:ln cap="flat" cmpd="sng" w="9525">
            <a:solidFill>
              <a:schemeClr val="dk1"/>
            </a:solidFill>
            <a:prstDash val="solid"/>
            <a:miter lim="800000"/>
            <a:headEnd len="med" w="med" type="none"/>
            <a:tailEnd len="med" w="med" type="none"/>
          </a:ln>
        </p:spPr>
      </p:cxnSp>
      <p:cxnSp>
        <p:nvCxnSpPr>
          <p:cNvPr id="344" name="Google Shape;344;p29"/>
          <p:cNvCxnSpPr/>
          <p:nvPr/>
        </p:nvCxnSpPr>
        <p:spPr>
          <a:xfrm>
            <a:off x="2584450" y="2493962"/>
            <a:ext cx="990600" cy="0"/>
          </a:xfrm>
          <a:prstGeom prst="straightConnector1">
            <a:avLst/>
          </a:prstGeom>
          <a:noFill/>
          <a:ln cap="flat" cmpd="sng" w="9525">
            <a:solidFill>
              <a:schemeClr val="dk1"/>
            </a:solidFill>
            <a:prstDash val="solid"/>
            <a:miter lim="800000"/>
            <a:headEnd len="med" w="med" type="none"/>
            <a:tailEnd len="med" w="med" type="none"/>
          </a:ln>
        </p:spPr>
      </p:cxnSp>
      <p:pic>
        <p:nvPicPr>
          <p:cNvPr id="345" name="Google Shape;345;p29"/>
          <p:cNvPicPr preferRelativeResize="0"/>
          <p:nvPr/>
        </p:nvPicPr>
        <p:blipFill rotWithShape="1">
          <a:blip r:embed="rId3">
            <a:alphaModFix/>
          </a:blip>
          <a:srcRect b="0" l="0" r="0" t="0"/>
          <a:stretch/>
        </p:blipFill>
        <p:spPr>
          <a:xfrm>
            <a:off x="7235825" y="549275"/>
            <a:ext cx="1439862" cy="495300"/>
          </a:xfrm>
          <a:prstGeom prst="rect">
            <a:avLst/>
          </a:prstGeom>
          <a:noFill/>
          <a:ln>
            <a:noFill/>
          </a:ln>
        </p:spPr>
      </p:pic>
      <p:sp>
        <p:nvSpPr>
          <p:cNvPr id="346" name="Google Shape;346;p29"/>
          <p:cNvSpPr txBox="1"/>
          <p:nvPr/>
        </p:nvSpPr>
        <p:spPr>
          <a:xfrm>
            <a:off x="3203575" y="6257925"/>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Aula 08 - MER - Estendido</a:t>
            </a:r>
            <a:endParaRPr/>
          </a:p>
        </p:txBody>
      </p:sp>
      <p:sp>
        <p:nvSpPr>
          <p:cNvPr id="347" name="Google Shape;347;p29"/>
          <p:cNvSpPr txBox="1"/>
          <p:nvPr/>
        </p:nvSpPr>
        <p:spPr>
          <a:xfrm>
            <a:off x="3508375" y="2181225"/>
            <a:ext cx="1828800" cy="74295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RL Medico</a:t>
            </a:r>
            <a:endParaRPr/>
          </a:p>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 Paciente</a:t>
            </a:r>
            <a:endParaRPr/>
          </a:p>
        </p:txBody>
      </p:sp>
      <p:cxnSp>
        <p:nvCxnSpPr>
          <p:cNvPr id="348" name="Google Shape;348;p29"/>
          <p:cNvCxnSpPr/>
          <p:nvPr/>
        </p:nvCxnSpPr>
        <p:spPr>
          <a:xfrm>
            <a:off x="6084887" y="2420937"/>
            <a:ext cx="0" cy="215900"/>
          </a:xfrm>
          <a:prstGeom prst="straightConnector1">
            <a:avLst/>
          </a:prstGeom>
          <a:noFill/>
          <a:ln cap="flat" cmpd="sng" w="9525">
            <a:solidFill>
              <a:srgbClr val="9393FC"/>
            </a:solidFill>
            <a:prstDash val="solid"/>
            <a:miter lim="800000"/>
            <a:headEnd len="med" w="med" type="none"/>
            <a:tailEnd len="med" w="med" type="none"/>
          </a:ln>
        </p:spPr>
      </p:cxnSp>
      <p:cxnSp>
        <p:nvCxnSpPr>
          <p:cNvPr id="349" name="Google Shape;349;p29"/>
          <p:cNvCxnSpPr/>
          <p:nvPr/>
        </p:nvCxnSpPr>
        <p:spPr>
          <a:xfrm>
            <a:off x="2771775" y="2359025"/>
            <a:ext cx="0" cy="215900"/>
          </a:xfrm>
          <a:prstGeom prst="straightConnector1">
            <a:avLst/>
          </a:prstGeom>
          <a:noFill/>
          <a:ln cap="flat" cmpd="sng" w="9525">
            <a:solidFill>
              <a:srgbClr val="9393FC"/>
            </a:solidFill>
            <a:prstDash val="solid"/>
            <a:miter lim="800000"/>
            <a:headEnd len="med" w="med" type="none"/>
            <a:tailEnd len="med" w="med" type="none"/>
          </a:ln>
        </p:spPr>
      </p:cxnSp>
      <p:cxnSp>
        <p:nvCxnSpPr>
          <p:cNvPr id="350" name="Google Shape;350;p29"/>
          <p:cNvCxnSpPr/>
          <p:nvPr/>
        </p:nvCxnSpPr>
        <p:spPr>
          <a:xfrm flipH="1" rot="10800000">
            <a:off x="3203575" y="2205037"/>
            <a:ext cx="304800" cy="288925"/>
          </a:xfrm>
          <a:prstGeom prst="straightConnector1">
            <a:avLst/>
          </a:prstGeom>
          <a:noFill/>
          <a:ln cap="flat" cmpd="sng" w="9525">
            <a:solidFill>
              <a:srgbClr val="9393FC"/>
            </a:solidFill>
            <a:prstDash val="solid"/>
            <a:miter lim="800000"/>
            <a:headEnd len="med" w="med" type="none"/>
            <a:tailEnd len="med" w="med" type="none"/>
          </a:ln>
        </p:spPr>
      </p:cxnSp>
      <p:cxnSp>
        <p:nvCxnSpPr>
          <p:cNvPr id="351" name="Google Shape;351;p29"/>
          <p:cNvCxnSpPr/>
          <p:nvPr/>
        </p:nvCxnSpPr>
        <p:spPr>
          <a:xfrm>
            <a:off x="3203575" y="2493962"/>
            <a:ext cx="304800" cy="430212"/>
          </a:xfrm>
          <a:prstGeom prst="straightConnector1">
            <a:avLst/>
          </a:prstGeom>
          <a:noFill/>
          <a:ln cap="flat" cmpd="sng" w="9525">
            <a:solidFill>
              <a:srgbClr val="9393FC"/>
            </a:solidFill>
            <a:prstDash val="solid"/>
            <a:miter lim="800000"/>
            <a:headEnd len="med" w="med" type="none"/>
            <a:tailEnd len="med" w="med" type="none"/>
          </a:ln>
        </p:spPr>
      </p:cxnSp>
      <p:cxnSp>
        <p:nvCxnSpPr>
          <p:cNvPr id="352" name="Google Shape;352;p29"/>
          <p:cNvCxnSpPr/>
          <p:nvPr/>
        </p:nvCxnSpPr>
        <p:spPr>
          <a:xfrm rot="10800000">
            <a:off x="5337175" y="2205037"/>
            <a:ext cx="419100" cy="288925"/>
          </a:xfrm>
          <a:prstGeom prst="straightConnector1">
            <a:avLst/>
          </a:prstGeom>
          <a:noFill/>
          <a:ln cap="flat" cmpd="sng" w="9525">
            <a:solidFill>
              <a:srgbClr val="9393FC"/>
            </a:solidFill>
            <a:prstDash val="solid"/>
            <a:miter lim="800000"/>
            <a:headEnd len="med" w="med" type="none"/>
            <a:tailEnd len="med" w="med" type="none"/>
          </a:ln>
        </p:spPr>
      </p:cxnSp>
      <p:cxnSp>
        <p:nvCxnSpPr>
          <p:cNvPr id="353" name="Google Shape;353;p29"/>
          <p:cNvCxnSpPr/>
          <p:nvPr/>
        </p:nvCxnSpPr>
        <p:spPr>
          <a:xfrm flipH="1">
            <a:off x="5337175" y="2528887"/>
            <a:ext cx="419100" cy="395287"/>
          </a:xfrm>
          <a:prstGeom prst="straightConnector1">
            <a:avLst/>
          </a:prstGeom>
          <a:noFill/>
          <a:ln cap="flat" cmpd="sng" w="9525">
            <a:solidFill>
              <a:srgbClr val="9393FC"/>
            </a:solidFill>
            <a:prstDash val="solid"/>
            <a:miter lim="800000"/>
            <a:headEnd len="med" w="med" type="none"/>
            <a:tailEnd len="med" w="med" type="none"/>
          </a:ln>
        </p:spPr>
      </p:cxnSp>
      <p:sp>
        <p:nvSpPr>
          <p:cNvPr id="354" name="Google Shape;354;p29"/>
          <p:cNvSpPr txBox="1"/>
          <p:nvPr/>
        </p:nvSpPr>
        <p:spPr>
          <a:xfrm>
            <a:off x="908050" y="4302125"/>
            <a:ext cx="1828800" cy="431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Medico</a:t>
            </a:r>
            <a:endParaRPr/>
          </a:p>
        </p:txBody>
      </p:sp>
      <p:sp>
        <p:nvSpPr>
          <p:cNvPr id="355" name="Google Shape;355;p29"/>
          <p:cNvSpPr txBox="1"/>
          <p:nvPr/>
        </p:nvSpPr>
        <p:spPr>
          <a:xfrm>
            <a:off x="6453187" y="4302125"/>
            <a:ext cx="1712912" cy="431800"/>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rPr b="0" i="0" lang="en-US" sz="2400" u="none">
                <a:solidFill>
                  <a:schemeClr val="dk1"/>
                </a:solidFill>
                <a:latin typeface="Arial Narrow"/>
                <a:ea typeface="Arial Narrow"/>
                <a:cs typeface="Arial Narrow"/>
                <a:sym typeface="Arial Narrow"/>
              </a:rPr>
              <a:t>Paciente</a:t>
            </a:r>
            <a:endParaRPr/>
          </a:p>
        </p:txBody>
      </p:sp>
      <p:sp>
        <p:nvSpPr>
          <p:cNvPr id="356" name="Google Shape;356;p29"/>
          <p:cNvSpPr/>
          <p:nvPr/>
        </p:nvSpPr>
        <p:spPr>
          <a:xfrm>
            <a:off x="3716337" y="4149725"/>
            <a:ext cx="1752600" cy="863600"/>
          </a:xfrm>
          <a:prstGeom prst="flowChartDecision">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Arial Narrow"/>
              <a:buNone/>
            </a:pPr>
            <a:r>
              <a:rPr b="0" i="0" lang="en-US" sz="2200" u="none">
                <a:solidFill>
                  <a:schemeClr val="dk1"/>
                </a:solidFill>
                <a:latin typeface="Arial Narrow"/>
                <a:ea typeface="Arial Narrow"/>
                <a:cs typeface="Arial Narrow"/>
                <a:sym typeface="Arial Narrow"/>
              </a:rPr>
              <a:t>Consulta  </a:t>
            </a:r>
            <a:endParaRPr/>
          </a:p>
        </p:txBody>
      </p:sp>
      <p:cxnSp>
        <p:nvCxnSpPr>
          <p:cNvPr id="357" name="Google Shape;357;p29"/>
          <p:cNvCxnSpPr/>
          <p:nvPr/>
        </p:nvCxnSpPr>
        <p:spPr>
          <a:xfrm rot="10800000">
            <a:off x="5480050" y="4591050"/>
            <a:ext cx="990600" cy="0"/>
          </a:xfrm>
          <a:prstGeom prst="straightConnector1">
            <a:avLst/>
          </a:prstGeom>
          <a:noFill/>
          <a:ln cap="flat" cmpd="sng" w="9525">
            <a:solidFill>
              <a:schemeClr val="dk1"/>
            </a:solidFill>
            <a:prstDash val="solid"/>
            <a:miter lim="800000"/>
            <a:headEnd len="med" w="med" type="none"/>
            <a:tailEnd len="med" w="med" type="none"/>
          </a:ln>
        </p:spPr>
      </p:cxnSp>
      <p:cxnSp>
        <p:nvCxnSpPr>
          <p:cNvPr id="358" name="Google Shape;358;p29"/>
          <p:cNvCxnSpPr/>
          <p:nvPr/>
        </p:nvCxnSpPr>
        <p:spPr>
          <a:xfrm>
            <a:off x="2736850" y="4591050"/>
            <a:ext cx="990600" cy="0"/>
          </a:xfrm>
          <a:prstGeom prst="straightConnector1">
            <a:avLst/>
          </a:prstGeom>
          <a:noFill/>
          <a:ln cap="flat" cmpd="sng" w="9525">
            <a:solidFill>
              <a:schemeClr val="dk1"/>
            </a:solidFill>
            <a:prstDash val="solid"/>
            <a:miter lim="800000"/>
            <a:headEnd len="med" w="med" type="none"/>
            <a:tailEnd len="med" w="med" type="none"/>
          </a:ln>
        </p:spPr>
      </p:cxnSp>
      <p:sp>
        <p:nvSpPr>
          <p:cNvPr id="359" name="Google Shape;359;p29"/>
          <p:cNvSpPr txBox="1"/>
          <p:nvPr/>
        </p:nvSpPr>
        <p:spPr>
          <a:xfrm>
            <a:off x="5991225" y="3949700"/>
            <a:ext cx="3270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p:txBody>
      </p:sp>
      <p:sp>
        <p:nvSpPr>
          <p:cNvPr id="360" name="Google Shape;360;p29"/>
          <p:cNvSpPr txBox="1"/>
          <p:nvPr/>
        </p:nvSpPr>
        <p:spPr>
          <a:xfrm>
            <a:off x="2782887" y="3981450"/>
            <a:ext cx="3270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p:txBody>
      </p:sp>
      <p:sp>
        <p:nvSpPr>
          <p:cNvPr id="361" name="Google Shape;361;p29"/>
          <p:cNvSpPr txBox="1"/>
          <p:nvPr/>
        </p:nvSpPr>
        <p:spPr>
          <a:xfrm>
            <a:off x="3508375" y="3965575"/>
            <a:ext cx="3698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N</a:t>
            </a:r>
            <a:endParaRPr/>
          </a:p>
        </p:txBody>
      </p:sp>
      <p:sp>
        <p:nvSpPr>
          <p:cNvPr id="362" name="Google Shape;362;p29"/>
          <p:cNvSpPr txBox="1"/>
          <p:nvPr/>
        </p:nvSpPr>
        <p:spPr>
          <a:xfrm>
            <a:off x="5407025" y="3949700"/>
            <a:ext cx="3698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N</a:t>
            </a:r>
            <a:endParaRPr/>
          </a:p>
        </p:txBody>
      </p:sp>
      <p:sp>
        <p:nvSpPr>
          <p:cNvPr id="363" name="Google Shape;363;p29"/>
          <p:cNvSpPr txBox="1"/>
          <p:nvPr/>
        </p:nvSpPr>
        <p:spPr>
          <a:xfrm>
            <a:off x="6989762" y="5013325"/>
            <a:ext cx="155257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Peter Chan </a:t>
            </a:r>
            <a:endParaRPr/>
          </a:p>
        </p:txBody>
      </p:sp>
      <p:sp>
        <p:nvSpPr>
          <p:cNvPr id="364" name="Google Shape;364;p29"/>
          <p:cNvSpPr txBox="1"/>
          <p:nvPr/>
        </p:nvSpPr>
        <p:spPr>
          <a:xfrm>
            <a:off x="6989762" y="2727325"/>
            <a:ext cx="17922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James Martim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