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 id="2147483664" r:id="rId5"/>
    <p:sldMasterId id="2147483665" r:id="rId6"/>
    <p:sldMasterId id="2147483666" r:id="rId7"/>
    <p:sldMasterId id="2147483667"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Lst>
  <p:sldSz cy="6858000" cx="9144000"/>
  <p:notesSz cx="6724650" cy="9774225"/>
  <p:embeddedFontLst>
    <p:embeddedFont>
      <p:font typeface="Arial Black"/>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79">
          <p15:clr>
            <a:srgbClr val="000000"/>
          </p15:clr>
        </p15:guide>
        <p15:guide id="2" pos="2119">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79" orient="horz"/>
        <p:guide pos="2119"/>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ArialBlack-regular.fntdata"/><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0.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slide" Target="slides/slide24.xml"/><Relationship Id="rId10" Type="http://schemas.openxmlformats.org/officeDocument/2006/relationships/slide" Target="slides/slide1.xml"/><Relationship Id="rId32" Type="http://schemas.openxmlformats.org/officeDocument/2006/relationships/slide" Target="slides/slide23.xml"/><Relationship Id="rId13" Type="http://schemas.openxmlformats.org/officeDocument/2006/relationships/slide" Target="slides/slide4.xml"/><Relationship Id="rId35" Type="http://schemas.openxmlformats.org/officeDocument/2006/relationships/slide" Target="slides/slide26.xml"/><Relationship Id="rId12" Type="http://schemas.openxmlformats.org/officeDocument/2006/relationships/slide" Target="slides/slide3.xml"/><Relationship Id="rId34" Type="http://schemas.openxmlformats.org/officeDocument/2006/relationships/slide" Target="slides/slide25.xml"/><Relationship Id="rId15" Type="http://schemas.openxmlformats.org/officeDocument/2006/relationships/slide" Target="slides/slide6.xml"/><Relationship Id="rId37" Type="http://schemas.openxmlformats.org/officeDocument/2006/relationships/slide" Target="slides/slide28.xml"/><Relationship Id="rId14" Type="http://schemas.openxmlformats.org/officeDocument/2006/relationships/slide" Target="slides/slide5.xml"/><Relationship Id="rId36" Type="http://schemas.openxmlformats.org/officeDocument/2006/relationships/slide" Target="slides/slide27.xml"/><Relationship Id="rId17" Type="http://schemas.openxmlformats.org/officeDocument/2006/relationships/slide" Target="slides/slide8.xml"/><Relationship Id="rId39" Type="http://schemas.openxmlformats.org/officeDocument/2006/relationships/slide" Target="slides/slide30.xml"/><Relationship Id="rId16" Type="http://schemas.openxmlformats.org/officeDocument/2006/relationships/slide" Target="slides/slide7.xml"/><Relationship Id="rId38" Type="http://schemas.openxmlformats.org/officeDocument/2006/relationships/slide" Target="slides/slide29.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14650" cy="4889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08412" y="0"/>
            <a:ext cx="2914650" cy="4889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283700"/>
            <a:ext cx="2914650" cy="4889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191" name="Google Shape;191;p1: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1: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0: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292" name="Google Shape;292;p10: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10: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1: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301" name="Google Shape;301;p11: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p11: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3" name="Google Shape;303;p11: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2: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313" name="Google Shape;313;p12: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p12: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3: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322" name="Google Shape;322;p13: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3" name="Google Shape;323;p13: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4" name="Google Shape;324;p13: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4: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334" name="Google Shape;334;p14: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14: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36" name="Google Shape;336;p14: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5: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348" name="Google Shape;348;p15: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p15: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50" name="Google Shape;350;p15: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6: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363" name="Google Shape;363;p16: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16: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65" name="Google Shape;365;p16: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7: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375" name="Google Shape;375;p17: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p17: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77" name="Google Shape;377;p17: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8: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388" name="Google Shape;388;p18: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9" name="Google Shape;389;p18: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90" name="Google Shape;390;p18: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9: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400" name="Google Shape;400;p19: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1" name="Google Shape;401;p19: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02" name="Google Shape;402;p19: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201" name="Google Shape;20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0: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414" name="Google Shape;414;p20: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5" name="Google Shape;415;p20: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16" name="Google Shape;416;p20: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1: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431" name="Google Shape;431;p21: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2" name="Google Shape;432;p21: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2: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a:solidFill>
                  <a:srgbClr val="000000"/>
                </a:solidFill>
                <a:latin typeface="Times New Roman"/>
                <a:ea typeface="Times New Roman"/>
                <a:cs typeface="Times New Roman"/>
                <a:sym typeface="Times New Roman"/>
              </a:rPr>
              <a:t>‹#›</a:t>
            </a:fld>
            <a:endParaRPr/>
          </a:p>
        </p:txBody>
      </p:sp>
      <p:sp>
        <p:nvSpPr>
          <p:cNvPr id="440" name="Google Shape;440;p22: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1" name="Google Shape;441;p22:notes"/>
          <p:cNvSpPr txBox="1"/>
          <p:nvPr>
            <p:ph idx="1" type="body"/>
          </p:nvPr>
        </p:nvSpPr>
        <p:spPr>
          <a:xfrm>
            <a:off x="673100" y="4643437"/>
            <a:ext cx="5378450" cy="4397375"/>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442" name="Google Shape;442;p22:notes"/>
          <p:cNvSpPr txBox="1"/>
          <p:nvPr/>
        </p:nvSpPr>
        <p:spPr>
          <a:xfrm>
            <a:off x="3808412" y="9283700"/>
            <a:ext cx="2914650" cy="48895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d62a105c4d_1_14:notes"/>
          <p:cNvSpPr txBox="1"/>
          <p:nvPr/>
        </p:nvSpPr>
        <p:spPr>
          <a:xfrm>
            <a:off x="3808412" y="9283700"/>
            <a:ext cx="2914500" cy="489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a:solidFill>
                  <a:srgbClr val="000000"/>
                </a:solidFill>
                <a:latin typeface="Times New Roman"/>
                <a:ea typeface="Times New Roman"/>
                <a:cs typeface="Times New Roman"/>
                <a:sym typeface="Times New Roman"/>
              </a:rPr>
              <a:t>‹#›</a:t>
            </a:fld>
            <a:endParaRPr/>
          </a:p>
        </p:txBody>
      </p:sp>
      <p:sp>
        <p:nvSpPr>
          <p:cNvPr id="451" name="Google Shape;451;gd62a105c4d_1_14:notes"/>
          <p:cNvSpPr/>
          <p:nvPr>
            <p:ph idx="2" type="sldImg"/>
          </p:nvPr>
        </p:nvSpPr>
        <p:spPr>
          <a:xfrm>
            <a:off x="920750" y="733425"/>
            <a:ext cx="4886400" cy="366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2" name="Google Shape;452;gd62a105c4d_1_14:notes"/>
          <p:cNvSpPr txBox="1"/>
          <p:nvPr>
            <p:ph idx="1" type="body"/>
          </p:nvPr>
        </p:nvSpPr>
        <p:spPr>
          <a:xfrm>
            <a:off x="673100" y="4643437"/>
            <a:ext cx="5378400" cy="4397400"/>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453" name="Google Shape;453;gd62a105c4d_1_14:notes"/>
          <p:cNvSpPr txBox="1"/>
          <p:nvPr/>
        </p:nvSpPr>
        <p:spPr>
          <a:xfrm>
            <a:off x="3808412" y="9283700"/>
            <a:ext cx="2914500" cy="4890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d62a105c4d_1_25:notes"/>
          <p:cNvSpPr txBox="1"/>
          <p:nvPr/>
        </p:nvSpPr>
        <p:spPr>
          <a:xfrm>
            <a:off x="3808412" y="9283700"/>
            <a:ext cx="2914500" cy="489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a:solidFill>
                  <a:srgbClr val="000000"/>
                </a:solidFill>
                <a:latin typeface="Times New Roman"/>
                <a:ea typeface="Times New Roman"/>
                <a:cs typeface="Times New Roman"/>
                <a:sym typeface="Times New Roman"/>
              </a:rPr>
              <a:t>‹#›</a:t>
            </a:fld>
            <a:endParaRPr/>
          </a:p>
        </p:txBody>
      </p:sp>
      <p:sp>
        <p:nvSpPr>
          <p:cNvPr id="462" name="Google Shape;462;gd62a105c4d_1_25:notes"/>
          <p:cNvSpPr/>
          <p:nvPr>
            <p:ph idx="2" type="sldImg"/>
          </p:nvPr>
        </p:nvSpPr>
        <p:spPr>
          <a:xfrm>
            <a:off x="920750" y="733425"/>
            <a:ext cx="4886400" cy="366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3" name="Google Shape;463;gd62a105c4d_1_25:notes"/>
          <p:cNvSpPr txBox="1"/>
          <p:nvPr>
            <p:ph idx="1" type="body"/>
          </p:nvPr>
        </p:nvSpPr>
        <p:spPr>
          <a:xfrm>
            <a:off x="673100" y="4643437"/>
            <a:ext cx="5378400" cy="4397400"/>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464" name="Google Shape;464;gd62a105c4d_1_25:notes"/>
          <p:cNvSpPr txBox="1"/>
          <p:nvPr/>
        </p:nvSpPr>
        <p:spPr>
          <a:xfrm>
            <a:off x="3808412" y="9283700"/>
            <a:ext cx="2914500" cy="4890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d62a105c4d_1_36:notes"/>
          <p:cNvSpPr txBox="1"/>
          <p:nvPr/>
        </p:nvSpPr>
        <p:spPr>
          <a:xfrm>
            <a:off x="3808412" y="9283700"/>
            <a:ext cx="2914500" cy="489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a:solidFill>
                  <a:srgbClr val="000000"/>
                </a:solidFill>
                <a:latin typeface="Times New Roman"/>
                <a:ea typeface="Times New Roman"/>
                <a:cs typeface="Times New Roman"/>
                <a:sym typeface="Times New Roman"/>
              </a:rPr>
              <a:t>‹#›</a:t>
            </a:fld>
            <a:endParaRPr/>
          </a:p>
        </p:txBody>
      </p:sp>
      <p:sp>
        <p:nvSpPr>
          <p:cNvPr id="473" name="Google Shape;473;gd62a105c4d_1_36:notes"/>
          <p:cNvSpPr/>
          <p:nvPr>
            <p:ph idx="2" type="sldImg"/>
          </p:nvPr>
        </p:nvSpPr>
        <p:spPr>
          <a:xfrm>
            <a:off x="920750" y="733425"/>
            <a:ext cx="4886400" cy="366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4" name="Google Shape;474;gd62a105c4d_1_36:notes"/>
          <p:cNvSpPr txBox="1"/>
          <p:nvPr>
            <p:ph idx="1" type="body"/>
          </p:nvPr>
        </p:nvSpPr>
        <p:spPr>
          <a:xfrm>
            <a:off x="673100" y="4643437"/>
            <a:ext cx="5378400" cy="4397400"/>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475" name="Google Shape;475;gd62a105c4d_1_36:notes"/>
          <p:cNvSpPr txBox="1"/>
          <p:nvPr/>
        </p:nvSpPr>
        <p:spPr>
          <a:xfrm>
            <a:off x="3808412" y="9283700"/>
            <a:ext cx="2914500" cy="4890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23:notes"/>
          <p:cNvSpPr txBox="1"/>
          <p:nvPr>
            <p:ph idx="1" type="body"/>
          </p:nvPr>
        </p:nvSpPr>
        <p:spPr>
          <a:xfrm>
            <a:off x="685800" y="4343400"/>
            <a:ext cx="5486400" cy="4114800"/>
          </a:xfrm>
          <a:prstGeom prst="rect">
            <a:avLst/>
          </a:prstGeom>
          <a:noFill/>
          <a:ln>
            <a:noFill/>
          </a:ln>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484" name="Google Shape;48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343597"/>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24:notes"/>
          <p:cNvSpPr txBox="1"/>
          <p:nvPr>
            <p:ph idx="1" type="body"/>
          </p:nvPr>
        </p:nvSpPr>
        <p:spPr>
          <a:xfrm>
            <a:off x="685800" y="4343400"/>
            <a:ext cx="5486400" cy="4114800"/>
          </a:xfrm>
          <a:prstGeom prst="rect">
            <a:avLst/>
          </a:prstGeom>
          <a:noFill/>
          <a:ln>
            <a:noFill/>
          </a:ln>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493" name="Google Shape;49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343597"/>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d62a105c4d_1_0:notes"/>
          <p:cNvSpPr txBox="1"/>
          <p:nvPr>
            <p:ph idx="1" type="body"/>
          </p:nvPr>
        </p:nvSpPr>
        <p:spPr>
          <a:xfrm>
            <a:off x="685800" y="4343400"/>
            <a:ext cx="5486400" cy="4114800"/>
          </a:xfrm>
          <a:prstGeom prst="rect">
            <a:avLst/>
          </a:prstGeom>
          <a:noFill/>
          <a:ln>
            <a:noFill/>
          </a:ln>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507" name="Google Shape;507;gd62a105c4d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343597"/>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25: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517" name="Google Shape;517;p25: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8" name="Google Shape;518;p25: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3: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215" name="Google Shape;215;p3: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p3: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6: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7" name="Google Shape;527;p26: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26: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4: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225" name="Google Shape;225;p4: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4:notes"/>
          <p:cNvSpPr txBox="1"/>
          <p:nvPr>
            <p:ph idx="1" type="body"/>
          </p:nvPr>
        </p:nvSpPr>
        <p:spPr>
          <a:xfrm>
            <a:off x="673100" y="4643437"/>
            <a:ext cx="5378450" cy="4397375"/>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7" name="Google Shape;227;p4:notes"/>
          <p:cNvSpPr txBox="1"/>
          <p:nvPr/>
        </p:nvSpPr>
        <p:spPr>
          <a:xfrm>
            <a:off x="3808412" y="9285287"/>
            <a:ext cx="2914650" cy="487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5: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a:solidFill>
                  <a:srgbClr val="000000"/>
                </a:solidFill>
                <a:latin typeface="Times New Roman"/>
                <a:ea typeface="Times New Roman"/>
                <a:cs typeface="Times New Roman"/>
                <a:sym typeface="Times New Roman"/>
              </a:rPr>
              <a:t>‹#›</a:t>
            </a:fld>
            <a:endParaRPr/>
          </a:p>
        </p:txBody>
      </p:sp>
      <p:sp>
        <p:nvSpPr>
          <p:cNvPr id="236" name="Google Shape;236;p5: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7" name="Google Shape;237;p5:notes"/>
          <p:cNvSpPr txBox="1"/>
          <p:nvPr>
            <p:ph idx="1" type="body"/>
          </p:nvPr>
        </p:nvSpPr>
        <p:spPr>
          <a:xfrm>
            <a:off x="673100" y="4643437"/>
            <a:ext cx="5378450" cy="4397375"/>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238" name="Google Shape;238;p5:notes"/>
          <p:cNvSpPr txBox="1"/>
          <p:nvPr/>
        </p:nvSpPr>
        <p:spPr>
          <a:xfrm>
            <a:off x="3808412" y="9283700"/>
            <a:ext cx="2914650" cy="48895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6: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a:solidFill>
                  <a:srgbClr val="000000"/>
                </a:solidFill>
                <a:latin typeface="Times New Roman"/>
                <a:ea typeface="Times New Roman"/>
                <a:cs typeface="Times New Roman"/>
                <a:sym typeface="Times New Roman"/>
              </a:rPr>
              <a:t>‹#›</a:t>
            </a:fld>
            <a:endParaRPr/>
          </a:p>
        </p:txBody>
      </p:sp>
      <p:sp>
        <p:nvSpPr>
          <p:cNvPr id="248" name="Google Shape;248;p6: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6: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7: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a:solidFill>
                  <a:srgbClr val="000000"/>
                </a:solidFill>
                <a:latin typeface="Times New Roman"/>
                <a:ea typeface="Times New Roman"/>
                <a:cs typeface="Times New Roman"/>
                <a:sym typeface="Times New Roman"/>
              </a:rPr>
              <a:t>‹#›</a:t>
            </a:fld>
            <a:endParaRPr/>
          </a:p>
        </p:txBody>
      </p:sp>
      <p:sp>
        <p:nvSpPr>
          <p:cNvPr id="259" name="Google Shape;259;p7: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0" name="Google Shape;260;p7: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8: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a:solidFill>
                  <a:srgbClr val="000000"/>
                </a:solidFill>
                <a:latin typeface="Times New Roman"/>
                <a:ea typeface="Times New Roman"/>
                <a:cs typeface="Times New Roman"/>
                <a:sym typeface="Times New Roman"/>
              </a:rPr>
              <a:t>‹#›</a:t>
            </a:fld>
            <a:endParaRPr/>
          </a:p>
        </p:txBody>
      </p:sp>
      <p:sp>
        <p:nvSpPr>
          <p:cNvPr id="270" name="Google Shape;270;p8: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p8: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9: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a:solidFill>
                  <a:srgbClr val="000000"/>
                </a:solidFill>
                <a:latin typeface="Times New Roman"/>
                <a:ea typeface="Times New Roman"/>
                <a:cs typeface="Times New Roman"/>
                <a:sym typeface="Times New Roman"/>
              </a:rPr>
              <a:t>‹#›</a:t>
            </a:fld>
            <a:endParaRPr/>
          </a:p>
        </p:txBody>
      </p:sp>
      <p:sp>
        <p:nvSpPr>
          <p:cNvPr id="281" name="Google Shape;281;p9: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9: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29" name="Shape 29"/>
        <p:cNvGrpSpPr/>
        <p:nvPr/>
      </p:nvGrpSpPr>
      <p:grpSpPr>
        <a:xfrm>
          <a:off x="0" y="0"/>
          <a:ext cx="0" cy="0"/>
          <a:chOff x="0" y="0"/>
          <a:chExt cx="0" cy="0"/>
        </a:xfrm>
      </p:grpSpPr>
      <p:sp>
        <p:nvSpPr>
          <p:cNvPr id="30" name="Google Shape;30;p2"/>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5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spcBef>
                <a:spcPts val="680"/>
              </a:spcBef>
              <a:spcAft>
                <a:spcPts val="0"/>
              </a:spcAft>
              <a:buSzPts val="2550"/>
              <a:buFont typeface="Noto Sans Symbols"/>
              <a:buNone/>
              <a:defRPr sz="3400"/>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32" name="Google Shape;32;p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116" name="Shape 116"/>
        <p:cNvGrpSpPr/>
        <p:nvPr/>
      </p:nvGrpSpPr>
      <p:grpSpPr>
        <a:xfrm>
          <a:off x="0" y="0"/>
          <a:ext cx="0" cy="0"/>
          <a:chOff x="0" y="0"/>
          <a:chExt cx="0" cy="0"/>
        </a:xfrm>
      </p:grpSpPr>
      <p:sp>
        <p:nvSpPr>
          <p:cNvPr id="117" name="Google Shape;117;p1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0" name="Google Shape;120;p1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121" name="Shape 121"/>
        <p:cNvGrpSpPr/>
        <p:nvPr/>
      </p:nvGrpSpPr>
      <p:grpSpPr>
        <a:xfrm>
          <a:off x="0" y="0"/>
          <a:ext cx="0" cy="0"/>
          <a:chOff x="0" y="0"/>
          <a:chExt cx="0" cy="0"/>
        </a:xfrm>
      </p:grpSpPr>
      <p:sp>
        <p:nvSpPr>
          <p:cNvPr id="122" name="Google Shape;12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24" name="Google Shape;124;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25" name="Google Shape;125;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26" name="Google Shape;126;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27" name="Google Shape;127;p1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9" name="Google Shape;129;p1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130" name="Shape 130"/>
        <p:cNvGrpSpPr/>
        <p:nvPr/>
      </p:nvGrpSpPr>
      <p:grpSpPr>
        <a:xfrm>
          <a:off x="0" y="0"/>
          <a:ext cx="0" cy="0"/>
          <a:chOff x="0" y="0"/>
          <a:chExt cx="0" cy="0"/>
        </a:xfrm>
      </p:grpSpPr>
      <p:sp>
        <p:nvSpPr>
          <p:cNvPr id="131" name="Google Shape;131;p1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5"/>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133" name="Google Shape;133;p15"/>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134" name="Google Shape;134;p1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1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137" name="Shape 137"/>
        <p:cNvGrpSpPr/>
        <p:nvPr/>
      </p:nvGrpSpPr>
      <p:grpSpPr>
        <a:xfrm>
          <a:off x="0" y="0"/>
          <a:ext cx="0" cy="0"/>
          <a:chOff x="0" y="0"/>
          <a:chExt cx="0" cy="0"/>
        </a:xfrm>
      </p:grpSpPr>
      <p:sp>
        <p:nvSpPr>
          <p:cNvPr id="138" name="Google Shape;138;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440"/>
              <a:buNone/>
              <a:defRPr sz="1800"/>
            </a:lvl2pPr>
            <a:lvl3pPr indent="-228600" lvl="2" marL="1371600" algn="l">
              <a:spcBef>
                <a:spcPts val="320"/>
              </a:spcBef>
              <a:spcAft>
                <a:spcPts val="0"/>
              </a:spcAft>
              <a:buSzPts val="1040"/>
              <a:buNone/>
              <a:defRPr sz="1600"/>
            </a:lvl3pPr>
            <a:lvl4pPr indent="-228600" lvl="3" marL="1828800" algn="l">
              <a:spcBef>
                <a:spcPts val="280"/>
              </a:spcBef>
              <a:spcAft>
                <a:spcPts val="0"/>
              </a:spcAft>
              <a:buSzPts val="98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140" name="Google Shape;140;p1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63" name="Shape 163"/>
        <p:cNvGrpSpPr/>
        <p:nvPr/>
      </p:nvGrpSpPr>
      <p:grpSpPr>
        <a:xfrm>
          <a:off x="0" y="0"/>
          <a:ext cx="0" cy="0"/>
          <a:chOff x="0" y="0"/>
          <a:chExt cx="0" cy="0"/>
        </a:xfrm>
      </p:grpSpPr>
      <p:sp>
        <p:nvSpPr>
          <p:cNvPr id="164" name="Google Shape;164;p18"/>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18"/>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166" name="Google Shape;166;p1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1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1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85" name="Shape 185"/>
        <p:cNvGrpSpPr/>
        <p:nvPr/>
      </p:nvGrpSpPr>
      <p:grpSpPr>
        <a:xfrm>
          <a:off x="0" y="0"/>
          <a:ext cx="0" cy="0"/>
          <a:chOff x="0" y="0"/>
          <a:chExt cx="0" cy="0"/>
        </a:xfrm>
      </p:grpSpPr>
      <p:sp>
        <p:nvSpPr>
          <p:cNvPr id="186" name="Google Shape;186;p2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2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88" name="Google Shape;188;p2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51" name="Shape 51"/>
        <p:cNvGrpSpPr/>
        <p:nvPr/>
      </p:nvGrpSpPr>
      <p:grpSpPr>
        <a:xfrm>
          <a:off x="0" y="0"/>
          <a:ext cx="0" cy="0"/>
          <a:chOff x="0" y="0"/>
          <a:chExt cx="0" cy="0"/>
        </a:xfrm>
      </p:grpSpPr>
      <p:sp>
        <p:nvSpPr>
          <p:cNvPr id="52" name="Google Shape;52;p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73" name="Shape 73"/>
        <p:cNvGrpSpPr/>
        <p:nvPr/>
      </p:nvGrpSpPr>
      <p:grpSpPr>
        <a:xfrm>
          <a:off x="0" y="0"/>
          <a:ext cx="0" cy="0"/>
          <a:chOff x="0" y="0"/>
          <a:chExt cx="0" cy="0"/>
        </a:xfrm>
      </p:grpSpPr>
      <p:sp>
        <p:nvSpPr>
          <p:cNvPr id="74" name="Google Shape;74;p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p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79" name="Shape 79"/>
        <p:cNvGrpSpPr/>
        <p:nvPr/>
      </p:nvGrpSpPr>
      <p:grpSpPr>
        <a:xfrm>
          <a:off x="0" y="0"/>
          <a:ext cx="0" cy="0"/>
          <a:chOff x="0" y="0"/>
          <a:chExt cx="0" cy="0"/>
        </a:xfrm>
      </p:grpSpPr>
      <p:sp>
        <p:nvSpPr>
          <p:cNvPr id="80" name="Google Shape;80;p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83" name="Shape 83"/>
        <p:cNvGrpSpPr/>
        <p:nvPr/>
      </p:nvGrpSpPr>
      <p:grpSpPr>
        <a:xfrm>
          <a:off x="0" y="0"/>
          <a:ext cx="0" cy="0"/>
          <a:chOff x="0" y="0"/>
          <a:chExt cx="0" cy="0"/>
        </a:xfrm>
      </p:grpSpPr>
      <p:sp>
        <p:nvSpPr>
          <p:cNvPr id="84" name="Google Shape;84;p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8"/>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90" name="Shape 90"/>
        <p:cNvGrpSpPr/>
        <p:nvPr/>
      </p:nvGrpSpPr>
      <p:grpSpPr>
        <a:xfrm>
          <a:off x="0" y="0"/>
          <a:ext cx="0" cy="0"/>
          <a:chOff x="0" y="0"/>
          <a:chExt cx="0" cy="0"/>
        </a:xfrm>
      </p:grpSpPr>
      <p:sp>
        <p:nvSpPr>
          <p:cNvPr id="91" name="Google Shape;91;p9"/>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9"/>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3" name="Google Shape;93;p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96" name="Shape 96"/>
        <p:cNvGrpSpPr/>
        <p:nvPr/>
      </p:nvGrpSpPr>
      <p:grpSpPr>
        <a:xfrm>
          <a:off x="0" y="0"/>
          <a:ext cx="0" cy="0"/>
          <a:chOff x="0" y="0"/>
          <a:chExt cx="0" cy="0"/>
        </a:xfrm>
      </p:grpSpPr>
      <p:sp>
        <p:nvSpPr>
          <p:cNvPr id="97" name="Google Shape;97;p1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0"/>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9" name="Google Shape;99;p1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1" name="Google Shape;101;p1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02" name="Shape 102"/>
        <p:cNvGrpSpPr/>
        <p:nvPr/>
      </p:nvGrpSpPr>
      <p:grpSpPr>
        <a:xfrm>
          <a:off x="0" y="0"/>
          <a:ext cx="0" cy="0"/>
          <a:chOff x="0" y="0"/>
          <a:chExt cx="0" cy="0"/>
        </a:xfrm>
      </p:grpSpPr>
      <p:sp>
        <p:nvSpPr>
          <p:cNvPr id="103" name="Google Shape;103;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105" name="Google Shape;105;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06" name="Google Shape;106;p1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1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109" name="Shape 109"/>
        <p:cNvGrpSpPr/>
        <p:nvPr/>
      </p:nvGrpSpPr>
      <p:grpSpPr>
        <a:xfrm>
          <a:off x="0" y="0"/>
          <a:ext cx="0" cy="0"/>
          <a:chOff x="0" y="0"/>
          <a:chExt cx="0" cy="0"/>
        </a:xfrm>
      </p:grpSpPr>
      <p:sp>
        <p:nvSpPr>
          <p:cNvPr id="110" name="Google Shape;110;p1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70840" lvl="1" marL="914400" algn="l">
              <a:spcBef>
                <a:spcPts val="560"/>
              </a:spcBef>
              <a:spcAft>
                <a:spcPts val="0"/>
              </a:spcAft>
              <a:buSzPts val="2240"/>
              <a:buChar char="◻"/>
              <a:defRPr sz="2800"/>
            </a:lvl2pPr>
            <a:lvl3pPr indent="-327660" lvl="2" marL="1371600" algn="l">
              <a:spcBef>
                <a:spcPts val="480"/>
              </a:spcBef>
              <a:spcAft>
                <a:spcPts val="0"/>
              </a:spcAft>
              <a:buSzPts val="1560"/>
              <a:buChar char="■"/>
              <a:defRPr sz="2400"/>
            </a:lvl3pPr>
            <a:lvl4pPr indent="-317500" lvl="3" marL="1828800" algn="l">
              <a:spcBef>
                <a:spcPts val="400"/>
              </a:spcBef>
              <a:spcAft>
                <a:spcPts val="0"/>
              </a:spcAft>
              <a:buSzPts val="14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112" name="Google Shape;112;p1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13" name="Google Shape;113;p1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15" name="Google Shape;115;p1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4.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9144000" cy="6858000"/>
            <a:chOff x="0" y="0"/>
            <a:chExt cx="5760" cy="4320"/>
          </a:xfrm>
        </p:grpSpPr>
        <p:sp>
          <p:nvSpPr>
            <p:cNvPr id="11" name="Google Shape;11;p1"/>
            <p:cNvSpPr txBox="1"/>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 name="Google Shape;12;p1"/>
            <p:cNvSpPr txBox="1"/>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3" name="Google Shape;13;p1"/>
            <p:cNvGrpSpPr/>
            <p:nvPr/>
          </p:nvGrpSpPr>
          <p:grpSpPr>
            <a:xfrm>
              <a:off x="0" y="672"/>
              <a:ext cx="1806" cy="1989"/>
              <a:chOff x="0" y="672"/>
              <a:chExt cx="1806" cy="1989"/>
            </a:xfrm>
          </p:grpSpPr>
          <p:sp>
            <p:nvSpPr>
              <p:cNvPr id="14" name="Google Shape;14;p1"/>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 name="Google Shape;15;p1"/>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 name="Google Shape;16;p1"/>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 name="Google Shape;17;p1"/>
              <p:cNvSpPr txBox="1"/>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8" name="Google Shape;18;p1"/>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 name="Google Shape;19;p1"/>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 name="Google Shape;20;p1"/>
              <p:cNvSpPr txBox="1"/>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1" name="Google Shape;21;p1"/>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2" name="Google Shape;22;p1"/>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 name="Google Shape;23;p1"/>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sp>
        <p:nvSpPr>
          <p:cNvPr id="24" name="Google Shape;24;p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25" name="Google Shape;25;p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6" name="Google Shape;26;p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7" name="Google Shape;27;p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8" name="Google Shape;28;p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 name="Shape 35"/>
        <p:cNvGrpSpPr/>
        <p:nvPr/>
      </p:nvGrpSpPr>
      <p:grpSpPr>
        <a:xfrm>
          <a:off x="0" y="0"/>
          <a:ext cx="0" cy="0"/>
          <a:chOff x="0" y="0"/>
          <a:chExt cx="0" cy="0"/>
        </a:xfrm>
      </p:grpSpPr>
      <p:grpSp>
        <p:nvGrpSpPr>
          <p:cNvPr id="36" name="Google Shape;36;p3"/>
          <p:cNvGrpSpPr/>
          <p:nvPr/>
        </p:nvGrpSpPr>
        <p:grpSpPr>
          <a:xfrm>
            <a:off x="0" y="0"/>
            <a:ext cx="8985250" cy="611187"/>
            <a:chOff x="0" y="0"/>
            <a:chExt cx="5660" cy="385"/>
          </a:xfrm>
        </p:grpSpPr>
        <p:sp>
          <p:nvSpPr>
            <p:cNvPr id="37" name="Google Shape;37;p3"/>
            <p:cNvSpPr txBox="1"/>
            <p:nvPr/>
          </p:nvSpPr>
          <p:spPr>
            <a:xfrm>
              <a:off x="0" y="0"/>
              <a:ext cx="300" cy="3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 name="Google Shape;38;p3"/>
            <p:cNvSpPr txBox="1"/>
            <p:nvPr/>
          </p:nvSpPr>
          <p:spPr>
            <a:xfrm>
              <a:off x="260" y="85"/>
              <a:ext cx="5400" cy="300"/>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 name="Google Shape;39;p3"/>
            <p:cNvSpPr txBox="1"/>
            <p:nvPr/>
          </p:nvSpPr>
          <p:spPr>
            <a:xfrm>
              <a:off x="258" y="85"/>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 name="Google Shape;40;p3"/>
            <p:cNvSpPr txBox="1"/>
            <p:nvPr/>
          </p:nvSpPr>
          <p:spPr>
            <a:xfrm>
              <a:off x="345" y="0"/>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 name="Google Shape;41;p3"/>
            <p:cNvSpPr txBox="1"/>
            <p:nvPr/>
          </p:nvSpPr>
          <p:spPr>
            <a:xfrm>
              <a:off x="345" y="85"/>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 name="Google Shape;42;p3"/>
            <p:cNvSpPr txBox="1"/>
            <p:nvPr/>
          </p:nvSpPr>
          <p:spPr>
            <a:xfrm>
              <a:off x="173" y="173"/>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 name="Google Shape;43;p3"/>
            <p:cNvSpPr txBox="1"/>
            <p:nvPr/>
          </p:nvSpPr>
          <p:spPr>
            <a:xfrm>
              <a:off x="83" y="86"/>
              <a:ext cx="0" cy="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 name="Google Shape;44;p3"/>
            <p:cNvSpPr txBox="1"/>
            <p:nvPr/>
          </p:nvSpPr>
          <p:spPr>
            <a:xfrm>
              <a:off x="258" y="171"/>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5" name="Google Shape;45;p3"/>
            <p:cNvSpPr txBox="1"/>
            <p:nvPr/>
          </p:nvSpPr>
          <p:spPr>
            <a:xfrm>
              <a:off x="173" y="258"/>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6" name="Google Shape;46;p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7" name="Google Shape;47;p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8" name="Google Shape;48;p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49" name="Google Shape;49;p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
        <p:nvSpPr>
          <p:cNvPr id="50" name="Google Shape;50;p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 name="Shape 57"/>
        <p:cNvGrpSpPr/>
        <p:nvPr/>
      </p:nvGrpSpPr>
      <p:grpSpPr>
        <a:xfrm>
          <a:off x="0" y="0"/>
          <a:ext cx="0" cy="0"/>
          <a:chOff x="0" y="0"/>
          <a:chExt cx="0" cy="0"/>
        </a:xfrm>
      </p:grpSpPr>
      <p:sp>
        <p:nvSpPr>
          <p:cNvPr id="58" name="Google Shape;58;p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59" name="Google Shape;59;p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60" name="Google Shape;60;p5"/>
          <p:cNvGrpSpPr/>
          <p:nvPr/>
        </p:nvGrpSpPr>
        <p:grpSpPr>
          <a:xfrm>
            <a:off x="0" y="0"/>
            <a:ext cx="9144000" cy="546100"/>
            <a:chOff x="0" y="0"/>
            <a:chExt cx="5760" cy="344"/>
          </a:xfrm>
        </p:grpSpPr>
        <p:sp>
          <p:nvSpPr>
            <p:cNvPr id="61" name="Google Shape;61;p5"/>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 name="Google Shape;62;p5"/>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 name="Google Shape;63;p5"/>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 name="Google Shape;64;p5"/>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 name="Google Shape;65;p5"/>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 name="Google Shape;66;p5"/>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 name="Google Shape;67;p5"/>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 name="Google Shape;68;p5"/>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 name="Google Shape;69;p5"/>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70" name="Google Shape;70;p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71" name="Google Shape;71;p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72" name="Google Shape;72;p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grpSp>
        <p:nvGrpSpPr>
          <p:cNvPr id="144" name="Google Shape;144;p17"/>
          <p:cNvGrpSpPr/>
          <p:nvPr/>
        </p:nvGrpSpPr>
        <p:grpSpPr>
          <a:xfrm>
            <a:off x="0" y="0"/>
            <a:ext cx="9336087" cy="6667500"/>
            <a:chOff x="0" y="0"/>
            <a:chExt cx="5881" cy="4200"/>
          </a:xfrm>
        </p:grpSpPr>
        <p:sp>
          <p:nvSpPr>
            <p:cNvPr id="145" name="Google Shape;145;p17"/>
            <p:cNvSpPr txBox="1"/>
            <p:nvPr/>
          </p:nvSpPr>
          <p:spPr>
            <a:xfrm>
              <a:off x="0" y="0"/>
              <a:ext cx="2100" cy="42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6" name="Google Shape;146;p17"/>
            <p:cNvSpPr txBox="1"/>
            <p:nvPr/>
          </p:nvSpPr>
          <p:spPr>
            <a:xfrm>
              <a:off x="1081" y="1065"/>
              <a:ext cx="4800" cy="15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47" name="Google Shape;147;p17"/>
            <p:cNvGrpSpPr/>
            <p:nvPr/>
          </p:nvGrpSpPr>
          <p:grpSpPr>
            <a:xfrm>
              <a:off x="0" y="672"/>
              <a:ext cx="1737" cy="1885"/>
              <a:chOff x="0" y="672"/>
              <a:chExt cx="1737" cy="1885"/>
            </a:xfrm>
          </p:grpSpPr>
          <p:sp>
            <p:nvSpPr>
              <p:cNvPr id="148" name="Google Shape;148;p17"/>
              <p:cNvSpPr txBox="1"/>
              <p:nvPr/>
            </p:nvSpPr>
            <p:spPr>
              <a:xfrm>
                <a:off x="361" y="2257"/>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9" name="Google Shape;149;p17"/>
              <p:cNvSpPr txBox="1"/>
              <p:nvPr/>
            </p:nvSpPr>
            <p:spPr>
              <a:xfrm>
                <a:off x="1081" y="1065"/>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0" name="Google Shape;150;p17"/>
              <p:cNvSpPr txBox="1"/>
              <p:nvPr/>
            </p:nvSpPr>
            <p:spPr>
              <a:xfrm>
                <a:off x="1437" y="672"/>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1" name="Google Shape;151;p17"/>
              <p:cNvSpPr txBox="1"/>
              <p:nvPr/>
            </p:nvSpPr>
            <p:spPr>
              <a:xfrm>
                <a:off x="719" y="2257"/>
                <a:ext cx="300" cy="3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2" name="Google Shape;152;p17"/>
              <p:cNvSpPr txBox="1"/>
              <p:nvPr/>
            </p:nvSpPr>
            <p:spPr>
              <a:xfrm>
                <a:off x="1437" y="1065"/>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3" name="Google Shape;153;p17"/>
              <p:cNvSpPr txBox="1"/>
              <p:nvPr/>
            </p:nvSpPr>
            <p:spPr>
              <a:xfrm>
                <a:off x="719" y="1464"/>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4" name="Google Shape;154;p17"/>
              <p:cNvSpPr txBox="1"/>
              <p:nvPr/>
            </p:nvSpPr>
            <p:spPr>
              <a:xfrm>
                <a:off x="0" y="1464"/>
                <a:ext cx="300" cy="3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5" name="Google Shape;155;p17"/>
              <p:cNvSpPr txBox="1"/>
              <p:nvPr/>
            </p:nvSpPr>
            <p:spPr>
              <a:xfrm>
                <a:off x="1081" y="1464"/>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6" name="Google Shape;156;p17"/>
              <p:cNvSpPr txBox="1"/>
              <p:nvPr/>
            </p:nvSpPr>
            <p:spPr>
              <a:xfrm>
                <a:off x="361" y="1857"/>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7" name="Google Shape;157;p17"/>
              <p:cNvSpPr txBox="1"/>
              <p:nvPr/>
            </p:nvSpPr>
            <p:spPr>
              <a:xfrm>
                <a:off x="719" y="1857"/>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sp>
        <p:nvSpPr>
          <p:cNvPr id="158" name="Google Shape;158;p1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9" name="Google Shape;159;p1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60" name="Google Shape;160;p1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61" name="Google Shape;161;p1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62" name="Google Shape;162;p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grpSp>
        <p:nvGrpSpPr>
          <p:cNvPr id="170" name="Google Shape;170;p19"/>
          <p:cNvGrpSpPr/>
          <p:nvPr/>
        </p:nvGrpSpPr>
        <p:grpSpPr>
          <a:xfrm>
            <a:off x="0" y="0"/>
            <a:ext cx="8985250" cy="611187"/>
            <a:chOff x="0" y="0"/>
            <a:chExt cx="5660" cy="385"/>
          </a:xfrm>
        </p:grpSpPr>
        <p:sp>
          <p:nvSpPr>
            <p:cNvPr id="171" name="Google Shape;171;p19"/>
            <p:cNvSpPr txBox="1"/>
            <p:nvPr/>
          </p:nvSpPr>
          <p:spPr>
            <a:xfrm>
              <a:off x="0" y="0"/>
              <a:ext cx="300" cy="3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2" name="Google Shape;172;p19"/>
            <p:cNvSpPr txBox="1"/>
            <p:nvPr/>
          </p:nvSpPr>
          <p:spPr>
            <a:xfrm>
              <a:off x="260" y="85"/>
              <a:ext cx="5400" cy="300"/>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3" name="Google Shape;173;p19"/>
            <p:cNvSpPr txBox="1"/>
            <p:nvPr/>
          </p:nvSpPr>
          <p:spPr>
            <a:xfrm>
              <a:off x="258" y="85"/>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4" name="Google Shape;174;p19"/>
            <p:cNvSpPr txBox="1"/>
            <p:nvPr/>
          </p:nvSpPr>
          <p:spPr>
            <a:xfrm>
              <a:off x="345" y="0"/>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5" name="Google Shape;175;p19"/>
            <p:cNvSpPr txBox="1"/>
            <p:nvPr/>
          </p:nvSpPr>
          <p:spPr>
            <a:xfrm>
              <a:off x="345" y="85"/>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6" name="Google Shape;176;p19"/>
            <p:cNvSpPr txBox="1"/>
            <p:nvPr/>
          </p:nvSpPr>
          <p:spPr>
            <a:xfrm>
              <a:off x="173" y="173"/>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7" name="Google Shape;177;p19"/>
            <p:cNvSpPr txBox="1"/>
            <p:nvPr/>
          </p:nvSpPr>
          <p:spPr>
            <a:xfrm>
              <a:off x="83" y="86"/>
              <a:ext cx="0" cy="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8" name="Google Shape;178;p19"/>
            <p:cNvSpPr txBox="1"/>
            <p:nvPr/>
          </p:nvSpPr>
          <p:spPr>
            <a:xfrm>
              <a:off x="258" y="171"/>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9" name="Google Shape;179;p19"/>
            <p:cNvSpPr txBox="1"/>
            <p:nvPr/>
          </p:nvSpPr>
          <p:spPr>
            <a:xfrm>
              <a:off x="173" y="258"/>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80" name="Google Shape;180;p1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1" name="Google Shape;181;p19"/>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2" name="Google Shape;182;p1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83" name="Google Shape;183;p1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
        <p:nvSpPr>
          <p:cNvPr id="184" name="Google Shape;184;p1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8.png"/><Relationship Id="rId6"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idx="1" type="subTitle"/>
          </p:nvPr>
        </p:nvSpPr>
        <p:spPr>
          <a:xfrm>
            <a:off x="2555875" y="4292600"/>
            <a:ext cx="5921375" cy="4572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SzPts val="1800"/>
              <a:buNone/>
            </a:pPr>
            <a:r>
              <a:rPr b="0" i="0" lang="en-US" sz="2400" u="none">
                <a:solidFill>
                  <a:schemeClr val="dk1"/>
                </a:solidFill>
                <a:latin typeface="Arial"/>
                <a:ea typeface="Arial"/>
                <a:cs typeface="Arial"/>
                <a:sym typeface="Arial"/>
              </a:rPr>
              <a:t> </a:t>
            </a:r>
            <a:endParaRPr/>
          </a:p>
          <a:p>
            <a:pPr indent="0" lvl="0" marL="0" rtl="0" algn="r">
              <a:lnSpc>
                <a:spcPct val="90000"/>
              </a:lnSpc>
              <a:spcBef>
                <a:spcPts val="480"/>
              </a:spcBef>
              <a:spcAft>
                <a:spcPts val="0"/>
              </a:spcAft>
              <a:buSzPts val="1800"/>
              <a:buNone/>
            </a:pPr>
            <a:r>
              <a:rPr b="0" i="0" lang="en-US" sz="2400" u="none">
                <a:solidFill>
                  <a:schemeClr val="dk1"/>
                </a:solidFill>
                <a:latin typeface="Arial"/>
                <a:ea typeface="Arial"/>
                <a:cs typeface="Arial"/>
                <a:sym typeface="Arial"/>
              </a:rPr>
              <a:t>Prof Wellington</a:t>
            </a:r>
            <a:endParaRPr/>
          </a:p>
          <a:p>
            <a:pPr indent="0" lvl="0" marL="0" rtl="0" algn="r">
              <a:lnSpc>
                <a:spcPct val="90000"/>
              </a:lnSpc>
              <a:spcBef>
                <a:spcPts val="480"/>
              </a:spcBef>
              <a:spcAft>
                <a:spcPts val="0"/>
              </a:spcAft>
              <a:buSzPts val="1800"/>
              <a:buNone/>
            </a:pPr>
            <a:r>
              <a:rPr b="0" i="0" lang="en-US" sz="2400" u="none">
                <a:solidFill>
                  <a:schemeClr val="dk1"/>
                </a:solidFill>
                <a:latin typeface="Arial"/>
                <a:ea typeface="Arial"/>
                <a:cs typeface="Arial"/>
                <a:sym typeface="Arial"/>
              </a:rPr>
              <a:t>Jose.wellington@ceub.edu.br</a:t>
            </a:r>
            <a:endParaRPr/>
          </a:p>
        </p:txBody>
      </p:sp>
      <p:sp>
        <p:nvSpPr>
          <p:cNvPr id="195" name="Google Shape;195;p21"/>
          <p:cNvSpPr txBox="1"/>
          <p:nvPr>
            <p:ph type="ctrTitle"/>
          </p:nvPr>
        </p:nvSpPr>
        <p:spPr>
          <a:xfrm>
            <a:off x="2916237" y="1916112"/>
            <a:ext cx="6019800" cy="28590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3200"/>
              <a:buFont typeface="Arial"/>
              <a:buNone/>
            </a:pPr>
            <a:br>
              <a:rPr b="0" i="0" lang="en-US" sz="3200" u="none">
                <a:solidFill>
                  <a:schemeClr val="lt1"/>
                </a:solidFill>
                <a:latin typeface="Arial"/>
                <a:ea typeface="Arial"/>
                <a:cs typeface="Arial"/>
                <a:sym typeface="Arial"/>
              </a:rPr>
            </a:br>
            <a:r>
              <a:rPr b="1" i="0" lang="en-US" sz="2400" u="none">
                <a:solidFill>
                  <a:srgbClr val="FFFFFF"/>
                </a:solidFill>
                <a:latin typeface="Arial"/>
                <a:ea typeface="Arial"/>
                <a:cs typeface="Arial"/>
                <a:sym typeface="Arial"/>
              </a:rPr>
              <a:t>Normalização de dados</a:t>
            </a:r>
            <a:br>
              <a:rPr b="1" i="0" lang="en-US" sz="2400" u="none">
                <a:solidFill>
                  <a:srgbClr val="FFFFFF"/>
                </a:solidFill>
                <a:latin typeface="Arial"/>
                <a:ea typeface="Arial"/>
                <a:cs typeface="Arial"/>
                <a:sym typeface="Arial"/>
              </a:rPr>
            </a:br>
            <a:br>
              <a:rPr b="0" i="0" lang="en-US" sz="2800" u="none">
                <a:solidFill>
                  <a:schemeClr val="lt1"/>
                </a:solidFill>
                <a:latin typeface="Arial"/>
                <a:ea typeface="Arial"/>
                <a:cs typeface="Arial"/>
                <a:sym typeface="Arial"/>
              </a:rPr>
            </a:br>
            <a:br>
              <a:rPr b="0" i="0" lang="en-US" sz="5400" u="none">
                <a:solidFill>
                  <a:schemeClr val="dk1"/>
                </a:solidFill>
                <a:latin typeface="Arial"/>
                <a:ea typeface="Arial"/>
                <a:cs typeface="Arial"/>
                <a:sym typeface="Arial"/>
              </a:rPr>
            </a:br>
            <a:endParaRPr/>
          </a:p>
        </p:txBody>
      </p:sp>
      <p:sp>
        <p:nvSpPr>
          <p:cNvPr id="196" name="Google Shape;196;p2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197" name="Google Shape;197;p21"/>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 Normalização de Dados - 1FN 2FN 3FN</a:t>
            </a:r>
            <a:endParaRPr/>
          </a:p>
        </p:txBody>
      </p:sp>
      <p:pic>
        <p:nvPicPr>
          <p:cNvPr id="198" name="Google Shape;198;p21"/>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0"/>
          <p:cNvSpPr txBox="1"/>
          <p:nvPr>
            <p:ph type="ctrTitle"/>
          </p:nvPr>
        </p:nvSpPr>
        <p:spPr>
          <a:xfrm>
            <a:off x="2268537" y="1628775"/>
            <a:ext cx="6019800" cy="28590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2800"/>
              <a:buFont typeface="Arial"/>
              <a:buNone/>
            </a:pPr>
            <a:r>
              <a:rPr b="1" i="0" lang="en-US" sz="2800" u="none">
                <a:solidFill>
                  <a:srgbClr val="FFFFFF"/>
                </a:solidFill>
                <a:latin typeface="Arial"/>
                <a:ea typeface="Arial"/>
                <a:cs typeface="Arial"/>
                <a:sym typeface="Arial"/>
              </a:rPr>
              <a:t>Forma Normal</a:t>
            </a:r>
            <a:br>
              <a:rPr b="0" i="0" lang="en-US" sz="2800" u="none">
                <a:solidFill>
                  <a:schemeClr val="dk1"/>
                </a:solidFill>
                <a:latin typeface="Arial"/>
                <a:ea typeface="Arial"/>
                <a:cs typeface="Arial"/>
                <a:sym typeface="Arial"/>
              </a:rPr>
            </a:br>
            <a:endParaRPr/>
          </a:p>
        </p:txBody>
      </p:sp>
      <p:sp>
        <p:nvSpPr>
          <p:cNvPr id="296" name="Google Shape;296;p3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297" name="Google Shape;297;p30"/>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 Normalização de Dados - 1FN 2FN 3FN</a:t>
            </a:r>
            <a:endParaRPr/>
          </a:p>
        </p:txBody>
      </p:sp>
      <p:pic>
        <p:nvPicPr>
          <p:cNvPr id="298" name="Google Shape;298;p30"/>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1"/>
          <p:cNvSpPr txBox="1"/>
          <p:nvPr/>
        </p:nvSpPr>
        <p:spPr>
          <a:xfrm>
            <a:off x="457200" y="460375"/>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Normalização de dados</a:t>
            </a:r>
            <a:endParaRPr/>
          </a:p>
        </p:txBody>
      </p:sp>
      <p:sp>
        <p:nvSpPr>
          <p:cNvPr id="306" name="Google Shape;306;p31"/>
          <p:cNvSpPr txBox="1"/>
          <p:nvPr/>
        </p:nvSpPr>
        <p:spPr>
          <a:xfrm>
            <a:off x="457200" y="1600200"/>
            <a:ext cx="49784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Regras:</a:t>
            </a:r>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1ª Forma Normal (1FN).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2ª Forma Normal (2FN).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3ª Forma Normal (3FN).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4ª Forma Normal (4FN).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5ª Forma Normal (5FN).</a:t>
            </a:r>
            <a:endParaRPr/>
          </a:p>
        </p:txBody>
      </p:sp>
      <p:pic>
        <p:nvPicPr>
          <p:cNvPr id="307" name="Google Shape;307;p31"/>
          <p:cNvPicPr preferRelativeResize="0"/>
          <p:nvPr/>
        </p:nvPicPr>
        <p:blipFill rotWithShape="1">
          <a:blip r:embed="rId3">
            <a:alphaModFix/>
          </a:blip>
          <a:srcRect b="0" l="0" r="0" t="0"/>
          <a:stretch/>
        </p:blipFill>
        <p:spPr>
          <a:xfrm>
            <a:off x="4140200" y="1787525"/>
            <a:ext cx="4924425" cy="4162425"/>
          </a:xfrm>
          <a:prstGeom prst="rect">
            <a:avLst/>
          </a:prstGeom>
          <a:noFill/>
          <a:ln>
            <a:noFill/>
          </a:ln>
        </p:spPr>
      </p:pic>
      <p:pic>
        <p:nvPicPr>
          <p:cNvPr id="308" name="Google Shape;308;p31"/>
          <p:cNvPicPr preferRelativeResize="0"/>
          <p:nvPr/>
        </p:nvPicPr>
        <p:blipFill rotWithShape="1">
          <a:blip r:embed="rId4">
            <a:alphaModFix/>
          </a:blip>
          <a:srcRect b="0" l="0" r="0" t="0"/>
          <a:stretch/>
        </p:blipFill>
        <p:spPr>
          <a:xfrm>
            <a:off x="7481887" y="508000"/>
            <a:ext cx="1439862" cy="495300"/>
          </a:xfrm>
          <a:prstGeom prst="rect">
            <a:avLst/>
          </a:prstGeom>
          <a:noFill/>
          <a:ln>
            <a:noFill/>
          </a:ln>
        </p:spPr>
      </p:pic>
      <p:sp>
        <p:nvSpPr>
          <p:cNvPr id="309" name="Google Shape;309;p3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310" name="Google Shape;310;p31"/>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 Normalização de Dados - 1FN 2FN 3FN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2"/>
          <p:cNvSpPr txBox="1"/>
          <p:nvPr>
            <p:ph type="ctrTitle"/>
          </p:nvPr>
        </p:nvSpPr>
        <p:spPr>
          <a:xfrm>
            <a:off x="2843212" y="1341437"/>
            <a:ext cx="4827587" cy="28590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2800"/>
              <a:buFont typeface="Arial"/>
              <a:buNone/>
            </a:pPr>
            <a:r>
              <a:rPr b="1" i="0" lang="en-US" sz="2800" u="none">
                <a:solidFill>
                  <a:srgbClr val="FFFFFF"/>
                </a:solidFill>
                <a:latin typeface="Arial"/>
                <a:ea typeface="Arial"/>
                <a:cs typeface="Arial"/>
                <a:sym typeface="Arial"/>
              </a:rPr>
              <a:t>Regras</a:t>
            </a:r>
            <a:endParaRPr/>
          </a:p>
        </p:txBody>
      </p:sp>
      <p:sp>
        <p:nvSpPr>
          <p:cNvPr id="317" name="Google Shape;317;p3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318" name="Google Shape;318;p32"/>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 Normalização de Dados - 1FN 2FN 3FN</a:t>
            </a:r>
            <a:endParaRPr/>
          </a:p>
        </p:txBody>
      </p:sp>
      <p:pic>
        <p:nvPicPr>
          <p:cNvPr id="319" name="Google Shape;319;p32"/>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33"/>
          <p:cNvPicPr preferRelativeResize="0"/>
          <p:nvPr/>
        </p:nvPicPr>
        <p:blipFill rotWithShape="1">
          <a:blip r:embed="rId3">
            <a:alphaModFix/>
          </a:blip>
          <a:srcRect b="0" l="0" r="0" t="0"/>
          <a:stretch/>
        </p:blipFill>
        <p:spPr>
          <a:xfrm>
            <a:off x="5724525" y="1241425"/>
            <a:ext cx="2265362" cy="1944687"/>
          </a:xfrm>
          <a:prstGeom prst="rect">
            <a:avLst/>
          </a:prstGeom>
          <a:noFill/>
          <a:ln>
            <a:noFill/>
          </a:ln>
        </p:spPr>
      </p:pic>
      <p:sp>
        <p:nvSpPr>
          <p:cNvPr id="327" name="Google Shape;327;p33"/>
          <p:cNvSpPr txBox="1"/>
          <p:nvPr/>
        </p:nvSpPr>
        <p:spPr>
          <a:xfrm>
            <a:off x="457200" y="1268412"/>
            <a:ext cx="47625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Dependência funcional</a:t>
            </a:r>
            <a:endParaRPr/>
          </a:p>
          <a:p>
            <a:pPr indent="-3429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Ocorre quando </a:t>
            </a:r>
            <a:r>
              <a:rPr b="1" i="0" lang="en-US" sz="2000" u="none">
                <a:solidFill>
                  <a:srgbClr val="FF0000"/>
                </a:solidFill>
                <a:latin typeface="Arial"/>
                <a:ea typeface="Arial"/>
                <a:cs typeface="Arial"/>
                <a:sym typeface="Arial"/>
              </a:rPr>
              <a:t>um atributo ou conjunto de atributos </a:t>
            </a:r>
            <a:r>
              <a:rPr b="0" i="0" lang="en-US" sz="2000" u="none">
                <a:solidFill>
                  <a:schemeClr val="dk1"/>
                </a:solidFill>
                <a:latin typeface="Arial"/>
                <a:ea typeface="Arial"/>
                <a:cs typeface="Arial"/>
                <a:sym typeface="Arial"/>
              </a:rPr>
              <a:t>depende funcionalmente de outro atributo para ter significado.</a:t>
            </a:r>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id="328" name="Google Shape;328;p33"/>
          <p:cNvPicPr preferRelativeResize="0"/>
          <p:nvPr/>
        </p:nvPicPr>
        <p:blipFill rotWithShape="1">
          <a:blip r:embed="rId4">
            <a:alphaModFix/>
          </a:blip>
          <a:srcRect b="0" l="0" r="0" t="0"/>
          <a:stretch/>
        </p:blipFill>
        <p:spPr>
          <a:xfrm>
            <a:off x="7481887" y="508000"/>
            <a:ext cx="1439862" cy="495300"/>
          </a:xfrm>
          <a:prstGeom prst="rect">
            <a:avLst/>
          </a:prstGeom>
          <a:noFill/>
          <a:ln>
            <a:noFill/>
          </a:ln>
        </p:spPr>
      </p:pic>
      <p:sp>
        <p:nvSpPr>
          <p:cNvPr id="329" name="Google Shape;329;p3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330" name="Google Shape;330;p33"/>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 Normalização de Dados - 1FN 2FN 3FN</a:t>
            </a:r>
            <a:endParaRPr/>
          </a:p>
        </p:txBody>
      </p:sp>
      <p:pic>
        <p:nvPicPr>
          <p:cNvPr id="331" name="Google Shape;331;p33"/>
          <p:cNvPicPr preferRelativeResize="0"/>
          <p:nvPr/>
        </p:nvPicPr>
        <p:blipFill rotWithShape="1">
          <a:blip r:embed="rId5">
            <a:alphaModFix/>
          </a:blip>
          <a:srcRect b="0" l="0" r="0" t="0"/>
          <a:stretch/>
        </p:blipFill>
        <p:spPr>
          <a:xfrm>
            <a:off x="3986212" y="4005262"/>
            <a:ext cx="4216400" cy="2016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4"/>
          <p:cNvSpPr txBox="1"/>
          <p:nvPr/>
        </p:nvSpPr>
        <p:spPr>
          <a:xfrm>
            <a:off x="0" y="528637"/>
            <a:ext cx="6850062" cy="12969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Dependência funcional parcial</a:t>
            </a:r>
            <a:endParaRPr/>
          </a:p>
          <a:p>
            <a:pPr indent="0" lvl="0" marL="0" marR="0" rtl="0" algn="l">
              <a:lnSpc>
                <a:spcPct val="100000"/>
              </a:lnSpc>
              <a:spcBef>
                <a:spcPts val="0"/>
              </a:spcBef>
              <a:spcAft>
                <a:spcPts val="0"/>
              </a:spcAft>
              <a:buNone/>
            </a:pPr>
            <a:r>
              <a:t/>
            </a:r>
            <a:endParaRPr b="1" i="0" sz="2800" u="none">
              <a:solidFill>
                <a:schemeClr val="dk1"/>
              </a:solidFill>
              <a:latin typeface="Arial"/>
              <a:ea typeface="Arial"/>
              <a:cs typeface="Arial"/>
              <a:sym typeface="Arial"/>
            </a:endParaRPr>
          </a:p>
        </p:txBody>
      </p:sp>
      <p:sp>
        <p:nvSpPr>
          <p:cNvPr id="339" name="Google Shape;339;p34"/>
          <p:cNvSpPr txBox="1"/>
          <p:nvPr/>
        </p:nvSpPr>
        <p:spPr>
          <a:xfrm>
            <a:off x="22225" y="1177925"/>
            <a:ext cx="4765675" cy="3313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500"/>
              <a:buFont typeface="Arial"/>
              <a:buNone/>
            </a:pPr>
            <a:r>
              <a:t/>
            </a:r>
            <a:endParaRPr b="0" i="0" sz="500" u="none">
              <a:solidFill>
                <a:schemeClr val="dk1"/>
              </a:solidFill>
              <a:latin typeface="Arial"/>
              <a:ea typeface="Arial"/>
              <a:cs typeface="Arial"/>
              <a:sym typeface="Arial"/>
            </a:endParaRPr>
          </a:p>
          <a:p>
            <a:pPr indent="-342900" lvl="0" marL="342900" marR="0" rtl="0" algn="just">
              <a:lnSpc>
                <a:spcPct val="15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Ocorre quando em um identificador composto (</a:t>
            </a:r>
            <a:r>
              <a:rPr b="0" i="0" lang="en-US" sz="2000" u="none">
                <a:solidFill>
                  <a:srgbClr val="FF0000"/>
                </a:solidFill>
                <a:latin typeface="Arial"/>
                <a:ea typeface="Arial"/>
                <a:cs typeface="Arial"/>
                <a:sym typeface="Arial"/>
              </a:rPr>
              <a:t>concatenado</a:t>
            </a:r>
            <a:r>
              <a:rPr b="0" i="0" lang="en-US" sz="2000" u="none">
                <a:solidFill>
                  <a:schemeClr val="dk1"/>
                </a:solidFill>
                <a:latin typeface="Arial"/>
                <a:ea typeface="Arial"/>
                <a:cs typeface="Arial"/>
                <a:sym typeface="Arial"/>
              </a:rPr>
              <a:t>), um atributo ou conjunto de atributos depende de </a:t>
            </a:r>
            <a:r>
              <a:rPr b="1" i="0" lang="en-US" sz="2000" u="none">
                <a:solidFill>
                  <a:srgbClr val="FF0000"/>
                </a:solidFill>
                <a:latin typeface="Arial"/>
                <a:ea typeface="Arial"/>
                <a:cs typeface="Arial"/>
                <a:sym typeface="Arial"/>
              </a:rPr>
              <a:t>forma parcial </a:t>
            </a:r>
            <a:r>
              <a:rPr b="0" i="0" lang="en-US" sz="2000" u="none">
                <a:solidFill>
                  <a:schemeClr val="dk1"/>
                </a:solidFill>
                <a:latin typeface="Arial"/>
                <a:ea typeface="Arial"/>
                <a:cs typeface="Arial"/>
                <a:sym typeface="Arial"/>
              </a:rPr>
              <a:t>deste identificador composto (concatenado), ou seja apresenta dependência de parte do identificador composto.</a:t>
            </a:r>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id="340" name="Google Shape;340;p34"/>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341" name="Google Shape;341;p3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342" name="Google Shape;342;p34"/>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 Normalização de Dados - 1FN 2FN 3FN</a:t>
            </a:r>
            <a:endParaRPr/>
          </a:p>
        </p:txBody>
      </p:sp>
      <p:pic>
        <p:nvPicPr>
          <p:cNvPr id="343" name="Google Shape;343;p34"/>
          <p:cNvPicPr preferRelativeResize="0"/>
          <p:nvPr/>
        </p:nvPicPr>
        <p:blipFill rotWithShape="1">
          <a:blip r:embed="rId4">
            <a:alphaModFix/>
          </a:blip>
          <a:srcRect b="0" l="0" r="0" t="0"/>
          <a:stretch/>
        </p:blipFill>
        <p:spPr>
          <a:xfrm>
            <a:off x="5532437" y="1027112"/>
            <a:ext cx="1949450" cy="1903412"/>
          </a:xfrm>
          <a:prstGeom prst="rect">
            <a:avLst/>
          </a:prstGeom>
          <a:noFill/>
          <a:ln>
            <a:noFill/>
          </a:ln>
        </p:spPr>
      </p:pic>
      <p:pic>
        <p:nvPicPr>
          <p:cNvPr id="344" name="Google Shape;344;p34"/>
          <p:cNvPicPr preferRelativeResize="0"/>
          <p:nvPr/>
        </p:nvPicPr>
        <p:blipFill rotWithShape="1">
          <a:blip r:embed="rId5">
            <a:alphaModFix/>
          </a:blip>
          <a:srcRect b="0" l="0" r="0" t="0"/>
          <a:stretch/>
        </p:blipFill>
        <p:spPr>
          <a:xfrm>
            <a:off x="5402262" y="3429000"/>
            <a:ext cx="2895600" cy="2152650"/>
          </a:xfrm>
          <a:prstGeom prst="rect">
            <a:avLst/>
          </a:prstGeom>
          <a:noFill/>
          <a:ln>
            <a:noFill/>
          </a:ln>
        </p:spPr>
      </p:pic>
      <p:cxnSp>
        <p:nvCxnSpPr>
          <p:cNvPr id="345" name="Google Shape;345;p34"/>
          <p:cNvCxnSpPr/>
          <p:nvPr/>
        </p:nvCxnSpPr>
        <p:spPr>
          <a:xfrm flipH="1" rot="10800000">
            <a:off x="4140200" y="4076700"/>
            <a:ext cx="1262062" cy="414337"/>
          </a:xfrm>
          <a:prstGeom prst="straightConnector1">
            <a:avLst/>
          </a:prstGeom>
          <a:noFill/>
          <a:ln cap="flat" cmpd="sng" w="9525">
            <a:solidFill>
              <a:schemeClr val="dk1"/>
            </a:solidFill>
            <a:prstDash val="solid"/>
            <a:miter lim="800000"/>
            <a:headEnd len="med" w="med" type="none"/>
            <a:tailEnd len="med" w="med" type="stealth"/>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5"/>
          <p:cNvSpPr txBox="1"/>
          <p:nvPr/>
        </p:nvSpPr>
        <p:spPr>
          <a:xfrm>
            <a:off x="104775" y="642925"/>
            <a:ext cx="7489800" cy="72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Dependência </a:t>
            </a:r>
            <a:r>
              <a:rPr b="1" lang="en-US" sz="2800">
                <a:solidFill>
                  <a:schemeClr val="dk1"/>
                </a:solidFill>
              </a:rPr>
              <a:t>Funcional </a:t>
            </a:r>
            <a:r>
              <a:rPr b="1" i="0" lang="en-US" sz="2800" u="none">
                <a:solidFill>
                  <a:schemeClr val="dk1"/>
                </a:solidFill>
                <a:latin typeface="Arial"/>
                <a:ea typeface="Arial"/>
                <a:cs typeface="Arial"/>
                <a:sym typeface="Arial"/>
              </a:rPr>
              <a:t>transitiva</a:t>
            </a:r>
            <a:endParaRPr/>
          </a:p>
          <a:p>
            <a:pPr indent="-342900" lvl="0" marL="342900" marR="0" rtl="0" algn="l">
              <a:lnSpc>
                <a:spcPct val="100000"/>
              </a:lnSpc>
              <a:spcBef>
                <a:spcPts val="100"/>
              </a:spcBef>
              <a:spcAft>
                <a:spcPts val="0"/>
              </a:spcAft>
              <a:buClr>
                <a:schemeClr val="dk1"/>
              </a:buClr>
              <a:buSzPts val="500"/>
              <a:buFont typeface="Arial"/>
              <a:buNone/>
            </a:pPr>
            <a:r>
              <a:t/>
            </a:r>
            <a:endParaRPr b="0" i="0" sz="5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500" u="none">
              <a:solidFill>
                <a:schemeClr val="dk1"/>
              </a:solidFill>
              <a:latin typeface="Arial"/>
              <a:ea typeface="Arial"/>
              <a:cs typeface="Arial"/>
              <a:sym typeface="Arial"/>
            </a:endParaRPr>
          </a:p>
        </p:txBody>
      </p:sp>
      <p:pic>
        <p:nvPicPr>
          <p:cNvPr id="353" name="Google Shape;353;p35"/>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354" name="Google Shape;354;p3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355" name="Google Shape;355;p35"/>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 Normalização de Dados - 1FN 2FN 3FN</a:t>
            </a:r>
            <a:endParaRPr/>
          </a:p>
        </p:txBody>
      </p:sp>
      <p:sp>
        <p:nvSpPr>
          <p:cNvPr id="356" name="Google Shape;356;p35"/>
          <p:cNvSpPr txBox="1"/>
          <p:nvPr/>
        </p:nvSpPr>
        <p:spPr>
          <a:xfrm>
            <a:off x="468312" y="3990975"/>
            <a:ext cx="8064500" cy="23495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Uma </a:t>
            </a:r>
            <a:r>
              <a:rPr b="1" i="0" lang="en-US" sz="2000" u="none">
                <a:solidFill>
                  <a:schemeClr val="dk1"/>
                </a:solidFill>
                <a:latin typeface="Arial"/>
                <a:ea typeface="Arial"/>
                <a:cs typeface="Arial"/>
                <a:sym typeface="Arial"/>
              </a:rPr>
              <a:t>dependência funcional transitiva</a:t>
            </a:r>
            <a:r>
              <a:rPr b="0" i="0" lang="en-US" sz="2000" u="none">
                <a:solidFill>
                  <a:schemeClr val="dk1"/>
                </a:solidFill>
                <a:latin typeface="Arial"/>
                <a:ea typeface="Arial"/>
                <a:cs typeface="Arial"/>
                <a:sym typeface="Arial"/>
              </a:rPr>
              <a:t> ocorre quando uma coluna, além de depender da chave primária da tabela, e depende de outra coluna também Chave Primária para ter significado.</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id="357" name="Google Shape;357;p35"/>
          <p:cNvPicPr preferRelativeResize="0"/>
          <p:nvPr/>
        </p:nvPicPr>
        <p:blipFill rotWithShape="1">
          <a:blip r:embed="rId4">
            <a:alphaModFix/>
          </a:blip>
          <a:srcRect b="0" l="0" r="0" t="0"/>
          <a:stretch/>
        </p:blipFill>
        <p:spPr>
          <a:xfrm>
            <a:off x="6732587" y="1101725"/>
            <a:ext cx="1949450" cy="1903412"/>
          </a:xfrm>
          <a:prstGeom prst="rect">
            <a:avLst/>
          </a:prstGeom>
          <a:noFill/>
          <a:ln>
            <a:noFill/>
          </a:ln>
        </p:spPr>
      </p:pic>
      <p:pic>
        <p:nvPicPr>
          <p:cNvPr id="358" name="Google Shape;358;p35"/>
          <p:cNvPicPr preferRelativeResize="0"/>
          <p:nvPr/>
        </p:nvPicPr>
        <p:blipFill rotWithShape="1">
          <a:blip r:embed="rId5">
            <a:alphaModFix/>
          </a:blip>
          <a:srcRect b="0" l="0" r="0" t="0"/>
          <a:stretch/>
        </p:blipFill>
        <p:spPr>
          <a:xfrm>
            <a:off x="0" y="1350962"/>
            <a:ext cx="6643687" cy="2222500"/>
          </a:xfrm>
          <a:prstGeom prst="rect">
            <a:avLst/>
          </a:prstGeom>
          <a:noFill/>
          <a:ln>
            <a:noFill/>
          </a:ln>
        </p:spPr>
      </p:pic>
      <p:cxnSp>
        <p:nvCxnSpPr>
          <p:cNvPr id="359" name="Google Shape;359;p35"/>
          <p:cNvCxnSpPr/>
          <p:nvPr/>
        </p:nvCxnSpPr>
        <p:spPr>
          <a:xfrm flipH="1" rot="10800000">
            <a:off x="3203575" y="2462212"/>
            <a:ext cx="360362" cy="542925"/>
          </a:xfrm>
          <a:prstGeom prst="straightConnector1">
            <a:avLst/>
          </a:prstGeom>
          <a:noFill/>
          <a:ln cap="flat" cmpd="sng" w="9525">
            <a:solidFill>
              <a:schemeClr val="dk1"/>
            </a:solidFill>
            <a:prstDash val="solid"/>
            <a:miter lim="800000"/>
            <a:headEnd len="med" w="med" type="none"/>
            <a:tailEnd len="med" w="med" type="stealth"/>
          </a:ln>
        </p:spPr>
      </p:cxnSp>
      <p:cxnSp>
        <p:nvCxnSpPr>
          <p:cNvPr id="360" name="Google Shape;360;p35"/>
          <p:cNvCxnSpPr/>
          <p:nvPr/>
        </p:nvCxnSpPr>
        <p:spPr>
          <a:xfrm rot="10800000">
            <a:off x="1476375" y="2462212"/>
            <a:ext cx="1582737" cy="1111250"/>
          </a:xfrm>
          <a:prstGeom prst="straightConnector1">
            <a:avLst/>
          </a:prstGeom>
          <a:noFill/>
          <a:ln cap="flat" cmpd="sng" w="9525">
            <a:solidFill>
              <a:schemeClr val="dk1"/>
            </a:solidFill>
            <a:prstDash val="solid"/>
            <a:miter lim="800000"/>
            <a:headEnd len="med" w="med" type="none"/>
            <a:tailEnd len="med" w="med" type="stealth"/>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6"/>
          <p:cNvSpPr txBox="1"/>
          <p:nvPr/>
        </p:nvSpPr>
        <p:spPr>
          <a:xfrm>
            <a:off x="104775" y="642937"/>
            <a:ext cx="5267325" cy="72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1. Forma Normal</a:t>
            </a:r>
            <a:endParaRPr/>
          </a:p>
          <a:p>
            <a:pPr indent="-342900" lvl="0" marL="342900" marR="0" rtl="0" algn="l">
              <a:lnSpc>
                <a:spcPct val="100000"/>
              </a:lnSpc>
              <a:spcBef>
                <a:spcPts val="100"/>
              </a:spcBef>
              <a:spcAft>
                <a:spcPts val="0"/>
              </a:spcAft>
              <a:buClr>
                <a:schemeClr val="dk1"/>
              </a:buClr>
              <a:buSzPts val="500"/>
              <a:buFont typeface="Arial"/>
              <a:buNone/>
            </a:pPr>
            <a:r>
              <a:t/>
            </a:r>
            <a:endParaRPr b="0" i="0" sz="5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500" u="none">
              <a:solidFill>
                <a:schemeClr val="dk1"/>
              </a:solidFill>
              <a:latin typeface="Arial"/>
              <a:ea typeface="Arial"/>
              <a:cs typeface="Arial"/>
              <a:sym typeface="Arial"/>
            </a:endParaRPr>
          </a:p>
        </p:txBody>
      </p:sp>
      <p:pic>
        <p:nvPicPr>
          <p:cNvPr id="368" name="Google Shape;368;p36"/>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369" name="Google Shape;369;p3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370" name="Google Shape;370;p36"/>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 Normalização de Dados - 1FN 2FN 3FN</a:t>
            </a:r>
            <a:endParaRPr/>
          </a:p>
        </p:txBody>
      </p:sp>
      <p:sp>
        <p:nvSpPr>
          <p:cNvPr id="371" name="Google Shape;371;p36"/>
          <p:cNvSpPr txBox="1"/>
          <p:nvPr/>
        </p:nvSpPr>
        <p:spPr>
          <a:xfrm>
            <a:off x="219075" y="1363662"/>
            <a:ext cx="3705225" cy="23495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Foi definida para </a:t>
            </a:r>
            <a:r>
              <a:rPr b="1" i="0" lang="en-US" sz="2000" u="none">
                <a:solidFill>
                  <a:srgbClr val="FF0000"/>
                </a:solidFill>
                <a:latin typeface="Arial"/>
                <a:ea typeface="Arial"/>
                <a:cs typeface="Arial"/>
                <a:sym typeface="Arial"/>
              </a:rPr>
              <a:t>não permitir atributos multivalorados </a:t>
            </a:r>
            <a:r>
              <a:rPr b="0" i="0" lang="en-US" sz="2000" u="none">
                <a:solidFill>
                  <a:schemeClr val="dk1"/>
                </a:solidFill>
                <a:latin typeface="Arial"/>
                <a:ea typeface="Arial"/>
                <a:cs typeface="Arial"/>
                <a:sym typeface="Arial"/>
              </a:rPr>
              <a:t>ou atributos compostos.</a:t>
            </a:r>
            <a:endParaRPr/>
          </a:p>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endParaRPr/>
          </a:p>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Uma está em 1FN se e somente se todos os seus atributos contêm apenas valores atômicos (simples, indivisíveis)</a:t>
            </a:r>
            <a:endParaRPr/>
          </a:p>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endParaRPr/>
          </a:p>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r>
              <a:rPr b="1" i="0" lang="en-US" sz="2000" u="none">
                <a:solidFill>
                  <a:srgbClr val="FF0000"/>
                </a:solidFill>
                <a:latin typeface="Arial"/>
                <a:ea typeface="Arial"/>
                <a:cs typeface="Arial"/>
                <a:sym typeface="Arial"/>
              </a:rPr>
              <a:t>1 domínio é atômico </a:t>
            </a:r>
            <a:r>
              <a:rPr b="0" i="0" lang="en-US" sz="2000" u="none">
                <a:solidFill>
                  <a:schemeClr val="dk1"/>
                </a:solidFill>
                <a:latin typeface="Arial"/>
                <a:ea typeface="Arial"/>
                <a:cs typeface="Arial"/>
                <a:sym typeface="Arial"/>
              </a:rPr>
              <a:t>se os elementos desse domínio são considerados como unidades indivisíveis.</a:t>
            </a:r>
            <a:endParaRPr/>
          </a:p>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id="372" name="Google Shape;372;p36"/>
          <p:cNvPicPr preferRelativeResize="0"/>
          <p:nvPr/>
        </p:nvPicPr>
        <p:blipFill rotWithShape="1">
          <a:blip r:embed="rId4">
            <a:alphaModFix/>
          </a:blip>
          <a:srcRect b="0" l="0" r="0" t="0"/>
          <a:stretch/>
        </p:blipFill>
        <p:spPr>
          <a:xfrm>
            <a:off x="4211637" y="1557337"/>
            <a:ext cx="4878387" cy="2879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7"/>
          <p:cNvSpPr txBox="1"/>
          <p:nvPr/>
        </p:nvSpPr>
        <p:spPr>
          <a:xfrm>
            <a:off x="104775" y="642937"/>
            <a:ext cx="5267325" cy="72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1. Forma Normal</a:t>
            </a:r>
            <a:endParaRPr/>
          </a:p>
          <a:p>
            <a:pPr indent="-342900" lvl="0" marL="342900" marR="0" rtl="0" algn="l">
              <a:lnSpc>
                <a:spcPct val="100000"/>
              </a:lnSpc>
              <a:spcBef>
                <a:spcPts val="100"/>
              </a:spcBef>
              <a:spcAft>
                <a:spcPts val="0"/>
              </a:spcAft>
              <a:buClr>
                <a:schemeClr val="dk1"/>
              </a:buClr>
              <a:buSzPts val="500"/>
              <a:buFont typeface="Arial"/>
              <a:buNone/>
            </a:pPr>
            <a:r>
              <a:t/>
            </a:r>
            <a:endParaRPr b="0" i="0" sz="5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500" u="none">
              <a:solidFill>
                <a:schemeClr val="dk1"/>
              </a:solidFill>
              <a:latin typeface="Arial"/>
              <a:ea typeface="Arial"/>
              <a:cs typeface="Arial"/>
              <a:sym typeface="Arial"/>
            </a:endParaRPr>
          </a:p>
        </p:txBody>
      </p:sp>
      <p:pic>
        <p:nvPicPr>
          <p:cNvPr id="380" name="Google Shape;380;p37"/>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381" name="Google Shape;381;p3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382" name="Google Shape;382;p37"/>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 Normalização de Dados - 1FN 2FN 3FN</a:t>
            </a:r>
            <a:endParaRPr/>
          </a:p>
        </p:txBody>
      </p:sp>
      <p:pic>
        <p:nvPicPr>
          <p:cNvPr id="383" name="Google Shape;383;p37"/>
          <p:cNvPicPr preferRelativeResize="0"/>
          <p:nvPr/>
        </p:nvPicPr>
        <p:blipFill rotWithShape="1">
          <a:blip r:embed="rId4">
            <a:alphaModFix/>
          </a:blip>
          <a:srcRect b="0" l="0" r="0" t="0"/>
          <a:stretch/>
        </p:blipFill>
        <p:spPr>
          <a:xfrm>
            <a:off x="-12700" y="1373187"/>
            <a:ext cx="5605462" cy="3351212"/>
          </a:xfrm>
          <a:prstGeom prst="rect">
            <a:avLst/>
          </a:prstGeom>
          <a:noFill/>
          <a:ln>
            <a:noFill/>
          </a:ln>
        </p:spPr>
      </p:pic>
      <p:pic>
        <p:nvPicPr>
          <p:cNvPr id="384" name="Google Shape;384;p37"/>
          <p:cNvPicPr preferRelativeResize="0"/>
          <p:nvPr/>
        </p:nvPicPr>
        <p:blipFill rotWithShape="1">
          <a:blip r:embed="rId5">
            <a:alphaModFix/>
          </a:blip>
          <a:srcRect b="0" l="0" r="0" t="0"/>
          <a:stretch/>
        </p:blipFill>
        <p:spPr>
          <a:xfrm>
            <a:off x="4211637" y="4292600"/>
            <a:ext cx="5240337" cy="2089150"/>
          </a:xfrm>
          <a:prstGeom prst="rect">
            <a:avLst/>
          </a:prstGeom>
          <a:noFill/>
          <a:ln>
            <a:noFill/>
          </a:ln>
        </p:spPr>
      </p:pic>
      <p:sp>
        <p:nvSpPr>
          <p:cNvPr id="385" name="Google Shape;385;p37"/>
          <p:cNvSpPr/>
          <p:nvPr/>
        </p:nvSpPr>
        <p:spPr>
          <a:xfrm rot="-1560000">
            <a:off x="5508625" y="2565400"/>
            <a:ext cx="684212" cy="1150937"/>
          </a:xfrm>
          <a:prstGeom prst="downArrow">
            <a:avLst>
              <a:gd fmla="val 15180" name="adj1"/>
              <a:gd fmla="val 6396" name="adj2"/>
            </a:avLst>
          </a:prstGeom>
          <a:solidFill>
            <a:schemeClr val="accent1"/>
          </a:solidFill>
          <a:ln cap="flat" cmpd="sng" w="25400">
            <a:solidFill>
              <a:srgbClr val="6F6F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8"/>
          <p:cNvSpPr txBox="1"/>
          <p:nvPr/>
        </p:nvSpPr>
        <p:spPr>
          <a:xfrm>
            <a:off x="104775" y="642937"/>
            <a:ext cx="5267325" cy="72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2. Forma Normal</a:t>
            </a:r>
            <a:endParaRPr/>
          </a:p>
          <a:p>
            <a:pPr indent="-342900" lvl="0" marL="342900" marR="0" rtl="0" algn="l">
              <a:lnSpc>
                <a:spcPct val="100000"/>
              </a:lnSpc>
              <a:spcBef>
                <a:spcPts val="100"/>
              </a:spcBef>
              <a:spcAft>
                <a:spcPts val="0"/>
              </a:spcAft>
              <a:buClr>
                <a:schemeClr val="dk1"/>
              </a:buClr>
              <a:buSzPts val="500"/>
              <a:buFont typeface="Arial"/>
              <a:buNone/>
            </a:pPr>
            <a:r>
              <a:t/>
            </a:r>
            <a:endParaRPr b="0" i="0" sz="5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500" u="none">
              <a:solidFill>
                <a:schemeClr val="dk1"/>
              </a:solidFill>
              <a:latin typeface="Arial"/>
              <a:ea typeface="Arial"/>
              <a:cs typeface="Arial"/>
              <a:sym typeface="Arial"/>
            </a:endParaRPr>
          </a:p>
        </p:txBody>
      </p:sp>
      <p:pic>
        <p:nvPicPr>
          <p:cNvPr id="393" name="Google Shape;393;p38"/>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394" name="Google Shape;394;p3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395" name="Google Shape;395;p38"/>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 Normalização de Dados - 1FN 2FN 3FN</a:t>
            </a:r>
            <a:endParaRPr/>
          </a:p>
        </p:txBody>
      </p:sp>
      <p:sp>
        <p:nvSpPr>
          <p:cNvPr id="396" name="Google Shape;396;p38"/>
          <p:cNvSpPr txBox="1"/>
          <p:nvPr/>
        </p:nvSpPr>
        <p:spPr>
          <a:xfrm>
            <a:off x="219075" y="1363662"/>
            <a:ext cx="8456612" cy="23495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Estar na 1FN e todos atributos não chave forem totalmente dependentes da chave Primária.</a:t>
            </a:r>
            <a:endParaRPr/>
          </a:p>
          <a:p>
            <a:pPr indent="0" lvl="0" marL="0" marR="0" rtl="0" algn="just">
              <a:lnSpc>
                <a:spcPct val="15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endParaRPr/>
          </a:p>
          <a:p>
            <a:pPr indent="0" lvl="0" marL="0" marR="0" rtl="0" algn="just">
              <a:lnSpc>
                <a:spcPct val="15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Estar na 1.FN e todos atributos não chave </a:t>
            </a:r>
            <a:r>
              <a:rPr b="1" i="0" lang="en-US" sz="2000" u="none">
                <a:solidFill>
                  <a:srgbClr val="FF0000"/>
                </a:solidFill>
                <a:latin typeface="Arial"/>
                <a:ea typeface="Arial"/>
                <a:cs typeface="Arial"/>
                <a:sym typeface="Arial"/>
              </a:rPr>
              <a:t>Não tem dependência Parcial.</a:t>
            </a:r>
            <a:endParaRPr/>
          </a:p>
          <a:p>
            <a:pPr indent="0" lvl="0" marL="0" marR="0" rtl="0" algn="l">
              <a:lnSpc>
                <a:spcPct val="100000"/>
              </a:lnSpc>
              <a:spcBef>
                <a:spcPts val="0"/>
              </a:spcBef>
              <a:spcAft>
                <a:spcPts val="0"/>
              </a:spcAft>
              <a:buNone/>
            </a:pPr>
            <a:r>
              <a:t/>
            </a:r>
            <a:endParaRPr b="1" i="0" sz="2000" u="none">
              <a:solidFill>
                <a:srgbClr val="FF0000"/>
              </a:solidFill>
              <a:latin typeface="Arial"/>
              <a:ea typeface="Arial"/>
              <a:cs typeface="Arial"/>
              <a:sym typeface="Arial"/>
            </a:endParaRPr>
          </a:p>
        </p:txBody>
      </p:sp>
      <p:pic>
        <p:nvPicPr>
          <p:cNvPr id="397" name="Google Shape;397;p38"/>
          <p:cNvPicPr preferRelativeResize="0"/>
          <p:nvPr/>
        </p:nvPicPr>
        <p:blipFill rotWithShape="1">
          <a:blip r:embed="rId4">
            <a:alphaModFix/>
          </a:blip>
          <a:srcRect b="0" l="0" r="0" t="0"/>
          <a:stretch/>
        </p:blipFill>
        <p:spPr>
          <a:xfrm>
            <a:off x="3059112" y="3465512"/>
            <a:ext cx="3584575" cy="2663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9"/>
          <p:cNvSpPr txBox="1"/>
          <p:nvPr/>
        </p:nvSpPr>
        <p:spPr>
          <a:xfrm>
            <a:off x="104775" y="642937"/>
            <a:ext cx="5267325" cy="72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2. Forma Normal</a:t>
            </a:r>
            <a:endParaRPr/>
          </a:p>
          <a:p>
            <a:pPr indent="-342900" lvl="0" marL="342900" marR="0" rtl="0" algn="l">
              <a:lnSpc>
                <a:spcPct val="100000"/>
              </a:lnSpc>
              <a:spcBef>
                <a:spcPts val="100"/>
              </a:spcBef>
              <a:spcAft>
                <a:spcPts val="0"/>
              </a:spcAft>
              <a:buClr>
                <a:schemeClr val="dk1"/>
              </a:buClr>
              <a:buSzPts val="500"/>
              <a:buFont typeface="Arial"/>
              <a:buNone/>
            </a:pPr>
            <a:r>
              <a:t/>
            </a:r>
            <a:endParaRPr b="0" i="0" sz="5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500" u="none">
              <a:solidFill>
                <a:schemeClr val="dk1"/>
              </a:solidFill>
              <a:latin typeface="Arial"/>
              <a:ea typeface="Arial"/>
              <a:cs typeface="Arial"/>
              <a:sym typeface="Arial"/>
            </a:endParaRPr>
          </a:p>
        </p:txBody>
      </p:sp>
      <p:pic>
        <p:nvPicPr>
          <p:cNvPr id="405" name="Google Shape;405;p39"/>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406" name="Google Shape;406;p3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407" name="Google Shape;407;p39"/>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 Normalização de Dados - 1FN 2FN 3FN</a:t>
            </a:r>
            <a:endParaRPr/>
          </a:p>
        </p:txBody>
      </p:sp>
      <p:sp>
        <p:nvSpPr>
          <p:cNvPr id="408" name="Google Shape;408;p39"/>
          <p:cNvSpPr txBox="1"/>
          <p:nvPr/>
        </p:nvSpPr>
        <p:spPr>
          <a:xfrm>
            <a:off x="219075" y="1363662"/>
            <a:ext cx="3273425" cy="23495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Estar na 1FN e todos atributos não chave forem totalmente dependentes da chave Primária.</a:t>
            </a:r>
            <a:endParaRPr/>
          </a:p>
          <a:p>
            <a:pPr indent="0" lvl="0" marL="0" marR="0" rtl="0" algn="just">
              <a:lnSpc>
                <a:spcPct val="15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endParaRPr/>
          </a:p>
          <a:p>
            <a:pPr indent="0" lvl="0" marL="0" marR="0" rtl="0" algn="just">
              <a:lnSpc>
                <a:spcPct val="15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Estar na 1.FN e todos atributos não chave </a:t>
            </a:r>
            <a:r>
              <a:rPr b="1" i="0" lang="en-US" sz="2000" u="none">
                <a:solidFill>
                  <a:srgbClr val="FF0000"/>
                </a:solidFill>
                <a:latin typeface="Arial"/>
                <a:ea typeface="Arial"/>
                <a:cs typeface="Arial"/>
                <a:sym typeface="Arial"/>
              </a:rPr>
              <a:t>Não tem dependência Parcial.</a:t>
            </a:r>
            <a:endParaRPr/>
          </a:p>
          <a:p>
            <a:pPr indent="0" lvl="0" marL="0" marR="0" rtl="0" algn="l">
              <a:lnSpc>
                <a:spcPct val="100000"/>
              </a:lnSpc>
              <a:spcBef>
                <a:spcPts val="0"/>
              </a:spcBef>
              <a:spcAft>
                <a:spcPts val="0"/>
              </a:spcAft>
              <a:buNone/>
            </a:pPr>
            <a:r>
              <a:t/>
            </a:r>
            <a:endParaRPr b="1" i="0" sz="2000" u="none">
              <a:solidFill>
                <a:srgbClr val="FF0000"/>
              </a:solidFill>
              <a:latin typeface="Arial"/>
              <a:ea typeface="Arial"/>
              <a:cs typeface="Arial"/>
              <a:sym typeface="Arial"/>
            </a:endParaRPr>
          </a:p>
        </p:txBody>
      </p:sp>
      <p:pic>
        <p:nvPicPr>
          <p:cNvPr id="409" name="Google Shape;409;p39"/>
          <p:cNvPicPr preferRelativeResize="0"/>
          <p:nvPr/>
        </p:nvPicPr>
        <p:blipFill rotWithShape="1">
          <a:blip r:embed="rId4">
            <a:alphaModFix/>
          </a:blip>
          <a:srcRect b="0" l="0" r="0" t="0"/>
          <a:stretch/>
        </p:blipFill>
        <p:spPr>
          <a:xfrm>
            <a:off x="5380037" y="1196975"/>
            <a:ext cx="2613025" cy="1943100"/>
          </a:xfrm>
          <a:prstGeom prst="rect">
            <a:avLst/>
          </a:prstGeom>
          <a:noFill/>
          <a:ln>
            <a:noFill/>
          </a:ln>
        </p:spPr>
      </p:pic>
      <p:pic>
        <p:nvPicPr>
          <p:cNvPr id="410" name="Google Shape;410;p39"/>
          <p:cNvPicPr preferRelativeResize="0"/>
          <p:nvPr/>
        </p:nvPicPr>
        <p:blipFill rotWithShape="1">
          <a:blip r:embed="rId5">
            <a:alphaModFix/>
          </a:blip>
          <a:srcRect b="0" l="0" r="0" t="0"/>
          <a:stretch/>
        </p:blipFill>
        <p:spPr>
          <a:xfrm>
            <a:off x="4032250" y="4365625"/>
            <a:ext cx="4889500" cy="1676400"/>
          </a:xfrm>
          <a:prstGeom prst="rect">
            <a:avLst/>
          </a:prstGeom>
          <a:noFill/>
          <a:ln>
            <a:noFill/>
          </a:ln>
        </p:spPr>
      </p:pic>
      <p:sp>
        <p:nvSpPr>
          <p:cNvPr id="411" name="Google Shape;411;p39"/>
          <p:cNvSpPr/>
          <p:nvPr/>
        </p:nvSpPr>
        <p:spPr>
          <a:xfrm>
            <a:off x="6300787" y="3357562"/>
            <a:ext cx="385762" cy="647700"/>
          </a:xfrm>
          <a:prstGeom prst="downArrow">
            <a:avLst>
              <a:gd fmla="val 15168" name="adj1"/>
              <a:gd fmla="val 50000" name="adj2"/>
            </a:avLst>
          </a:prstGeom>
          <a:solidFill>
            <a:schemeClr val="accent1"/>
          </a:solidFill>
          <a:ln cap="flat" cmpd="sng" w="25400">
            <a:solidFill>
              <a:srgbClr val="6F6F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2"/>
          <p:cNvPicPr preferRelativeResize="0"/>
          <p:nvPr/>
        </p:nvPicPr>
        <p:blipFill rotWithShape="1">
          <a:blip r:embed="rId3">
            <a:alphaModFix/>
          </a:blip>
          <a:srcRect b="0" l="0" r="0" t="0"/>
          <a:stretch/>
        </p:blipFill>
        <p:spPr>
          <a:xfrm>
            <a:off x="804862" y="1533525"/>
            <a:ext cx="7534275" cy="3790950"/>
          </a:xfrm>
          <a:prstGeom prst="rect">
            <a:avLst/>
          </a:prstGeom>
          <a:noFill/>
          <a:ln>
            <a:noFill/>
          </a:ln>
        </p:spPr>
      </p:pic>
      <p:sp>
        <p:nvSpPr>
          <p:cNvPr id="205" name="Google Shape;205;p22"/>
          <p:cNvSpPr txBox="1"/>
          <p:nvPr>
            <p:ph type="title"/>
          </p:nvPr>
        </p:nvSpPr>
        <p:spPr>
          <a:xfrm>
            <a:off x="177800" y="15875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400" u="none">
                <a:solidFill>
                  <a:srgbClr val="000000"/>
                </a:solidFill>
                <a:latin typeface="Arial"/>
                <a:ea typeface="Arial"/>
                <a:cs typeface="Arial"/>
                <a:sym typeface="Arial"/>
              </a:rPr>
              <a:t>Planejamento</a:t>
            </a:r>
            <a:endParaRPr/>
          </a:p>
        </p:txBody>
      </p:sp>
      <p:sp>
        <p:nvSpPr>
          <p:cNvPr id="206" name="Google Shape;206;p2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pic>
        <p:nvPicPr>
          <p:cNvPr id="207" name="Google Shape;207;p22"/>
          <p:cNvPicPr preferRelativeResize="0"/>
          <p:nvPr/>
        </p:nvPicPr>
        <p:blipFill rotWithShape="1">
          <a:blip r:embed="rId4">
            <a:alphaModFix/>
          </a:blip>
          <a:srcRect b="0" l="0" r="0" t="0"/>
          <a:stretch/>
        </p:blipFill>
        <p:spPr>
          <a:xfrm>
            <a:off x="7235825" y="755650"/>
            <a:ext cx="1439862" cy="495300"/>
          </a:xfrm>
          <a:prstGeom prst="rect">
            <a:avLst/>
          </a:prstGeom>
          <a:noFill/>
          <a:ln>
            <a:noFill/>
          </a:ln>
        </p:spPr>
      </p:pic>
      <p:sp>
        <p:nvSpPr>
          <p:cNvPr id="208" name="Google Shape;208;p22"/>
          <p:cNvSpPr/>
          <p:nvPr/>
        </p:nvSpPr>
        <p:spPr>
          <a:xfrm>
            <a:off x="6019800" y="2708275"/>
            <a:ext cx="496887" cy="280987"/>
          </a:xfrm>
          <a:prstGeom prst="ellipse">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9" name="Google Shape;209;p2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210" name="Google Shape;210;p2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211" name="Google Shape;211;p22"/>
          <p:cNvSpPr txBox="1"/>
          <p:nvPr/>
        </p:nvSpPr>
        <p:spPr>
          <a:xfrm>
            <a:off x="3371850" y="6270625"/>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 Normalização de Dados - 1FN 2FN 3FN</a:t>
            </a:r>
            <a:endParaRPr/>
          </a:p>
        </p:txBody>
      </p:sp>
      <p:sp>
        <p:nvSpPr>
          <p:cNvPr id="212" name="Google Shape;212;p2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0"/>
          <p:cNvSpPr txBox="1"/>
          <p:nvPr/>
        </p:nvSpPr>
        <p:spPr>
          <a:xfrm>
            <a:off x="104775" y="642937"/>
            <a:ext cx="5267325" cy="72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3. Forma Normal</a:t>
            </a:r>
            <a:endParaRPr/>
          </a:p>
          <a:p>
            <a:pPr indent="-342900" lvl="0" marL="342900" marR="0" rtl="0" algn="l">
              <a:lnSpc>
                <a:spcPct val="100000"/>
              </a:lnSpc>
              <a:spcBef>
                <a:spcPts val="100"/>
              </a:spcBef>
              <a:spcAft>
                <a:spcPts val="0"/>
              </a:spcAft>
              <a:buClr>
                <a:schemeClr val="dk1"/>
              </a:buClr>
              <a:buSzPts val="500"/>
              <a:buFont typeface="Arial"/>
              <a:buNone/>
            </a:pPr>
            <a:r>
              <a:t/>
            </a:r>
            <a:endParaRPr b="0" i="0" sz="5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500" u="none">
              <a:solidFill>
                <a:schemeClr val="dk1"/>
              </a:solidFill>
              <a:latin typeface="Arial"/>
              <a:ea typeface="Arial"/>
              <a:cs typeface="Arial"/>
              <a:sym typeface="Arial"/>
            </a:endParaRPr>
          </a:p>
        </p:txBody>
      </p:sp>
      <p:pic>
        <p:nvPicPr>
          <p:cNvPr id="419" name="Google Shape;419;p40"/>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420" name="Google Shape;420;p4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421" name="Google Shape;421;p40"/>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 Normalização de Dados - 1FN 2FN 3FN</a:t>
            </a:r>
            <a:endParaRPr/>
          </a:p>
        </p:txBody>
      </p:sp>
      <p:sp>
        <p:nvSpPr>
          <p:cNvPr id="422" name="Google Shape;422;p40"/>
          <p:cNvSpPr txBox="1"/>
          <p:nvPr/>
        </p:nvSpPr>
        <p:spPr>
          <a:xfrm>
            <a:off x="219075" y="1363662"/>
            <a:ext cx="2876550" cy="23495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Uma relação está em 3FN se e somente se estiver na 1FN e na 2FN e, </a:t>
            </a:r>
            <a:r>
              <a:rPr b="1" i="0" lang="en-US" sz="2000" u="none">
                <a:solidFill>
                  <a:srgbClr val="FF0000"/>
                </a:solidFill>
                <a:latin typeface="Arial"/>
                <a:ea typeface="Arial"/>
                <a:cs typeface="Arial"/>
                <a:sym typeface="Arial"/>
              </a:rPr>
              <a:t>não contém dependência funcional transitiva</a:t>
            </a:r>
            <a:r>
              <a:rPr b="1" i="0" lang="en-US" sz="2000" u="none">
                <a:solidFill>
                  <a:schemeClr val="dk1"/>
                </a:solidFill>
                <a:latin typeface="Arial"/>
                <a:ea typeface="Arial"/>
                <a:cs typeface="Arial"/>
                <a:sym typeface="Arial"/>
              </a:rPr>
              <a:t>.</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id="423" name="Google Shape;423;p40"/>
          <p:cNvPicPr preferRelativeResize="0"/>
          <p:nvPr/>
        </p:nvPicPr>
        <p:blipFill rotWithShape="1">
          <a:blip r:embed="rId4">
            <a:alphaModFix/>
          </a:blip>
          <a:srcRect b="0" l="0" r="0" t="0"/>
          <a:stretch/>
        </p:blipFill>
        <p:spPr>
          <a:xfrm>
            <a:off x="1258887" y="4292600"/>
            <a:ext cx="1825625" cy="1568450"/>
          </a:xfrm>
          <a:prstGeom prst="rect">
            <a:avLst/>
          </a:prstGeom>
          <a:noFill/>
          <a:ln>
            <a:noFill/>
          </a:ln>
        </p:spPr>
      </p:pic>
      <p:pic>
        <p:nvPicPr>
          <p:cNvPr id="424" name="Google Shape;424;p40"/>
          <p:cNvPicPr preferRelativeResize="0"/>
          <p:nvPr/>
        </p:nvPicPr>
        <p:blipFill rotWithShape="1">
          <a:blip r:embed="rId5">
            <a:alphaModFix/>
          </a:blip>
          <a:srcRect b="0" l="0" r="0" t="0"/>
          <a:stretch/>
        </p:blipFill>
        <p:spPr>
          <a:xfrm>
            <a:off x="3265487" y="1363662"/>
            <a:ext cx="5670550" cy="1897062"/>
          </a:xfrm>
          <a:prstGeom prst="rect">
            <a:avLst/>
          </a:prstGeom>
          <a:noFill/>
          <a:ln>
            <a:noFill/>
          </a:ln>
        </p:spPr>
      </p:pic>
      <p:cxnSp>
        <p:nvCxnSpPr>
          <p:cNvPr id="425" name="Google Shape;425;p40"/>
          <p:cNvCxnSpPr/>
          <p:nvPr/>
        </p:nvCxnSpPr>
        <p:spPr>
          <a:xfrm flipH="1" rot="10800000">
            <a:off x="5746750" y="2039937"/>
            <a:ext cx="708025" cy="271462"/>
          </a:xfrm>
          <a:prstGeom prst="straightConnector1">
            <a:avLst/>
          </a:prstGeom>
          <a:noFill/>
          <a:ln cap="flat" cmpd="sng" w="9525">
            <a:solidFill>
              <a:schemeClr val="dk1"/>
            </a:solidFill>
            <a:prstDash val="solid"/>
            <a:miter lim="800000"/>
            <a:headEnd len="med" w="med" type="none"/>
            <a:tailEnd len="med" w="med" type="stealth"/>
          </a:ln>
        </p:spPr>
      </p:cxnSp>
      <p:cxnSp>
        <p:nvCxnSpPr>
          <p:cNvPr id="426" name="Google Shape;426;p40"/>
          <p:cNvCxnSpPr/>
          <p:nvPr/>
        </p:nvCxnSpPr>
        <p:spPr>
          <a:xfrm rot="10800000">
            <a:off x="4462462" y="2311400"/>
            <a:ext cx="1193800" cy="247650"/>
          </a:xfrm>
          <a:prstGeom prst="straightConnector1">
            <a:avLst/>
          </a:prstGeom>
          <a:noFill/>
          <a:ln cap="flat" cmpd="sng" w="9525">
            <a:solidFill>
              <a:schemeClr val="dk1"/>
            </a:solidFill>
            <a:prstDash val="solid"/>
            <a:miter lim="800000"/>
            <a:headEnd len="med" w="med" type="none"/>
            <a:tailEnd len="med" w="med" type="stealth"/>
          </a:ln>
        </p:spPr>
      </p:cxnSp>
      <p:pic>
        <p:nvPicPr>
          <p:cNvPr id="427" name="Google Shape;427;p40"/>
          <p:cNvPicPr preferRelativeResize="0"/>
          <p:nvPr/>
        </p:nvPicPr>
        <p:blipFill rotWithShape="1">
          <a:blip r:embed="rId6">
            <a:alphaModFix/>
          </a:blip>
          <a:srcRect b="0" l="0" r="0" t="0"/>
          <a:stretch/>
        </p:blipFill>
        <p:spPr>
          <a:xfrm>
            <a:off x="3476625" y="4076700"/>
            <a:ext cx="5248275" cy="1543050"/>
          </a:xfrm>
          <a:prstGeom prst="rect">
            <a:avLst/>
          </a:prstGeom>
          <a:noFill/>
          <a:ln>
            <a:noFill/>
          </a:ln>
        </p:spPr>
      </p:pic>
      <p:sp>
        <p:nvSpPr>
          <p:cNvPr id="428" name="Google Shape;428;p40"/>
          <p:cNvSpPr/>
          <p:nvPr/>
        </p:nvSpPr>
        <p:spPr>
          <a:xfrm>
            <a:off x="5746750" y="3260725"/>
            <a:ext cx="708025" cy="815975"/>
          </a:xfrm>
          <a:prstGeom prst="downArrow">
            <a:avLst>
              <a:gd fmla="val 12229" name="adj1"/>
              <a:gd fmla="val 50000" name="adj2"/>
            </a:avLst>
          </a:prstGeom>
          <a:solidFill>
            <a:schemeClr val="accent1"/>
          </a:solidFill>
          <a:ln cap="flat" cmpd="sng" w="25400">
            <a:solidFill>
              <a:srgbClr val="6F6F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1"/>
          <p:cNvSpPr txBox="1"/>
          <p:nvPr>
            <p:ph type="ctrTitle"/>
          </p:nvPr>
        </p:nvSpPr>
        <p:spPr>
          <a:xfrm>
            <a:off x="2843212" y="1341437"/>
            <a:ext cx="4827587" cy="28590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2800"/>
              <a:buFont typeface="Arial"/>
              <a:buNone/>
            </a:pPr>
            <a:r>
              <a:rPr b="1" i="0" lang="en-US" sz="2800" u="none">
                <a:solidFill>
                  <a:srgbClr val="FFFFFF"/>
                </a:solidFill>
                <a:latin typeface="Arial"/>
                <a:ea typeface="Arial"/>
                <a:cs typeface="Arial"/>
                <a:sym typeface="Arial"/>
              </a:rPr>
              <a:t>Exercício</a:t>
            </a:r>
            <a:endParaRPr/>
          </a:p>
        </p:txBody>
      </p:sp>
      <p:sp>
        <p:nvSpPr>
          <p:cNvPr id="435" name="Google Shape;435;p4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436" name="Google Shape;436;p41"/>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 Normalização de Dados - 1FN 2FN 3FN</a:t>
            </a:r>
            <a:endParaRPr/>
          </a:p>
        </p:txBody>
      </p:sp>
      <p:pic>
        <p:nvPicPr>
          <p:cNvPr id="437" name="Google Shape;437;p41"/>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2"/>
          <p:cNvSpPr txBox="1"/>
          <p:nvPr>
            <p:ph idx="4294967295" type="title"/>
          </p:nvPr>
        </p:nvSpPr>
        <p:spPr>
          <a:xfrm>
            <a:off x="539750" y="508000"/>
            <a:ext cx="6942137" cy="585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Arial"/>
              <a:buNone/>
            </a:pPr>
            <a:r>
              <a:rPr b="0" i="0" lang="en-US" sz="2000" u="none" cap="none" strike="noStrike">
                <a:solidFill>
                  <a:srgbClr val="FF0000"/>
                </a:solidFill>
                <a:latin typeface="Arial"/>
                <a:ea typeface="Arial"/>
                <a:cs typeface="Arial"/>
                <a:sym typeface="Arial"/>
              </a:rPr>
              <a:t>Exercício </a:t>
            </a:r>
            <a:br>
              <a:rPr b="0" i="0" lang="en-US" sz="2000" u="none" cap="none" strike="noStrike">
                <a:solidFill>
                  <a:srgbClr val="FF0000"/>
                </a:solidFill>
                <a:latin typeface="Arial"/>
                <a:ea typeface="Arial"/>
                <a:cs typeface="Arial"/>
                <a:sym typeface="Arial"/>
              </a:rPr>
            </a:br>
            <a:r>
              <a:rPr b="0" i="0" lang="en-US" sz="2000" u="none" cap="none" strike="noStrike">
                <a:solidFill>
                  <a:srgbClr val="FF0000"/>
                </a:solidFill>
                <a:latin typeface="Arial"/>
                <a:ea typeface="Arial"/>
                <a:cs typeface="Arial"/>
                <a:sym typeface="Arial"/>
              </a:rPr>
              <a:t>MER Conceitual / Lógico / Físico</a:t>
            </a:r>
            <a:endParaRPr/>
          </a:p>
        </p:txBody>
      </p:sp>
      <p:pic>
        <p:nvPicPr>
          <p:cNvPr id="445" name="Google Shape;445;p42"/>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446" name="Google Shape;446;p4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447" name="Google Shape;447;p42"/>
          <p:cNvSpPr txBox="1"/>
          <p:nvPr/>
        </p:nvSpPr>
        <p:spPr>
          <a:xfrm>
            <a:off x="0" y="636905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 Normalização de Dados - 1FN 2FN 3FN</a:t>
            </a:r>
            <a:endParaRPr/>
          </a:p>
        </p:txBody>
      </p:sp>
      <p:sp>
        <p:nvSpPr>
          <p:cNvPr id="448" name="Google Shape;448;p42"/>
          <p:cNvSpPr txBox="1"/>
          <p:nvPr/>
        </p:nvSpPr>
        <p:spPr>
          <a:xfrm>
            <a:off x="395287" y="1125537"/>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chemeClr val="lt2"/>
              </a:buClr>
              <a:buSzPts val="900"/>
              <a:buFont typeface="Noto Sans Symbols"/>
              <a:buChar char="■"/>
            </a:pPr>
            <a:r>
              <a:rPr b="1" i="0" lang="en-US" sz="1200" u="none">
                <a:solidFill>
                  <a:schemeClr val="dk1"/>
                </a:solidFill>
                <a:latin typeface="Arial"/>
                <a:ea typeface="Arial"/>
                <a:cs typeface="Arial"/>
                <a:sym typeface="Arial"/>
              </a:rPr>
              <a:t>Sistema de Hospitalar - MER</a:t>
            </a:r>
            <a:endParaRPr/>
          </a:p>
          <a:p>
            <a:pPr indent="-285750" lvl="1" marL="742950" marR="0" rtl="0" algn="just">
              <a:lnSpc>
                <a:spcPct val="90000"/>
              </a:lnSpc>
              <a:spcBef>
                <a:spcPts val="240"/>
              </a:spcBef>
              <a:spcAft>
                <a:spcPts val="0"/>
              </a:spcAft>
              <a:buClr>
                <a:schemeClr val="accent2"/>
              </a:buClr>
              <a:buSzPts val="960"/>
              <a:buFont typeface="Noto Sans Symbols"/>
              <a:buChar char="◻"/>
            </a:pPr>
            <a:r>
              <a:rPr b="0" i="0" lang="en-US" sz="1200" u="none" cap="none" strike="noStrike">
                <a:solidFill>
                  <a:schemeClr val="dk1"/>
                </a:solidFill>
                <a:latin typeface="Arial"/>
                <a:ea typeface="Arial"/>
                <a:cs typeface="Arial"/>
                <a:sym typeface="Arial"/>
              </a:rPr>
              <a:t>Um Hospital  está querendo fazer o controle Prontuário Hospitalar.  Uma entrevista com o Gestor do Hospital resultou nas seguintes informações:</a:t>
            </a:r>
            <a:endParaRPr/>
          </a:p>
          <a:p>
            <a:pPr indent="-285750" lvl="1" marL="742950" marR="0" rtl="0" algn="just">
              <a:lnSpc>
                <a:spcPct val="90000"/>
              </a:lnSpc>
              <a:spcBef>
                <a:spcPts val="24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228600" lvl="2" marL="1143000" marR="0" rtl="0" algn="just">
              <a:lnSpc>
                <a:spcPct val="90000"/>
              </a:lnSpc>
              <a:spcBef>
                <a:spcPts val="240"/>
              </a:spcBef>
              <a:spcAft>
                <a:spcPts val="0"/>
              </a:spcAft>
              <a:buClr>
                <a:schemeClr val="lt2"/>
              </a:buClr>
              <a:buSzPts val="780"/>
              <a:buFont typeface="Noto Sans Symbols"/>
              <a:buChar char="■"/>
            </a:pPr>
            <a:r>
              <a:rPr b="0" i="0" lang="en-US" sz="1200" u="none" cap="none" strike="noStrike">
                <a:solidFill>
                  <a:schemeClr val="dk1"/>
                </a:solidFill>
                <a:latin typeface="Arial"/>
                <a:ea typeface="Arial"/>
                <a:cs typeface="Arial"/>
                <a:sym typeface="Arial"/>
              </a:rPr>
              <a:t>Precisa controlar os funcionários e suas especialidade. (médico, ortopedia e clinico geral)</a:t>
            </a:r>
            <a:endParaRPr/>
          </a:p>
          <a:p>
            <a:pPr indent="-228600" lvl="2" marL="1143000" marR="0" rtl="0" algn="just">
              <a:lnSpc>
                <a:spcPct val="90000"/>
              </a:lnSpc>
              <a:spcBef>
                <a:spcPts val="240"/>
              </a:spcBef>
              <a:spcAft>
                <a:spcPts val="0"/>
              </a:spcAft>
              <a:buClr>
                <a:schemeClr val="lt2"/>
              </a:buClr>
              <a:buSzPts val="780"/>
              <a:buFont typeface="Noto Sans Symbols"/>
              <a:buChar char="■"/>
            </a:pPr>
            <a:r>
              <a:rPr b="0" i="0" lang="en-US" sz="1200" u="none" cap="none" strike="noStrike">
                <a:solidFill>
                  <a:schemeClr val="dk1"/>
                </a:solidFill>
                <a:latin typeface="Arial"/>
                <a:ea typeface="Arial"/>
                <a:cs typeface="Arial"/>
                <a:sym typeface="Arial"/>
              </a:rPr>
              <a:t>Precisa controlar o(s) convênios dos paciente</a:t>
            </a:r>
            <a:endParaRPr/>
          </a:p>
          <a:p>
            <a:pPr indent="-228600" lvl="2" marL="1143000" marR="0" rtl="0" algn="just">
              <a:lnSpc>
                <a:spcPct val="90000"/>
              </a:lnSpc>
              <a:spcBef>
                <a:spcPts val="240"/>
              </a:spcBef>
              <a:spcAft>
                <a:spcPts val="0"/>
              </a:spcAft>
              <a:buClr>
                <a:schemeClr val="lt2"/>
              </a:buClr>
              <a:buSzPts val="780"/>
              <a:buFont typeface="Noto Sans Symbols"/>
              <a:buChar char="■"/>
            </a:pPr>
            <a:r>
              <a:rPr b="0" i="0" lang="en-US" sz="1200" u="none" cap="none" strike="noStrike">
                <a:solidFill>
                  <a:schemeClr val="dk1"/>
                </a:solidFill>
                <a:latin typeface="Arial"/>
                <a:ea typeface="Arial"/>
                <a:cs typeface="Arial"/>
                <a:sym typeface="Arial"/>
              </a:rPr>
              <a:t>Precisa controlar o prontuário do paciente, profissional, especialidade e data da consulta</a:t>
            </a:r>
            <a:endParaRPr/>
          </a:p>
          <a:p>
            <a:pPr indent="-285750" lvl="1" marL="742950" marR="0" rtl="0" algn="just">
              <a:lnSpc>
                <a:spcPct val="100000"/>
              </a:lnSpc>
              <a:spcBef>
                <a:spcPts val="240"/>
              </a:spcBef>
              <a:spcAft>
                <a:spcPts val="0"/>
              </a:spcAft>
              <a:buClr>
                <a:schemeClr val="accent2"/>
              </a:buClr>
              <a:buSzPts val="960"/>
              <a:buFont typeface="Noto Sans Symbols"/>
              <a:buChar char="◻"/>
            </a:pPr>
            <a:r>
              <a:rPr b="1" i="0" lang="en-US" sz="1200" u="none" cap="none" strike="noStrike">
                <a:solidFill>
                  <a:schemeClr val="dk1"/>
                </a:solidFill>
                <a:latin typeface="Arial"/>
                <a:ea typeface="Arial"/>
                <a:cs typeface="Arial"/>
                <a:sym typeface="Arial"/>
              </a:rPr>
              <a:t>Dados levantados</a:t>
            </a:r>
            <a:r>
              <a:rPr b="0" i="0" lang="en-US" sz="1200" u="none" cap="none" strike="noStrike">
                <a:solidFill>
                  <a:schemeClr val="dk1"/>
                </a:solidFill>
                <a:latin typeface="Arial"/>
                <a:ea typeface="Arial"/>
                <a:cs typeface="Arial"/>
                <a:sym typeface="Arial"/>
              </a:rPr>
              <a:t>:</a:t>
            </a:r>
            <a:endParaRPr/>
          </a:p>
          <a:p>
            <a:pPr indent="-228600" lvl="2" marL="1143000" marR="0" rtl="0" algn="just">
              <a:lnSpc>
                <a:spcPct val="100000"/>
              </a:lnSpc>
              <a:spcBef>
                <a:spcPts val="240"/>
              </a:spcBef>
              <a:spcAft>
                <a:spcPts val="0"/>
              </a:spcAft>
              <a:buClr>
                <a:schemeClr val="lt2"/>
              </a:buClr>
              <a:buSzPts val="780"/>
              <a:buFont typeface="Noto Sans Symbols"/>
              <a:buChar char="■"/>
            </a:pPr>
            <a:r>
              <a:rPr b="0" i="0" lang="en-US" sz="1200" u="none" cap="none" strike="noStrike">
                <a:solidFill>
                  <a:schemeClr val="dk1"/>
                </a:solidFill>
                <a:latin typeface="Arial"/>
                <a:ea typeface="Arial"/>
                <a:cs typeface="Arial"/>
                <a:sym typeface="Arial"/>
              </a:rPr>
              <a:t>Paciente, sexo, estado civil, data nascimento, telefone, endereço, uf nascimento.</a:t>
            </a:r>
            <a:endParaRPr/>
          </a:p>
          <a:p>
            <a:pPr indent="-228600" lvl="2" marL="1143000" marR="0" rtl="0" algn="just">
              <a:lnSpc>
                <a:spcPct val="100000"/>
              </a:lnSpc>
              <a:spcBef>
                <a:spcPts val="240"/>
              </a:spcBef>
              <a:spcAft>
                <a:spcPts val="0"/>
              </a:spcAft>
              <a:buClr>
                <a:schemeClr val="lt2"/>
              </a:buClr>
              <a:buSzPts val="780"/>
              <a:buFont typeface="Noto Sans Symbols"/>
              <a:buChar char="■"/>
            </a:pPr>
            <a:r>
              <a:rPr b="0" i="0" lang="en-US" sz="1200" u="none" cap="none" strike="noStrike">
                <a:solidFill>
                  <a:schemeClr val="dk1"/>
                </a:solidFill>
                <a:latin typeface="Arial"/>
                <a:ea typeface="Arial"/>
                <a:cs typeface="Arial"/>
                <a:sym typeface="Arial"/>
              </a:rPr>
              <a:t>Profissional, cargo, especialidade, data nascimento</a:t>
            </a:r>
            <a:endParaRPr/>
          </a:p>
          <a:p>
            <a:pPr indent="-228600" lvl="2" marL="1143000" marR="0" rtl="0" algn="just">
              <a:lnSpc>
                <a:spcPct val="100000"/>
              </a:lnSpc>
              <a:spcBef>
                <a:spcPts val="240"/>
              </a:spcBef>
              <a:spcAft>
                <a:spcPts val="0"/>
              </a:spcAft>
              <a:buClr>
                <a:schemeClr val="lt2"/>
              </a:buClr>
              <a:buSzPts val="780"/>
              <a:buFont typeface="Noto Sans Symbols"/>
              <a:buChar char="■"/>
            </a:pPr>
            <a:r>
              <a:rPr b="0" i="0" lang="en-US" sz="1200" u="none" cap="none" strike="noStrike">
                <a:solidFill>
                  <a:schemeClr val="dk1"/>
                </a:solidFill>
                <a:latin typeface="Arial"/>
                <a:ea typeface="Arial"/>
                <a:cs typeface="Arial"/>
                <a:sym typeface="Arial"/>
              </a:rPr>
              <a:t>Convênio</a:t>
            </a:r>
            <a:endParaRPr/>
          </a:p>
          <a:p>
            <a:pPr indent="-228600" lvl="2" marL="1143000" marR="0" rtl="0" algn="just">
              <a:lnSpc>
                <a:spcPct val="100000"/>
              </a:lnSpc>
              <a:spcBef>
                <a:spcPts val="240"/>
              </a:spcBef>
              <a:spcAft>
                <a:spcPts val="0"/>
              </a:spcAft>
              <a:buClr>
                <a:schemeClr val="lt2"/>
              </a:buClr>
              <a:buSzPts val="780"/>
              <a:buFont typeface="Noto Sans Symbols"/>
              <a:buChar char="■"/>
            </a:pPr>
            <a:r>
              <a:rPr b="0" i="0" lang="en-US" sz="1200" u="none" cap="none" strike="noStrike">
                <a:solidFill>
                  <a:schemeClr val="dk1"/>
                </a:solidFill>
                <a:latin typeface="Arial"/>
                <a:ea typeface="Arial"/>
                <a:cs typeface="Arial"/>
                <a:sym typeface="Arial"/>
              </a:rPr>
              <a:t>Data da consulta</a:t>
            </a:r>
            <a:endParaRPr/>
          </a:p>
          <a:p>
            <a:pPr indent="-285750" lvl="1" marL="742950" marR="0" rtl="0" algn="just">
              <a:lnSpc>
                <a:spcPct val="100000"/>
              </a:lnSpc>
              <a:spcBef>
                <a:spcPts val="240"/>
              </a:spcBef>
              <a:spcAft>
                <a:spcPts val="0"/>
              </a:spcAft>
              <a:buClr>
                <a:schemeClr val="accent2"/>
              </a:buClr>
              <a:buSzPts val="960"/>
              <a:buFont typeface="Noto Sans Symbols"/>
              <a:buChar char="◻"/>
            </a:pPr>
            <a:r>
              <a:rPr b="1" i="0" lang="en-US" sz="1200" u="none" cap="none" strike="noStrike">
                <a:solidFill>
                  <a:schemeClr val="dk1"/>
                </a:solidFill>
                <a:latin typeface="Arial"/>
                <a:ea typeface="Arial"/>
                <a:cs typeface="Arial"/>
                <a:sym typeface="Arial"/>
              </a:rPr>
              <a:t>Regras de Negócio</a:t>
            </a:r>
            <a:endParaRPr/>
          </a:p>
          <a:p>
            <a:pPr indent="-228600" lvl="2" marL="1143000" marR="0" rtl="0" algn="just">
              <a:lnSpc>
                <a:spcPct val="100000"/>
              </a:lnSpc>
              <a:spcBef>
                <a:spcPts val="240"/>
              </a:spcBef>
              <a:spcAft>
                <a:spcPts val="0"/>
              </a:spcAft>
              <a:buClr>
                <a:schemeClr val="lt2"/>
              </a:buClr>
              <a:buSzPts val="780"/>
              <a:buFont typeface="Noto Sans Symbols"/>
              <a:buChar char="■"/>
            </a:pPr>
            <a:r>
              <a:rPr b="0" i="0" lang="en-US" sz="1200" u="none" cap="none" strike="noStrike">
                <a:solidFill>
                  <a:schemeClr val="dk1"/>
                </a:solidFill>
                <a:latin typeface="Arial"/>
                <a:ea typeface="Arial"/>
                <a:cs typeface="Arial"/>
                <a:sym typeface="Arial"/>
              </a:rPr>
              <a:t>1 profissional tem  1 cargo</a:t>
            </a:r>
            <a:endParaRPr/>
          </a:p>
          <a:p>
            <a:pPr indent="-228600" lvl="2" marL="1143000" marR="0" rtl="0" algn="just">
              <a:lnSpc>
                <a:spcPct val="100000"/>
              </a:lnSpc>
              <a:spcBef>
                <a:spcPts val="240"/>
              </a:spcBef>
              <a:spcAft>
                <a:spcPts val="0"/>
              </a:spcAft>
              <a:buClr>
                <a:schemeClr val="lt2"/>
              </a:buClr>
              <a:buSzPts val="780"/>
              <a:buFont typeface="Noto Sans Symbols"/>
              <a:buChar char="■"/>
            </a:pPr>
            <a:r>
              <a:rPr b="0" i="0" lang="en-US" sz="1200" u="none" cap="none" strike="noStrike">
                <a:solidFill>
                  <a:schemeClr val="dk1"/>
                </a:solidFill>
                <a:latin typeface="Arial"/>
                <a:ea typeface="Arial"/>
                <a:cs typeface="Arial"/>
                <a:sym typeface="Arial"/>
              </a:rPr>
              <a:t>1 profissional pode N especialidade e 1 especialidade pode ter vários profissionais</a:t>
            </a:r>
            <a:endParaRPr/>
          </a:p>
          <a:p>
            <a:pPr indent="-228600" lvl="2" marL="1143000" marR="0" rtl="0" algn="just">
              <a:lnSpc>
                <a:spcPct val="100000"/>
              </a:lnSpc>
              <a:spcBef>
                <a:spcPts val="240"/>
              </a:spcBef>
              <a:spcAft>
                <a:spcPts val="0"/>
              </a:spcAft>
              <a:buClr>
                <a:schemeClr val="lt2"/>
              </a:buClr>
              <a:buSzPts val="780"/>
              <a:buFont typeface="Noto Sans Symbols"/>
              <a:buChar char="■"/>
            </a:pPr>
            <a:r>
              <a:rPr b="0" i="0" lang="en-US" sz="1200" u="none" cap="none" strike="noStrike">
                <a:solidFill>
                  <a:schemeClr val="dk1"/>
                </a:solidFill>
                <a:latin typeface="Arial"/>
                <a:ea typeface="Arial"/>
                <a:cs typeface="Arial"/>
                <a:sym typeface="Arial"/>
              </a:rPr>
              <a:t>1 convênio pode ter N paciente e 1 paciente pode ter N convênios</a:t>
            </a:r>
            <a:endParaRPr/>
          </a:p>
          <a:p>
            <a:pPr indent="-285750" lvl="1" marL="742950" marR="0" rtl="0" algn="just">
              <a:lnSpc>
                <a:spcPct val="100000"/>
              </a:lnSpc>
              <a:spcBef>
                <a:spcPts val="240"/>
              </a:spcBef>
              <a:spcAft>
                <a:spcPts val="0"/>
              </a:spcAft>
              <a:buClr>
                <a:schemeClr val="accent2"/>
              </a:buClr>
              <a:buSzPts val="960"/>
              <a:buFont typeface="Noto Sans Symbols"/>
              <a:buChar char="◻"/>
            </a:pPr>
            <a:r>
              <a:rPr b="1" i="0" lang="en-US" sz="1200" u="none" cap="none" strike="noStrike">
                <a:solidFill>
                  <a:schemeClr val="dk1"/>
                </a:solidFill>
                <a:latin typeface="Arial"/>
                <a:ea typeface="Arial"/>
                <a:cs typeface="Arial"/>
                <a:sym typeface="Arial"/>
              </a:rPr>
              <a:t>Recurso funcional</a:t>
            </a:r>
            <a:endParaRPr/>
          </a:p>
          <a:p>
            <a:pPr indent="-228600" lvl="2" marL="1143000" marR="0" rtl="0" algn="just">
              <a:lnSpc>
                <a:spcPct val="100000"/>
              </a:lnSpc>
              <a:spcBef>
                <a:spcPts val="240"/>
              </a:spcBef>
              <a:spcAft>
                <a:spcPts val="0"/>
              </a:spcAft>
              <a:buClr>
                <a:schemeClr val="lt2"/>
              </a:buClr>
              <a:buSzPts val="780"/>
              <a:buFont typeface="Noto Sans Symbols"/>
              <a:buChar char="■"/>
            </a:pPr>
            <a:r>
              <a:rPr b="0" i="0" lang="en-US" sz="1200" u="none" cap="none" strike="noStrike">
                <a:solidFill>
                  <a:schemeClr val="dk1"/>
                </a:solidFill>
                <a:latin typeface="Arial"/>
                <a:ea typeface="Arial"/>
                <a:cs typeface="Arial"/>
                <a:sym typeface="Arial"/>
              </a:rPr>
              <a:t>Cadastro do profissional (funcionário)</a:t>
            </a:r>
            <a:endParaRPr/>
          </a:p>
          <a:p>
            <a:pPr indent="-228600" lvl="2" marL="1143000" marR="0" rtl="0" algn="just">
              <a:lnSpc>
                <a:spcPct val="100000"/>
              </a:lnSpc>
              <a:spcBef>
                <a:spcPts val="240"/>
              </a:spcBef>
              <a:spcAft>
                <a:spcPts val="0"/>
              </a:spcAft>
              <a:buClr>
                <a:schemeClr val="lt2"/>
              </a:buClr>
              <a:buSzPts val="780"/>
              <a:buFont typeface="Noto Sans Symbols"/>
              <a:buChar char="■"/>
            </a:pPr>
            <a:r>
              <a:rPr b="0" i="0" lang="en-US" sz="1200" u="none" cap="none" strike="noStrike">
                <a:solidFill>
                  <a:schemeClr val="dk1"/>
                </a:solidFill>
                <a:latin typeface="Arial"/>
                <a:ea typeface="Arial"/>
                <a:cs typeface="Arial"/>
                <a:sym typeface="Arial"/>
              </a:rPr>
              <a:t>Cadastro de especialidade</a:t>
            </a:r>
            <a:endParaRPr/>
          </a:p>
          <a:p>
            <a:pPr indent="-228600" lvl="2" marL="1143000" marR="0" rtl="0" algn="just">
              <a:lnSpc>
                <a:spcPct val="100000"/>
              </a:lnSpc>
              <a:spcBef>
                <a:spcPts val="240"/>
              </a:spcBef>
              <a:spcAft>
                <a:spcPts val="0"/>
              </a:spcAft>
              <a:buClr>
                <a:schemeClr val="lt2"/>
              </a:buClr>
              <a:buSzPts val="780"/>
              <a:buFont typeface="Noto Sans Symbols"/>
              <a:buChar char="■"/>
            </a:pPr>
            <a:r>
              <a:rPr b="0" i="0" lang="en-US" sz="1200" u="none" cap="none" strike="noStrike">
                <a:solidFill>
                  <a:schemeClr val="dk1"/>
                </a:solidFill>
                <a:latin typeface="Arial"/>
                <a:ea typeface="Arial"/>
                <a:cs typeface="Arial"/>
                <a:sym typeface="Arial"/>
              </a:rPr>
              <a:t>Cadastro de paciente</a:t>
            </a:r>
            <a:endParaRPr/>
          </a:p>
          <a:p>
            <a:pPr indent="-228600" lvl="2" marL="1143000" marR="0" rtl="0" algn="just">
              <a:lnSpc>
                <a:spcPct val="100000"/>
              </a:lnSpc>
              <a:spcBef>
                <a:spcPts val="240"/>
              </a:spcBef>
              <a:spcAft>
                <a:spcPts val="0"/>
              </a:spcAft>
              <a:buClr>
                <a:schemeClr val="lt2"/>
              </a:buClr>
              <a:buSzPts val="780"/>
              <a:buFont typeface="Noto Sans Symbols"/>
              <a:buChar char="■"/>
            </a:pPr>
            <a:r>
              <a:rPr b="0" i="0" lang="en-US" sz="1200" u="none" cap="none" strike="noStrike">
                <a:solidFill>
                  <a:schemeClr val="dk1"/>
                </a:solidFill>
                <a:latin typeface="Arial"/>
                <a:ea typeface="Arial"/>
                <a:cs typeface="Arial"/>
                <a:sym typeface="Arial"/>
              </a:rPr>
              <a:t>Cadastro de convênio</a:t>
            </a:r>
            <a:endParaRPr/>
          </a:p>
          <a:p>
            <a:pPr indent="-228600" lvl="2" marL="1143000" marR="0" rtl="0" algn="just">
              <a:lnSpc>
                <a:spcPct val="100000"/>
              </a:lnSpc>
              <a:spcBef>
                <a:spcPts val="240"/>
              </a:spcBef>
              <a:spcAft>
                <a:spcPts val="0"/>
              </a:spcAft>
              <a:buClr>
                <a:schemeClr val="lt2"/>
              </a:buClr>
              <a:buSzPts val="780"/>
              <a:buFont typeface="Noto Sans Symbols"/>
              <a:buChar char="■"/>
            </a:pPr>
            <a:r>
              <a:rPr b="0" i="0" lang="en-US" sz="1200" u="none" cap="none" strike="noStrike">
                <a:solidFill>
                  <a:schemeClr val="dk1"/>
                </a:solidFill>
                <a:latin typeface="Arial"/>
                <a:ea typeface="Arial"/>
                <a:cs typeface="Arial"/>
                <a:sym typeface="Arial"/>
              </a:rPr>
              <a:t>Cadastro de Cargo, Cadastro de  estado civil, Cadastro de sexo</a:t>
            </a:r>
            <a:endParaRPr/>
          </a:p>
          <a:p>
            <a:pPr indent="-228600" lvl="2" marL="1143000" marR="0" rtl="0" algn="just">
              <a:lnSpc>
                <a:spcPct val="100000"/>
              </a:lnSpc>
              <a:spcBef>
                <a:spcPts val="240"/>
              </a:spcBef>
              <a:spcAft>
                <a:spcPts val="0"/>
              </a:spcAft>
              <a:buClr>
                <a:schemeClr val="lt2"/>
              </a:buClr>
              <a:buSzPts val="780"/>
              <a:buFont typeface="Noto Sans Symbols"/>
              <a:buChar char="■"/>
            </a:pPr>
            <a:r>
              <a:rPr b="0" i="0" lang="en-US" sz="1200" u="none" cap="none" strike="noStrike">
                <a:solidFill>
                  <a:schemeClr val="dk1"/>
                </a:solidFill>
                <a:latin typeface="Arial"/>
                <a:ea typeface="Arial"/>
                <a:cs typeface="Arial"/>
                <a:sym typeface="Arial"/>
              </a:rPr>
              <a:t>Controle de profissional e especialidade</a:t>
            </a:r>
            <a:endParaRPr/>
          </a:p>
          <a:p>
            <a:pPr indent="-228600" lvl="2" marL="1143000" marR="0" rtl="0" algn="just">
              <a:lnSpc>
                <a:spcPct val="100000"/>
              </a:lnSpc>
              <a:spcBef>
                <a:spcPts val="240"/>
              </a:spcBef>
              <a:spcAft>
                <a:spcPts val="0"/>
              </a:spcAft>
              <a:buClr>
                <a:schemeClr val="lt2"/>
              </a:buClr>
              <a:buSzPts val="780"/>
              <a:buFont typeface="Noto Sans Symbols"/>
              <a:buChar char="■"/>
            </a:pPr>
            <a:r>
              <a:rPr b="0" i="0" lang="en-US" sz="1200" u="none" cap="none" strike="noStrike">
                <a:solidFill>
                  <a:schemeClr val="dk1"/>
                </a:solidFill>
                <a:latin typeface="Arial"/>
                <a:ea typeface="Arial"/>
                <a:cs typeface="Arial"/>
                <a:sym typeface="Arial"/>
              </a:rPr>
              <a:t>Controle de paciente e convênio</a:t>
            </a:r>
            <a:endParaRPr/>
          </a:p>
          <a:p>
            <a:pPr indent="-228600" lvl="2" marL="1143000" marR="0" rtl="0" algn="just">
              <a:lnSpc>
                <a:spcPct val="100000"/>
              </a:lnSpc>
              <a:spcBef>
                <a:spcPts val="240"/>
              </a:spcBef>
              <a:spcAft>
                <a:spcPts val="0"/>
              </a:spcAft>
              <a:buClr>
                <a:schemeClr val="lt2"/>
              </a:buClr>
              <a:buSzPts val="780"/>
              <a:buFont typeface="Noto Sans Symbols"/>
              <a:buChar char="■"/>
            </a:pPr>
            <a:r>
              <a:rPr b="0" i="0" lang="en-US" sz="1200" u="none" cap="none" strike="noStrike">
                <a:solidFill>
                  <a:schemeClr val="dk1"/>
                </a:solidFill>
                <a:latin typeface="Arial"/>
                <a:ea typeface="Arial"/>
                <a:cs typeface="Arial"/>
                <a:sym typeface="Arial"/>
              </a:rPr>
              <a:t>Controle de prontuário, paciente, especialidade, profissional, convênio e data da consulta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3"/>
          <p:cNvSpPr txBox="1"/>
          <p:nvPr>
            <p:ph idx="4294967295" type="title"/>
          </p:nvPr>
        </p:nvSpPr>
        <p:spPr>
          <a:xfrm>
            <a:off x="539750" y="508000"/>
            <a:ext cx="6942000" cy="585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Arial"/>
              <a:buNone/>
            </a:pPr>
            <a:r>
              <a:rPr b="0" i="0" lang="en-US" sz="2000" u="none" cap="none" strike="noStrike">
                <a:solidFill>
                  <a:srgbClr val="FF0000"/>
                </a:solidFill>
                <a:latin typeface="Arial"/>
                <a:ea typeface="Arial"/>
                <a:cs typeface="Arial"/>
                <a:sym typeface="Arial"/>
              </a:rPr>
              <a:t>Exercício </a:t>
            </a:r>
            <a:br>
              <a:rPr b="0" i="0" lang="en-US" sz="2000" u="none" cap="none" strike="noStrike">
                <a:solidFill>
                  <a:srgbClr val="FF0000"/>
                </a:solidFill>
                <a:latin typeface="Arial"/>
                <a:ea typeface="Arial"/>
                <a:cs typeface="Arial"/>
                <a:sym typeface="Arial"/>
              </a:rPr>
            </a:br>
            <a:r>
              <a:rPr b="0" i="0" lang="en-US" sz="2000" u="none" cap="none" strike="noStrike">
                <a:solidFill>
                  <a:srgbClr val="FF0000"/>
                </a:solidFill>
                <a:latin typeface="Arial"/>
                <a:ea typeface="Arial"/>
                <a:cs typeface="Arial"/>
                <a:sym typeface="Arial"/>
              </a:rPr>
              <a:t>MER Conceitual</a:t>
            </a:r>
            <a:r>
              <a:rPr lang="en-US" sz="2000">
                <a:solidFill>
                  <a:srgbClr val="FF0000"/>
                </a:solidFill>
              </a:rPr>
              <a:t> </a:t>
            </a:r>
            <a:endParaRPr/>
          </a:p>
        </p:txBody>
      </p:sp>
      <p:pic>
        <p:nvPicPr>
          <p:cNvPr id="456" name="Google Shape;456;p43"/>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457" name="Google Shape;457;p4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458" name="Google Shape;458;p43"/>
          <p:cNvSpPr txBox="1"/>
          <p:nvPr/>
        </p:nvSpPr>
        <p:spPr>
          <a:xfrm>
            <a:off x="0" y="636905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 Normalização de Dados - 1FN 2FN 3FN</a:t>
            </a:r>
            <a:endParaRPr/>
          </a:p>
        </p:txBody>
      </p:sp>
      <p:pic>
        <p:nvPicPr>
          <p:cNvPr id="459" name="Google Shape;459;p43"/>
          <p:cNvPicPr preferRelativeResize="0"/>
          <p:nvPr/>
        </p:nvPicPr>
        <p:blipFill>
          <a:blip r:embed="rId4">
            <a:alphaModFix/>
          </a:blip>
          <a:stretch>
            <a:fillRect/>
          </a:stretch>
        </p:blipFill>
        <p:spPr>
          <a:xfrm>
            <a:off x="152400" y="1574475"/>
            <a:ext cx="8839200" cy="410275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4"/>
          <p:cNvSpPr txBox="1"/>
          <p:nvPr>
            <p:ph idx="4294967295" type="title"/>
          </p:nvPr>
        </p:nvSpPr>
        <p:spPr>
          <a:xfrm>
            <a:off x="539750" y="508000"/>
            <a:ext cx="6942000" cy="585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Arial"/>
              <a:buNone/>
            </a:pPr>
            <a:r>
              <a:rPr b="0" i="0" lang="en-US" sz="2000" u="none" cap="none" strike="noStrike">
                <a:solidFill>
                  <a:srgbClr val="FF0000"/>
                </a:solidFill>
                <a:latin typeface="Arial"/>
                <a:ea typeface="Arial"/>
                <a:cs typeface="Arial"/>
                <a:sym typeface="Arial"/>
              </a:rPr>
              <a:t>Exercício </a:t>
            </a:r>
            <a:br>
              <a:rPr b="0" i="0" lang="en-US" sz="2000" u="none" cap="none" strike="noStrike">
                <a:solidFill>
                  <a:srgbClr val="FF0000"/>
                </a:solidFill>
                <a:latin typeface="Arial"/>
                <a:ea typeface="Arial"/>
                <a:cs typeface="Arial"/>
                <a:sym typeface="Arial"/>
              </a:rPr>
            </a:br>
            <a:r>
              <a:rPr b="0" i="0" lang="en-US" sz="2000" u="none" cap="none" strike="noStrike">
                <a:solidFill>
                  <a:srgbClr val="FF0000"/>
                </a:solidFill>
                <a:latin typeface="Arial"/>
                <a:ea typeface="Arial"/>
                <a:cs typeface="Arial"/>
                <a:sym typeface="Arial"/>
              </a:rPr>
              <a:t>MER </a:t>
            </a:r>
            <a:r>
              <a:rPr lang="en-US" sz="2000">
                <a:solidFill>
                  <a:srgbClr val="FF0000"/>
                </a:solidFill>
              </a:rPr>
              <a:t>Lógico</a:t>
            </a:r>
            <a:endParaRPr/>
          </a:p>
        </p:txBody>
      </p:sp>
      <p:pic>
        <p:nvPicPr>
          <p:cNvPr id="467" name="Google Shape;467;p44"/>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468" name="Google Shape;468;p4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469" name="Google Shape;469;p44"/>
          <p:cNvSpPr txBox="1"/>
          <p:nvPr/>
        </p:nvSpPr>
        <p:spPr>
          <a:xfrm>
            <a:off x="0" y="636905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 Normalização de Dados - 1FN 2FN 3FN</a:t>
            </a:r>
            <a:endParaRPr/>
          </a:p>
        </p:txBody>
      </p:sp>
      <p:pic>
        <p:nvPicPr>
          <p:cNvPr id="470" name="Google Shape;470;p44"/>
          <p:cNvPicPr preferRelativeResize="0"/>
          <p:nvPr/>
        </p:nvPicPr>
        <p:blipFill>
          <a:blip r:embed="rId4">
            <a:alphaModFix/>
          </a:blip>
          <a:stretch>
            <a:fillRect/>
          </a:stretch>
        </p:blipFill>
        <p:spPr>
          <a:xfrm>
            <a:off x="152400" y="1565600"/>
            <a:ext cx="8839199" cy="372679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5"/>
          <p:cNvSpPr txBox="1"/>
          <p:nvPr>
            <p:ph idx="4294967295" type="title"/>
          </p:nvPr>
        </p:nvSpPr>
        <p:spPr>
          <a:xfrm>
            <a:off x="539750" y="508000"/>
            <a:ext cx="6942000" cy="585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Arial"/>
              <a:buNone/>
            </a:pPr>
            <a:r>
              <a:rPr b="0" i="0" lang="en-US" sz="2000" u="none" cap="none" strike="noStrike">
                <a:solidFill>
                  <a:srgbClr val="FF0000"/>
                </a:solidFill>
                <a:latin typeface="Arial"/>
                <a:ea typeface="Arial"/>
                <a:cs typeface="Arial"/>
                <a:sym typeface="Arial"/>
              </a:rPr>
              <a:t>Exercício </a:t>
            </a:r>
            <a:br>
              <a:rPr b="0" i="0" lang="en-US" sz="2000" u="none" cap="none" strike="noStrike">
                <a:solidFill>
                  <a:srgbClr val="FF0000"/>
                </a:solidFill>
                <a:latin typeface="Arial"/>
                <a:ea typeface="Arial"/>
                <a:cs typeface="Arial"/>
                <a:sym typeface="Arial"/>
              </a:rPr>
            </a:br>
            <a:r>
              <a:rPr b="0" i="0" lang="en-US" sz="2000" u="none" cap="none" strike="noStrike">
                <a:solidFill>
                  <a:srgbClr val="FF0000"/>
                </a:solidFill>
                <a:latin typeface="Arial"/>
                <a:ea typeface="Arial"/>
                <a:cs typeface="Arial"/>
                <a:sym typeface="Arial"/>
              </a:rPr>
              <a:t>MER </a:t>
            </a:r>
            <a:r>
              <a:rPr lang="en-US" sz="2000">
                <a:solidFill>
                  <a:srgbClr val="FF0000"/>
                </a:solidFill>
              </a:rPr>
              <a:t>Físico</a:t>
            </a:r>
            <a:endParaRPr/>
          </a:p>
        </p:txBody>
      </p:sp>
      <p:pic>
        <p:nvPicPr>
          <p:cNvPr id="478" name="Google Shape;478;p45"/>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479" name="Google Shape;479;p4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480" name="Google Shape;480;p45"/>
          <p:cNvSpPr txBox="1"/>
          <p:nvPr/>
        </p:nvSpPr>
        <p:spPr>
          <a:xfrm>
            <a:off x="0" y="636905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 Normalização de Dados - 1FN 2FN 3FN</a:t>
            </a:r>
            <a:endParaRPr/>
          </a:p>
        </p:txBody>
      </p:sp>
      <p:pic>
        <p:nvPicPr>
          <p:cNvPr id="481" name="Google Shape;481;p45"/>
          <p:cNvPicPr preferRelativeResize="0"/>
          <p:nvPr/>
        </p:nvPicPr>
        <p:blipFill>
          <a:blip r:embed="rId4">
            <a:alphaModFix/>
          </a:blip>
          <a:stretch>
            <a:fillRect/>
          </a:stretch>
        </p:blipFill>
        <p:spPr>
          <a:xfrm>
            <a:off x="1314450" y="1524000"/>
            <a:ext cx="6515100" cy="3810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6"/>
          <p:cNvSpPr txBox="1"/>
          <p:nvPr>
            <p:ph type="ctrTitle"/>
          </p:nvPr>
        </p:nvSpPr>
        <p:spPr>
          <a:xfrm>
            <a:off x="1600200" y="1773237"/>
            <a:ext cx="6019800" cy="2209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sz="3200" u="none">
                <a:solidFill>
                  <a:srgbClr val="FFFFFF"/>
                </a:solidFill>
                <a:latin typeface="Arial"/>
                <a:ea typeface="Arial"/>
                <a:cs typeface="Arial"/>
                <a:sym typeface="Arial"/>
              </a:rPr>
              <a:t> Questionário</a:t>
            </a:r>
            <a:endParaRPr/>
          </a:p>
        </p:txBody>
      </p:sp>
      <p:sp>
        <p:nvSpPr>
          <p:cNvPr id="487" name="Google Shape;487;p4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pic>
        <p:nvPicPr>
          <p:cNvPr id="488" name="Google Shape;488;p46"/>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
        <p:nvSpPr>
          <p:cNvPr id="489" name="Google Shape;489;p4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490" name="Google Shape;490;p46"/>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08 - MER - Estendido</a:t>
            </a:r>
            <a:endParaRPr/>
          </a:p>
        </p:txBody>
      </p:sp>
    </p:spTree>
  </p:cSld>
  <p:clrMapOvr>
    <a:masterClrMapping/>
  </p:clrMapOvr>
  <p:transition>
    <p:push/>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pic>
        <p:nvPicPr>
          <p:cNvPr id="496" name="Google Shape;496;p47"/>
          <p:cNvPicPr preferRelativeResize="0"/>
          <p:nvPr/>
        </p:nvPicPr>
        <p:blipFill rotWithShape="1">
          <a:blip r:embed="rId3">
            <a:alphaModFix/>
          </a:blip>
          <a:srcRect b="0" l="0" r="0" t="0"/>
          <a:stretch/>
        </p:blipFill>
        <p:spPr>
          <a:xfrm>
            <a:off x="7267575" y="508000"/>
            <a:ext cx="1439862" cy="495300"/>
          </a:xfrm>
          <a:prstGeom prst="rect">
            <a:avLst/>
          </a:prstGeom>
          <a:noFill/>
          <a:ln>
            <a:noFill/>
          </a:ln>
        </p:spPr>
      </p:pic>
      <p:sp>
        <p:nvSpPr>
          <p:cNvPr id="497" name="Google Shape;497;p47"/>
          <p:cNvSpPr txBox="1"/>
          <p:nvPr/>
        </p:nvSpPr>
        <p:spPr>
          <a:xfrm>
            <a:off x="4762" y="755650"/>
            <a:ext cx="8229600" cy="137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Questionário</a:t>
            </a:r>
            <a:endParaRPr/>
          </a:p>
        </p:txBody>
      </p:sp>
      <p:pic>
        <p:nvPicPr>
          <p:cNvPr id="498" name="Google Shape;498;p47"/>
          <p:cNvPicPr preferRelativeResize="0"/>
          <p:nvPr/>
        </p:nvPicPr>
        <p:blipFill rotWithShape="1">
          <a:blip r:embed="rId4">
            <a:alphaModFix/>
          </a:blip>
          <a:srcRect b="0" l="0" r="0" t="0"/>
          <a:stretch/>
        </p:blipFill>
        <p:spPr>
          <a:xfrm>
            <a:off x="223837" y="1433512"/>
            <a:ext cx="5795962" cy="3022600"/>
          </a:xfrm>
          <a:prstGeom prst="rect">
            <a:avLst/>
          </a:prstGeom>
          <a:noFill/>
          <a:ln>
            <a:noFill/>
          </a:ln>
        </p:spPr>
      </p:pic>
      <p:pic>
        <p:nvPicPr>
          <p:cNvPr id="499" name="Google Shape;499;p47"/>
          <p:cNvPicPr preferRelativeResize="0"/>
          <p:nvPr/>
        </p:nvPicPr>
        <p:blipFill rotWithShape="1">
          <a:blip r:embed="rId5">
            <a:alphaModFix/>
          </a:blip>
          <a:srcRect b="0" l="0" r="0" t="0"/>
          <a:stretch/>
        </p:blipFill>
        <p:spPr>
          <a:xfrm>
            <a:off x="5030787" y="3032125"/>
            <a:ext cx="3676650" cy="2847975"/>
          </a:xfrm>
          <a:prstGeom prst="rect">
            <a:avLst/>
          </a:prstGeom>
          <a:noFill/>
          <a:ln>
            <a:noFill/>
          </a:ln>
        </p:spPr>
      </p:pic>
      <p:sp>
        <p:nvSpPr>
          <p:cNvPr id="500" name="Google Shape;500;p47"/>
          <p:cNvSpPr txBox="1"/>
          <p:nvPr/>
        </p:nvSpPr>
        <p:spPr>
          <a:xfrm>
            <a:off x="307975" y="5113337"/>
            <a:ext cx="1681162"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Nome + RA</a:t>
            </a:r>
            <a:endParaRPr/>
          </a:p>
        </p:txBody>
      </p:sp>
      <p:cxnSp>
        <p:nvCxnSpPr>
          <p:cNvPr id="501" name="Google Shape;501;p47"/>
          <p:cNvCxnSpPr/>
          <p:nvPr/>
        </p:nvCxnSpPr>
        <p:spPr>
          <a:xfrm flipH="1" rot="10800000">
            <a:off x="2051050" y="4724400"/>
            <a:ext cx="3968750" cy="576262"/>
          </a:xfrm>
          <a:prstGeom prst="straightConnector1">
            <a:avLst/>
          </a:prstGeom>
          <a:noFill/>
          <a:ln cap="flat" cmpd="sng" w="9525">
            <a:solidFill>
              <a:schemeClr val="dk1"/>
            </a:solidFill>
            <a:prstDash val="solid"/>
            <a:miter lim="800000"/>
            <a:headEnd len="med" w="med" type="none"/>
            <a:tailEnd len="med" w="med" type="triangle"/>
          </a:ln>
        </p:spPr>
      </p:cxnSp>
      <p:sp>
        <p:nvSpPr>
          <p:cNvPr id="502" name="Google Shape;502;p4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503" name="Google Shape;503;p47"/>
          <p:cNvSpPr txBox="1"/>
          <p:nvPr/>
        </p:nvSpPr>
        <p:spPr>
          <a:xfrm>
            <a:off x="6421437" y="1817687"/>
            <a:ext cx="1989137"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https://kahoot.it/</a:t>
            </a:r>
            <a:endParaRPr/>
          </a:p>
        </p:txBody>
      </p:sp>
      <p:sp>
        <p:nvSpPr>
          <p:cNvPr id="504" name="Google Shape;504;p47"/>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08 - MER - Estendido</a:t>
            </a:r>
            <a:endParaRPr/>
          </a:p>
        </p:txBody>
      </p:sp>
    </p:spTree>
  </p:cSld>
  <p:clrMapOvr>
    <a:masterClrMapping/>
  </p:clrMapOvr>
  <p:transition>
    <p:push/>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pic>
        <p:nvPicPr>
          <p:cNvPr id="510" name="Google Shape;510;p48"/>
          <p:cNvPicPr preferRelativeResize="0"/>
          <p:nvPr/>
        </p:nvPicPr>
        <p:blipFill rotWithShape="1">
          <a:blip r:embed="rId3">
            <a:alphaModFix/>
          </a:blip>
          <a:srcRect b="0" l="0" r="0" t="0"/>
          <a:stretch/>
        </p:blipFill>
        <p:spPr>
          <a:xfrm>
            <a:off x="7267575" y="508000"/>
            <a:ext cx="1439862" cy="495300"/>
          </a:xfrm>
          <a:prstGeom prst="rect">
            <a:avLst/>
          </a:prstGeom>
          <a:noFill/>
          <a:ln>
            <a:noFill/>
          </a:ln>
        </p:spPr>
      </p:pic>
      <p:sp>
        <p:nvSpPr>
          <p:cNvPr id="511" name="Google Shape;511;p48"/>
          <p:cNvSpPr txBox="1"/>
          <p:nvPr/>
        </p:nvSpPr>
        <p:spPr>
          <a:xfrm>
            <a:off x="4762" y="755650"/>
            <a:ext cx="8229600" cy="137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Questionário</a:t>
            </a:r>
            <a:endParaRPr/>
          </a:p>
        </p:txBody>
      </p:sp>
      <p:sp>
        <p:nvSpPr>
          <p:cNvPr id="512" name="Google Shape;512;p4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513" name="Google Shape;513;p48"/>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08 - MER - Estendido</a:t>
            </a:r>
            <a:endParaRPr/>
          </a:p>
        </p:txBody>
      </p:sp>
      <p:pic>
        <p:nvPicPr>
          <p:cNvPr id="514" name="Google Shape;514;p48"/>
          <p:cNvPicPr preferRelativeResize="0"/>
          <p:nvPr/>
        </p:nvPicPr>
        <p:blipFill>
          <a:blip r:embed="rId4">
            <a:alphaModFix/>
          </a:blip>
          <a:stretch>
            <a:fillRect/>
          </a:stretch>
        </p:blipFill>
        <p:spPr>
          <a:xfrm>
            <a:off x="1643025" y="1262062"/>
            <a:ext cx="6591336" cy="4727575"/>
          </a:xfrm>
          <a:prstGeom prst="rect">
            <a:avLst/>
          </a:prstGeom>
          <a:noFill/>
          <a:ln>
            <a:noFill/>
          </a:ln>
        </p:spPr>
      </p:pic>
    </p:spTree>
  </p:cSld>
  <p:clrMapOvr>
    <a:masterClrMapping/>
  </p:clrMapOvr>
  <p:transition>
    <p:push/>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9"/>
          <p:cNvSpPr txBox="1"/>
          <p:nvPr>
            <p:ph type="title"/>
          </p:nvPr>
        </p:nvSpPr>
        <p:spPr>
          <a:xfrm>
            <a:off x="468312" y="47625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Agenda</a:t>
            </a:r>
            <a:endParaRPr/>
          </a:p>
        </p:txBody>
      </p:sp>
      <p:sp>
        <p:nvSpPr>
          <p:cNvPr id="521" name="Google Shape;521;p49"/>
          <p:cNvSpPr txBox="1"/>
          <p:nvPr>
            <p:ph idx="1" type="body"/>
          </p:nvPr>
        </p:nvSpPr>
        <p:spPr>
          <a:xfrm>
            <a:off x="1619250" y="1628775"/>
            <a:ext cx="7056437" cy="2590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Normalização</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Anomalias</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Dependência Funcional</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Dependência Funcional Parcial</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Dependência Funcional Transitiva</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Forma Normal</a:t>
            </a:r>
            <a:endParaRPr/>
          </a:p>
          <a:p>
            <a:pPr indent="-285750" lvl="1" marL="742950" rtl="0" algn="l">
              <a:lnSpc>
                <a:spcPct val="100000"/>
              </a:lnSpc>
              <a:spcBef>
                <a:spcPts val="320"/>
              </a:spcBef>
              <a:spcAft>
                <a:spcPts val="0"/>
              </a:spcAft>
              <a:buClr>
                <a:schemeClr val="accent2"/>
              </a:buClr>
              <a:buSzPts val="1280"/>
              <a:buFont typeface="Noto Sans Symbols"/>
              <a:buChar char="◻"/>
            </a:pPr>
            <a:r>
              <a:rPr b="1" i="0" lang="en-US" sz="1600" u="none">
                <a:solidFill>
                  <a:schemeClr val="dk1"/>
                </a:solidFill>
                <a:latin typeface="Arial"/>
                <a:ea typeface="Arial"/>
                <a:cs typeface="Arial"/>
                <a:sym typeface="Arial"/>
              </a:rPr>
              <a:t>1. FN</a:t>
            </a:r>
            <a:endParaRPr/>
          </a:p>
          <a:p>
            <a:pPr indent="-285750" lvl="1" marL="742950" rtl="0" algn="l">
              <a:lnSpc>
                <a:spcPct val="100000"/>
              </a:lnSpc>
              <a:spcBef>
                <a:spcPts val="320"/>
              </a:spcBef>
              <a:spcAft>
                <a:spcPts val="0"/>
              </a:spcAft>
              <a:buClr>
                <a:schemeClr val="accent2"/>
              </a:buClr>
              <a:buSzPts val="1280"/>
              <a:buFont typeface="Noto Sans Symbols"/>
              <a:buChar char="◻"/>
            </a:pPr>
            <a:r>
              <a:rPr b="1" i="0" lang="en-US" sz="1600" u="none">
                <a:solidFill>
                  <a:schemeClr val="dk1"/>
                </a:solidFill>
                <a:latin typeface="Arial"/>
                <a:ea typeface="Arial"/>
                <a:cs typeface="Arial"/>
                <a:sym typeface="Arial"/>
              </a:rPr>
              <a:t>2. FN</a:t>
            </a:r>
            <a:endParaRPr/>
          </a:p>
          <a:p>
            <a:pPr indent="-285750" lvl="1" marL="742950" rtl="0" algn="l">
              <a:lnSpc>
                <a:spcPct val="100000"/>
              </a:lnSpc>
              <a:spcBef>
                <a:spcPts val="320"/>
              </a:spcBef>
              <a:spcAft>
                <a:spcPts val="0"/>
              </a:spcAft>
              <a:buClr>
                <a:schemeClr val="accent2"/>
              </a:buClr>
              <a:buSzPts val="1280"/>
              <a:buFont typeface="Noto Sans Symbols"/>
              <a:buChar char="◻"/>
            </a:pPr>
            <a:r>
              <a:rPr b="1" i="0" lang="en-US" sz="1600" u="none">
                <a:solidFill>
                  <a:schemeClr val="dk1"/>
                </a:solidFill>
                <a:latin typeface="Arial"/>
                <a:ea typeface="Arial"/>
                <a:cs typeface="Arial"/>
                <a:sym typeface="Arial"/>
              </a:rPr>
              <a:t>3. FN</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Exercício</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Questionário - Kahoot</a:t>
            </a:r>
            <a:endParaRPr/>
          </a:p>
          <a:p>
            <a:pPr indent="-342900" lvl="0" marL="342900" rtl="0" algn="l">
              <a:lnSpc>
                <a:spcPct val="100000"/>
              </a:lnSpc>
              <a:spcBef>
                <a:spcPts val="440"/>
              </a:spcBef>
              <a:spcAft>
                <a:spcPts val="0"/>
              </a:spcAft>
              <a:buSzPts val="1650"/>
              <a:buNone/>
            </a:pPr>
            <a:r>
              <a:t/>
            </a:r>
            <a:endParaRPr b="0" i="0" sz="2200" u="none">
              <a:solidFill>
                <a:schemeClr val="dk1"/>
              </a:solidFill>
              <a:latin typeface="Arial"/>
              <a:ea typeface="Arial"/>
              <a:cs typeface="Arial"/>
              <a:sym typeface="Arial"/>
            </a:endParaRPr>
          </a:p>
          <a:p>
            <a:pPr indent="-238125" lvl="0" marL="342900" rtl="0" algn="l">
              <a:spcBef>
                <a:spcPts val="440"/>
              </a:spcBef>
              <a:spcAft>
                <a:spcPts val="0"/>
              </a:spcAft>
              <a:buSzPts val="1650"/>
              <a:buNone/>
            </a:pPr>
            <a:r>
              <a:t/>
            </a:r>
            <a:endParaRPr b="0" i="0" sz="2200" u="none">
              <a:solidFill>
                <a:schemeClr val="dk1"/>
              </a:solidFill>
              <a:latin typeface="Arial"/>
              <a:ea typeface="Arial"/>
              <a:cs typeface="Arial"/>
              <a:sym typeface="Arial"/>
            </a:endParaRPr>
          </a:p>
        </p:txBody>
      </p:sp>
      <p:sp>
        <p:nvSpPr>
          <p:cNvPr id="522" name="Google Shape;522;p4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523" name="Google Shape;523;p49"/>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 Normalização de Dados - 1FN 2FN 3FN</a:t>
            </a:r>
            <a:endParaRPr/>
          </a:p>
        </p:txBody>
      </p:sp>
      <p:pic>
        <p:nvPicPr>
          <p:cNvPr id="524" name="Google Shape;524;p49"/>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3"/>
          <p:cNvSpPr txBox="1"/>
          <p:nvPr>
            <p:ph type="title"/>
          </p:nvPr>
        </p:nvSpPr>
        <p:spPr>
          <a:xfrm>
            <a:off x="468312" y="47625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Agenda</a:t>
            </a:r>
            <a:endParaRPr/>
          </a:p>
        </p:txBody>
      </p:sp>
      <p:sp>
        <p:nvSpPr>
          <p:cNvPr id="219" name="Google Shape;219;p23"/>
          <p:cNvSpPr txBox="1"/>
          <p:nvPr>
            <p:ph idx="1" type="body"/>
          </p:nvPr>
        </p:nvSpPr>
        <p:spPr>
          <a:xfrm>
            <a:off x="1619250" y="1628775"/>
            <a:ext cx="7056437" cy="2590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Normalização</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Anomalias</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Dependência Funcional</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Dependência Funcional Parcial</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Dependência Funcional Transitiva</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Forma Normal</a:t>
            </a:r>
            <a:endParaRPr/>
          </a:p>
          <a:p>
            <a:pPr indent="-285750" lvl="1" marL="742950" rtl="0" algn="l">
              <a:lnSpc>
                <a:spcPct val="100000"/>
              </a:lnSpc>
              <a:spcBef>
                <a:spcPts val="320"/>
              </a:spcBef>
              <a:spcAft>
                <a:spcPts val="0"/>
              </a:spcAft>
              <a:buClr>
                <a:schemeClr val="accent2"/>
              </a:buClr>
              <a:buSzPts val="1280"/>
              <a:buFont typeface="Noto Sans Symbols"/>
              <a:buChar char="◻"/>
            </a:pPr>
            <a:r>
              <a:rPr b="1" i="0" lang="en-US" sz="1600" u="none">
                <a:solidFill>
                  <a:schemeClr val="dk1"/>
                </a:solidFill>
                <a:latin typeface="Arial"/>
                <a:ea typeface="Arial"/>
                <a:cs typeface="Arial"/>
                <a:sym typeface="Arial"/>
              </a:rPr>
              <a:t>1. FN</a:t>
            </a:r>
            <a:endParaRPr/>
          </a:p>
          <a:p>
            <a:pPr indent="-285750" lvl="1" marL="742950" rtl="0" algn="l">
              <a:lnSpc>
                <a:spcPct val="100000"/>
              </a:lnSpc>
              <a:spcBef>
                <a:spcPts val="320"/>
              </a:spcBef>
              <a:spcAft>
                <a:spcPts val="0"/>
              </a:spcAft>
              <a:buClr>
                <a:schemeClr val="accent2"/>
              </a:buClr>
              <a:buSzPts val="1280"/>
              <a:buFont typeface="Noto Sans Symbols"/>
              <a:buChar char="◻"/>
            </a:pPr>
            <a:r>
              <a:rPr b="1" i="0" lang="en-US" sz="1600" u="none">
                <a:solidFill>
                  <a:schemeClr val="dk1"/>
                </a:solidFill>
                <a:latin typeface="Arial"/>
                <a:ea typeface="Arial"/>
                <a:cs typeface="Arial"/>
                <a:sym typeface="Arial"/>
              </a:rPr>
              <a:t>2. FN</a:t>
            </a:r>
            <a:endParaRPr/>
          </a:p>
          <a:p>
            <a:pPr indent="-285750" lvl="1" marL="742950" rtl="0" algn="l">
              <a:lnSpc>
                <a:spcPct val="100000"/>
              </a:lnSpc>
              <a:spcBef>
                <a:spcPts val="320"/>
              </a:spcBef>
              <a:spcAft>
                <a:spcPts val="0"/>
              </a:spcAft>
              <a:buClr>
                <a:schemeClr val="accent2"/>
              </a:buClr>
              <a:buSzPts val="1280"/>
              <a:buFont typeface="Noto Sans Symbols"/>
              <a:buChar char="◻"/>
            </a:pPr>
            <a:r>
              <a:rPr b="1" i="0" lang="en-US" sz="1600" u="none">
                <a:solidFill>
                  <a:schemeClr val="dk1"/>
                </a:solidFill>
                <a:latin typeface="Arial"/>
                <a:ea typeface="Arial"/>
                <a:cs typeface="Arial"/>
                <a:sym typeface="Arial"/>
              </a:rPr>
              <a:t>3. FN</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Exercício</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Questionário - Kahoot</a:t>
            </a:r>
            <a:endParaRPr/>
          </a:p>
          <a:p>
            <a:pPr indent="-342900" lvl="0" marL="342900" rtl="0" algn="l">
              <a:lnSpc>
                <a:spcPct val="100000"/>
              </a:lnSpc>
              <a:spcBef>
                <a:spcPts val="440"/>
              </a:spcBef>
              <a:spcAft>
                <a:spcPts val="0"/>
              </a:spcAft>
              <a:buSzPts val="1650"/>
              <a:buNone/>
            </a:pPr>
            <a:r>
              <a:t/>
            </a:r>
            <a:endParaRPr b="0" i="0" sz="2200" u="none">
              <a:solidFill>
                <a:schemeClr val="dk1"/>
              </a:solidFill>
              <a:latin typeface="Arial"/>
              <a:ea typeface="Arial"/>
              <a:cs typeface="Arial"/>
              <a:sym typeface="Arial"/>
            </a:endParaRPr>
          </a:p>
          <a:p>
            <a:pPr indent="-238125" lvl="0" marL="342900" rtl="0" algn="l">
              <a:spcBef>
                <a:spcPts val="440"/>
              </a:spcBef>
              <a:spcAft>
                <a:spcPts val="0"/>
              </a:spcAft>
              <a:buSzPts val="1650"/>
              <a:buNone/>
            </a:pPr>
            <a:r>
              <a:t/>
            </a:r>
            <a:endParaRPr b="0" i="0" sz="2200" u="none">
              <a:solidFill>
                <a:schemeClr val="dk1"/>
              </a:solidFill>
              <a:latin typeface="Arial"/>
              <a:ea typeface="Arial"/>
              <a:cs typeface="Arial"/>
              <a:sym typeface="Arial"/>
            </a:endParaRPr>
          </a:p>
        </p:txBody>
      </p:sp>
      <p:sp>
        <p:nvSpPr>
          <p:cNvPr id="220" name="Google Shape;220;p2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221" name="Google Shape;221;p23"/>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 Normalização de Dados - 1FN 2FN 3FN</a:t>
            </a:r>
            <a:endParaRPr/>
          </a:p>
        </p:txBody>
      </p:sp>
      <p:pic>
        <p:nvPicPr>
          <p:cNvPr id="222" name="Google Shape;222;p23"/>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0"/>
          <p:cNvSpPr txBox="1"/>
          <p:nvPr>
            <p:ph type="title"/>
          </p:nvPr>
        </p:nvSpPr>
        <p:spPr>
          <a:xfrm>
            <a:off x="2916237" y="1916112"/>
            <a:ext cx="3384550" cy="19446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5400"/>
              <a:buFont typeface="Arial"/>
              <a:buNone/>
            </a:pPr>
            <a:r>
              <a:rPr b="0" i="0" lang="en-US" sz="5400" u="none">
                <a:solidFill>
                  <a:schemeClr val="dk1"/>
                </a:solidFill>
                <a:latin typeface="Arial"/>
                <a:ea typeface="Arial"/>
                <a:cs typeface="Arial"/>
                <a:sym typeface="Arial"/>
              </a:rPr>
              <a:t>Dúvidas</a:t>
            </a:r>
            <a:endParaRPr/>
          </a:p>
        </p:txBody>
      </p:sp>
      <p:sp>
        <p:nvSpPr>
          <p:cNvPr id="531" name="Google Shape;531;p5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532" name="Google Shape;532;p50"/>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 Normalização de Dados - 1FN 2FN 3FN</a:t>
            </a:r>
            <a:endParaRPr/>
          </a:p>
        </p:txBody>
      </p:sp>
      <p:sp>
        <p:nvSpPr>
          <p:cNvPr id="533" name="Google Shape;533;p50"/>
          <p:cNvSpPr txBox="1"/>
          <p:nvPr/>
        </p:nvSpPr>
        <p:spPr>
          <a:xfrm>
            <a:off x="3486150" y="3952875"/>
            <a:ext cx="4752975" cy="19446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Jose.wellington@uniceub.br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idx="4294967295"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Normalização de dados</a:t>
            </a:r>
            <a:endParaRPr/>
          </a:p>
        </p:txBody>
      </p:sp>
      <p:sp>
        <p:nvSpPr>
          <p:cNvPr id="230" name="Google Shape;230;p24"/>
          <p:cNvSpPr txBox="1"/>
          <p:nvPr>
            <p:ph idx="4294967295"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2400"/>
              <a:buFont typeface="Noto Sans Symbols"/>
              <a:buChar char="■"/>
            </a:pPr>
            <a:r>
              <a:rPr b="0" i="0" lang="en-US" sz="3200" u="none" cap="none" strike="noStrike">
                <a:solidFill>
                  <a:schemeClr val="dk1"/>
                </a:solidFill>
                <a:latin typeface="Arial"/>
                <a:ea typeface="Arial"/>
                <a:cs typeface="Arial"/>
                <a:sym typeface="Arial"/>
              </a:rPr>
              <a:t>Objetivos</a:t>
            </a:r>
            <a:r>
              <a:rPr b="0" i="0" lang="en-US" sz="2800" u="none" cap="none" strike="noStrike">
                <a:solidFill>
                  <a:schemeClr val="dk1"/>
                </a:solidFill>
                <a:latin typeface="Arial"/>
                <a:ea typeface="Arial"/>
                <a:cs typeface="Arial"/>
                <a:sym typeface="Arial"/>
              </a:rPr>
              <a:t>:</a:t>
            </a:r>
            <a:endParaRPr/>
          </a:p>
          <a:p>
            <a:pPr indent="-143509" lvl="1" marL="742950" marR="0" rtl="0" algn="l">
              <a:lnSpc>
                <a:spcPct val="100000"/>
              </a:lnSpc>
              <a:spcBef>
                <a:spcPts val="560"/>
              </a:spcBef>
              <a:spcAft>
                <a:spcPts val="0"/>
              </a:spcAft>
              <a:buClr>
                <a:schemeClr val="accent2"/>
              </a:buClr>
              <a:buSzPts val="2240"/>
              <a:buFont typeface="Noto Sans Symbols"/>
              <a:buNone/>
            </a:pPr>
            <a:r>
              <a:t/>
            </a:r>
            <a:endParaRPr b="0" i="0" sz="2800" u="none" cap="none" strike="noStrike">
              <a:solidFill>
                <a:schemeClr val="dk1"/>
              </a:solidFill>
              <a:latin typeface="Arial"/>
              <a:ea typeface="Arial"/>
              <a:cs typeface="Arial"/>
              <a:sym typeface="Arial"/>
            </a:endParaRPr>
          </a:p>
          <a:p>
            <a:pPr indent="-285750" lvl="1" marL="742950" marR="0" rtl="0" algn="just">
              <a:lnSpc>
                <a:spcPct val="100000"/>
              </a:lnSpc>
              <a:spcBef>
                <a:spcPts val="560"/>
              </a:spcBef>
              <a:spcAft>
                <a:spcPts val="0"/>
              </a:spcAft>
              <a:buClr>
                <a:schemeClr val="accent2"/>
              </a:buClr>
              <a:buSzPts val="2240"/>
              <a:buFont typeface="Noto Sans Symbols"/>
              <a:buChar char="◻"/>
            </a:pPr>
            <a:r>
              <a:rPr b="0" i="0" lang="en-US" sz="2800" u="none" cap="none" strike="noStrike">
                <a:solidFill>
                  <a:schemeClr val="dk1"/>
                </a:solidFill>
                <a:latin typeface="Arial"/>
                <a:ea typeface="Arial"/>
                <a:cs typeface="Arial"/>
                <a:sym typeface="Arial"/>
              </a:rPr>
              <a:t>Entender os conceitos, características e regras de modelagem de dados</a:t>
            </a:r>
            <a:r>
              <a:rPr b="0" i="0" lang="en-US" sz="2400" u="none" cap="none" strike="noStrike">
                <a:solidFill>
                  <a:schemeClr val="dk1"/>
                </a:solidFill>
                <a:latin typeface="Arial"/>
                <a:ea typeface="Arial"/>
                <a:cs typeface="Arial"/>
                <a:sym typeface="Arial"/>
              </a:rPr>
              <a:t>.</a:t>
            </a:r>
            <a:endParaRPr/>
          </a:p>
          <a:p>
            <a:pPr indent="-285750" lvl="1" marL="742950" marR="0" rtl="0" algn="just">
              <a:lnSpc>
                <a:spcPct val="100000"/>
              </a:lnSpc>
              <a:spcBef>
                <a:spcPts val="560"/>
              </a:spcBef>
              <a:spcAft>
                <a:spcPts val="0"/>
              </a:spcAft>
              <a:buClr>
                <a:schemeClr val="accent2"/>
              </a:buClr>
              <a:buSzPts val="2240"/>
              <a:buFont typeface="Noto Sans Symbols"/>
              <a:buChar char="◻"/>
            </a:pPr>
            <a:r>
              <a:rPr b="0" i="0" lang="en-US" sz="2800" u="none" cap="none" strike="noStrike">
                <a:solidFill>
                  <a:schemeClr val="dk1"/>
                </a:solidFill>
                <a:latin typeface="Arial"/>
                <a:ea typeface="Arial"/>
                <a:cs typeface="Arial"/>
                <a:sym typeface="Arial"/>
              </a:rPr>
              <a:t>Entender e fazer uso das regras de normalização</a:t>
            </a:r>
            <a:r>
              <a:rPr b="0" i="0" lang="en-US" sz="2400" u="none" cap="none" strike="noStrike">
                <a:solidFill>
                  <a:schemeClr val="dk1"/>
                </a:solidFill>
                <a:latin typeface="Arial"/>
                <a:ea typeface="Arial"/>
                <a:cs typeface="Arial"/>
                <a:sym typeface="Arial"/>
              </a:rPr>
              <a:t>.</a:t>
            </a:r>
            <a:endParaRPr/>
          </a:p>
        </p:txBody>
      </p:sp>
      <p:pic>
        <p:nvPicPr>
          <p:cNvPr id="231" name="Google Shape;231;p24"/>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232" name="Google Shape;232;p24"/>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 Normalização de Dados - 1FN 2FN 3FN</a:t>
            </a:r>
            <a:endParaRPr/>
          </a:p>
        </p:txBody>
      </p:sp>
      <p:sp>
        <p:nvSpPr>
          <p:cNvPr id="233" name="Google Shape;233;p2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5"/>
          <p:cNvSpPr txBox="1"/>
          <p:nvPr>
            <p:ph idx="4294967295"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Arial"/>
              <a:buNone/>
            </a:pPr>
            <a:r>
              <a:rPr b="0" i="0" lang="en-US" sz="4400" u="none" cap="none" strike="noStrike">
                <a:solidFill>
                  <a:schemeClr val="dk1"/>
                </a:solidFill>
                <a:latin typeface="Arial"/>
                <a:ea typeface="Arial"/>
                <a:cs typeface="Arial"/>
                <a:sym typeface="Arial"/>
              </a:rPr>
              <a:t>Normalização de dados</a:t>
            </a:r>
            <a:endParaRPr/>
          </a:p>
        </p:txBody>
      </p:sp>
      <p:pic>
        <p:nvPicPr>
          <p:cNvPr id="241" name="Google Shape;241;p25"/>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242" name="Google Shape;242;p2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243" name="Google Shape;243;p25"/>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 Normalização de Dados - 1FN 2FN 3FN</a:t>
            </a:r>
            <a:endParaRPr/>
          </a:p>
        </p:txBody>
      </p:sp>
      <p:pic>
        <p:nvPicPr>
          <p:cNvPr id="244" name="Google Shape;244;p25"/>
          <p:cNvPicPr preferRelativeResize="0"/>
          <p:nvPr/>
        </p:nvPicPr>
        <p:blipFill rotWithShape="1">
          <a:blip r:embed="rId4">
            <a:alphaModFix/>
          </a:blip>
          <a:srcRect b="0" l="0" r="0" t="0"/>
          <a:stretch/>
        </p:blipFill>
        <p:spPr>
          <a:xfrm>
            <a:off x="6804025" y="1844675"/>
            <a:ext cx="1952625" cy="2809875"/>
          </a:xfrm>
          <a:prstGeom prst="rect">
            <a:avLst/>
          </a:prstGeom>
          <a:noFill/>
          <a:ln>
            <a:noFill/>
          </a:ln>
        </p:spPr>
      </p:pic>
      <p:sp>
        <p:nvSpPr>
          <p:cNvPr id="245" name="Google Shape;245;p25"/>
          <p:cNvSpPr txBox="1"/>
          <p:nvPr/>
        </p:nvSpPr>
        <p:spPr>
          <a:xfrm>
            <a:off x="457200" y="1981200"/>
            <a:ext cx="6202362" cy="3886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Decomposição de esquemas para </a:t>
            </a:r>
            <a:r>
              <a:rPr b="1" i="0" lang="en-US" sz="2000" u="none">
                <a:solidFill>
                  <a:schemeClr val="dk1"/>
                </a:solidFill>
                <a:latin typeface="Arial"/>
                <a:ea typeface="Arial"/>
                <a:cs typeface="Arial"/>
                <a:sym typeface="Arial"/>
              </a:rPr>
              <a:t>evitar anomalias  (redundância de dados e inconsistência)</a:t>
            </a:r>
            <a:endParaRPr/>
          </a:p>
          <a:p>
            <a:pPr indent="-342900" lvl="0" marL="342900" marR="0" rtl="0" algn="just">
              <a:lnSpc>
                <a:spcPct val="150000"/>
              </a:lnSpc>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342900" lvl="0" marL="342900" marR="0" rtl="0" algn="just">
              <a:lnSpc>
                <a:spcPct val="15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Mecanismo formal para analisar esquemas de relações baseado nas </a:t>
            </a:r>
            <a:r>
              <a:rPr b="1" i="0" lang="en-US" sz="2000" u="none">
                <a:solidFill>
                  <a:schemeClr val="dk1"/>
                </a:solidFill>
                <a:latin typeface="Arial"/>
                <a:ea typeface="Arial"/>
                <a:cs typeface="Arial"/>
                <a:sym typeface="Arial"/>
              </a:rPr>
              <a:t>suas chaves </a:t>
            </a:r>
            <a:r>
              <a:rPr b="0" i="0" lang="en-US" sz="2000" u="none">
                <a:solidFill>
                  <a:schemeClr val="dk1"/>
                </a:solidFill>
                <a:latin typeface="Arial"/>
                <a:ea typeface="Arial"/>
                <a:cs typeface="Arial"/>
                <a:sym typeface="Arial"/>
              </a:rPr>
              <a:t>e nas </a:t>
            </a:r>
            <a:r>
              <a:rPr b="1" i="0" lang="en-US" sz="2000" u="none">
                <a:solidFill>
                  <a:schemeClr val="dk1"/>
                </a:solidFill>
                <a:latin typeface="Arial"/>
                <a:ea typeface="Arial"/>
                <a:cs typeface="Arial"/>
                <a:sym typeface="Arial"/>
              </a:rPr>
              <a:t>dependências funcionais </a:t>
            </a:r>
            <a:r>
              <a:rPr b="0" i="0" lang="en-US" sz="2000" u="none">
                <a:solidFill>
                  <a:schemeClr val="dk1"/>
                </a:solidFill>
                <a:latin typeface="Arial"/>
                <a:ea typeface="Arial"/>
                <a:cs typeface="Arial"/>
                <a:sym typeface="Arial"/>
              </a:rPr>
              <a:t>entre seus atributos.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6"/>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Times New Roman"/>
              <a:buNone/>
            </a:pPr>
            <a:fld id="{00000000-1234-1234-1234-123412341234}" type="slidenum">
              <a:rPr b="0" i="0" lang="en-US" sz="1400" u="none">
                <a:solidFill>
                  <a:schemeClr val="lt1"/>
                </a:solidFill>
                <a:latin typeface="Times New Roman"/>
                <a:ea typeface="Times New Roman"/>
                <a:cs typeface="Times New Roman"/>
                <a:sym typeface="Times New Roman"/>
              </a:rPr>
              <a:t>‹#›</a:t>
            </a:fld>
            <a:endParaRPr/>
          </a:p>
        </p:txBody>
      </p:sp>
      <p:sp>
        <p:nvSpPr>
          <p:cNvPr descr="Large confetti" id="252" name="Google Shape;252;p2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Tipos de Anomalias</a:t>
            </a:r>
            <a:endParaRPr/>
          </a:p>
        </p:txBody>
      </p:sp>
      <p:sp>
        <p:nvSpPr>
          <p:cNvPr id="253" name="Google Shape;253;p2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Anomalias de Atualização de Tabelas, Arquivos ou Relações:</a:t>
            </a:r>
            <a:endParaRPr/>
          </a:p>
          <a:p>
            <a:pPr indent="-342900" lvl="0" marL="342900" rtl="0" algn="just">
              <a:lnSpc>
                <a:spcPct val="100000"/>
              </a:lnSpc>
              <a:spcBef>
                <a:spcPts val="400"/>
              </a:spcBef>
              <a:spcAft>
                <a:spcPts val="0"/>
              </a:spcAft>
              <a:buSzPts val="1500"/>
              <a:buNone/>
            </a:pPr>
            <a:r>
              <a:t/>
            </a:r>
            <a:endParaRPr b="0" i="0" sz="2000" u="none">
              <a:solidFill>
                <a:schemeClr val="dk1"/>
              </a:solidFill>
              <a:latin typeface="Arial"/>
              <a:ea typeface="Arial"/>
              <a:cs typeface="Arial"/>
              <a:sym typeface="Arial"/>
            </a:endParaRPr>
          </a:p>
          <a:p>
            <a:pPr indent="-285750" lvl="1" marL="742950" rtl="0" algn="just">
              <a:lnSpc>
                <a:spcPct val="100000"/>
              </a:lnSpc>
              <a:spcBef>
                <a:spcPts val="400"/>
              </a:spcBef>
              <a:spcAft>
                <a:spcPts val="0"/>
              </a:spcAft>
              <a:buClr>
                <a:schemeClr val="accent2"/>
              </a:buClr>
              <a:buSzPts val="1600"/>
              <a:buFont typeface="Noto Sans Symbols"/>
              <a:buChar char="◻"/>
            </a:pPr>
            <a:r>
              <a:rPr b="1" i="0" lang="en-US" sz="2000" u="none">
                <a:solidFill>
                  <a:schemeClr val="dk1"/>
                </a:solidFill>
                <a:latin typeface="Arial"/>
                <a:ea typeface="Arial"/>
                <a:cs typeface="Arial"/>
                <a:sym typeface="Arial"/>
              </a:rPr>
              <a:t>De modificação</a:t>
            </a:r>
            <a:endParaRPr/>
          </a:p>
          <a:p>
            <a:pPr indent="-285750" lvl="1" marL="742950" rtl="0" algn="just">
              <a:lnSpc>
                <a:spcPct val="100000"/>
              </a:lnSpc>
              <a:spcBef>
                <a:spcPts val="400"/>
              </a:spcBef>
              <a:spcAft>
                <a:spcPts val="0"/>
              </a:spcAft>
              <a:buSzPts val="1600"/>
              <a:buNone/>
            </a:pPr>
            <a:r>
              <a:t/>
            </a:r>
            <a:endParaRPr b="1" i="0" sz="2000" u="none">
              <a:solidFill>
                <a:schemeClr val="dk1"/>
              </a:solidFill>
              <a:latin typeface="Arial"/>
              <a:ea typeface="Arial"/>
              <a:cs typeface="Arial"/>
              <a:sym typeface="Arial"/>
            </a:endParaRPr>
          </a:p>
          <a:p>
            <a:pPr indent="-285750" lvl="1" marL="742950" rtl="0" algn="just">
              <a:lnSpc>
                <a:spcPct val="100000"/>
              </a:lnSpc>
              <a:spcBef>
                <a:spcPts val="400"/>
              </a:spcBef>
              <a:spcAft>
                <a:spcPts val="0"/>
              </a:spcAft>
              <a:buClr>
                <a:schemeClr val="accent2"/>
              </a:buClr>
              <a:buSzPts val="1600"/>
              <a:buFont typeface="Noto Sans Symbols"/>
              <a:buChar char="◻"/>
            </a:pPr>
            <a:r>
              <a:rPr b="1" i="0" lang="en-US" sz="2000" u="none">
                <a:solidFill>
                  <a:schemeClr val="dk1"/>
                </a:solidFill>
                <a:latin typeface="Arial"/>
                <a:ea typeface="Arial"/>
                <a:cs typeface="Arial"/>
                <a:sym typeface="Arial"/>
              </a:rPr>
              <a:t>De exclusão</a:t>
            </a:r>
            <a:endParaRPr/>
          </a:p>
          <a:p>
            <a:pPr indent="-285750" lvl="1" marL="742950" rtl="0" algn="just">
              <a:lnSpc>
                <a:spcPct val="100000"/>
              </a:lnSpc>
              <a:spcBef>
                <a:spcPts val="400"/>
              </a:spcBef>
              <a:spcAft>
                <a:spcPts val="0"/>
              </a:spcAft>
              <a:buSzPts val="1600"/>
              <a:buNone/>
            </a:pPr>
            <a:r>
              <a:t/>
            </a:r>
            <a:endParaRPr b="1" i="0" sz="2000" u="none">
              <a:solidFill>
                <a:schemeClr val="dk1"/>
              </a:solidFill>
              <a:latin typeface="Arial"/>
              <a:ea typeface="Arial"/>
              <a:cs typeface="Arial"/>
              <a:sym typeface="Arial"/>
            </a:endParaRPr>
          </a:p>
          <a:p>
            <a:pPr indent="-285750" lvl="1" marL="742950" rtl="0" algn="just">
              <a:lnSpc>
                <a:spcPct val="100000"/>
              </a:lnSpc>
              <a:spcBef>
                <a:spcPts val="400"/>
              </a:spcBef>
              <a:spcAft>
                <a:spcPts val="0"/>
              </a:spcAft>
              <a:buClr>
                <a:schemeClr val="accent2"/>
              </a:buClr>
              <a:buSzPts val="1600"/>
              <a:buFont typeface="Noto Sans Symbols"/>
              <a:buChar char="◻"/>
            </a:pPr>
            <a:r>
              <a:rPr b="1" i="0" lang="en-US" sz="2000" u="none">
                <a:solidFill>
                  <a:schemeClr val="dk1"/>
                </a:solidFill>
                <a:latin typeface="Arial"/>
                <a:ea typeface="Arial"/>
                <a:cs typeface="Arial"/>
                <a:sym typeface="Arial"/>
              </a:rPr>
              <a:t>De inclusão</a:t>
            </a:r>
            <a:endParaRPr/>
          </a:p>
        </p:txBody>
      </p:sp>
      <p:pic>
        <p:nvPicPr>
          <p:cNvPr id="254" name="Google Shape;254;p26"/>
          <p:cNvPicPr preferRelativeResize="0"/>
          <p:nvPr/>
        </p:nvPicPr>
        <p:blipFill rotWithShape="1">
          <a:blip r:embed="rId3">
            <a:alphaModFix/>
          </a:blip>
          <a:srcRect b="0" l="0" r="0" t="0"/>
          <a:stretch/>
        </p:blipFill>
        <p:spPr>
          <a:xfrm>
            <a:off x="4572000" y="2957512"/>
            <a:ext cx="3787775" cy="2638425"/>
          </a:xfrm>
          <a:prstGeom prst="rect">
            <a:avLst/>
          </a:prstGeom>
          <a:noFill/>
          <a:ln>
            <a:noFill/>
          </a:ln>
        </p:spPr>
      </p:pic>
      <p:pic>
        <p:nvPicPr>
          <p:cNvPr id="255" name="Google Shape;255;p26"/>
          <p:cNvPicPr preferRelativeResize="0"/>
          <p:nvPr/>
        </p:nvPicPr>
        <p:blipFill rotWithShape="1">
          <a:blip r:embed="rId4">
            <a:alphaModFix/>
          </a:blip>
          <a:srcRect b="0" l="0" r="0" t="0"/>
          <a:stretch/>
        </p:blipFill>
        <p:spPr>
          <a:xfrm>
            <a:off x="7481887" y="508000"/>
            <a:ext cx="1439862" cy="495300"/>
          </a:xfrm>
          <a:prstGeom prst="rect">
            <a:avLst/>
          </a:prstGeom>
          <a:noFill/>
          <a:ln>
            <a:noFill/>
          </a:ln>
        </p:spPr>
      </p:pic>
      <p:sp>
        <p:nvSpPr>
          <p:cNvPr id="256" name="Google Shape;256;p26"/>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 Normalização de Dados - 1FN 2FN 3FN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7"/>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Times New Roman"/>
              <a:buNone/>
            </a:pPr>
            <a:fld id="{00000000-1234-1234-1234-123412341234}" type="slidenum">
              <a:rPr b="0" i="0" lang="en-US" sz="1400" u="none">
                <a:solidFill>
                  <a:schemeClr val="lt1"/>
                </a:solidFill>
                <a:latin typeface="Times New Roman"/>
                <a:ea typeface="Times New Roman"/>
                <a:cs typeface="Times New Roman"/>
                <a:sym typeface="Times New Roman"/>
              </a:rPr>
              <a:t>‹#›</a:t>
            </a:fld>
            <a:endParaRPr/>
          </a:p>
        </p:txBody>
      </p:sp>
      <p:sp>
        <p:nvSpPr>
          <p:cNvPr descr="Large confetti" id="263" name="Google Shape;263;p2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Anomalias de modificação</a:t>
            </a:r>
            <a:endParaRPr/>
          </a:p>
        </p:txBody>
      </p:sp>
      <p:sp>
        <p:nvSpPr>
          <p:cNvPr id="264" name="Google Shape;264;p27"/>
          <p:cNvSpPr txBox="1"/>
          <p:nvPr>
            <p:ph idx="1" type="body"/>
          </p:nvPr>
        </p:nvSpPr>
        <p:spPr>
          <a:xfrm>
            <a:off x="457200" y="1981200"/>
            <a:ext cx="5915025" cy="3886200"/>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Ocorrem quando existirem valores redundantes de dados para um mesmo atributo em tabelas distintas</a:t>
            </a:r>
            <a:endParaRPr/>
          </a:p>
        </p:txBody>
      </p:sp>
      <p:pic>
        <p:nvPicPr>
          <p:cNvPr id="265" name="Google Shape;265;p27"/>
          <p:cNvPicPr preferRelativeResize="0"/>
          <p:nvPr/>
        </p:nvPicPr>
        <p:blipFill rotWithShape="1">
          <a:blip r:embed="rId3">
            <a:alphaModFix/>
          </a:blip>
          <a:srcRect b="0" l="0" r="0" t="0"/>
          <a:stretch/>
        </p:blipFill>
        <p:spPr>
          <a:xfrm>
            <a:off x="4067175" y="3429000"/>
            <a:ext cx="4078287" cy="2273300"/>
          </a:xfrm>
          <a:prstGeom prst="rect">
            <a:avLst/>
          </a:prstGeom>
          <a:noFill/>
          <a:ln>
            <a:noFill/>
          </a:ln>
        </p:spPr>
      </p:pic>
      <p:pic>
        <p:nvPicPr>
          <p:cNvPr id="266" name="Google Shape;266;p27"/>
          <p:cNvPicPr preferRelativeResize="0"/>
          <p:nvPr/>
        </p:nvPicPr>
        <p:blipFill rotWithShape="1">
          <a:blip r:embed="rId4">
            <a:alphaModFix/>
          </a:blip>
          <a:srcRect b="0" l="0" r="0" t="0"/>
          <a:stretch/>
        </p:blipFill>
        <p:spPr>
          <a:xfrm>
            <a:off x="7481887" y="508000"/>
            <a:ext cx="1439862" cy="495300"/>
          </a:xfrm>
          <a:prstGeom prst="rect">
            <a:avLst/>
          </a:prstGeom>
          <a:noFill/>
          <a:ln>
            <a:noFill/>
          </a:ln>
        </p:spPr>
      </p:pic>
      <p:sp>
        <p:nvSpPr>
          <p:cNvPr id="267" name="Google Shape;267;p27"/>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 Normalização de Dados - 1FN 2FN 3FN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Times New Roman"/>
              <a:buNone/>
            </a:pPr>
            <a:fld id="{00000000-1234-1234-1234-123412341234}" type="slidenum">
              <a:rPr b="0" i="0" lang="en-US" sz="1400" u="none">
                <a:solidFill>
                  <a:schemeClr val="lt1"/>
                </a:solidFill>
                <a:latin typeface="Times New Roman"/>
                <a:ea typeface="Times New Roman"/>
                <a:cs typeface="Times New Roman"/>
                <a:sym typeface="Times New Roman"/>
              </a:rPr>
              <a:t>‹#›</a:t>
            </a:fld>
            <a:endParaRPr/>
          </a:p>
        </p:txBody>
      </p:sp>
      <p:sp>
        <p:nvSpPr>
          <p:cNvPr descr="Large confetti" id="274" name="Google Shape;274;p2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Anomalias de exclusão</a:t>
            </a:r>
            <a:endParaRPr/>
          </a:p>
        </p:txBody>
      </p:sp>
      <p:sp>
        <p:nvSpPr>
          <p:cNvPr id="275" name="Google Shape;275;p28"/>
          <p:cNvSpPr txBox="1"/>
          <p:nvPr>
            <p:ph idx="1" type="body"/>
          </p:nvPr>
        </p:nvSpPr>
        <p:spPr>
          <a:xfrm>
            <a:off x="457200" y="1981200"/>
            <a:ext cx="4043362" cy="38862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Oriundas do fato de a exclusão de uma informação causar a eventual perda de outra informação. </a:t>
            </a:r>
            <a:endParaRPr/>
          </a:p>
          <a:p>
            <a:pPr indent="-342900" lvl="0" marL="342900" rtl="0" algn="just">
              <a:lnSpc>
                <a:spcPct val="10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Isto pode ocorrer quando o atributo perdido involuntariamente não possuir um entidade própria que armazene a informação e precise abrigar-se em tabelas de outras classes de entidades.</a:t>
            </a:r>
            <a:endParaRPr/>
          </a:p>
        </p:txBody>
      </p:sp>
      <p:pic>
        <p:nvPicPr>
          <p:cNvPr id="276" name="Google Shape;276;p28"/>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277" name="Google Shape;277;p28"/>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 Normalização de Dados - 1FN 2FN 3FN</a:t>
            </a:r>
            <a:endParaRPr/>
          </a:p>
        </p:txBody>
      </p:sp>
      <p:pic>
        <p:nvPicPr>
          <p:cNvPr id="278" name="Google Shape;278;p28"/>
          <p:cNvPicPr preferRelativeResize="0"/>
          <p:nvPr/>
        </p:nvPicPr>
        <p:blipFill rotWithShape="1">
          <a:blip r:embed="rId4">
            <a:alphaModFix/>
          </a:blip>
          <a:srcRect b="0" l="0" r="0" t="0"/>
          <a:stretch/>
        </p:blipFill>
        <p:spPr>
          <a:xfrm>
            <a:off x="4705350" y="2636837"/>
            <a:ext cx="4216400" cy="2016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9"/>
          <p:cNvSpPr txBox="1"/>
          <p:nvPr/>
        </p:nvSpPr>
        <p:spPr>
          <a:xfrm>
            <a:off x="457200" y="6245225"/>
            <a:ext cx="2133600" cy="4762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Times New Roman"/>
              <a:buNone/>
            </a:pPr>
            <a:fld id="{00000000-1234-1234-1234-123412341234}" type="slidenum">
              <a:rPr b="0" i="0" lang="en-US" sz="1400" u="none">
                <a:solidFill>
                  <a:schemeClr val="lt1"/>
                </a:solidFill>
                <a:latin typeface="Times New Roman"/>
                <a:ea typeface="Times New Roman"/>
                <a:cs typeface="Times New Roman"/>
                <a:sym typeface="Times New Roman"/>
              </a:rPr>
              <a:t>‹#›</a:t>
            </a:fld>
            <a:endParaRPr/>
          </a:p>
        </p:txBody>
      </p:sp>
      <p:sp>
        <p:nvSpPr>
          <p:cNvPr descr="Large confetti" id="285" name="Google Shape;285;p2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Anomalias de inclusão</a:t>
            </a:r>
            <a:endParaRPr/>
          </a:p>
        </p:txBody>
      </p:sp>
      <p:sp>
        <p:nvSpPr>
          <p:cNvPr id="286" name="Google Shape;286;p29"/>
          <p:cNvSpPr txBox="1"/>
          <p:nvPr>
            <p:ph idx="1" type="body"/>
          </p:nvPr>
        </p:nvSpPr>
        <p:spPr>
          <a:xfrm>
            <a:off x="457200" y="1981200"/>
            <a:ext cx="5410200" cy="3886200"/>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Oriundas da inclusão de registros em tabela contendo informações </a:t>
            </a:r>
            <a:r>
              <a:rPr b="1" i="0" lang="en-US" sz="2000" u="none">
                <a:solidFill>
                  <a:srgbClr val="FF0000"/>
                </a:solidFill>
                <a:latin typeface="Arial"/>
                <a:ea typeface="Arial"/>
                <a:cs typeface="Arial"/>
                <a:sym typeface="Arial"/>
              </a:rPr>
              <a:t>incompletas</a:t>
            </a:r>
            <a:r>
              <a:rPr b="0" i="0" lang="en-US" sz="2000" u="none">
                <a:solidFill>
                  <a:schemeClr val="dk1"/>
                </a:solidFill>
                <a:latin typeface="Arial"/>
                <a:ea typeface="Arial"/>
                <a:cs typeface="Arial"/>
                <a:sym typeface="Arial"/>
              </a:rPr>
              <a:t>,  informações essas que devem ser parte de entidades ainda não definidas e que estejam se abrigando na tabela de outra classe de entidades.</a:t>
            </a:r>
            <a:endParaRPr/>
          </a:p>
          <a:p>
            <a:pPr indent="-247650" lvl="0" marL="342900" rtl="0" algn="l">
              <a:spcBef>
                <a:spcPts val="400"/>
              </a:spcBef>
              <a:spcAft>
                <a:spcPts val="0"/>
              </a:spcAft>
              <a:buSzPts val="1500"/>
              <a:buNone/>
            </a:pPr>
            <a:r>
              <a:t/>
            </a:r>
            <a:endParaRPr b="0" i="0" sz="2000" u="none">
              <a:solidFill>
                <a:schemeClr val="dk1"/>
              </a:solidFill>
              <a:latin typeface="Arial"/>
              <a:ea typeface="Arial"/>
              <a:cs typeface="Arial"/>
              <a:sym typeface="Arial"/>
            </a:endParaRPr>
          </a:p>
        </p:txBody>
      </p:sp>
      <p:pic>
        <p:nvPicPr>
          <p:cNvPr id="287" name="Google Shape;287;p29"/>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pic>
        <p:nvPicPr>
          <p:cNvPr id="288" name="Google Shape;288;p29"/>
          <p:cNvPicPr preferRelativeResize="0"/>
          <p:nvPr/>
        </p:nvPicPr>
        <p:blipFill rotWithShape="1">
          <a:blip r:embed="rId4">
            <a:alphaModFix/>
          </a:blip>
          <a:srcRect b="0" l="0" r="0" t="0"/>
          <a:stretch/>
        </p:blipFill>
        <p:spPr>
          <a:xfrm>
            <a:off x="5148262" y="4365625"/>
            <a:ext cx="3540125" cy="2217737"/>
          </a:xfrm>
          <a:prstGeom prst="rect">
            <a:avLst/>
          </a:prstGeom>
          <a:noFill/>
          <a:ln>
            <a:noFill/>
          </a:ln>
        </p:spPr>
      </p:pic>
      <p:sp>
        <p:nvSpPr>
          <p:cNvPr id="289" name="Google Shape;289;p29"/>
          <p:cNvSpPr txBox="1"/>
          <p:nvPr/>
        </p:nvSpPr>
        <p:spPr>
          <a:xfrm>
            <a:off x="2051050"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 Normalização de Dados - 1FN 2FN 3FN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6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8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7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