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 id="2147483666" r:id="rId6"/>
    <p:sldMasterId id="2147483667" r:id="rId7"/>
    <p:sldMasterId id="2147483668" r:id="rId8"/>
    <p:sldMasterId id="214748366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Lst>
  <p:sldSz cy="6858000" cx="9144000"/>
  <p:notesSz cx="6724650" cy="9774225"/>
  <p:embeddedFontLst>
    <p:embeddedFont>
      <p:font typeface="Arial Black"/>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79">
          <p15:clr>
            <a:srgbClr val="000000"/>
          </p15:clr>
        </p15:guide>
        <p15:guide id="2" pos="211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79" orient="horz"/>
        <p:guide pos="211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2" Type="http://schemas.openxmlformats.org/officeDocument/2006/relationships/font" Target="fonts/ArialBlack-regular.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08412"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283700"/>
            <a:ext cx="2914650" cy="4889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11" name="Google Shape;211;p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314" name="Google Shape;314;p1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0: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25" name="Google Shape;325;p11: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11: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7" name="Google Shape;327;p11: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337" name="Google Shape;337;p1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12: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3: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46" name="Google Shape;346;p13: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13: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8" name="Google Shape;348;p13: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4: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58" name="Google Shape;358;p14: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14: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0" name="Google Shape;360;p14: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71" name="Google Shape;371;p15: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15: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3" name="Google Shape;373;p15: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384" name="Google Shape;384;p1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16: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7: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93" name="Google Shape;393;p17: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17: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5" name="Google Shape;395;p17: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8: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05" name="Google Shape;405;p18: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18: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7" name="Google Shape;407;p18: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9: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18" name="Google Shape;418;p19: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19: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0" name="Google Shape;420;p19: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21" name="Google Shape;22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30" name="Google Shape;430;p20: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20: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2" name="Google Shape;432;p20: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1: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44" name="Google Shape;444;p21: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21: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6" name="Google Shape;446;p21: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61" name="Google Shape;461;p2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2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4: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4: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5: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2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6: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7: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8: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2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9: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2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0: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30" name="Google Shape;530;p3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30: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36" name="Google Shape;236;p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1: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39" name="Google Shape;539;p31: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31: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1" name="Google Shape;541;p31: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2: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52" name="Google Shape;552;p32: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3" name="Google Shape;553;p32: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4" name="Google Shape;554;p32: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3: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64" name="Google Shape;56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22518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4: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73" name="Google Shape;57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22518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db18a9d43f_0_0: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87" name="Google Shape;587;gdb18a9d43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22518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5: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97" name="Google Shape;597;p3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35: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607" name="Google Shape;607;p36: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8" name="Google Shape;608;p36: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609" name="Google Shape;609;p36: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b18a9d43f_0_14: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617" name="Google Shape;617;gdb18a9d43f_0_14: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gdb18a9d43f_0_14: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619" name="Google Shape;619;gdb18a9d43f_0_14: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db18a9d43f_0_24: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627" name="Google Shape;627;gdb18a9d43f_0_24: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gdb18a9d43f_0_24: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629" name="Google Shape;629;gdb18a9d43f_0_24: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db18a9d43f_0_34: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637" name="Google Shape;637;gdb18a9d43f_0_34: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gdb18a9d43f_0_34: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639" name="Google Shape;639;gdb18a9d43f_0_34: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246" name="Google Shape;246;p4: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4: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8" name="Google Shape;248;p4: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7: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647" name="Google Shape;647;p3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3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7" name="Google Shape;657;p3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3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257" name="Google Shape;257;p5: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5: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59" name="Google Shape;259;p5: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269" name="Google Shape;269;p6: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6: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1" name="Google Shape;271;p6: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281" name="Google Shape;281;p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292" name="Google Shape;292;p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303" name="Google Shape;303;p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9: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9" name="Shape 29"/>
        <p:cNvGrpSpPr/>
        <p:nvPr/>
      </p:nvGrpSpPr>
      <p:grpSpPr>
        <a:xfrm>
          <a:off x="0" y="0"/>
          <a:ext cx="0" cy="0"/>
          <a:chOff x="0" y="0"/>
          <a:chExt cx="0" cy="0"/>
        </a:xfrm>
      </p:grpSpPr>
      <p:sp>
        <p:nvSpPr>
          <p:cNvPr id="30" name="Google Shape;3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32" name="Google Shape;32;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16" name="Shape 116"/>
        <p:cNvGrpSpPr/>
        <p:nvPr/>
      </p:nvGrpSpPr>
      <p:grpSpPr>
        <a:xfrm>
          <a:off x="0" y="0"/>
          <a:ext cx="0" cy="0"/>
          <a:chOff x="0" y="0"/>
          <a:chExt cx="0" cy="0"/>
        </a:xfrm>
      </p:grpSpPr>
      <p:sp>
        <p:nvSpPr>
          <p:cNvPr id="117" name="Google Shape;117;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21" name="Shape 121"/>
        <p:cNvGrpSpPr/>
        <p:nvPr/>
      </p:nvGrpSpPr>
      <p:grpSpPr>
        <a:xfrm>
          <a:off x="0" y="0"/>
          <a:ext cx="0" cy="0"/>
          <a:chOff x="0" y="0"/>
          <a:chExt cx="0" cy="0"/>
        </a:xfrm>
      </p:grpSpPr>
      <p:sp>
        <p:nvSpPr>
          <p:cNvPr id="122" name="Google Shape;1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4" name="Google Shape;124;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5" name="Google Shape;125;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6" name="Google Shape;126;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7" name="Google Shape;127;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3" name="Google Shape;133;p1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4" name="Google Shape;134;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37" name="Shape 137"/>
        <p:cNvGrpSpPr/>
        <p:nvPr/>
      </p:nvGrpSpPr>
      <p:grpSpPr>
        <a:xfrm>
          <a:off x="0" y="0"/>
          <a:ext cx="0" cy="0"/>
          <a:chOff x="0" y="0"/>
          <a:chExt cx="0" cy="0"/>
        </a:xfrm>
      </p:grpSpPr>
      <p:sp>
        <p:nvSpPr>
          <p:cNvPr id="138" name="Google Shape;13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140" name="Google Shape;140;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59" name="Shape 159"/>
        <p:cNvGrpSpPr/>
        <p:nvPr/>
      </p:nvGrpSpPr>
      <p:grpSpPr>
        <a:xfrm>
          <a:off x="0" y="0"/>
          <a:ext cx="0" cy="0"/>
          <a:chOff x="0" y="0"/>
          <a:chExt cx="0" cy="0"/>
        </a:xfrm>
      </p:grpSpPr>
      <p:sp>
        <p:nvSpPr>
          <p:cNvPr id="160" name="Google Shape;160;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1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83" name="Shape 183"/>
        <p:cNvGrpSpPr/>
        <p:nvPr/>
      </p:nvGrpSpPr>
      <p:grpSpPr>
        <a:xfrm>
          <a:off x="0" y="0"/>
          <a:ext cx="0" cy="0"/>
          <a:chOff x="0" y="0"/>
          <a:chExt cx="0" cy="0"/>
        </a:xfrm>
      </p:grpSpPr>
      <p:sp>
        <p:nvSpPr>
          <p:cNvPr id="184" name="Google Shape;184;p20"/>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20"/>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86" name="Google Shape;186;p2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05" name="Shape 205"/>
        <p:cNvGrpSpPr/>
        <p:nvPr/>
      </p:nvGrpSpPr>
      <p:grpSpPr>
        <a:xfrm>
          <a:off x="0" y="0"/>
          <a:ext cx="0" cy="0"/>
          <a:chOff x="0" y="0"/>
          <a:chExt cx="0" cy="0"/>
        </a:xfrm>
      </p:grpSpPr>
      <p:sp>
        <p:nvSpPr>
          <p:cNvPr id="206" name="Google Shape;206;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08" name="Google Shape;208;p2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1" name="Shape 51"/>
        <p:cNvGrpSpPr/>
        <p:nvPr/>
      </p:nvGrpSpPr>
      <p:grpSpPr>
        <a:xfrm>
          <a:off x="0" y="0"/>
          <a:ext cx="0" cy="0"/>
          <a:chOff x="0" y="0"/>
          <a:chExt cx="0" cy="0"/>
        </a:xfrm>
      </p:grpSpPr>
      <p:sp>
        <p:nvSpPr>
          <p:cNvPr id="52" name="Google Shape;52;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73" name="Shape 73"/>
        <p:cNvGrpSpPr/>
        <p:nvPr/>
      </p:nvGrpSpPr>
      <p:grpSpPr>
        <a:xfrm>
          <a:off x="0" y="0"/>
          <a:ext cx="0" cy="0"/>
          <a:chOff x="0" y="0"/>
          <a:chExt cx="0" cy="0"/>
        </a:xfrm>
      </p:grpSpPr>
      <p:sp>
        <p:nvSpPr>
          <p:cNvPr id="74" name="Google Shape;74;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9" name="Shape 79"/>
        <p:cNvGrpSpPr/>
        <p:nvPr/>
      </p:nvGrpSpPr>
      <p:grpSpPr>
        <a:xfrm>
          <a:off x="0" y="0"/>
          <a:ext cx="0" cy="0"/>
          <a:chOff x="0" y="0"/>
          <a:chExt cx="0" cy="0"/>
        </a:xfrm>
      </p:grpSpPr>
      <p:sp>
        <p:nvSpPr>
          <p:cNvPr id="80" name="Google Shape;80;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83" name="Shape 83"/>
        <p:cNvGrpSpPr/>
        <p:nvPr/>
      </p:nvGrpSpPr>
      <p:grpSpPr>
        <a:xfrm>
          <a:off x="0" y="0"/>
          <a:ext cx="0" cy="0"/>
          <a:chOff x="0" y="0"/>
          <a:chExt cx="0" cy="0"/>
        </a:xfrm>
      </p:grpSpPr>
      <p:sp>
        <p:nvSpPr>
          <p:cNvPr id="84" name="Google Shape;84;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0" name="Shape 90"/>
        <p:cNvGrpSpPr/>
        <p:nvPr/>
      </p:nvGrpSpPr>
      <p:grpSpPr>
        <a:xfrm>
          <a:off x="0" y="0"/>
          <a:ext cx="0" cy="0"/>
          <a:chOff x="0" y="0"/>
          <a:chExt cx="0" cy="0"/>
        </a:xfrm>
      </p:grpSpPr>
      <p:sp>
        <p:nvSpPr>
          <p:cNvPr id="91" name="Google Shape;91;p9"/>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6" name="Shape 96"/>
        <p:cNvGrpSpPr/>
        <p:nvPr/>
      </p:nvGrpSpPr>
      <p:grpSpPr>
        <a:xfrm>
          <a:off x="0" y="0"/>
          <a:ext cx="0" cy="0"/>
          <a:chOff x="0" y="0"/>
          <a:chExt cx="0" cy="0"/>
        </a:xfrm>
      </p:grpSpPr>
      <p:sp>
        <p:nvSpPr>
          <p:cNvPr id="97" name="Google Shape;97;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2" name="Shape 102"/>
        <p:cNvGrpSpPr/>
        <p:nvPr/>
      </p:nvGrpSpPr>
      <p:grpSpPr>
        <a:xfrm>
          <a:off x="0" y="0"/>
          <a:ext cx="0" cy="0"/>
          <a:chOff x="0" y="0"/>
          <a:chExt cx="0" cy="0"/>
        </a:xfrm>
      </p:grpSpPr>
      <p:sp>
        <p:nvSpPr>
          <p:cNvPr id="103" name="Google Shape;103;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05" name="Google Shape;105;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06" name="Google Shape;106;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9" name="Shape 109"/>
        <p:cNvGrpSpPr/>
        <p:nvPr/>
      </p:nvGrpSpPr>
      <p:grpSpPr>
        <a:xfrm>
          <a:off x="0" y="0"/>
          <a:ext cx="0" cy="0"/>
          <a:chOff x="0" y="0"/>
          <a:chExt cx="0" cy="0"/>
        </a:xfrm>
      </p:grpSpPr>
      <p:sp>
        <p:nvSpPr>
          <p:cNvPr id="110" name="Google Shape;110;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2" name="Google Shape;11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3" name="Google Shape;113;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24" name="Google Shape;24;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5" name="Google Shape;25;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 name="Google Shape;26;p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7" name="Google Shape;27;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8" name="Google Shape;28;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grpSp>
        <p:nvGrpSpPr>
          <p:cNvPr id="36" name="Google Shape;36;p3"/>
          <p:cNvGrpSpPr/>
          <p:nvPr/>
        </p:nvGrpSpPr>
        <p:grpSpPr>
          <a:xfrm>
            <a:off x="0" y="0"/>
            <a:ext cx="8985250" cy="611187"/>
            <a:chOff x="0" y="0"/>
            <a:chExt cx="5660" cy="385"/>
          </a:xfrm>
        </p:grpSpPr>
        <p:sp>
          <p:nvSpPr>
            <p:cNvPr id="37" name="Google Shape;37;p3"/>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 name="Google Shape;38;p3"/>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 name="Google Shape;39;p3"/>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 name="Google Shape;40;p3"/>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 name="Google Shape;41;p3"/>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 name="Google Shape;42;p3"/>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 name="Google Shape;43;p3"/>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 name="Google Shape;44;p3"/>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5" name="Google Shape;45;p3"/>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6" name="Google Shape;46;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7" name="Google Shape;47;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8" name="Google Shape;48;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9" name="Google Shape;4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50" name="Google Shape;50;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9" name="Google Shape;59;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60" name="Google Shape;60;p5"/>
          <p:cNvGrpSpPr/>
          <p:nvPr/>
        </p:nvGrpSpPr>
        <p:grpSpPr>
          <a:xfrm>
            <a:off x="0" y="0"/>
            <a:ext cx="9144000" cy="546100"/>
            <a:chOff x="0" y="0"/>
            <a:chExt cx="5760" cy="344"/>
          </a:xfrm>
        </p:grpSpPr>
        <p:sp>
          <p:nvSpPr>
            <p:cNvPr id="61" name="Google Shape;61;p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 name="Google Shape;62;p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 name="Google Shape;63;p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 name="Google Shape;64;p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 name="Google Shape;65;p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 name="Google Shape;66;p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 name="Google Shape;67;p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 name="Google Shape;68;p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 name="Google Shape;69;p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0" name="Google Shape;70;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1" name="Google Shape;71;p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 name="Google Shape;72;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grpSp>
        <p:nvGrpSpPr>
          <p:cNvPr id="144" name="Google Shape;144;p17"/>
          <p:cNvGrpSpPr/>
          <p:nvPr/>
        </p:nvGrpSpPr>
        <p:grpSpPr>
          <a:xfrm>
            <a:off x="0" y="0"/>
            <a:ext cx="9144000" cy="546100"/>
            <a:chOff x="0" y="0"/>
            <a:chExt cx="5760" cy="344"/>
          </a:xfrm>
        </p:grpSpPr>
        <p:sp>
          <p:nvSpPr>
            <p:cNvPr id="145" name="Google Shape;145;p17"/>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6" name="Google Shape;146;p17"/>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7" name="Google Shape;147;p17"/>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8" name="Google Shape;148;p17"/>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9" name="Google Shape;149;p17"/>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 name="Google Shape;150;p17"/>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1" name="Google Shape;151;p17"/>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2" name="Google Shape;152;p17"/>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 name="Google Shape;153;p17"/>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54" name="Google Shape;154;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5" name="Google Shape;155;p1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6" name="Google Shape;156;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57" name="Google Shape;157;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158" name="Google Shape;158;p1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grpSp>
        <p:nvGrpSpPr>
          <p:cNvPr id="164" name="Google Shape;164;p19"/>
          <p:cNvGrpSpPr/>
          <p:nvPr/>
        </p:nvGrpSpPr>
        <p:grpSpPr>
          <a:xfrm>
            <a:off x="0" y="0"/>
            <a:ext cx="9336087" cy="6667500"/>
            <a:chOff x="0" y="0"/>
            <a:chExt cx="5881" cy="4200"/>
          </a:xfrm>
        </p:grpSpPr>
        <p:sp>
          <p:nvSpPr>
            <p:cNvPr id="165" name="Google Shape;165;p19"/>
            <p:cNvSpPr txBox="1"/>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6" name="Google Shape;166;p19"/>
            <p:cNvSpPr txBox="1"/>
            <p:nvPr/>
          </p:nvSpPr>
          <p:spPr>
            <a:xfrm>
              <a:off x="1081" y="1065"/>
              <a:ext cx="4800" cy="1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67" name="Google Shape;167;p19"/>
            <p:cNvGrpSpPr/>
            <p:nvPr/>
          </p:nvGrpSpPr>
          <p:grpSpPr>
            <a:xfrm>
              <a:off x="0" y="672"/>
              <a:ext cx="1737" cy="1885"/>
              <a:chOff x="0" y="672"/>
              <a:chExt cx="1737" cy="1885"/>
            </a:xfrm>
          </p:grpSpPr>
          <p:sp>
            <p:nvSpPr>
              <p:cNvPr id="168" name="Google Shape;168;p19"/>
              <p:cNvSpPr txBox="1"/>
              <p:nvPr/>
            </p:nvSpPr>
            <p:spPr>
              <a:xfrm>
                <a:off x="361" y="22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9" name="Google Shape;169;p19"/>
              <p:cNvSpPr txBox="1"/>
              <p:nvPr/>
            </p:nvSpPr>
            <p:spPr>
              <a:xfrm>
                <a:off x="1081" y="1065"/>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0" name="Google Shape;170;p19"/>
              <p:cNvSpPr txBox="1"/>
              <p:nvPr/>
            </p:nvSpPr>
            <p:spPr>
              <a:xfrm>
                <a:off x="1437" y="672"/>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1" name="Google Shape;171;p19"/>
              <p:cNvSpPr txBox="1"/>
              <p:nvPr/>
            </p:nvSpPr>
            <p:spPr>
              <a:xfrm>
                <a:off x="719" y="2257"/>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2" name="Google Shape;172;p19"/>
              <p:cNvSpPr txBox="1"/>
              <p:nvPr/>
            </p:nvSpPr>
            <p:spPr>
              <a:xfrm>
                <a:off x="1437" y="1065"/>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3" name="Google Shape;173;p19"/>
              <p:cNvSpPr txBox="1"/>
              <p:nvPr/>
            </p:nvSpPr>
            <p:spPr>
              <a:xfrm>
                <a:off x="719" y="1464"/>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4" name="Google Shape;174;p19"/>
              <p:cNvSpPr txBox="1"/>
              <p:nvPr/>
            </p:nvSpPr>
            <p:spPr>
              <a:xfrm>
                <a:off x="0" y="1464"/>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5" name="Google Shape;175;p19"/>
              <p:cNvSpPr txBox="1"/>
              <p:nvPr/>
            </p:nvSpPr>
            <p:spPr>
              <a:xfrm>
                <a:off x="1081" y="1464"/>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6" name="Google Shape;176;p19"/>
              <p:cNvSpPr txBox="1"/>
              <p:nvPr/>
            </p:nvSpPr>
            <p:spPr>
              <a:xfrm>
                <a:off x="361" y="1857"/>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7" name="Google Shape;177;p19"/>
              <p:cNvSpPr txBox="1"/>
              <p:nvPr/>
            </p:nvSpPr>
            <p:spPr>
              <a:xfrm>
                <a:off x="719" y="18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178" name="Google Shape;178;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9" name="Google Shape;179;p1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0" name="Google Shape;180;p1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81" name="Google Shape;181;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82" name="Google Shape;182;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grpSp>
        <p:nvGrpSpPr>
          <p:cNvPr id="190" name="Google Shape;190;p21"/>
          <p:cNvGrpSpPr/>
          <p:nvPr/>
        </p:nvGrpSpPr>
        <p:grpSpPr>
          <a:xfrm>
            <a:off x="0" y="0"/>
            <a:ext cx="8985250" cy="611187"/>
            <a:chOff x="0" y="0"/>
            <a:chExt cx="5660" cy="385"/>
          </a:xfrm>
        </p:grpSpPr>
        <p:sp>
          <p:nvSpPr>
            <p:cNvPr id="191" name="Google Shape;191;p21"/>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2" name="Google Shape;192;p21"/>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3" name="Google Shape;193;p21"/>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4" name="Google Shape;194;p21"/>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5" name="Google Shape;195;p21"/>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6" name="Google Shape;196;p21"/>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7" name="Google Shape;197;p21"/>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8" name="Google Shape;198;p21"/>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9" name="Google Shape;199;p21"/>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00" name="Google Shape;200;p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1" name="Google Shape;201;p2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2" name="Google Shape;202;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03" name="Google Shape;203;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204" name="Google Shape;204;p2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png"/><Relationship Id="rId5"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8.png"/><Relationship Id="rId5"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idx="1" type="subTitle"/>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b="0" i="0" lang="en-US" sz="2400" u="none">
                <a:solidFill>
                  <a:schemeClr val="dk1"/>
                </a:solidFill>
                <a:latin typeface="Arial"/>
                <a:ea typeface="Arial"/>
                <a:cs typeface="Arial"/>
                <a:sym typeface="Arial"/>
              </a:rPr>
              <a:t> </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Prof Wellington</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Jose.wellington@uniceub.br</a:t>
            </a:r>
            <a:endParaRPr/>
          </a:p>
        </p:txBody>
      </p:sp>
      <p:sp>
        <p:nvSpPr>
          <p:cNvPr id="215" name="Google Shape;215;p23"/>
          <p:cNvSpPr txBox="1"/>
          <p:nvPr>
            <p:ph type="ctrTitle"/>
          </p:nvPr>
        </p:nvSpPr>
        <p:spPr>
          <a:xfrm>
            <a:off x="2843212" y="2205037"/>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3200"/>
              <a:buFont typeface="Arial"/>
              <a:buNone/>
            </a:pPr>
            <a:br>
              <a:rPr b="0" i="0" lang="en-US" sz="3200" u="none">
                <a:solidFill>
                  <a:schemeClr val="lt1"/>
                </a:solidFill>
                <a:latin typeface="Arial"/>
                <a:ea typeface="Arial"/>
                <a:cs typeface="Arial"/>
                <a:sym typeface="Arial"/>
              </a:rPr>
            </a:br>
            <a:r>
              <a:rPr b="1" i="0" lang="en-US" sz="2400" u="none">
                <a:solidFill>
                  <a:srgbClr val="FFFFFF"/>
                </a:solidFill>
                <a:latin typeface="Arial"/>
                <a:ea typeface="Arial"/>
                <a:cs typeface="Arial"/>
                <a:sym typeface="Arial"/>
              </a:rPr>
              <a:t>Normalização de dados</a:t>
            </a:r>
            <a:br>
              <a:rPr b="1" i="0" lang="en-US" sz="2400" u="none">
                <a:solidFill>
                  <a:srgbClr val="FFFFFF"/>
                </a:solidFill>
                <a:latin typeface="Arial"/>
                <a:ea typeface="Arial"/>
                <a:cs typeface="Arial"/>
                <a:sym typeface="Arial"/>
              </a:rPr>
            </a:br>
            <a:r>
              <a:rPr b="1" i="0" lang="en-US" sz="2400" u="none">
                <a:solidFill>
                  <a:srgbClr val="FFFFFF"/>
                </a:solidFill>
                <a:latin typeface="Arial"/>
                <a:ea typeface="Arial"/>
                <a:cs typeface="Arial"/>
                <a:sym typeface="Arial"/>
              </a:rPr>
              <a:t>1. 2. 3. Forma Normal</a:t>
            </a:r>
            <a:br>
              <a:rPr b="1" i="0" lang="en-US" sz="2400" u="none">
                <a:solidFill>
                  <a:srgbClr val="FFFFFF"/>
                </a:solidFill>
                <a:latin typeface="Arial"/>
                <a:ea typeface="Arial"/>
                <a:cs typeface="Arial"/>
                <a:sym typeface="Arial"/>
              </a:rPr>
            </a:br>
            <a:r>
              <a:rPr b="1" i="0" lang="en-US" sz="2400" u="none">
                <a:solidFill>
                  <a:srgbClr val="FFFFFF"/>
                </a:solidFill>
                <a:latin typeface="Arial"/>
                <a:ea typeface="Arial"/>
                <a:cs typeface="Arial"/>
                <a:sym typeface="Arial"/>
              </a:rPr>
              <a:t>FNBC</a:t>
            </a:r>
            <a:br>
              <a:rPr b="1" i="0" lang="en-US" sz="2400" u="none">
                <a:solidFill>
                  <a:srgbClr val="FFFFFF"/>
                </a:solidFill>
                <a:latin typeface="Arial"/>
                <a:ea typeface="Arial"/>
                <a:cs typeface="Arial"/>
                <a:sym typeface="Arial"/>
              </a:rPr>
            </a:br>
            <a:br>
              <a:rPr b="0" i="0" lang="en-US" sz="2800" u="none">
                <a:solidFill>
                  <a:schemeClr val="lt1"/>
                </a:solidFill>
                <a:latin typeface="Arial"/>
                <a:ea typeface="Arial"/>
                <a:cs typeface="Arial"/>
                <a:sym typeface="Arial"/>
              </a:rPr>
            </a:br>
            <a:br>
              <a:rPr b="0" i="0" lang="en-US" sz="5400" u="none">
                <a:solidFill>
                  <a:schemeClr val="dk1"/>
                </a:solidFill>
                <a:latin typeface="Arial"/>
                <a:ea typeface="Arial"/>
                <a:cs typeface="Arial"/>
                <a:sym typeface="Arial"/>
              </a:rPr>
            </a:br>
            <a:endParaRPr/>
          </a:p>
        </p:txBody>
      </p:sp>
      <p:sp>
        <p:nvSpPr>
          <p:cNvPr id="216" name="Google Shape;216;p2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17" name="Google Shape;217;p2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218" name="Google Shape;218;p23"/>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imes New Roman"/>
              <a:buNone/>
            </a:pPr>
            <a:fld id="{00000000-1234-1234-1234-123412341234}" type="slidenum">
              <a:rPr b="0" i="0" lang="en-US" sz="1400" u="none">
                <a:solidFill>
                  <a:schemeClr val="lt1"/>
                </a:solidFill>
                <a:latin typeface="Times New Roman"/>
                <a:ea typeface="Times New Roman"/>
                <a:cs typeface="Times New Roman"/>
                <a:sym typeface="Times New Roman"/>
              </a:rPr>
              <a:t>‹#›</a:t>
            </a:fld>
            <a:endParaRPr/>
          </a:p>
        </p:txBody>
      </p:sp>
      <p:sp>
        <p:nvSpPr>
          <p:cNvPr descr="Large confetti" id="318" name="Google Shape;318;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Anomalias de inclusão</a:t>
            </a:r>
            <a:endParaRPr/>
          </a:p>
        </p:txBody>
      </p:sp>
      <p:sp>
        <p:nvSpPr>
          <p:cNvPr id="319" name="Google Shape;319;p32"/>
          <p:cNvSpPr txBox="1"/>
          <p:nvPr>
            <p:ph idx="1" type="body"/>
          </p:nvPr>
        </p:nvSpPr>
        <p:spPr>
          <a:xfrm>
            <a:off x="457200" y="1981200"/>
            <a:ext cx="54102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Oriundas da inclusão de registros em tabela contendo informações </a:t>
            </a:r>
            <a:r>
              <a:rPr b="0" i="0" lang="en-US" sz="2000" u="none">
                <a:solidFill>
                  <a:srgbClr val="FF0000"/>
                </a:solidFill>
                <a:latin typeface="Arial"/>
                <a:ea typeface="Arial"/>
                <a:cs typeface="Arial"/>
                <a:sym typeface="Arial"/>
              </a:rPr>
              <a:t>incompletas</a:t>
            </a:r>
            <a:r>
              <a:rPr b="0" i="0" lang="en-US" sz="2000" u="none">
                <a:solidFill>
                  <a:schemeClr val="dk1"/>
                </a:solidFill>
                <a:latin typeface="Arial"/>
                <a:ea typeface="Arial"/>
                <a:cs typeface="Arial"/>
                <a:sym typeface="Arial"/>
              </a:rPr>
              <a:t>,  informações essas que devem ser parte de entidades ainda não definidas e que estejam se abrigando na tabela de outra classe de entidades.</a:t>
            </a:r>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pic>
        <p:nvPicPr>
          <p:cNvPr id="320" name="Google Shape;320;p32"/>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pic>
        <p:nvPicPr>
          <p:cNvPr id="321" name="Google Shape;321;p32"/>
          <p:cNvPicPr preferRelativeResize="0"/>
          <p:nvPr/>
        </p:nvPicPr>
        <p:blipFill rotWithShape="1">
          <a:blip r:embed="rId4">
            <a:alphaModFix/>
          </a:blip>
          <a:srcRect b="0" l="0" r="0" t="0"/>
          <a:stretch/>
        </p:blipFill>
        <p:spPr>
          <a:xfrm>
            <a:off x="4140200" y="3675062"/>
            <a:ext cx="4446587" cy="2786062"/>
          </a:xfrm>
          <a:prstGeom prst="rect">
            <a:avLst/>
          </a:prstGeom>
          <a:noFill/>
          <a:ln>
            <a:noFill/>
          </a:ln>
        </p:spPr>
      </p:pic>
      <p:sp>
        <p:nvSpPr>
          <p:cNvPr id="322" name="Google Shape;322;p3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nvSpPr>
        <p:spPr>
          <a:xfrm>
            <a:off x="457200" y="460375"/>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Normalização de dados</a:t>
            </a:r>
            <a:endParaRPr/>
          </a:p>
        </p:txBody>
      </p:sp>
      <p:sp>
        <p:nvSpPr>
          <p:cNvPr id="330" name="Google Shape;330;p33"/>
          <p:cNvSpPr txBox="1"/>
          <p:nvPr/>
        </p:nvSpPr>
        <p:spPr>
          <a:xfrm>
            <a:off x="457200" y="1600200"/>
            <a:ext cx="4978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Regras:</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1ª Forma Normal (1FN).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2ª Forma Normal (2FN).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3ª Forma Normal (3FN).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4ª Forma Normal (4FN).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5ª Forma Normal (5FN).</a:t>
            </a:r>
            <a:endParaRPr/>
          </a:p>
        </p:txBody>
      </p:sp>
      <p:pic>
        <p:nvPicPr>
          <p:cNvPr id="331" name="Google Shape;331;p33"/>
          <p:cNvPicPr preferRelativeResize="0"/>
          <p:nvPr/>
        </p:nvPicPr>
        <p:blipFill rotWithShape="1">
          <a:blip r:embed="rId3">
            <a:alphaModFix/>
          </a:blip>
          <a:srcRect b="0" l="0" r="0" t="0"/>
          <a:stretch/>
        </p:blipFill>
        <p:spPr>
          <a:xfrm>
            <a:off x="4140200" y="1787525"/>
            <a:ext cx="4924425" cy="4162425"/>
          </a:xfrm>
          <a:prstGeom prst="rect">
            <a:avLst/>
          </a:prstGeom>
          <a:noFill/>
          <a:ln>
            <a:noFill/>
          </a:ln>
        </p:spPr>
      </p:pic>
      <p:pic>
        <p:nvPicPr>
          <p:cNvPr id="332" name="Google Shape;332;p33"/>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333" name="Google Shape;333;p3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34" name="Google Shape;334;p3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ctrTitle"/>
          </p:nvPr>
        </p:nvSpPr>
        <p:spPr>
          <a:xfrm>
            <a:off x="2659062" y="1628775"/>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Conceitos</a:t>
            </a:r>
            <a:br>
              <a:rPr b="0" i="0" lang="en-US" sz="2800" u="none">
                <a:solidFill>
                  <a:schemeClr val="dk1"/>
                </a:solidFill>
                <a:latin typeface="Arial"/>
                <a:ea typeface="Arial"/>
                <a:cs typeface="Arial"/>
                <a:sym typeface="Arial"/>
              </a:rPr>
            </a:br>
            <a:endParaRPr/>
          </a:p>
        </p:txBody>
      </p:sp>
      <p:sp>
        <p:nvSpPr>
          <p:cNvPr id="341" name="Google Shape;341;p3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42" name="Google Shape;342;p3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343" name="Google Shape;343;p34"/>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5"/>
          <p:cNvPicPr preferRelativeResize="0"/>
          <p:nvPr/>
        </p:nvPicPr>
        <p:blipFill rotWithShape="1">
          <a:blip r:embed="rId3">
            <a:alphaModFix/>
          </a:blip>
          <a:srcRect b="0" l="0" r="0" t="0"/>
          <a:stretch/>
        </p:blipFill>
        <p:spPr>
          <a:xfrm>
            <a:off x="5724525" y="1241425"/>
            <a:ext cx="2265362" cy="1944687"/>
          </a:xfrm>
          <a:prstGeom prst="rect">
            <a:avLst/>
          </a:prstGeom>
          <a:noFill/>
          <a:ln>
            <a:noFill/>
          </a:ln>
        </p:spPr>
      </p:pic>
      <p:sp>
        <p:nvSpPr>
          <p:cNvPr id="351" name="Google Shape;351;p35"/>
          <p:cNvSpPr txBox="1"/>
          <p:nvPr/>
        </p:nvSpPr>
        <p:spPr>
          <a:xfrm>
            <a:off x="457200" y="1268412"/>
            <a:ext cx="47625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Dependência funcional</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Ocorre quando um atributo ou conjunto de atributos depende funcionalmente de outro atributo.</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352" name="Google Shape;352;p35"/>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353" name="Google Shape;353;p3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54" name="Google Shape;354;p3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355" name="Google Shape;355;p35"/>
          <p:cNvPicPr preferRelativeResize="0"/>
          <p:nvPr/>
        </p:nvPicPr>
        <p:blipFill rotWithShape="1">
          <a:blip r:embed="rId5">
            <a:alphaModFix/>
          </a:blip>
          <a:srcRect b="0" l="0" r="0" t="0"/>
          <a:stretch/>
        </p:blipFill>
        <p:spPr>
          <a:xfrm>
            <a:off x="3986212" y="3860800"/>
            <a:ext cx="4216400" cy="201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nvSpPr>
        <p:spPr>
          <a:xfrm>
            <a:off x="25400" y="1250950"/>
            <a:ext cx="6850062" cy="1296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Dependência funcional parcial</a:t>
            </a:r>
            <a:endParaRPr/>
          </a:p>
          <a:p>
            <a:pPr indent="0" lvl="0" marL="0" marR="0" rtl="0" algn="l">
              <a:lnSpc>
                <a:spcPct val="100000"/>
              </a:lnSpc>
              <a:spcBef>
                <a:spcPts val="0"/>
              </a:spcBef>
              <a:spcAft>
                <a:spcPts val="0"/>
              </a:spcAft>
              <a:buNone/>
            </a:pPr>
            <a:r>
              <a:t/>
            </a:r>
            <a:endParaRPr b="1" i="0" sz="2800" u="none">
              <a:solidFill>
                <a:schemeClr val="dk1"/>
              </a:solidFill>
              <a:latin typeface="Arial"/>
              <a:ea typeface="Arial"/>
              <a:cs typeface="Arial"/>
              <a:sym typeface="Arial"/>
            </a:endParaRPr>
          </a:p>
        </p:txBody>
      </p:sp>
      <p:sp>
        <p:nvSpPr>
          <p:cNvPr id="363" name="Google Shape;363;p36"/>
          <p:cNvSpPr txBox="1"/>
          <p:nvPr/>
        </p:nvSpPr>
        <p:spPr>
          <a:xfrm>
            <a:off x="133350" y="1943100"/>
            <a:ext cx="3457575" cy="3313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Ocorre quando em um identificador composto (concatenado), um atributo ou conjunto de atributos depende de </a:t>
            </a:r>
            <a:r>
              <a:rPr b="1" i="0" lang="en-US" sz="2000" u="none">
                <a:solidFill>
                  <a:srgbClr val="FF0000"/>
                </a:solidFill>
                <a:latin typeface="Arial"/>
                <a:ea typeface="Arial"/>
                <a:cs typeface="Arial"/>
                <a:sym typeface="Arial"/>
              </a:rPr>
              <a:t>forma parcial </a:t>
            </a:r>
            <a:r>
              <a:rPr b="0" i="0" lang="en-US" sz="2000" u="none">
                <a:solidFill>
                  <a:schemeClr val="dk1"/>
                </a:solidFill>
                <a:latin typeface="Arial"/>
                <a:ea typeface="Arial"/>
                <a:cs typeface="Arial"/>
                <a:sym typeface="Arial"/>
              </a:rPr>
              <a:t>deste identificador composto (concatenado), ou seja apresenta dependencia de parte do identificador composto.</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364" name="Google Shape;364;p36"/>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365" name="Google Shape;365;p3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66" name="Google Shape;366;p3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367" name="Google Shape;367;p36"/>
          <p:cNvPicPr preferRelativeResize="0"/>
          <p:nvPr/>
        </p:nvPicPr>
        <p:blipFill rotWithShape="1">
          <a:blip r:embed="rId4">
            <a:alphaModFix/>
          </a:blip>
          <a:srcRect b="0" l="0" r="0" t="0"/>
          <a:stretch/>
        </p:blipFill>
        <p:spPr>
          <a:xfrm>
            <a:off x="5532437" y="1027112"/>
            <a:ext cx="1949450" cy="1903412"/>
          </a:xfrm>
          <a:prstGeom prst="rect">
            <a:avLst/>
          </a:prstGeom>
          <a:noFill/>
          <a:ln>
            <a:noFill/>
          </a:ln>
        </p:spPr>
      </p:pic>
      <p:pic>
        <p:nvPicPr>
          <p:cNvPr id="368" name="Google Shape;368;p36"/>
          <p:cNvPicPr preferRelativeResize="0"/>
          <p:nvPr/>
        </p:nvPicPr>
        <p:blipFill rotWithShape="1">
          <a:blip r:embed="rId5">
            <a:alphaModFix/>
          </a:blip>
          <a:srcRect b="0" l="0" r="0" t="0"/>
          <a:stretch/>
        </p:blipFill>
        <p:spPr>
          <a:xfrm>
            <a:off x="4859337" y="3213100"/>
            <a:ext cx="3019425" cy="300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nvSpPr>
        <p:spPr>
          <a:xfrm>
            <a:off x="104775" y="642937"/>
            <a:ext cx="763587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Dependência funcional transitiva</a:t>
            </a:r>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376" name="Google Shape;376;p3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377" name="Google Shape;377;p3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78" name="Google Shape;378;p3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
        <p:nvSpPr>
          <p:cNvPr id="379" name="Google Shape;379;p37"/>
          <p:cNvSpPr txBox="1"/>
          <p:nvPr/>
        </p:nvSpPr>
        <p:spPr>
          <a:xfrm>
            <a:off x="3132137" y="4005262"/>
            <a:ext cx="5491162"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Uma </a:t>
            </a:r>
            <a:r>
              <a:rPr b="1" i="0" lang="en-US" sz="2000" u="none">
                <a:solidFill>
                  <a:schemeClr val="dk1"/>
                </a:solidFill>
                <a:latin typeface="Arial"/>
                <a:ea typeface="Arial"/>
                <a:cs typeface="Arial"/>
                <a:sym typeface="Arial"/>
              </a:rPr>
              <a:t>dependência funcional transitiva</a:t>
            </a:r>
            <a:r>
              <a:rPr b="0" i="0" lang="en-US" sz="2000" u="none">
                <a:solidFill>
                  <a:schemeClr val="dk1"/>
                </a:solidFill>
                <a:latin typeface="Arial"/>
                <a:ea typeface="Arial"/>
                <a:cs typeface="Arial"/>
                <a:sym typeface="Arial"/>
              </a:rPr>
              <a:t> ocorre quando uma coluna, além de depender da chave primária da tabela, e depende de outra coluna.</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380" name="Google Shape;380;p37"/>
          <p:cNvPicPr preferRelativeResize="0"/>
          <p:nvPr/>
        </p:nvPicPr>
        <p:blipFill rotWithShape="1">
          <a:blip r:embed="rId4">
            <a:alphaModFix/>
          </a:blip>
          <a:srcRect b="0" l="0" r="0" t="0"/>
          <a:stretch/>
        </p:blipFill>
        <p:spPr>
          <a:xfrm>
            <a:off x="6967537" y="1035050"/>
            <a:ext cx="1949450" cy="1903412"/>
          </a:xfrm>
          <a:prstGeom prst="rect">
            <a:avLst/>
          </a:prstGeom>
          <a:noFill/>
          <a:ln>
            <a:noFill/>
          </a:ln>
        </p:spPr>
      </p:pic>
      <p:pic>
        <p:nvPicPr>
          <p:cNvPr id="381" name="Google Shape;381;p37"/>
          <p:cNvPicPr preferRelativeResize="0"/>
          <p:nvPr/>
        </p:nvPicPr>
        <p:blipFill rotWithShape="1">
          <a:blip r:embed="rId5">
            <a:alphaModFix/>
          </a:blip>
          <a:srcRect b="0" l="0" r="0" t="0"/>
          <a:stretch/>
        </p:blipFill>
        <p:spPr>
          <a:xfrm>
            <a:off x="0" y="1350962"/>
            <a:ext cx="6643687" cy="222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8"/>
          <p:cNvSpPr txBox="1"/>
          <p:nvPr>
            <p:ph type="ctrTitle"/>
          </p:nvPr>
        </p:nvSpPr>
        <p:spPr>
          <a:xfrm>
            <a:off x="2659062" y="1628775"/>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Forma Normal</a:t>
            </a:r>
            <a:endParaRPr/>
          </a:p>
        </p:txBody>
      </p:sp>
      <p:sp>
        <p:nvSpPr>
          <p:cNvPr id="388" name="Google Shape;388;p3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389" name="Google Shape;389;p3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10 - 1 2 3 FN   FNBC</a:t>
            </a:r>
            <a:endParaRPr/>
          </a:p>
        </p:txBody>
      </p:sp>
      <p:pic>
        <p:nvPicPr>
          <p:cNvPr id="390" name="Google Shape;390;p38"/>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1. Forma Normal</a:t>
            </a:r>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398" name="Google Shape;398;p39"/>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399" name="Google Shape;399;p3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00" name="Google Shape;400;p3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
        <p:nvSpPr>
          <p:cNvPr id="401" name="Google Shape;401;p39"/>
          <p:cNvSpPr txBox="1"/>
          <p:nvPr/>
        </p:nvSpPr>
        <p:spPr>
          <a:xfrm>
            <a:off x="219075" y="1363662"/>
            <a:ext cx="3705225"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Foi definida para </a:t>
            </a:r>
            <a:r>
              <a:rPr b="1" i="0" lang="en-US" sz="2000" u="none">
                <a:solidFill>
                  <a:srgbClr val="FF0000"/>
                </a:solidFill>
                <a:latin typeface="Arial"/>
                <a:ea typeface="Arial"/>
                <a:cs typeface="Arial"/>
                <a:sym typeface="Arial"/>
              </a:rPr>
              <a:t>não permitir atributos multivalorados </a:t>
            </a:r>
            <a:r>
              <a:rPr b="0" i="0" lang="en-US" sz="2000" u="none">
                <a:solidFill>
                  <a:schemeClr val="dk1"/>
                </a:solidFill>
                <a:latin typeface="Arial"/>
                <a:ea typeface="Arial"/>
                <a:cs typeface="Arial"/>
                <a:sym typeface="Arial"/>
              </a:rPr>
              <a:t>ou atributos compostos.</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Uma está em 1FN se e somente se todos os seus atributos contêm apenas valores atômicos (simples, indivisíveis)</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- 1 domínio é atômico se os elementos desse domínio são considerados como unidades indivisíveis.</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402" name="Google Shape;402;p39"/>
          <p:cNvPicPr preferRelativeResize="0"/>
          <p:nvPr/>
        </p:nvPicPr>
        <p:blipFill rotWithShape="1">
          <a:blip r:embed="rId4">
            <a:alphaModFix/>
          </a:blip>
          <a:srcRect b="0" l="0" r="0" t="0"/>
          <a:stretch/>
        </p:blipFill>
        <p:spPr>
          <a:xfrm>
            <a:off x="4211637" y="1557337"/>
            <a:ext cx="4878387" cy="2879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1. Forma Normal</a:t>
            </a:r>
            <a:endParaRPr b="0" i="0" sz="1400" u="non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rgbClr val="000000"/>
              </a:solidFill>
              <a:latin typeface="Arial"/>
              <a:ea typeface="Arial"/>
              <a:cs typeface="Arial"/>
              <a:sym typeface="Arial"/>
            </a:endParaRPr>
          </a:p>
        </p:txBody>
      </p:sp>
      <p:pic>
        <p:nvPicPr>
          <p:cNvPr id="410" name="Google Shape;410;p40"/>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11" name="Google Shape;411;p4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412" name="Google Shape;412;p4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 Normalização de Dados - 1FN 2FN 3FN</a:t>
            </a:r>
            <a:endParaRPr/>
          </a:p>
        </p:txBody>
      </p:sp>
      <p:pic>
        <p:nvPicPr>
          <p:cNvPr id="413" name="Google Shape;413;p40"/>
          <p:cNvPicPr preferRelativeResize="0"/>
          <p:nvPr/>
        </p:nvPicPr>
        <p:blipFill rotWithShape="1">
          <a:blip r:embed="rId4">
            <a:alphaModFix/>
          </a:blip>
          <a:srcRect b="0" l="0" r="0" t="0"/>
          <a:stretch/>
        </p:blipFill>
        <p:spPr>
          <a:xfrm>
            <a:off x="-12700" y="1373187"/>
            <a:ext cx="5605462" cy="3351212"/>
          </a:xfrm>
          <a:prstGeom prst="rect">
            <a:avLst/>
          </a:prstGeom>
          <a:noFill/>
          <a:ln>
            <a:noFill/>
          </a:ln>
        </p:spPr>
      </p:pic>
      <p:pic>
        <p:nvPicPr>
          <p:cNvPr id="414" name="Google Shape;414;p40"/>
          <p:cNvPicPr preferRelativeResize="0"/>
          <p:nvPr/>
        </p:nvPicPr>
        <p:blipFill rotWithShape="1">
          <a:blip r:embed="rId5">
            <a:alphaModFix/>
          </a:blip>
          <a:srcRect b="0" l="0" r="0" t="0"/>
          <a:stretch/>
        </p:blipFill>
        <p:spPr>
          <a:xfrm>
            <a:off x="4211637" y="4292600"/>
            <a:ext cx="5240337" cy="2089150"/>
          </a:xfrm>
          <a:prstGeom prst="rect">
            <a:avLst/>
          </a:prstGeom>
          <a:noFill/>
          <a:ln>
            <a:noFill/>
          </a:ln>
        </p:spPr>
      </p:pic>
      <p:sp>
        <p:nvSpPr>
          <p:cNvPr id="415" name="Google Shape;415;p40"/>
          <p:cNvSpPr/>
          <p:nvPr/>
        </p:nvSpPr>
        <p:spPr>
          <a:xfrm rot="-1560000">
            <a:off x="5508625" y="2565400"/>
            <a:ext cx="684212" cy="1150937"/>
          </a:xfrm>
          <a:prstGeom prst="downArrow">
            <a:avLst>
              <a:gd fmla="val 20779" name="adj1"/>
              <a:gd fmla="val 9161" name="adj2"/>
            </a:avLst>
          </a:prstGeom>
          <a:solidFill>
            <a:schemeClr val="accent1"/>
          </a:solidFill>
          <a:ln cap="flat" cmpd="sng" w="25400">
            <a:solidFill>
              <a:srgbClr val="6F6F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2. Forma Normal</a:t>
            </a:r>
            <a:endParaRPr b="0" i="0" sz="1400" u="non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rgbClr val="000000"/>
              </a:solidFill>
              <a:latin typeface="Arial"/>
              <a:ea typeface="Arial"/>
              <a:cs typeface="Arial"/>
              <a:sym typeface="Arial"/>
            </a:endParaRPr>
          </a:p>
        </p:txBody>
      </p:sp>
      <p:pic>
        <p:nvPicPr>
          <p:cNvPr id="423" name="Google Shape;423;p41"/>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24" name="Google Shape;424;p4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425" name="Google Shape;425;p4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 Normalização de Dados - 1FN 2FN 3FN</a:t>
            </a:r>
            <a:endParaRPr/>
          </a:p>
        </p:txBody>
      </p:sp>
      <p:sp>
        <p:nvSpPr>
          <p:cNvPr id="426" name="Google Shape;426;p41"/>
          <p:cNvSpPr txBox="1"/>
          <p:nvPr/>
        </p:nvSpPr>
        <p:spPr>
          <a:xfrm>
            <a:off x="219075" y="1363662"/>
            <a:ext cx="8456612"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Estar na 1FN e todos atributos não chave forem totalmente dependentes da chave Primária.</a:t>
            </a:r>
            <a:endParaRPr b="0" i="0" sz="1400" u="non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b="0" i="0" sz="1400" u="non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Estar na 1.FN e todos atributos não chave </a:t>
            </a:r>
            <a:r>
              <a:rPr b="1" i="0" lang="en-US" sz="2000" u="none">
                <a:solidFill>
                  <a:srgbClr val="FF0000"/>
                </a:solidFill>
                <a:latin typeface="Arial"/>
                <a:ea typeface="Arial"/>
                <a:cs typeface="Arial"/>
                <a:sym typeface="Arial"/>
              </a:rPr>
              <a:t>Não tem dependência Parcial.</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27" name="Google Shape;427;p41"/>
          <p:cNvPicPr preferRelativeResize="0"/>
          <p:nvPr/>
        </p:nvPicPr>
        <p:blipFill rotWithShape="1">
          <a:blip r:embed="rId4">
            <a:alphaModFix/>
          </a:blip>
          <a:srcRect b="0" l="0" r="0" t="0"/>
          <a:stretch/>
        </p:blipFill>
        <p:spPr>
          <a:xfrm>
            <a:off x="3059112" y="3465512"/>
            <a:ext cx="3584575" cy="2663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4"/>
          <p:cNvPicPr preferRelativeResize="0"/>
          <p:nvPr/>
        </p:nvPicPr>
        <p:blipFill rotWithShape="1">
          <a:blip r:embed="rId3">
            <a:alphaModFix/>
          </a:blip>
          <a:srcRect b="0" l="0" r="0" t="0"/>
          <a:stretch/>
        </p:blipFill>
        <p:spPr>
          <a:xfrm>
            <a:off x="804862" y="1533525"/>
            <a:ext cx="7534275" cy="3790950"/>
          </a:xfrm>
          <a:prstGeom prst="rect">
            <a:avLst/>
          </a:prstGeom>
          <a:noFill/>
          <a:ln>
            <a:noFill/>
          </a:ln>
        </p:spPr>
      </p:pic>
      <p:sp>
        <p:nvSpPr>
          <p:cNvPr id="225" name="Google Shape;225;p24"/>
          <p:cNvSpPr txBox="1"/>
          <p:nvPr>
            <p:ph type="title"/>
          </p:nvPr>
        </p:nvSpPr>
        <p:spPr>
          <a:xfrm>
            <a:off x="177800" y="1587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Planejamento</a:t>
            </a:r>
            <a:endParaRPr/>
          </a:p>
        </p:txBody>
      </p:sp>
      <p:sp>
        <p:nvSpPr>
          <p:cNvPr id="226" name="Google Shape;226;p2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227" name="Google Shape;227;p24"/>
          <p:cNvPicPr preferRelativeResize="0"/>
          <p:nvPr/>
        </p:nvPicPr>
        <p:blipFill rotWithShape="1">
          <a:blip r:embed="rId4">
            <a:alphaModFix/>
          </a:blip>
          <a:srcRect b="0" l="0" r="0" t="0"/>
          <a:stretch/>
        </p:blipFill>
        <p:spPr>
          <a:xfrm>
            <a:off x="7235825" y="755650"/>
            <a:ext cx="1439862" cy="495300"/>
          </a:xfrm>
          <a:prstGeom prst="rect">
            <a:avLst/>
          </a:prstGeom>
          <a:noFill/>
          <a:ln>
            <a:noFill/>
          </a:ln>
        </p:spPr>
      </p:pic>
      <p:sp>
        <p:nvSpPr>
          <p:cNvPr id="228" name="Google Shape;228;p24"/>
          <p:cNvSpPr/>
          <p:nvPr/>
        </p:nvSpPr>
        <p:spPr>
          <a:xfrm>
            <a:off x="6018212" y="2852737"/>
            <a:ext cx="496887" cy="280987"/>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9" name="Google Shape;229;p2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230" name="Google Shape;230;p2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231" name="Google Shape;231;p2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232" name="Google Shape;232;p24"/>
          <p:cNvSpPr txBox="1"/>
          <p:nvPr/>
        </p:nvSpPr>
        <p:spPr>
          <a:xfrm>
            <a:off x="3348037" y="6240462"/>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10 - 1 2 3 FN   FNBC</a:t>
            </a:r>
            <a:endParaRPr/>
          </a:p>
        </p:txBody>
      </p:sp>
      <p:sp>
        <p:nvSpPr>
          <p:cNvPr id="233" name="Google Shape;233;p2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2"/>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2. Forma Normal</a:t>
            </a:r>
            <a:endParaRPr b="0" i="0" sz="1400" u="non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rgbClr val="000000"/>
              </a:solidFill>
              <a:latin typeface="Arial"/>
              <a:ea typeface="Arial"/>
              <a:cs typeface="Arial"/>
              <a:sym typeface="Arial"/>
            </a:endParaRPr>
          </a:p>
        </p:txBody>
      </p:sp>
      <p:pic>
        <p:nvPicPr>
          <p:cNvPr id="435" name="Google Shape;435;p42"/>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36" name="Google Shape;436;p4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437" name="Google Shape;437;p4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 Normalização de Dados - 1FN 2FN 3FN</a:t>
            </a:r>
            <a:endParaRPr/>
          </a:p>
        </p:txBody>
      </p:sp>
      <p:sp>
        <p:nvSpPr>
          <p:cNvPr id="438" name="Google Shape;438;p42"/>
          <p:cNvSpPr txBox="1"/>
          <p:nvPr/>
        </p:nvSpPr>
        <p:spPr>
          <a:xfrm>
            <a:off x="219075" y="1363662"/>
            <a:ext cx="3273425"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Estar na 1FN e todos atributos não chave forem totalmente dependentes da chave Primária.</a:t>
            </a:r>
            <a:endParaRPr b="0" i="0" sz="1400" u="non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b="0" i="0" sz="1400" u="non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Estar na 1.FN e todos atributos não chave </a:t>
            </a:r>
            <a:r>
              <a:rPr b="1" i="0" lang="en-US" sz="2000" u="none">
                <a:solidFill>
                  <a:srgbClr val="FF0000"/>
                </a:solidFill>
                <a:latin typeface="Arial"/>
                <a:ea typeface="Arial"/>
                <a:cs typeface="Arial"/>
                <a:sym typeface="Arial"/>
              </a:rPr>
              <a:t>Não tem dependência Parcial.</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39" name="Google Shape;439;p42"/>
          <p:cNvPicPr preferRelativeResize="0"/>
          <p:nvPr/>
        </p:nvPicPr>
        <p:blipFill rotWithShape="1">
          <a:blip r:embed="rId4">
            <a:alphaModFix/>
          </a:blip>
          <a:srcRect b="0" l="0" r="0" t="0"/>
          <a:stretch/>
        </p:blipFill>
        <p:spPr>
          <a:xfrm>
            <a:off x="5380037" y="1196975"/>
            <a:ext cx="2613025" cy="1943100"/>
          </a:xfrm>
          <a:prstGeom prst="rect">
            <a:avLst/>
          </a:prstGeom>
          <a:noFill/>
          <a:ln>
            <a:noFill/>
          </a:ln>
        </p:spPr>
      </p:pic>
      <p:pic>
        <p:nvPicPr>
          <p:cNvPr id="440" name="Google Shape;440;p42"/>
          <p:cNvPicPr preferRelativeResize="0"/>
          <p:nvPr/>
        </p:nvPicPr>
        <p:blipFill rotWithShape="1">
          <a:blip r:embed="rId5">
            <a:alphaModFix/>
          </a:blip>
          <a:srcRect b="0" l="0" r="0" t="0"/>
          <a:stretch/>
        </p:blipFill>
        <p:spPr>
          <a:xfrm>
            <a:off x="4032250" y="4365625"/>
            <a:ext cx="4889500" cy="1676400"/>
          </a:xfrm>
          <a:prstGeom prst="rect">
            <a:avLst/>
          </a:prstGeom>
          <a:noFill/>
          <a:ln>
            <a:noFill/>
          </a:ln>
        </p:spPr>
      </p:pic>
      <p:sp>
        <p:nvSpPr>
          <p:cNvPr id="441" name="Google Shape;441;p42"/>
          <p:cNvSpPr/>
          <p:nvPr/>
        </p:nvSpPr>
        <p:spPr>
          <a:xfrm>
            <a:off x="6300787" y="3357562"/>
            <a:ext cx="385762" cy="647700"/>
          </a:xfrm>
          <a:prstGeom prst="downArrow">
            <a:avLst>
              <a:gd fmla="val 15168" name="adj1"/>
              <a:gd fmla="val 9162" name="adj2"/>
            </a:avLst>
          </a:prstGeom>
          <a:solidFill>
            <a:schemeClr val="accent1"/>
          </a:solidFill>
          <a:ln cap="flat" cmpd="sng" w="25400">
            <a:solidFill>
              <a:srgbClr val="6F6F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3. Forma Normal</a:t>
            </a:r>
            <a:endParaRPr b="0" i="0" sz="1400" u="none">
              <a:solidFill>
                <a:srgbClr val="000000"/>
              </a:solidFill>
              <a:latin typeface="Arial"/>
              <a:ea typeface="Arial"/>
              <a:cs typeface="Arial"/>
              <a:sym typeface="Arial"/>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rgbClr val="000000"/>
              </a:solidFill>
              <a:latin typeface="Arial"/>
              <a:ea typeface="Arial"/>
              <a:cs typeface="Arial"/>
              <a:sym typeface="Arial"/>
            </a:endParaRPr>
          </a:p>
        </p:txBody>
      </p:sp>
      <p:pic>
        <p:nvPicPr>
          <p:cNvPr id="449" name="Google Shape;449;p43"/>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50" name="Google Shape;450;p4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451" name="Google Shape;451;p4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 Normalização de Dados - 1FN 2FN 3FN</a:t>
            </a:r>
            <a:endParaRPr/>
          </a:p>
        </p:txBody>
      </p:sp>
      <p:sp>
        <p:nvSpPr>
          <p:cNvPr id="452" name="Google Shape;452;p43"/>
          <p:cNvSpPr txBox="1"/>
          <p:nvPr/>
        </p:nvSpPr>
        <p:spPr>
          <a:xfrm>
            <a:off x="219075" y="1363662"/>
            <a:ext cx="2876550"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Uma relação está em 3FN se e somente se estiver na 1FN e na 2FN e, </a:t>
            </a:r>
            <a:r>
              <a:rPr b="1" i="0" lang="en-US" sz="2000" u="none">
                <a:solidFill>
                  <a:srgbClr val="FF0000"/>
                </a:solidFill>
                <a:latin typeface="Arial"/>
                <a:ea typeface="Arial"/>
                <a:cs typeface="Arial"/>
                <a:sym typeface="Arial"/>
              </a:rPr>
              <a:t>não contém dependência funcional transitiva</a:t>
            </a:r>
            <a:r>
              <a:rPr b="1" i="0" lang="en-US" sz="2000" u="none">
                <a:solidFill>
                  <a:srgbClr val="000000"/>
                </a:solidFill>
                <a:latin typeface="Arial"/>
                <a:ea typeface="Arial"/>
                <a:cs typeface="Arial"/>
                <a:sym typeface="Arial"/>
              </a:rPr>
              <a:t>.</a:t>
            </a:r>
            <a:endParaRPr b="0"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rgbClr val="000000"/>
              </a:solidFill>
              <a:latin typeface="Arial"/>
              <a:ea typeface="Arial"/>
              <a:cs typeface="Arial"/>
              <a:sym typeface="Arial"/>
            </a:endParaRPr>
          </a:p>
        </p:txBody>
      </p:sp>
      <p:pic>
        <p:nvPicPr>
          <p:cNvPr id="453" name="Google Shape;453;p43"/>
          <p:cNvPicPr preferRelativeResize="0"/>
          <p:nvPr/>
        </p:nvPicPr>
        <p:blipFill rotWithShape="1">
          <a:blip r:embed="rId4">
            <a:alphaModFix/>
          </a:blip>
          <a:srcRect b="0" l="0" r="0" t="0"/>
          <a:stretch/>
        </p:blipFill>
        <p:spPr>
          <a:xfrm>
            <a:off x="1258887" y="4292600"/>
            <a:ext cx="1825625" cy="1568450"/>
          </a:xfrm>
          <a:prstGeom prst="rect">
            <a:avLst/>
          </a:prstGeom>
          <a:noFill/>
          <a:ln>
            <a:noFill/>
          </a:ln>
        </p:spPr>
      </p:pic>
      <p:pic>
        <p:nvPicPr>
          <p:cNvPr id="454" name="Google Shape;454;p43"/>
          <p:cNvPicPr preferRelativeResize="0"/>
          <p:nvPr/>
        </p:nvPicPr>
        <p:blipFill rotWithShape="1">
          <a:blip r:embed="rId5">
            <a:alphaModFix/>
          </a:blip>
          <a:srcRect b="0" l="0" r="0" t="0"/>
          <a:stretch/>
        </p:blipFill>
        <p:spPr>
          <a:xfrm>
            <a:off x="3265487" y="1363662"/>
            <a:ext cx="5670550" cy="1897062"/>
          </a:xfrm>
          <a:prstGeom prst="rect">
            <a:avLst/>
          </a:prstGeom>
          <a:noFill/>
          <a:ln>
            <a:noFill/>
          </a:ln>
        </p:spPr>
      </p:pic>
      <p:cxnSp>
        <p:nvCxnSpPr>
          <p:cNvPr id="455" name="Google Shape;455;p43"/>
          <p:cNvCxnSpPr/>
          <p:nvPr/>
        </p:nvCxnSpPr>
        <p:spPr>
          <a:xfrm flipH="1" rot="10800000">
            <a:off x="5746750" y="2039937"/>
            <a:ext cx="708025" cy="271462"/>
          </a:xfrm>
          <a:prstGeom prst="straightConnector1">
            <a:avLst/>
          </a:prstGeom>
          <a:noFill/>
          <a:ln cap="flat" cmpd="sng" w="9525">
            <a:solidFill>
              <a:schemeClr val="dk1"/>
            </a:solidFill>
            <a:prstDash val="solid"/>
            <a:miter lim="800000"/>
            <a:headEnd len="med" w="med" type="none"/>
            <a:tailEnd len="med" w="med" type="stealth"/>
          </a:ln>
        </p:spPr>
      </p:cxnSp>
      <p:cxnSp>
        <p:nvCxnSpPr>
          <p:cNvPr id="456" name="Google Shape;456;p43"/>
          <p:cNvCxnSpPr/>
          <p:nvPr/>
        </p:nvCxnSpPr>
        <p:spPr>
          <a:xfrm rot="10800000">
            <a:off x="4462462" y="2311400"/>
            <a:ext cx="1193800" cy="247650"/>
          </a:xfrm>
          <a:prstGeom prst="straightConnector1">
            <a:avLst/>
          </a:prstGeom>
          <a:noFill/>
          <a:ln cap="flat" cmpd="sng" w="9525">
            <a:solidFill>
              <a:schemeClr val="dk1"/>
            </a:solidFill>
            <a:prstDash val="solid"/>
            <a:miter lim="800000"/>
            <a:headEnd len="med" w="med" type="none"/>
            <a:tailEnd len="med" w="med" type="stealth"/>
          </a:ln>
        </p:spPr>
      </p:cxnSp>
      <p:pic>
        <p:nvPicPr>
          <p:cNvPr id="457" name="Google Shape;457;p43"/>
          <p:cNvPicPr preferRelativeResize="0"/>
          <p:nvPr/>
        </p:nvPicPr>
        <p:blipFill rotWithShape="1">
          <a:blip r:embed="rId6">
            <a:alphaModFix/>
          </a:blip>
          <a:srcRect b="0" l="0" r="0" t="0"/>
          <a:stretch/>
        </p:blipFill>
        <p:spPr>
          <a:xfrm>
            <a:off x="3476625" y="4076700"/>
            <a:ext cx="5248275" cy="1543050"/>
          </a:xfrm>
          <a:prstGeom prst="rect">
            <a:avLst/>
          </a:prstGeom>
          <a:noFill/>
          <a:ln>
            <a:noFill/>
          </a:ln>
        </p:spPr>
      </p:pic>
      <p:sp>
        <p:nvSpPr>
          <p:cNvPr id="458" name="Google Shape;458;p43"/>
          <p:cNvSpPr/>
          <p:nvPr/>
        </p:nvSpPr>
        <p:spPr>
          <a:xfrm>
            <a:off x="5746750" y="3260725"/>
            <a:ext cx="708025" cy="815975"/>
          </a:xfrm>
          <a:prstGeom prst="downArrow">
            <a:avLst>
              <a:gd fmla="val 12229" name="adj1"/>
              <a:gd fmla="val 9479" name="adj2"/>
            </a:avLst>
          </a:prstGeom>
          <a:solidFill>
            <a:schemeClr val="accent1"/>
          </a:solidFill>
          <a:ln cap="flat" cmpd="sng" w="25400">
            <a:solidFill>
              <a:srgbClr val="6F6F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type="ctrTitle"/>
          </p:nvPr>
        </p:nvSpPr>
        <p:spPr>
          <a:xfrm>
            <a:off x="2659062" y="1628775"/>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Conceitos</a:t>
            </a:r>
            <a:endParaRPr/>
          </a:p>
        </p:txBody>
      </p:sp>
      <p:sp>
        <p:nvSpPr>
          <p:cNvPr id="465" name="Google Shape;465;p4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466" name="Google Shape;466;p4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10 - 1 2 3 FN   FNBC</a:t>
            </a:r>
            <a:endParaRPr/>
          </a:p>
        </p:txBody>
      </p:sp>
      <p:pic>
        <p:nvPicPr>
          <p:cNvPr id="467" name="Google Shape;467;p44"/>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5"/>
          <p:cNvSpPr txBox="1"/>
          <p:nvPr>
            <p:ph type="title"/>
          </p:nvPr>
        </p:nvSpPr>
        <p:spPr>
          <a:xfrm>
            <a:off x="609600" y="4572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Atributos</a:t>
            </a:r>
            <a:endParaRPr/>
          </a:p>
        </p:txBody>
      </p:sp>
      <p:sp>
        <p:nvSpPr>
          <p:cNvPr descr="Rectangle: Click to edit Master text styles &#10;Second level &#10;Third level &#10;Fourth level &#10;Fifth level" id="473" name="Google Shape;473;p45"/>
          <p:cNvSpPr txBox="1"/>
          <p:nvPr>
            <p:ph idx="1" type="body"/>
          </p:nvPr>
        </p:nvSpPr>
        <p:spPr>
          <a:xfrm>
            <a:off x="250825" y="1700212"/>
            <a:ext cx="4386262" cy="4033837"/>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FF3300"/>
              </a:buClr>
              <a:buSzPts val="1500"/>
              <a:buFont typeface="Noto Sans Symbols"/>
              <a:buChar char="⮚"/>
            </a:pPr>
            <a:r>
              <a:rPr b="1" i="0" lang="en-US" sz="2000" u="none">
                <a:solidFill>
                  <a:schemeClr val="dk1"/>
                </a:solidFill>
                <a:latin typeface="Arial"/>
                <a:ea typeface="Arial"/>
                <a:cs typeface="Arial"/>
                <a:sym typeface="Arial"/>
              </a:rPr>
              <a:t>Campo Chave </a:t>
            </a:r>
            <a:r>
              <a:rPr b="0" i="0" lang="en-US" sz="2000" u="none">
                <a:solidFill>
                  <a:schemeClr val="dk1"/>
                </a:solidFill>
                <a:latin typeface="Arial"/>
                <a:ea typeface="Arial"/>
                <a:cs typeface="Arial"/>
                <a:sym typeface="Arial"/>
              </a:rPr>
              <a:t>- Campo em uma estrutura de registro, ou um atributo em uma tabela relacional, que foi designado como parte de uma chave. </a:t>
            </a:r>
            <a:endParaRPr/>
          </a:p>
          <a:p>
            <a:pPr indent="-342900" lvl="0" marL="342900" rtl="0" algn="just">
              <a:lnSpc>
                <a:spcPct val="150000"/>
              </a:lnSpc>
              <a:spcBef>
                <a:spcPts val="400"/>
              </a:spcBef>
              <a:spcAft>
                <a:spcPts val="0"/>
              </a:spcAft>
              <a:buClr>
                <a:srgbClr val="FF3300"/>
              </a:buClr>
              <a:buSzPts val="1500"/>
              <a:buFont typeface="Noto Sans Symbols"/>
              <a:buChar char="⮚"/>
            </a:pPr>
            <a:r>
              <a:rPr b="0" i="0" lang="en-US" sz="2000" u="none">
                <a:solidFill>
                  <a:schemeClr val="dk1"/>
                </a:solidFill>
                <a:latin typeface="Arial"/>
                <a:ea typeface="Arial"/>
                <a:cs typeface="Arial"/>
                <a:sym typeface="Arial"/>
              </a:rPr>
              <a:t>Alguns campos podem ser indicados como chave, ou indexados para melhorar ou simplificar o desempenho das operações de recuperação e/ou atualização.</a:t>
            </a:r>
            <a:endParaRPr/>
          </a:p>
        </p:txBody>
      </p:sp>
      <p:pic>
        <p:nvPicPr>
          <p:cNvPr id="474" name="Google Shape;474;p4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pic>
        <p:nvPicPr>
          <p:cNvPr id="475" name="Google Shape;475;p45"/>
          <p:cNvPicPr preferRelativeResize="0"/>
          <p:nvPr/>
        </p:nvPicPr>
        <p:blipFill rotWithShape="1">
          <a:blip r:embed="rId4">
            <a:alphaModFix/>
          </a:blip>
          <a:srcRect b="0" l="0" r="0" t="0"/>
          <a:stretch/>
        </p:blipFill>
        <p:spPr>
          <a:xfrm>
            <a:off x="4979987" y="1844675"/>
            <a:ext cx="4164012" cy="2200275"/>
          </a:xfrm>
          <a:prstGeom prst="rect">
            <a:avLst/>
          </a:prstGeom>
          <a:noFill/>
          <a:ln>
            <a:noFill/>
          </a:ln>
        </p:spPr>
      </p:pic>
      <p:sp>
        <p:nvSpPr>
          <p:cNvPr id="476" name="Google Shape;476;p4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77" name="Google Shape;477;p4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ph type="title"/>
          </p:nvPr>
        </p:nvSpPr>
        <p:spPr>
          <a:xfrm>
            <a:off x="609600" y="4572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Atributos</a:t>
            </a:r>
            <a:endParaRPr/>
          </a:p>
        </p:txBody>
      </p:sp>
      <p:sp>
        <p:nvSpPr>
          <p:cNvPr descr="Rectangle: Click to edit Master text styles &#10;Second level &#10;Third level &#10;Fourth level &#10;Fifth level" id="483" name="Google Shape;483;p46"/>
          <p:cNvSpPr txBox="1"/>
          <p:nvPr>
            <p:ph idx="1" type="body"/>
          </p:nvPr>
        </p:nvSpPr>
        <p:spPr>
          <a:xfrm>
            <a:off x="323850" y="1700212"/>
            <a:ext cx="7632700" cy="208915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just">
              <a:lnSpc>
                <a:spcPct val="150000"/>
              </a:lnSpc>
              <a:spcBef>
                <a:spcPts val="400"/>
              </a:spcBef>
              <a:spcAft>
                <a:spcPts val="0"/>
              </a:spcAft>
              <a:buClr>
                <a:srgbClr val="FF3300"/>
              </a:buClr>
              <a:buSzPts val="1500"/>
              <a:buFont typeface="Noto Sans Symbols"/>
              <a:buChar char="⮚"/>
            </a:pPr>
            <a:r>
              <a:rPr b="1" i="0" lang="en-US" sz="2000" u="none">
                <a:solidFill>
                  <a:schemeClr val="dk1"/>
                </a:solidFill>
                <a:latin typeface="Arial"/>
                <a:ea typeface="Arial"/>
                <a:cs typeface="Arial"/>
                <a:sym typeface="Arial"/>
              </a:rPr>
              <a:t>Chave Composta</a:t>
            </a:r>
            <a:r>
              <a:rPr b="0" i="0" lang="en-US" sz="2000" u="none">
                <a:solidFill>
                  <a:schemeClr val="dk1"/>
                </a:solidFill>
                <a:latin typeface="Arial"/>
                <a:ea typeface="Arial"/>
                <a:cs typeface="Arial"/>
                <a:sym typeface="Arial"/>
              </a:rPr>
              <a:t> é chave (primária ou extrangeira) que compõe 2 ou mais campos.  A concatenação de todos eles indica a chave única .</a:t>
            </a:r>
            <a:endParaRPr/>
          </a:p>
        </p:txBody>
      </p:sp>
      <p:pic>
        <p:nvPicPr>
          <p:cNvPr id="484" name="Google Shape;484;p46"/>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pic>
        <p:nvPicPr>
          <p:cNvPr id="485" name="Google Shape;485;p46"/>
          <p:cNvPicPr preferRelativeResize="0"/>
          <p:nvPr/>
        </p:nvPicPr>
        <p:blipFill rotWithShape="1">
          <a:blip r:embed="rId4">
            <a:alphaModFix/>
          </a:blip>
          <a:srcRect b="0" l="0" r="0" t="0"/>
          <a:stretch/>
        </p:blipFill>
        <p:spPr>
          <a:xfrm>
            <a:off x="1042987" y="3644900"/>
            <a:ext cx="6551612" cy="2663825"/>
          </a:xfrm>
          <a:prstGeom prst="rect">
            <a:avLst/>
          </a:prstGeom>
          <a:noFill/>
          <a:ln>
            <a:noFill/>
          </a:ln>
        </p:spPr>
      </p:pic>
      <p:sp>
        <p:nvSpPr>
          <p:cNvPr id="486" name="Google Shape;486;p4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87" name="Google Shape;487;p4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ph type="title"/>
          </p:nvPr>
        </p:nvSpPr>
        <p:spPr>
          <a:xfrm>
            <a:off x="609600" y="4572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Atributos</a:t>
            </a:r>
            <a:endParaRPr/>
          </a:p>
        </p:txBody>
      </p:sp>
      <p:pic>
        <p:nvPicPr>
          <p:cNvPr id="493" name="Google Shape;493;p4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pic>
        <p:nvPicPr>
          <p:cNvPr id="494" name="Google Shape;494;p47"/>
          <p:cNvPicPr preferRelativeResize="0"/>
          <p:nvPr/>
        </p:nvPicPr>
        <p:blipFill rotWithShape="1">
          <a:blip r:embed="rId4">
            <a:alphaModFix/>
          </a:blip>
          <a:srcRect b="0" l="0" r="0" t="0"/>
          <a:stretch/>
        </p:blipFill>
        <p:spPr>
          <a:xfrm>
            <a:off x="468312" y="1412875"/>
            <a:ext cx="8342312" cy="4702175"/>
          </a:xfrm>
          <a:prstGeom prst="rect">
            <a:avLst/>
          </a:prstGeom>
          <a:noFill/>
          <a:ln>
            <a:noFill/>
          </a:ln>
        </p:spPr>
      </p:pic>
      <p:sp>
        <p:nvSpPr>
          <p:cNvPr id="495" name="Google Shape;495;p4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96" name="Google Shape;496;p4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ph type="title"/>
          </p:nvPr>
        </p:nvSpPr>
        <p:spPr>
          <a:xfrm>
            <a:off x="609600" y="4572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Atributos</a:t>
            </a:r>
            <a:endParaRPr/>
          </a:p>
        </p:txBody>
      </p:sp>
      <p:sp>
        <p:nvSpPr>
          <p:cNvPr descr="Rectangle: Click to edit Master text styles &#10;Second level &#10;Third level &#10;Fourth level &#10;Fifth level" id="502" name="Google Shape;502;p48"/>
          <p:cNvSpPr txBox="1"/>
          <p:nvPr>
            <p:ph idx="1" type="body"/>
          </p:nvPr>
        </p:nvSpPr>
        <p:spPr>
          <a:xfrm>
            <a:off x="250825" y="1341437"/>
            <a:ext cx="7345362" cy="1150937"/>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just">
              <a:lnSpc>
                <a:spcPct val="150000"/>
              </a:lnSpc>
              <a:spcBef>
                <a:spcPts val="400"/>
              </a:spcBef>
              <a:spcAft>
                <a:spcPts val="0"/>
              </a:spcAft>
              <a:buClr>
                <a:srgbClr val="FF3300"/>
              </a:buClr>
              <a:buSzPts val="1500"/>
              <a:buFont typeface="Noto Sans Symbols"/>
              <a:buChar char="⮚"/>
            </a:pPr>
            <a:r>
              <a:rPr b="0" i="0" lang="en-US" sz="2000" u="none">
                <a:solidFill>
                  <a:schemeClr val="dk1"/>
                </a:solidFill>
                <a:latin typeface="Arial"/>
                <a:ea typeface="Arial"/>
                <a:cs typeface="Arial"/>
                <a:sym typeface="Arial"/>
              </a:rPr>
              <a:t>"</a:t>
            </a:r>
            <a:r>
              <a:rPr b="1" i="0" lang="en-US" sz="2000" u="none">
                <a:solidFill>
                  <a:schemeClr val="dk1"/>
                </a:solidFill>
                <a:latin typeface="Arial"/>
                <a:ea typeface="Arial"/>
                <a:cs typeface="Arial"/>
                <a:sym typeface="Arial"/>
              </a:rPr>
              <a:t>Chaves primárias</a:t>
            </a:r>
            <a:r>
              <a:rPr b="0" i="0" lang="en-US" sz="2000" u="none">
                <a:solidFill>
                  <a:schemeClr val="dk1"/>
                </a:solidFill>
                <a:latin typeface="Arial"/>
                <a:ea typeface="Arial"/>
                <a:cs typeface="Arial"/>
                <a:sym typeface="Arial"/>
              </a:rPr>
              <a:t>" (em inglês "</a:t>
            </a:r>
            <a:r>
              <a:rPr b="1" i="0" lang="en-US" sz="2000" u="none">
                <a:solidFill>
                  <a:schemeClr val="dk1"/>
                </a:solidFill>
                <a:latin typeface="Arial"/>
                <a:ea typeface="Arial"/>
                <a:cs typeface="Arial"/>
                <a:sym typeface="Arial"/>
              </a:rPr>
              <a:t>Primary Keys</a:t>
            </a:r>
            <a:r>
              <a:rPr b="0" i="0" lang="en-US" sz="2000" u="none">
                <a:solidFill>
                  <a:schemeClr val="dk1"/>
                </a:solidFill>
                <a:latin typeface="Arial"/>
                <a:ea typeface="Arial"/>
                <a:cs typeface="Arial"/>
                <a:sym typeface="Arial"/>
              </a:rPr>
              <a:t>" ou "</a:t>
            </a:r>
            <a:r>
              <a:rPr b="1" i="0" lang="en-US" sz="2000" u="none">
                <a:solidFill>
                  <a:schemeClr val="dk1"/>
                </a:solidFill>
                <a:latin typeface="Arial"/>
                <a:ea typeface="Arial"/>
                <a:cs typeface="Arial"/>
                <a:sym typeface="Arial"/>
              </a:rPr>
              <a:t>PK</a:t>
            </a:r>
            <a:r>
              <a:rPr b="0" i="0" lang="en-US" sz="2000" u="none">
                <a:solidFill>
                  <a:schemeClr val="dk1"/>
                </a:solidFill>
                <a:latin typeface="Arial"/>
                <a:ea typeface="Arial"/>
                <a:cs typeface="Arial"/>
                <a:sym typeface="Arial"/>
              </a:rPr>
              <a:t>")</a:t>
            </a:r>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pic>
        <p:nvPicPr>
          <p:cNvPr id="503" name="Google Shape;503;p48"/>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504" name="Google Shape;504;p4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05" name="Google Shape;505;p4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
        <p:nvSpPr>
          <p:cNvPr descr="Rectangle: Click to edit Master text styles &#10;Second level &#10;Third level &#10;Fourth level &#10;Fifth level" id="506" name="Google Shape;506;p48"/>
          <p:cNvSpPr txBox="1"/>
          <p:nvPr/>
        </p:nvSpPr>
        <p:spPr>
          <a:xfrm>
            <a:off x="323850" y="2708275"/>
            <a:ext cx="7345362" cy="40338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just">
              <a:lnSpc>
                <a:spcPct val="150000"/>
              </a:lnSpc>
              <a:spcBef>
                <a:spcPts val="400"/>
              </a:spcBef>
              <a:spcAft>
                <a:spcPts val="0"/>
              </a:spcAft>
              <a:buClr>
                <a:srgbClr val="FF3300"/>
              </a:buClr>
              <a:buSzPts val="1500"/>
              <a:buFont typeface="Noto Sans Symbols"/>
              <a:buChar char="⮚"/>
            </a:pPr>
            <a:r>
              <a:rPr b="1" i="0" lang="en-US" sz="2000" u="none">
                <a:solidFill>
                  <a:schemeClr val="dk1"/>
                </a:solidFill>
                <a:latin typeface="Arial"/>
                <a:ea typeface="Arial"/>
                <a:cs typeface="Arial"/>
                <a:sym typeface="Arial"/>
              </a:rPr>
              <a:t>Chave primária </a:t>
            </a:r>
            <a:r>
              <a:rPr b="0" i="0" lang="en-US" sz="2000" u="none">
                <a:solidFill>
                  <a:schemeClr val="dk1"/>
                </a:solidFill>
                <a:latin typeface="Arial"/>
                <a:ea typeface="Arial"/>
                <a:cs typeface="Arial"/>
                <a:sym typeface="Arial"/>
              </a:rPr>
              <a:t>é simples, ou seja, é formada por um único campo da tabela, esse campo não pode ter dois ou mais registros de mesmo valor, e também não pode conter nenhum registro nulo.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9"/>
          <p:cNvSpPr txBox="1"/>
          <p:nvPr>
            <p:ph type="title"/>
          </p:nvPr>
        </p:nvSpPr>
        <p:spPr>
          <a:xfrm>
            <a:off x="609600" y="4572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Atributos</a:t>
            </a:r>
            <a:endParaRPr/>
          </a:p>
        </p:txBody>
      </p:sp>
      <p:sp>
        <p:nvSpPr>
          <p:cNvPr descr="Rectangle: Click to edit Master text styles &#10;Second level &#10;Third level &#10;Fourth level &#10;Fifth level" id="512" name="Google Shape;512;p49"/>
          <p:cNvSpPr txBox="1"/>
          <p:nvPr>
            <p:ph idx="1" type="body"/>
          </p:nvPr>
        </p:nvSpPr>
        <p:spPr>
          <a:xfrm>
            <a:off x="250825" y="1341437"/>
            <a:ext cx="8281987" cy="1366837"/>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just">
              <a:lnSpc>
                <a:spcPct val="150000"/>
              </a:lnSpc>
              <a:spcBef>
                <a:spcPts val="400"/>
              </a:spcBef>
              <a:spcAft>
                <a:spcPts val="0"/>
              </a:spcAft>
              <a:buClr>
                <a:srgbClr val="FF3300"/>
              </a:buClr>
              <a:buSzPts val="1500"/>
              <a:buFont typeface="Noto Sans Symbols"/>
              <a:buChar char="⮚"/>
            </a:pPr>
            <a:r>
              <a:rPr b="1" i="0" lang="en-US" sz="2000" u="none">
                <a:solidFill>
                  <a:schemeClr val="dk1"/>
                </a:solidFill>
                <a:latin typeface="Arial"/>
                <a:ea typeface="Arial"/>
                <a:cs typeface="Arial"/>
                <a:sym typeface="Arial"/>
              </a:rPr>
              <a:t>Chave estrangeira</a:t>
            </a:r>
            <a:r>
              <a:rPr b="0" i="0" lang="en-US" sz="2000" u="none">
                <a:solidFill>
                  <a:schemeClr val="dk1"/>
                </a:solidFill>
                <a:latin typeface="Arial"/>
                <a:ea typeface="Arial"/>
                <a:cs typeface="Arial"/>
                <a:sym typeface="Arial"/>
              </a:rPr>
              <a:t> ou </a:t>
            </a:r>
            <a:r>
              <a:rPr b="1" i="0" lang="en-US" sz="2000" u="none">
                <a:solidFill>
                  <a:schemeClr val="dk1"/>
                </a:solidFill>
                <a:latin typeface="Arial"/>
                <a:ea typeface="Arial"/>
                <a:cs typeface="Arial"/>
                <a:sym typeface="Arial"/>
              </a:rPr>
              <a:t>Chave secundária</a:t>
            </a:r>
            <a:endParaRPr/>
          </a:p>
          <a:p>
            <a:pPr indent="-247650" lvl="0" marL="342900" rtl="0" algn="l">
              <a:spcBef>
                <a:spcPts val="400"/>
              </a:spcBef>
              <a:spcAft>
                <a:spcPts val="0"/>
              </a:spcAft>
              <a:buSzPts val="1500"/>
              <a:buNone/>
            </a:pPr>
            <a:r>
              <a:t/>
            </a:r>
            <a:endParaRPr b="1" i="0" sz="2000" u="none">
              <a:solidFill>
                <a:schemeClr val="dk1"/>
              </a:solidFill>
              <a:latin typeface="Arial"/>
              <a:ea typeface="Arial"/>
              <a:cs typeface="Arial"/>
              <a:sym typeface="Arial"/>
            </a:endParaRPr>
          </a:p>
        </p:txBody>
      </p:sp>
      <p:pic>
        <p:nvPicPr>
          <p:cNvPr id="513" name="Google Shape;513;p49"/>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514" name="Google Shape;514;p4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15" name="Google Shape;515;p4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
        <p:nvSpPr>
          <p:cNvPr descr="Rectangle: Click to edit Master text styles &#10;Second level &#10;Third level &#10;Fourth level &#10;Fifth level" id="516" name="Google Shape;516;p49"/>
          <p:cNvSpPr txBox="1"/>
          <p:nvPr/>
        </p:nvSpPr>
        <p:spPr>
          <a:xfrm>
            <a:off x="250825" y="2565400"/>
            <a:ext cx="8281987" cy="34575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FF3300"/>
              </a:buClr>
              <a:buSzPts val="1500"/>
              <a:buFont typeface="Noto Sans Symbols"/>
              <a:buChar char="⮚"/>
            </a:pPr>
            <a:r>
              <a:rPr b="0" i="0" lang="en-US" sz="2000" u="none">
                <a:solidFill>
                  <a:schemeClr val="dk1"/>
                </a:solidFill>
                <a:latin typeface="Arial"/>
                <a:ea typeface="Arial"/>
                <a:cs typeface="Arial"/>
                <a:sym typeface="Arial"/>
              </a:rPr>
              <a:t>Sempre em chave estrangeira vai haver relacionamentos entre tabelas, sempre com a Chave Primária de outra tabela.</a:t>
            </a:r>
            <a:endParaRPr/>
          </a:p>
          <a:p>
            <a:pPr indent="-342900" lvl="0" marL="342900" marR="0" rtl="0" algn="just">
              <a:lnSpc>
                <a:spcPct val="15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just">
              <a:lnSpc>
                <a:spcPct val="150000"/>
              </a:lnSpc>
              <a:spcBef>
                <a:spcPts val="400"/>
              </a:spcBef>
              <a:spcAft>
                <a:spcPts val="0"/>
              </a:spcAft>
              <a:buClr>
                <a:srgbClr val="FF3300"/>
              </a:buClr>
              <a:buSzPts val="1500"/>
              <a:buFont typeface="Noto Sans Symbols"/>
              <a:buChar char="⮚"/>
            </a:pPr>
            <a:r>
              <a:rPr b="0" i="0" lang="en-US" sz="2000" u="none">
                <a:solidFill>
                  <a:schemeClr val="dk1"/>
                </a:solidFill>
                <a:latin typeface="Arial"/>
                <a:ea typeface="Arial"/>
                <a:cs typeface="Arial"/>
                <a:sym typeface="Arial"/>
              </a:rPr>
              <a:t>Esse tipo de atributo não permite exclusão, modificação e/ou inserção de dados em tabelas que estejam dependentes umas das outras("</a:t>
            </a:r>
            <a:r>
              <a:rPr b="1" i="0" lang="en-US" sz="2000" u="none">
                <a:solidFill>
                  <a:schemeClr val="dk1"/>
                </a:solidFill>
                <a:latin typeface="Arial"/>
                <a:ea typeface="Arial"/>
                <a:cs typeface="Arial"/>
                <a:sym typeface="Arial"/>
              </a:rPr>
              <a:t>foreign key</a:t>
            </a:r>
            <a:r>
              <a:rPr b="0" i="0" lang="en-US" sz="2000" u="non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0"/>
          <p:cNvSpPr txBox="1"/>
          <p:nvPr>
            <p:ph type="title"/>
          </p:nvPr>
        </p:nvSpPr>
        <p:spPr>
          <a:xfrm>
            <a:off x="609600" y="4572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Atributos</a:t>
            </a:r>
            <a:endParaRPr/>
          </a:p>
        </p:txBody>
      </p:sp>
      <p:sp>
        <p:nvSpPr>
          <p:cNvPr descr="Rectangle: Click to edit Master text styles &#10;Second level &#10;Third level &#10;Fourth level &#10;Fifth level" id="522" name="Google Shape;522;p50"/>
          <p:cNvSpPr txBox="1"/>
          <p:nvPr>
            <p:ph idx="1" type="body"/>
          </p:nvPr>
        </p:nvSpPr>
        <p:spPr>
          <a:xfrm>
            <a:off x="250825" y="1341437"/>
            <a:ext cx="4105275" cy="12954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just">
              <a:lnSpc>
                <a:spcPct val="150000"/>
              </a:lnSpc>
              <a:spcBef>
                <a:spcPts val="400"/>
              </a:spcBef>
              <a:spcAft>
                <a:spcPts val="0"/>
              </a:spcAft>
              <a:buClr>
                <a:srgbClr val="FF3300"/>
              </a:buClr>
              <a:buSzPts val="1500"/>
              <a:buFont typeface="Noto Sans Symbols"/>
              <a:buChar char="⮚"/>
            </a:pPr>
            <a:r>
              <a:rPr b="1" i="0" lang="en-US" sz="2000" u="none">
                <a:solidFill>
                  <a:schemeClr val="dk1"/>
                </a:solidFill>
                <a:latin typeface="Arial"/>
                <a:ea typeface="Arial"/>
                <a:cs typeface="Arial"/>
                <a:sym typeface="Arial"/>
              </a:rPr>
              <a:t>Chave candidata</a:t>
            </a:r>
            <a:endParaRPr b="0" i="0" sz="2000" u="none">
              <a:solidFill>
                <a:schemeClr val="dk1"/>
              </a:solidFill>
              <a:latin typeface="Arial"/>
              <a:ea typeface="Arial"/>
              <a:cs typeface="Arial"/>
              <a:sym typeface="Arial"/>
            </a:endParaRPr>
          </a:p>
          <a:p>
            <a:pPr indent="-342900" lvl="0" marL="342900" rtl="0" algn="just">
              <a:lnSpc>
                <a:spcPct val="15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just">
              <a:lnSpc>
                <a:spcPct val="150000"/>
              </a:lnSpc>
              <a:spcBef>
                <a:spcPts val="400"/>
              </a:spcBef>
              <a:spcAft>
                <a:spcPts val="0"/>
              </a:spcAft>
              <a:buSzPts val="1500"/>
              <a:buNone/>
            </a:pP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endParaRPr/>
          </a:p>
        </p:txBody>
      </p:sp>
      <p:pic>
        <p:nvPicPr>
          <p:cNvPr id="523" name="Google Shape;523;p50"/>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524" name="Google Shape;524;p5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25" name="Google Shape;525;p5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526" name="Google Shape;526;p50"/>
          <p:cNvPicPr preferRelativeResize="0"/>
          <p:nvPr/>
        </p:nvPicPr>
        <p:blipFill rotWithShape="1">
          <a:blip r:embed="rId4">
            <a:alphaModFix/>
          </a:blip>
          <a:srcRect b="0" l="0" r="0" t="0"/>
          <a:stretch/>
        </p:blipFill>
        <p:spPr>
          <a:xfrm>
            <a:off x="4632325" y="2060575"/>
            <a:ext cx="4471987" cy="1944687"/>
          </a:xfrm>
          <a:prstGeom prst="rect">
            <a:avLst/>
          </a:prstGeom>
          <a:noFill/>
          <a:ln>
            <a:noFill/>
          </a:ln>
        </p:spPr>
      </p:pic>
      <p:sp>
        <p:nvSpPr>
          <p:cNvPr descr="Rectangle: Click to edit Master text styles &#10;Second level &#10;Third level &#10;Fourth level &#10;Fifth level" id="527" name="Google Shape;527;p50"/>
          <p:cNvSpPr txBox="1"/>
          <p:nvPr/>
        </p:nvSpPr>
        <p:spPr>
          <a:xfrm>
            <a:off x="250825" y="2420937"/>
            <a:ext cx="4105275" cy="40338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just">
              <a:lnSpc>
                <a:spcPct val="150000"/>
              </a:lnSpc>
              <a:spcBef>
                <a:spcPts val="400"/>
              </a:spcBef>
              <a:spcAft>
                <a:spcPts val="0"/>
              </a:spcAft>
              <a:buClr>
                <a:srgbClr val="FF3300"/>
              </a:buClr>
              <a:buSzPts val="1500"/>
              <a:buFont typeface="Noto Sans Symbols"/>
              <a:buChar char="⮚"/>
            </a:pPr>
            <a:r>
              <a:rPr b="0" i="0" lang="en-US" sz="2000" u="none">
                <a:solidFill>
                  <a:schemeClr val="dk1"/>
                </a:solidFill>
                <a:latin typeface="Arial"/>
                <a:ea typeface="Arial"/>
                <a:cs typeface="Arial"/>
                <a:sym typeface="Arial"/>
              </a:rPr>
              <a:t>Chave candidata é </a:t>
            </a:r>
            <a:r>
              <a:rPr b="1" i="0" lang="en-US" sz="2000" u="none">
                <a:solidFill>
                  <a:schemeClr val="dk1"/>
                </a:solidFill>
                <a:latin typeface="Arial"/>
                <a:ea typeface="Arial"/>
                <a:cs typeface="Arial"/>
                <a:sym typeface="Arial"/>
              </a:rPr>
              <a:t>um atributo </a:t>
            </a:r>
            <a:r>
              <a:rPr b="0" i="0" lang="en-US" sz="2000" u="none">
                <a:solidFill>
                  <a:schemeClr val="dk1"/>
                </a:solidFill>
                <a:latin typeface="Arial"/>
                <a:ea typeface="Arial"/>
                <a:cs typeface="Arial"/>
                <a:sym typeface="Arial"/>
              </a:rPr>
              <a:t>ou um conjunto de atributos de uma tabela que identifica uma única linha da tabela. </a:t>
            </a:r>
            <a:endParaRPr/>
          </a:p>
          <a:p>
            <a:pPr indent="-342900" lvl="0" marL="342900" marR="0" rtl="0" algn="just">
              <a:lnSpc>
                <a:spcPct val="150000"/>
              </a:lnSpc>
              <a:spcBef>
                <a:spcPts val="400"/>
              </a:spcBef>
              <a:spcAft>
                <a:spcPts val="0"/>
              </a:spcAft>
              <a:buClr>
                <a:srgbClr val="FF3300"/>
              </a:buClr>
              <a:buSzPts val="1500"/>
              <a:buFont typeface="Noto Sans Symbols"/>
              <a:buChar char="⮚"/>
            </a:pPr>
            <a:r>
              <a:rPr b="0" i="0" lang="en-US" sz="2000" u="none">
                <a:solidFill>
                  <a:schemeClr val="dk1"/>
                </a:solidFill>
                <a:latin typeface="Arial"/>
                <a:ea typeface="Arial"/>
                <a:cs typeface="Arial"/>
                <a:sym typeface="Arial"/>
              </a:rPr>
              <a:t>A </a:t>
            </a:r>
            <a:r>
              <a:rPr b="1" i="0" lang="en-US" sz="2000" u="none">
                <a:solidFill>
                  <a:schemeClr val="dk1"/>
                </a:solidFill>
                <a:latin typeface="Arial"/>
                <a:ea typeface="Arial"/>
                <a:cs typeface="Arial"/>
                <a:sym typeface="Arial"/>
              </a:rPr>
              <a:t>chave primária </a:t>
            </a:r>
            <a:r>
              <a:rPr b="0" i="0" lang="en-US" sz="2000" u="none">
                <a:solidFill>
                  <a:schemeClr val="dk1"/>
                </a:solidFill>
                <a:latin typeface="Arial"/>
                <a:ea typeface="Arial"/>
                <a:cs typeface="Arial"/>
                <a:sym typeface="Arial"/>
              </a:rPr>
              <a:t>é extraída a partir do conjunto de chaves candidatas de uma tabela.</a:t>
            </a:r>
            <a:endParaRPr/>
          </a:p>
          <a:p>
            <a:pPr indent="-342900" lvl="0" marL="342900" marR="0" rtl="0" algn="just">
              <a:lnSpc>
                <a:spcPct val="150000"/>
              </a:lnSpc>
              <a:spcBef>
                <a:spcPts val="40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1"/>
          <p:cNvSpPr txBox="1"/>
          <p:nvPr>
            <p:ph type="ctrTitle"/>
          </p:nvPr>
        </p:nvSpPr>
        <p:spPr>
          <a:xfrm>
            <a:off x="2268537" y="1628775"/>
            <a:ext cx="6875462" cy="28590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FNBC – Forma Normal de Boyce-Codd</a:t>
            </a:r>
            <a:endParaRPr/>
          </a:p>
        </p:txBody>
      </p:sp>
      <p:sp>
        <p:nvSpPr>
          <p:cNvPr id="534" name="Google Shape;534;p5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35" name="Google Shape;535;p5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536" name="Google Shape;536;p51"/>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240" name="Google Shape;240;p25"/>
          <p:cNvSpPr txBox="1"/>
          <p:nvPr>
            <p:ph idx="1" type="body"/>
          </p:nvPr>
        </p:nvSpPr>
        <p:spPr>
          <a:xfrm>
            <a:off x="1619250" y="1628775"/>
            <a:ext cx="70564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Normalização</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Anomalias</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 Parcial</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 Transitiva</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Forma Normal</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1.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2.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3.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Contextualização de Normalização 1.FN 2.FN 3.FN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Chave Composta, Chave Primária, Chave Candidata</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FNBC</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Questionário – Kahoot</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Exercício</a:t>
            </a:r>
            <a:endParaRPr b="1" i="0" sz="2000" u="none">
              <a:solidFill>
                <a:schemeClr val="dk1"/>
              </a:solidFill>
              <a:latin typeface="Arial"/>
              <a:ea typeface="Arial"/>
              <a:cs typeface="Arial"/>
              <a:sym typeface="Arial"/>
            </a:endParaRPr>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241" name="Google Shape;241;p2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242" name="Google Shape;242;p2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10 - 1 2 3 FN   FNBC</a:t>
            </a:r>
            <a:endParaRPr/>
          </a:p>
        </p:txBody>
      </p:sp>
      <p:pic>
        <p:nvPicPr>
          <p:cNvPr id="243" name="Google Shape;243;p25"/>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p52"/>
          <p:cNvPicPr preferRelativeResize="0"/>
          <p:nvPr/>
        </p:nvPicPr>
        <p:blipFill rotWithShape="1">
          <a:blip r:embed="rId3">
            <a:alphaModFix/>
          </a:blip>
          <a:srcRect b="0" l="0" r="0" t="0"/>
          <a:stretch/>
        </p:blipFill>
        <p:spPr>
          <a:xfrm>
            <a:off x="3049587" y="2363787"/>
            <a:ext cx="5872162" cy="3724275"/>
          </a:xfrm>
          <a:prstGeom prst="rect">
            <a:avLst/>
          </a:prstGeom>
          <a:noFill/>
          <a:ln>
            <a:noFill/>
          </a:ln>
        </p:spPr>
      </p:pic>
      <p:sp>
        <p:nvSpPr>
          <p:cNvPr id="544" name="Google Shape;544;p52"/>
          <p:cNvSpPr txBox="1"/>
          <p:nvPr/>
        </p:nvSpPr>
        <p:spPr>
          <a:xfrm>
            <a:off x="104775" y="642937"/>
            <a:ext cx="6843712" cy="720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FNBC – Forma Normal de Boyce-Codd</a:t>
            </a:r>
            <a:endParaRPr b="0" i="0" sz="2800" u="none">
              <a:solidFill>
                <a:schemeClr val="dk1"/>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545" name="Google Shape;545;p52"/>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546" name="Google Shape;546;p5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47" name="Google Shape;547;p5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
        <p:nvSpPr>
          <p:cNvPr id="548" name="Google Shape;548;p52"/>
          <p:cNvSpPr txBox="1"/>
          <p:nvPr/>
        </p:nvSpPr>
        <p:spPr>
          <a:xfrm>
            <a:off x="219075" y="1363662"/>
            <a:ext cx="3273425" cy="234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127000" lvl="0" marL="0" marR="0" rtl="0" algn="just">
              <a:lnSpc>
                <a:spcPct val="100000"/>
              </a:lnSpc>
              <a:spcBef>
                <a:spcPts val="0"/>
              </a:spcBef>
              <a:spcAft>
                <a:spcPts val="0"/>
              </a:spcAft>
              <a:buClr>
                <a:schemeClr val="dk1"/>
              </a:buClr>
              <a:buSzPts val="2000"/>
              <a:buFont typeface="Noto Sans Symbols"/>
              <a:buChar char="✔"/>
            </a:pPr>
            <a:r>
              <a:rPr b="1" i="0" lang="en-US" sz="2000" u="none">
                <a:solidFill>
                  <a:schemeClr val="dk1"/>
                </a:solidFill>
                <a:latin typeface="Arial"/>
                <a:ea typeface="Arial"/>
                <a:cs typeface="Arial"/>
                <a:sym typeface="Arial"/>
              </a:rPr>
              <a:t>É quando na normalização </a:t>
            </a:r>
            <a:r>
              <a:rPr b="1" i="0" lang="en-US" sz="2000" u="none">
                <a:solidFill>
                  <a:srgbClr val="FF0000"/>
                </a:solidFill>
                <a:latin typeface="Arial"/>
                <a:ea typeface="Arial"/>
                <a:cs typeface="Arial"/>
                <a:sym typeface="Arial"/>
              </a:rPr>
              <a:t>só tem um atributo que é chave candidata e por sua vez é chave primária.</a:t>
            </a:r>
            <a:endParaRPr/>
          </a:p>
          <a:p>
            <a:pPr indent="0" lvl="0" marL="0" marR="0" rtl="0" algn="l">
              <a:lnSpc>
                <a:spcPct val="100000"/>
              </a:lnSpc>
              <a:spcBef>
                <a:spcPts val="0"/>
              </a:spcBef>
              <a:spcAft>
                <a:spcPts val="0"/>
              </a:spcAft>
              <a:buNone/>
            </a:pPr>
            <a:r>
              <a:t/>
            </a:r>
            <a:endParaRPr b="1" i="0" sz="2000" u="none">
              <a:solidFill>
                <a:srgbClr val="FF0000"/>
              </a:solidFill>
              <a:latin typeface="Arial"/>
              <a:ea typeface="Arial"/>
              <a:cs typeface="Arial"/>
              <a:sym typeface="Arial"/>
            </a:endParaRPr>
          </a:p>
        </p:txBody>
      </p:sp>
      <p:pic>
        <p:nvPicPr>
          <p:cNvPr id="549" name="Google Shape;549;p52"/>
          <p:cNvPicPr preferRelativeResize="0"/>
          <p:nvPr/>
        </p:nvPicPr>
        <p:blipFill rotWithShape="1">
          <a:blip r:embed="rId5">
            <a:alphaModFix/>
          </a:blip>
          <a:srcRect b="0" l="0" r="0" t="0"/>
          <a:stretch/>
        </p:blipFill>
        <p:spPr>
          <a:xfrm>
            <a:off x="631825" y="4270375"/>
            <a:ext cx="1223962" cy="176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3"/>
          <p:cNvSpPr txBox="1"/>
          <p:nvPr/>
        </p:nvSpPr>
        <p:spPr>
          <a:xfrm>
            <a:off x="104775" y="642937"/>
            <a:ext cx="6843712" cy="720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FNBC – Forma Normal de Boyce-Codd</a:t>
            </a:r>
            <a:endParaRPr b="0" i="0" sz="2800" u="none">
              <a:solidFill>
                <a:schemeClr val="dk1"/>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557" name="Google Shape;557;p53"/>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558" name="Google Shape;558;p5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59" name="Google Shape;559;p5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
        <p:nvSpPr>
          <p:cNvPr id="560" name="Google Shape;560;p53"/>
          <p:cNvSpPr txBox="1"/>
          <p:nvPr/>
        </p:nvSpPr>
        <p:spPr>
          <a:xfrm>
            <a:off x="219075" y="1363662"/>
            <a:ext cx="3273425" cy="234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127000" lvl="0" marL="0" marR="0" rtl="0" algn="just">
              <a:lnSpc>
                <a:spcPct val="100000"/>
              </a:lnSpc>
              <a:spcBef>
                <a:spcPts val="0"/>
              </a:spcBef>
              <a:spcAft>
                <a:spcPts val="0"/>
              </a:spcAft>
              <a:buClr>
                <a:schemeClr val="dk1"/>
              </a:buClr>
              <a:buSzPts val="2000"/>
              <a:buFont typeface="Noto Sans Symbols"/>
              <a:buChar char="✔"/>
            </a:pPr>
            <a:r>
              <a:rPr b="1" i="0" lang="en-US" sz="2000" u="none">
                <a:solidFill>
                  <a:schemeClr val="dk1"/>
                </a:solidFill>
                <a:latin typeface="Arial"/>
                <a:ea typeface="Arial"/>
                <a:cs typeface="Arial"/>
                <a:sym typeface="Arial"/>
              </a:rPr>
              <a:t>Uma tabela está na forma normal de Boyce-Codd quando todo determinante existente na tabela é chave candidata. </a:t>
            </a:r>
            <a:endParaRPr/>
          </a:p>
        </p:txBody>
      </p:sp>
      <p:pic>
        <p:nvPicPr>
          <p:cNvPr id="561" name="Google Shape;561;p53"/>
          <p:cNvPicPr preferRelativeResize="0"/>
          <p:nvPr/>
        </p:nvPicPr>
        <p:blipFill rotWithShape="1">
          <a:blip r:embed="rId4">
            <a:alphaModFix/>
          </a:blip>
          <a:srcRect b="0" l="0" r="0" t="0"/>
          <a:stretch/>
        </p:blipFill>
        <p:spPr>
          <a:xfrm>
            <a:off x="3698875" y="2924175"/>
            <a:ext cx="5203825" cy="20843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4"/>
          <p:cNvSpPr txBox="1"/>
          <p:nvPr>
            <p:ph type="ctrTitle"/>
          </p:nvPr>
        </p:nvSpPr>
        <p:spPr>
          <a:xfrm>
            <a:off x="1600200" y="1773237"/>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200" u="none">
                <a:solidFill>
                  <a:srgbClr val="FFFFFF"/>
                </a:solidFill>
                <a:latin typeface="Arial"/>
                <a:ea typeface="Arial"/>
                <a:cs typeface="Arial"/>
                <a:sym typeface="Arial"/>
              </a:rPr>
              <a:t> Questionário</a:t>
            </a:r>
            <a:endParaRPr/>
          </a:p>
        </p:txBody>
      </p:sp>
      <p:sp>
        <p:nvSpPr>
          <p:cNvPr id="567" name="Google Shape;567;p5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568" name="Google Shape;568;p54"/>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569" name="Google Shape;569;p5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70" name="Google Shape;570;p5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08 - MER - Estendido</a:t>
            </a:r>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576" name="Google Shape;576;p55"/>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577" name="Google Shape;577;p55"/>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Questionário</a:t>
            </a:r>
            <a:endParaRPr/>
          </a:p>
        </p:txBody>
      </p:sp>
      <p:pic>
        <p:nvPicPr>
          <p:cNvPr id="578" name="Google Shape;578;p55"/>
          <p:cNvPicPr preferRelativeResize="0"/>
          <p:nvPr/>
        </p:nvPicPr>
        <p:blipFill rotWithShape="1">
          <a:blip r:embed="rId4">
            <a:alphaModFix/>
          </a:blip>
          <a:srcRect b="0" l="0" r="0" t="0"/>
          <a:stretch/>
        </p:blipFill>
        <p:spPr>
          <a:xfrm>
            <a:off x="223837" y="1433512"/>
            <a:ext cx="5795962" cy="3022600"/>
          </a:xfrm>
          <a:prstGeom prst="rect">
            <a:avLst/>
          </a:prstGeom>
          <a:noFill/>
          <a:ln>
            <a:noFill/>
          </a:ln>
        </p:spPr>
      </p:pic>
      <p:pic>
        <p:nvPicPr>
          <p:cNvPr id="579" name="Google Shape;579;p55"/>
          <p:cNvPicPr preferRelativeResize="0"/>
          <p:nvPr/>
        </p:nvPicPr>
        <p:blipFill rotWithShape="1">
          <a:blip r:embed="rId5">
            <a:alphaModFix/>
          </a:blip>
          <a:srcRect b="0" l="0" r="0" t="0"/>
          <a:stretch/>
        </p:blipFill>
        <p:spPr>
          <a:xfrm>
            <a:off x="5030787" y="3032125"/>
            <a:ext cx="3676650" cy="2847975"/>
          </a:xfrm>
          <a:prstGeom prst="rect">
            <a:avLst/>
          </a:prstGeom>
          <a:noFill/>
          <a:ln>
            <a:noFill/>
          </a:ln>
        </p:spPr>
      </p:pic>
      <p:sp>
        <p:nvSpPr>
          <p:cNvPr id="580" name="Google Shape;580;p55"/>
          <p:cNvSpPr txBox="1"/>
          <p:nvPr/>
        </p:nvSpPr>
        <p:spPr>
          <a:xfrm>
            <a:off x="307975" y="5113337"/>
            <a:ext cx="168116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Nome + RA</a:t>
            </a:r>
            <a:endParaRPr/>
          </a:p>
        </p:txBody>
      </p:sp>
      <p:cxnSp>
        <p:nvCxnSpPr>
          <p:cNvPr id="581" name="Google Shape;581;p55"/>
          <p:cNvCxnSpPr/>
          <p:nvPr/>
        </p:nvCxnSpPr>
        <p:spPr>
          <a:xfrm flipH="1" rot="10800000">
            <a:off x="2051050" y="4724400"/>
            <a:ext cx="3968750" cy="576262"/>
          </a:xfrm>
          <a:prstGeom prst="straightConnector1">
            <a:avLst/>
          </a:prstGeom>
          <a:noFill/>
          <a:ln cap="flat" cmpd="sng" w="9525">
            <a:solidFill>
              <a:schemeClr val="dk1"/>
            </a:solidFill>
            <a:prstDash val="solid"/>
            <a:miter lim="800000"/>
            <a:headEnd len="med" w="med" type="none"/>
            <a:tailEnd len="med" w="med" type="triangle"/>
          </a:ln>
        </p:spPr>
      </p:cxnSp>
      <p:sp>
        <p:nvSpPr>
          <p:cNvPr id="582" name="Google Shape;582;p5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83" name="Google Shape;583;p55"/>
          <p:cNvSpPr txBox="1"/>
          <p:nvPr/>
        </p:nvSpPr>
        <p:spPr>
          <a:xfrm>
            <a:off x="6421437" y="1817687"/>
            <a:ext cx="198913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https://kahoot.it/</a:t>
            </a:r>
            <a:endParaRPr/>
          </a:p>
        </p:txBody>
      </p:sp>
      <p:sp>
        <p:nvSpPr>
          <p:cNvPr id="584" name="Google Shape;584;p5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08 - MER - Estendido</a:t>
            </a:r>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590" name="Google Shape;590;p56"/>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591" name="Google Shape;591;p56"/>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Questionário</a:t>
            </a:r>
            <a:endParaRPr/>
          </a:p>
        </p:txBody>
      </p:sp>
      <p:sp>
        <p:nvSpPr>
          <p:cNvPr id="592" name="Google Shape;592;p5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93" name="Google Shape;593;p5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08 - MER - Estendido</a:t>
            </a:r>
            <a:endParaRPr/>
          </a:p>
        </p:txBody>
      </p:sp>
      <p:pic>
        <p:nvPicPr>
          <p:cNvPr id="594" name="Google Shape;594;p56"/>
          <p:cNvPicPr preferRelativeResize="0"/>
          <p:nvPr/>
        </p:nvPicPr>
        <p:blipFill>
          <a:blip r:embed="rId4">
            <a:alphaModFix/>
          </a:blip>
          <a:stretch>
            <a:fillRect/>
          </a:stretch>
        </p:blipFill>
        <p:spPr>
          <a:xfrm>
            <a:off x="1004750" y="1310750"/>
            <a:ext cx="6229589" cy="4937650"/>
          </a:xfrm>
          <a:prstGeom prst="rect">
            <a:avLst/>
          </a:prstGeom>
          <a:noFill/>
          <a:ln>
            <a:noFill/>
          </a:ln>
        </p:spPr>
      </p:pic>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7"/>
          <p:cNvSpPr txBox="1"/>
          <p:nvPr>
            <p:ph type="ctrTitle"/>
          </p:nvPr>
        </p:nvSpPr>
        <p:spPr>
          <a:xfrm>
            <a:off x="2843212" y="1341437"/>
            <a:ext cx="4827587"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Exercício</a:t>
            </a:r>
            <a:endParaRPr/>
          </a:p>
        </p:txBody>
      </p:sp>
      <p:sp>
        <p:nvSpPr>
          <p:cNvPr id="601" name="Google Shape;601;p5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02" name="Google Shape;602;p5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603" name="Google Shape;603;p57"/>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604" name="Google Shape;604;p57"/>
          <p:cNvSpPr txBox="1"/>
          <p:nvPr/>
        </p:nvSpPr>
        <p:spPr>
          <a:xfrm>
            <a:off x="3352800" y="3228975"/>
            <a:ext cx="4572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MER – Conceitual / Lógico / Físico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8"/>
          <p:cNvSpPr txBox="1"/>
          <p:nvPr>
            <p:ph idx="4294967295" type="title"/>
          </p:nvPr>
        </p:nvSpPr>
        <p:spPr>
          <a:xfrm>
            <a:off x="539750" y="508000"/>
            <a:ext cx="6769100"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3200"/>
              <a:buFont typeface="Arial"/>
              <a:buNone/>
            </a:pPr>
            <a:r>
              <a:rPr b="0" i="0" lang="en-US" sz="3200" u="none" cap="none" strike="noStrike">
                <a:solidFill>
                  <a:srgbClr val="FF0000"/>
                </a:solidFill>
                <a:latin typeface="Arial"/>
                <a:ea typeface="Arial"/>
                <a:cs typeface="Arial"/>
                <a:sym typeface="Arial"/>
              </a:rPr>
              <a:t>MER – Conceitual / Lógico / Físico</a:t>
            </a:r>
            <a:endParaRPr/>
          </a:p>
        </p:txBody>
      </p:sp>
      <p:pic>
        <p:nvPicPr>
          <p:cNvPr id="612" name="Google Shape;612;p58"/>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613" name="Google Shape;613;p5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14" name="Google Shape;614;p58"/>
          <p:cNvSpPr txBox="1"/>
          <p:nvPr/>
        </p:nvSpPr>
        <p:spPr>
          <a:xfrm>
            <a:off x="395287" y="1125537"/>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lt2"/>
              </a:buClr>
              <a:buSzPts val="900"/>
              <a:buFont typeface="Noto Sans Symbols"/>
              <a:buChar char="■"/>
            </a:pPr>
            <a:r>
              <a:rPr b="1" i="0" lang="en-US" sz="1200" u="none">
                <a:solidFill>
                  <a:schemeClr val="dk1"/>
                </a:solidFill>
                <a:latin typeface="Arial"/>
                <a:ea typeface="Arial"/>
                <a:cs typeface="Arial"/>
                <a:sym typeface="Arial"/>
              </a:rPr>
              <a:t>Sistema de Biblioteca</a:t>
            </a:r>
            <a:endParaRPr/>
          </a:p>
          <a:p>
            <a:pPr indent="-342900" lvl="0" marL="342900" marR="0" rtl="0" algn="just">
              <a:lnSpc>
                <a:spcPct val="90000"/>
              </a:lnSpc>
              <a:spcBef>
                <a:spcPts val="240"/>
              </a:spcBef>
              <a:spcAft>
                <a:spcPts val="0"/>
              </a:spcAft>
              <a:buClr>
                <a:schemeClr val="dk1"/>
              </a:buClr>
              <a:buSzPts val="1200"/>
              <a:buFont typeface="Arial"/>
              <a:buNone/>
            </a:pPr>
            <a:r>
              <a:t/>
            </a:r>
            <a:endParaRPr b="1" i="0" sz="1200" u="none">
              <a:solidFill>
                <a:schemeClr val="dk1"/>
              </a:solidFill>
              <a:latin typeface="Arial"/>
              <a:ea typeface="Arial"/>
              <a:cs typeface="Arial"/>
              <a:sym typeface="Arial"/>
            </a:endParaRPr>
          </a:p>
          <a:p>
            <a:pPr indent="-285750" lvl="1" marL="742950" marR="0" rtl="0" algn="just">
              <a:lnSpc>
                <a:spcPct val="90000"/>
              </a:lnSpc>
              <a:spcBef>
                <a:spcPts val="240"/>
              </a:spcBef>
              <a:spcAft>
                <a:spcPts val="0"/>
              </a:spcAft>
              <a:buClr>
                <a:schemeClr val="accent2"/>
              </a:buClr>
              <a:buSzPts val="960"/>
              <a:buFont typeface="Noto Sans Symbols"/>
              <a:buChar char="◻"/>
            </a:pPr>
            <a:r>
              <a:rPr b="0" i="0" lang="en-US" sz="1200" u="none" cap="none" strike="noStrike">
                <a:solidFill>
                  <a:schemeClr val="dk1"/>
                </a:solidFill>
                <a:latin typeface="Arial"/>
                <a:ea typeface="Arial"/>
                <a:cs typeface="Arial"/>
                <a:sym typeface="Arial"/>
              </a:rPr>
              <a:t>Uma Universidade está querendo controlar o empréstimo dos livros da Biblioteca.  Uma entrevista com a  Bibliotecária Responsável resultou nas seguintes informações:</a:t>
            </a:r>
            <a:endParaRPr/>
          </a:p>
          <a:p>
            <a:pPr indent="-285750" lvl="1" marL="742950" marR="0" rtl="0" algn="just">
              <a:lnSpc>
                <a:spcPct val="9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228600" lvl="2" marL="1143000" marR="0" rtl="0" algn="just">
              <a:lnSpc>
                <a:spcPct val="9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Precisa controlar o empréstimo dos livros e o tempo de aluguel.</a:t>
            </a:r>
            <a:endParaRPr/>
          </a:p>
          <a:p>
            <a:pPr indent="-228600" lvl="2" marL="1143000" marR="0" rtl="0" algn="just">
              <a:lnSpc>
                <a:spcPct val="9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Precisa controlar os alunos</a:t>
            </a:r>
            <a:r>
              <a:rPr lang="en-US" sz="1200">
                <a:solidFill>
                  <a:schemeClr val="dk1"/>
                </a:solidFill>
              </a:rPr>
              <a:t> </a:t>
            </a:r>
            <a:endParaRPr/>
          </a:p>
          <a:p>
            <a:pPr indent="-179069" lvl="2" marL="1143000" marR="0" rtl="0" algn="just">
              <a:lnSpc>
                <a:spcPct val="100000"/>
              </a:lnSpc>
              <a:spcBef>
                <a:spcPts val="240"/>
              </a:spcBef>
              <a:spcAft>
                <a:spcPts val="0"/>
              </a:spcAft>
              <a:buClr>
                <a:schemeClr val="lt2"/>
              </a:buClr>
              <a:buSzPts val="780"/>
              <a:buFont typeface="Noto Sans Symbols"/>
              <a:buNone/>
            </a:pPr>
            <a:r>
              <a:t/>
            </a:r>
            <a:endParaRPr b="1" i="0" sz="1200" u="none" cap="none" strike="noStrike">
              <a:solidFill>
                <a:schemeClr val="dk1"/>
              </a:solidFill>
              <a:latin typeface="Arial"/>
              <a:ea typeface="Arial"/>
              <a:cs typeface="Arial"/>
              <a:sym typeface="Arial"/>
            </a:endParaRPr>
          </a:p>
          <a:p>
            <a:pPr indent="-285750" lvl="1" marL="742950" marR="0" rtl="0" algn="just">
              <a:lnSpc>
                <a:spcPct val="100000"/>
              </a:lnSpc>
              <a:spcBef>
                <a:spcPts val="240"/>
              </a:spcBef>
              <a:spcAft>
                <a:spcPts val="0"/>
              </a:spcAft>
              <a:buClr>
                <a:schemeClr val="accent2"/>
              </a:buClr>
              <a:buSzPts val="960"/>
              <a:buFont typeface="Noto Sans Symbols"/>
              <a:buChar char="◻"/>
            </a:pPr>
            <a:r>
              <a:rPr b="1" i="0" lang="en-US" sz="1200" u="none" cap="none" strike="noStrike">
                <a:solidFill>
                  <a:schemeClr val="dk1"/>
                </a:solidFill>
                <a:latin typeface="Arial"/>
                <a:ea typeface="Arial"/>
                <a:cs typeface="Arial"/>
                <a:sym typeface="Arial"/>
              </a:rPr>
              <a:t>Dados levantados</a:t>
            </a:r>
            <a:r>
              <a:rPr b="0" i="0" lang="en-US" sz="1200" u="none" cap="none" strike="noStrike">
                <a:solidFill>
                  <a:schemeClr val="dk1"/>
                </a:solidFill>
                <a:latin typeface="Arial"/>
                <a:ea typeface="Arial"/>
                <a:cs typeface="Arial"/>
                <a:sym typeface="Arial"/>
              </a:rPr>
              <a:t>:</a:t>
            </a:r>
            <a:endParaRPr/>
          </a:p>
          <a:p>
            <a:pPr indent="-278130" lvl="2" marL="1371600" rtl="0" algn="just">
              <a:spcBef>
                <a:spcPts val="240"/>
              </a:spcBef>
              <a:spcAft>
                <a:spcPts val="0"/>
              </a:spcAft>
              <a:buClr>
                <a:schemeClr val="lt2"/>
              </a:buClr>
              <a:buSzPts val="780"/>
              <a:buFont typeface="Noto Sans Symbols"/>
              <a:buChar char="■"/>
            </a:pPr>
            <a:r>
              <a:rPr lang="en-US" sz="1200">
                <a:solidFill>
                  <a:schemeClr val="dk1"/>
                </a:solidFill>
              </a:rPr>
              <a:t>Aluno,  telefone e endereço.</a:t>
            </a:r>
            <a:endParaRPr>
              <a:solidFill>
                <a:schemeClr val="dk1"/>
              </a:solidFill>
            </a:endParaRPr>
          </a:p>
          <a:p>
            <a:pPr indent="-278130" lvl="2" marL="1371600" rtl="0" algn="just">
              <a:spcBef>
                <a:spcPts val="240"/>
              </a:spcBef>
              <a:spcAft>
                <a:spcPts val="0"/>
              </a:spcAft>
              <a:buClr>
                <a:schemeClr val="lt2"/>
              </a:buClr>
              <a:buSzPts val="780"/>
              <a:buFont typeface="Noto Sans Symbols"/>
              <a:buChar char="■"/>
            </a:pPr>
            <a:r>
              <a:rPr lang="en-US" sz="1200">
                <a:solidFill>
                  <a:schemeClr val="dk1"/>
                </a:solidFill>
              </a:rPr>
              <a:t>Cada Titulo do Livro pode ter vários livros na biblioteca</a:t>
            </a:r>
            <a:endParaRPr>
              <a:solidFill>
                <a:schemeClr val="dk1"/>
              </a:solidFill>
            </a:endParaRPr>
          </a:p>
          <a:p>
            <a:pPr indent="-278130" lvl="2" marL="1371600" rtl="0" algn="just">
              <a:spcBef>
                <a:spcPts val="240"/>
              </a:spcBef>
              <a:spcAft>
                <a:spcPts val="0"/>
              </a:spcAft>
              <a:buClr>
                <a:schemeClr val="lt2"/>
              </a:buClr>
              <a:buSzPts val="780"/>
              <a:buFont typeface="Noto Sans Symbols"/>
              <a:buChar char="■"/>
            </a:pPr>
            <a:r>
              <a:rPr lang="en-US" sz="1200">
                <a:solidFill>
                  <a:schemeClr val="dk1"/>
                </a:solidFill>
              </a:rPr>
              <a:t>Cada titulo tem um ISBN (Internacional standard book number)</a:t>
            </a:r>
            <a:endParaRPr>
              <a:solidFill>
                <a:schemeClr val="dk1"/>
              </a:solidFill>
            </a:endParaRPr>
          </a:p>
          <a:p>
            <a:pPr indent="-278130" lvl="2" marL="1371600" rtl="0" algn="just">
              <a:spcBef>
                <a:spcPts val="240"/>
              </a:spcBef>
              <a:spcAft>
                <a:spcPts val="0"/>
              </a:spcAft>
              <a:buClr>
                <a:schemeClr val="lt2"/>
              </a:buClr>
              <a:buSzPts val="780"/>
              <a:buFont typeface="Noto Sans Symbols"/>
              <a:buChar char="■"/>
            </a:pPr>
            <a:r>
              <a:rPr lang="en-US" sz="1200">
                <a:solidFill>
                  <a:schemeClr val="dk1"/>
                </a:solidFill>
              </a:rPr>
              <a:t>Titulo, ISBN, editora, ano</a:t>
            </a:r>
            <a:endParaRPr>
              <a:solidFill>
                <a:schemeClr val="dk1"/>
              </a:solidFill>
            </a:endParaRPr>
          </a:p>
          <a:p>
            <a:pPr indent="-278130" lvl="2" marL="1371600" rtl="0" algn="just">
              <a:spcBef>
                <a:spcPts val="240"/>
              </a:spcBef>
              <a:spcAft>
                <a:spcPts val="0"/>
              </a:spcAft>
              <a:buClr>
                <a:schemeClr val="lt2"/>
              </a:buClr>
              <a:buSzPts val="780"/>
              <a:buFont typeface="Noto Sans Symbols"/>
              <a:buChar char="■"/>
            </a:pPr>
            <a:r>
              <a:rPr lang="en-US" sz="1200">
                <a:solidFill>
                  <a:schemeClr val="dk1"/>
                </a:solidFill>
              </a:rPr>
              <a:t>Editora, telefone</a:t>
            </a:r>
            <a:endParaRPr>
              <a:solidFill>
                <a:schemeClr val="dk1"/>
              </a:solidFill>
            </a:endParaRPr>
          </a:p>
          <a:p>
            <a:pPr indent="-278130" lvl="2" marL="1371600" rtl="0" algn="just">
              <a:spcBef>
                <a:spcPts val="240"/>
              </a:spcBef>
              <a:spcAft>
                <a:spcPts val="0"/>
              </a:spcAft>
              <a:buClr>
                <a:schemeClr val="lt2"/>
              </a:buClr>
              <a:buSzPts val="780"/>
              <a:buFont typeface="Noto Sans Symbols"/>
              <a:buChar char="■"/>
            </a:pPr>
            <a:r>
              <a:rPr lang="en-US" sz="1200">
                <a:solidFill>
                  <a:schemeClr val="dk1"/>
                </a:solidFill>
              </a:rPr>
              <a:t>Autor</a:t>
            </a:r>
            <a:endParaRPr sz="1200">
              <a:solidFill>
                <a:schemeClr val="dk1"/>
              </a:solidFill>
            </a:endParaRPr>
          </a:p>
          <a:p>
            <a:pPr indent="-228600" lvl="2" marL="1143000" marR="0" rtl="0" algn="just">
              <a:lnSpc>
                <a:spcPct val="10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285750" lvl="1" marL="742950" marR="0" rtl="0" algn="just">
              <a:lnSpc>
                <a:spcPct val="100000"/>
              </a:lnSpc>
              <a:spcBef>
                <a:spcPts val="240"/>
              </a:spcBef>
              <a:spcAft>
                <a:spcPts val="0"/>
              </a:spcAft>
              <a:buClr>
                <a:schemeClr val="accent2"/>
              </a:buClr>
              <a:buSzPts val="960"/>
              <a:buFont typeface="Noto Sans Symbols"/>
              <a:buChar char="◻"/>
            </a:pPr>
            <a:r>
              <a:rPr b="1" i="0" lang="en-US" sz="1200" u="none" cap="none" strike="noStrike">
                <a:solidFill>
                  <a:schemeClr val="dk1"/>
                </a:solidFill>
                <a:latin typeface="Arial"/>
                <a:ea typeface="Arial"/>
                <a:cs typeface="Arial"/>
                <a:sym typeface="Arial"/>
              </a:rPr>
              <a:t>Regras de Negócio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1 titulo pode ter vários livros na biblioteca da Universidade</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Um titulo pode ter vários autores</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Um titulo pode ter somente uma editora</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O livro pode ser emprestado para vários alunos em momento distintos</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Controle de empréstimo de livro (dt_empréstimo e dt_devolução)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Um Livro pode ser alugado  várias vezes em momentos distintos</a:t>
            </a:r>
            <a:endParaRPr/>
          </a:p>
          <a:p>
            <a:pPr indent="0" lvl="0" marL="1371600" marR="0" rtl="0" algn="just">
              <a:lnSpc>
                <a:spcPct val="100000"/>
              </a:lnSpc>
              <a:spcBef>
                <a:spcPts val="240"/>
              </a:spcBef>
              <a:spcAft>
                <a:spcPts val="0"/>
              </a:spcAft>
              <a:buNone/>
            </a:pPr>
            <a:r>
              <a:t/>
            </a:r>
            <a:endParaRPr/>
          </a:p>
          <a:p>
            <a:pPr indent="0" lvl="4" marL="1828800" marR="0" rtl="0" algn="just">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9"/>
          <p:cNvSpPr txBox="1"/>
          <p:nvPr>
            <p:ph idx="4294967295" type="title"/>
          </p:nvPr>
        </p:nvSpPr>
        <p:spPr>
          <a:xfrm>
            <a:off x="539750" y="508000"/>
            <a:ext cx="67692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3200"/>
              <a:buFont typeface="Arial"/>
              <a:buNone/>
            </a:pPr>
            <a:r>
              <a:rPr b="0" i="0" lang="en-US" sz="3200" u="none" cap="none" strike="noStrike">
                <a:solidFill>
                  <a:srgbClr val="FF0000"/>
                </a:solidFill>
                <a:latin typeface="Arial"/>
                <a:ea typeface="Arial"/>
                <a:cs typeface="Arial"/>
                <a:sym typeface="Arial"/>
              </a:rPr>
              <a:t>MER – Conceitual</a:t>
            </a:r>
            <a:r>
              <a:rPr lang="en-US" sz="3200">
                <a:solidFill>
                  <a:srgbClr val="FF0000"/>
                </a:solidFill>
              </a:rPr>
              <a:t> </a:t>
            </a:r>
            <a:endParaRPr/>
          </a:p>
        </p:txBody>
      </p:sp>
      <p:pic>
        <p:nvPicPr>
          <p:cNvPr id="622" name="Google Shape;622;p59"/>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623" name="Google Shape;623;p5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24" name="Google Shape;624;p59"/>
          <p:cNvPicPr preferRelativeResize="0"/>
          <p:nvPr/>
        </p:nvPicPr>
        <p:blipFill>
          <a:blip r:embed="rId4">
            <a:alphaModFix/>
          </a:blip>
          <a:stretch>
            <a:fillRect/>
          </a:stretch>
        </p:blipFill>
        <p:spPr>
          <a:xfrm>
            <a:off x="152400" y="1806450"/>
            <a:ext cx="8839199" cy="39571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0"/>
          <p:cNvSpPr txBox="1"/>
          <p:nvPr>
            <p:ph idx="4294967295" type="title"/>
          </p:nvPr>
        </p:nvSpPr>
        <p:spPr>
          <a:xfrm>
            <a:off x="539750" y="508000"/>
            <a:ext cx="67692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3200"/>
              <a:buFont typeface="Arial"/>
              <a:buNone/>
            </a:pPr>
            <a:r>
              <a:rPr b="0" i="0" lang="en-US" sz="3200" u="none" cap="none" strike="noStrike">
                <a:solidFill>
                  <a:srgbClr val="FF0000"/>
                </a:solidFill>
                <a:latin typeface="Arial"/>
                <a:ea typeface="Arial"/>
                <a:cs typeface="Arial"/>
                <a:sym typeface="Arial"/>
              </a:rPr>
              <a:t>MER – </a:t>
            </a:r>
            <a:r>
              <a:rPr lang="en-US" sz="3200">
                <a:solidFill>
                  <a:srgbClr val="FF0000"/>
                </a:solidFill>
              </a:rPr>
              <a:t>Lógico</a:t>
            </a:r>
            <a:endParaRPr/>
          </a:p>
        </p:txBody>
      </p:sp>
      <p:pic>
        <p:nvPicPr>
          <p:cNvPr id="632" name="Google Shape;632;p60"/>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633" name="Google Shape;633;p6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34" name="Google Shape;634;p60"/>
          <p:cNvPicPr preferRelativeResize="0"/>
          <p:nvPr/>
        </p:nvPicPr>
        <p:blipFill>
          <a:blip r:embed="rId4">
            <a:alphaModFix/>
          </a:blip>
          <a:stretch>
            <a:fillRect/>
          </a:stretch>
        </p:blipFill>
        <p:spPr>
          <a:xfrm>
            <a:off x="152400" y="1337150"/>
            <a:ext cx="8839200" cy="398294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1"/>
          <p:cNvSpPr txBox="1"/>
          <p:nvPr>
            <p:ph idx="4294967295" type="title"/>
          </p:nvPr>
        </p:nvSpPr>
        <p:spPr>
          <a:xfrm>
            <a:off x="539750" y="508000"/>
            <a:ext cx="67692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3200"/>
              <a:buFont typeface="Arial"/>
              <a:buNone/>
            </a:pPr>
            <a:r>
              <a:rPr b="0" i="0" lang="en-US" sz="3200" u="none" cap="none" strike="noStrike">
                <a:solidFill>
                  <a:srgbClr val="FF0000"/>
                </a:solidFill>
                <a:latin typeface="Arial"/>
                <a:ea typeface="Arial"/>
                <a:cs typeface="Arial"/>
                <a:sym typeface="Arial"/>
              </a:rPr>
              <a:t>MER – </a:t>
            </a:r>
            <a:r>
              <a:rPr lang="en-US" sz="3200">
                <a:solidFill>
                  <a:srgbClr val="FF0000"/>
                </a:solidFill>
              </a:rPr>
              <a:t>Físico</a:t>
            </a:r>
            <a:endParaRPr/>
          </a:p>
        </p:txBody>
      </p:sp>
      <p:pic>
        <p:nvPicPr>
          <p:cNvPr id="642" name="Google Shape;642;p61"/>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643" name="Google Shape;643;p6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44" name="Google Shape;644;p61"/>
          <p:cNvPicPr preferRelativeResize="0"/>
          <p:nvPr/>
        </p:nvPicPr>
        <p:blipFill>
          <a:blip r:embed="rId4">
            <a:alphaModFix/>
          </a:blip>
          <a:stretch>
            <a:fillRect/>
          </a:stretch>
        </p:blipFill>
        <p:spPr>
          <a:xfrm>
            <a:off x="1106175" y="1352250"/>
            <a:ext cx="6467475" cy="383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Normalização de dados</a:t>
            </a:r>
            <a:endParaRPr/>
          </a:p>
        </p:txBody>
      </p:sp>
      <p:sp>
        <p:nvSpPr>
          <p:cNvPr id="251" name="Google Shape;251;p26"/>
          <p:cNvSpPr txBox="1"/>
          <p:nvPr>
            <p:ph idx="4294967295"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0" i="0" lang="en-US" sz="3200" u="none" cap="none" strike="noStrike">
                <a:solidFill>
                  <a:schemeClr val="dk1"/>
                </a:solidFill>
                <a:latin typeface="Arial"/>
                <a:ea typeface="Arial"/>
                <a:cs typeface="Arial"/>
                <a:sym typeface="Arial"/>
              </a:rPr>
              <a:t>Objetivos</a:t>
            </a:r>
            <a:r>
              <a:rPr b="0" i="0" lang="en-US" sz="2800" u="none" cap="none" strike="noStrike">
                <a:solidFill>
                  <a:schemeClr val="dk1"/>
                </a:solidFill>
                <a:latin typeface="Arial"/>
                <a:ea typeface="Arial"/>
                <a:cs typeface="Arial"/>
                <a:sym typeface="Arial"/>
              </a:rPr>
              <a:t>:</a:t>
            </a:r>
            <a:endParaRPr/>
          </a:p>
          <a:p>
            <a:pPr indent="-143509" lvl="1" marL="742950" marR="0" rtl="0" algn="l">
              <a:lnSpc>
                <a:spcPct val="100000"/>
              </a:lnSpc>
              <a:spcBef>
                <a:spcPts val="560"/>
              </a:spcBef>
              <a:spcAft>
                <a:spcPts val="0"/>
              </a:spcAft>
              <a:buClr>
                <a:schemeClr val="accent2"/>
              </a:buClr>
              <a:buSzPts val="2240"/>
              <a:buFont typeface="Noto Sans Symbols"/>
              <a:buNone/>
            </a:pPr>
            <a:r>
              <a:t/>
            </a:r>
            <a:endParaRPr b="0" i="0" sz="2800" u="none" cap="none" strike="noStrike">
              <a:solidFill>
                <a:schemeClr val="dk1"/>
              </a:solidFill>
              <a:latin typeface="Arial"/>
              <a:ea typeface="Arial"/>
              <a:cs typeface="Arial"/>
              <a:sym typeface="Arial"/>
            </a:endParaRPr>
          </a:p>
          <a:p>
            <a:pPr indent="-285750" lvl="1" marL="742950" marR="0" rtl="0" algn="just">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Entender os conceitos, características e regras de modelagem de dados</a:t>
            </a:r>
            <a:r>
              <a:rPr b="0" i="0" lang="en-US" sz="2400" u="none" cap="none" strike="noStrike">
                <a:solidFill>
                  <a:schemeClr val="dk1"/>
                </a:solidFill>
                <a:latin typeface="Arial"/>
                <a:ea typeface="Arial"/>
                <a:cs typeface="Arial"/>
                <a:sym typeface="Arial"/>
              </a:rPr>
              <a:t>.</a:t>
            </a:r>
            <a:endParaRPr/>
          </a:p>
          <a:p>
            <a:pPr indent="-285750" lvl="1" marL="742950" marR="0" rtl="0" algn="just">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Entender e fazer uso das regras de normalização</a:t>
            </a:r>
            <a:r>
              <a:rPr b="0" i="0" lang="en-US" sz="2400" u="none" cap="none" strike="noStrike">
                <a:solidFill>
                  <a:schemeClr val="dk1"/>
                </a:solidFill>
                <a:latin typeface="Arial"/>
                <a:ea typeface="Arial"/>
                <a:cs typeface="Arial"/>
                <a:sym typeface="Arial"/>
              </a:rPr>
              <a:t>.</a:t>
            </a:r>
            <a:endParaRPr/>
          </a:p>
          <a:p>
            <a:pPr indent="-285750" lvl="1" marL="742950" marR="0" rtl="0" algn="just">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Revisão 1.FN, 2.FN, 3FN  e FNBC</a:t>
            </a:r>
            <a:endParaRPr/>
          </a:p>
        </p:txBody>
      </p:sp>
      <p:pic>
        <p:nvPicPr>
          <p:cNvPr id="252" name="Google Shape;252;p26"/>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253" name="Google Shape;253;p2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
        <p:nvSpPr>
          <p:cNvPr id="254" name="Google Shape;254;p2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2"/>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651" name="Google Shape;651;p62"/>
          <p:cNvSpPr txBox="1"/>
          <p:nvPr>
            <p:ph idx="1" type="body"/>
          </p:nvPr>
        </p:nvSpPr>
        <p:spPr>
          <a:xfrm>
            <a:off x="1619250" y="1628775"/>
            <a:ext cx="70564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Normalização</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Anomalias</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 Parcial</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 Transitiva</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Forma Normal</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1.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2.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3.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Contextualização de Normalização 1.FN 2.FN 3.FN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Chave Composta, Chave Primária, Chave Candidata</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FNBC</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Questionário – Kahoot</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Exercício</a:t>
            </a:r>
            <a:endParaRPr b="1" i="0" sz="2000" u="none">
              <a:solidFill>
                <a:schemeClr val="dk1"/>
              </a:solidFill>
              <a:latin typeface="Arial"/>
              <a:ea typeface="Arial"/>
              <a:cs typeface="Arial"/>
              <a:sym typeface="Arial"/>
            </a:endParaRPr>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652" name="Google Shape;652;p6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53" name="Google Shape;653;p6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654" name="Google Shape;654;p62"/>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3"/>
          <p:cNvSpPr txBox="1"/>
          <p:nvPr>
            <p:ph type="title"/>
          </p:nvPr>
        </p:nvSpPr>
        <p:spPr>
          <a:xfrm>
            <a:off x="2916237" y="1916112"/>
            <a:ext cx="3384550" cy="1944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Arial"/>
              <a:buNone/>
            </a:pPr>
            <a:r>
              <a:rPr b="0" i="0" lang="en-US" sz="5400" u="none">
                <a:solidFill>
                  <a:schemeClr val="dk1"/>
                </a:solidFill>
                <a:latin typeface="Arial"/>
                <a:ea typeface="Arial"/>
                <a:cs typeface="Arial"/>
                <a:sym typeface="Arial"/>
              </a:rPr>
              <a:t>Dúvidas</a:t>
            </a:r>
            <a:endParaRPr/>
          </a:p>
        </p:txBody>
      </p:sp>
      <p:sp>
        <p:nvSpPr>
          <p:cNvPr id="661" name="Google Shape;661;p6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62" name="Google Shape;662;p6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
        <p:nvSpPr>
          <p:cNvPr id="663" name="Google Shape;663;p63"/>
          <p:cNvSpPr txBox="1"/>
          <p:nvPr/>
        </p:nvSpPr>
        <p:spPr>
          <a:xfrm>
            <a:off x="3486150" y="3952875"/>
            <a:ext cx="4752975" cy="1944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Jose.wellington@uniceub.br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Normalização de dados</a:t>
            </a:r>
            <a:endParaRPr/>
          </a:p>
        </p:txBody>
      </p:sp>
      <p:pic>
        <p:nvPicPr>
          <p:cNvPr id="262" name="Google Shape;262;p2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263" name="Google Shape;263;p2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64" name="Google Shape;264;p2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265" name="Google Shape;265;p27"/>
          <p:cNvPicPr preferRelativeResize="0"/>
          <p:nvPr/>
        </p:nvPicPr>
        <p:blipFill rotWithShape="1">
          <a:blip r:embed="rId4">
            <a:alphaModFix/>
          </a:blip>
          <a:srcRect b="0" l="0" r="0" t="0"/>
          <a:stretch/>
        </p:blipFill>
        <p:spPr>
          <a:xfrm>
            <a:off x="6804025" y="1844675"/>
            <a:ext cx="1952625" cy="2809875"/>
          </a:xfrm>
          <a:prstGeom prst="rect">
            <a:avLst/>
          </a:prstGeom>
          <a:noFill/>
          <a:ln>
            <a:noFill/>
          </a:ln>
        </p:spPr>
      </p:pic>
      <p:sp>
        <p:nvSpPr>
          <p:cNvPr id="266" name="Google Shape;266;p27"/>
          <p:cNvSpPr txBox="1"/>
          <p:nvPr/>
        </p:nvSpPr>
        <p:spPr>
          <a:xfrm>
            <a:off x="457200" y="1981200"/>
            <a:ext cx="6202362"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Decomposição de esquemas para </a:t>
            </a:r>
            <a:r>
              <a:rPr b="1" i="0" lang="en-US" sz="2000" u="none">
                <a:solidFill>
                  <a:schemeClr val="dk1"/>
                </a:solidFill>
                <a:latin typeface="Arial"/>
                <a:ea typeface="Arial"/>
                <a:cs typeface="Arial"/>
                <a:sym typeface="Arial"/>
              </a:rPr>
              <a:t>evitar anomalias  (redundância de dados e inconsistência)</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just">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Mecanismo formal para analisar esquemas de relações baseado nas </a:t>
            </a:r>
            <a:r>
              <a:rPr b="1" i="0" lang="en-US" sz="2000" u="none">
                <a:solidFill>
                  <a:schemeClr val="dk1"/>
                </a:solidFill>
                <a:latin typeface="Arial"/>
                <a:ea typeface="Arial"/>
                <a:cs typeface="Arial"/>
                <a:sym typeface="Arial"/>
              </a:rPr>
              <a:t>suas chaves </a:t>
            </a:r>
            <a:r>
              <a:rPr b="0" i="0" lang="en-US" sz="2000" u="none">
                <a:solidFill>
                  <a:schemeClr val="dk1"/>
                </a:solidFill>
                <a:latin typeface="Arial"/>
                <a:ea typeface="Arial"/>
                <a:cs typeface="Arial"/>
                <a:sym typeface="Arial"/>
              </a:rPr>
              <a:t>e nas </a:t>
            </a:r>
            <a:r>
              <a:rPr b="1" i="0" lang="en-US" sz="2000" u="none">
                <a:solidFill>
                  <a:schemeClr val="dk1"/>
                </a:solidFill>
                <a:latin typeface="Arial"/>
                <a:ea typeface="Arial"/>
                <a:cs typeface="Arial"/>
                <a:sym typeface="Arial"/>
              </a:rPr>
              <a:t>dependências funcionais </a:t>
            </a:r>
            <a:r>
              <a:rPr b="0" i="0" lang="en-US" sz="2000" u="none">
                <a:solidFill>
                  <a:schemeClr val="dk1"/>
                </a:solidFill>
                <a:latin typeface="Arial"/>
                <a:ea typeface="Arial"/>
                <a:cs typeface="Arial"/>
                <a:sym typeface="Arial"/>
              </a:rPr>
              <a:t>entre seus atributos.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Normalização de dados</a:t>
            </a:r>
            <a:endParaRPr/>
          </a:p>
        </p:txBody>
      </p:sp>
      <p:sp>
        <p:nvSpPr>
          <p:cNvPr id="274" name="Google Shape;274;p28"/>
          <p:cNvSpPr txBox="1"/>
          <p:nvPr>
            <p:ph idx="4294967295" type="body"/>
          </p:nvPr>
        </p:nvSpPr>
        <p:spPr>
          <a:xfrm>
            <a:off x="457200" y="1981200"/>
            <a:ext cx="5986462"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2"/>
              </a:buClr>
              <a:buSzPts val="1500"/>
              <a:buFont typeface="Noto Sans Symbols"/>
              <a:buChar char="■"/>
            </a:pPr>
            <a:r>
              <a:rPr b="0" i="0" lang="en-US" sz="2000" u="none" cap="none" strike="noStrike">
                <a:solidFill>
                  <a:schemeClr val="dk1"/>
                </a:solidFill>
                <a:latin typeface="Arial"/>
                <a:ea typeface="Arial"/>
                <a:cs typeface="Arial"/>
                <a:sym typeface="Arial"/>
              </a:rPr>
              <a:t>Esse processo causa a simplificação dos ATRIBUTOS dentro da respectiva TUPLA (Relação).</a:t>
            </a:r>
            <a:endParaRPr/>
          </a:p>
          <a:p>
            <a:pPr indent="-342900" lvl="0" marL="342900" marR="0" rtl="0" algn="just">
              <a:lnSpc>
                <a:spcPct val="100000"/>
              </a:lnSpc>
              <a:spcBef>
                <a:spcPts val="400"/>
              </a:spcBef>
              <a:spcAft>
                <a:spcPts val="0"/>
              </a:spcAft>
              <a:buClr>
                <a:schemeClr val="lt2"/>
              </a:buClr>
              <a:buSzPts val="1500"/>
              <a:buFont typeface="Noto Sans Symbols"/>
              <a:buChar char="■"/>
            </a:pPr>
            <a:r>
              <a:rPr b="1" i="0" lang="en-US" sz="2000" u="none" cap="none" strike="noStrike">
                <a:solidFill>
                  <a:schemeClr val="dk1"/>
                </a:solidFill>
                <a:latin typeface="Arial"/>
                <a:ea typeface="Arial"/>
                <a:cs typeface="Arial"/>
                <a:sym typeface="Arial"/>
              </a:rPr>
              <a:t>Eliminando</a:t>
            </a:r>
            <a:r>
              <a:rPr b="1" lang="en-US" sz="2000"/>
              <a:t>:</a:t>
            </a:r>
            <a:endParaRPr b="1" sz="2000"/>
          </a:p>
          <a:p>
            <a:pPr indent="-238759" lvl="1" marL="742950" marR="0" rtl="0" algn="just">
              <a:lnSpc>
                <a:spcPct val="100000"/>
              </a:lnSpc>
              <a:spcBef>
                <a:spcPts val="400"/>
              </a:spcBef>
              <a:spcAft>
                <a:spcPts val="0"/>
              </a:spcAft>
              <a:buClr>
                <a:schemeClr val="lt2"/>
              </a:buClr>
              <a:buSzPts val="1500"/>
              <a:buFont typeface="Noto Sans Symbols"/>
              <a:buChar char="◻"/>
            </a:pPr>
            <a:r>
              <a:rPr b="1" i="0" lang="en-US" sz="2000" u="none" cap="none" strike="noStrike">
                <a:solidFill>
                  <a:schemeClr val="dk1"/>
                </a:solidFill>
                <a:latin typeface="Arial"/>
                <a:ea typeface="Arial"/>
                <a:cs typeface="Arial"/>
                <a:sym typeface="Arial"/>
              </a:rPr>
              <a:t>grupos repetitivos.</a:t>
            </a:r>
            <a:endParaRPr/>
          </a:p>
          <a:p>
            <a:pPr indent="-238759" lvl="1" marL="742950" marR="0" rtl="0" algn="just">
              <a:lnSpc>
                <a:spcPct val="100000"/>
              </a:lnSpc>
              <a:spcBef>
                <a:spcPts val="400"/>
              </a:spcBef>
              <a:spcAft>
                <a:spcPts val="0"/>
              </a:spcAft>
              <a:buClr>
                <a:schemeClr val="lt2"/>
              </a:buClr>
              <a:buSzPts val="1500"/>
              <a:buFont typeface="Noto Sans Symbols"/>
              <a:buChar char="◻"/>
            </a:pPr>
            <a:r>
              <a:rPr b="1" i="0" lang="en-US" sz="2000" u="none" cap="none" strike="noStrike">
                <a:solidFill>
                  <a:schemeClr val="dk1"/>
                </a:solidFill>
                <a:latin typeface="Arial"/>
                <a:ea typeface="Arial"/>
                <a:cs typeface="Arial"/>
                <a:sym typeface="Arial"/>
              </a:rPr>
              <a:t>Dependências funcional parcia</a:t>
            </a:r>
            <a:r>
              <a:rPr b="1" lang="en-US" sz="2000"/>
              <a:t>l</a:t>
            </a:r>
            <a:r>
              <a:rPr b="1" i="0" lang="en-US" sz="2000" u="none" cap="none" strike="noStrike">
                <a:solidFill>
                  <a:schemeClr val="dk1"/>
                </a:solidFill>
                <a:latin typeface="Arial"/>
                <a:ea typeface="Arial"/>
                <a:cs typeface="Arial"/>
                <a:sym typeface="Arial"/>
              </a:rPr>
              <a:t> de chaves concatenadas.</a:t>
            </a:r>
            <a:endParaRPr/>
          </a:p>
          <a:p>
            <a:pPr indent="-238759" lvl="1" marL="742950" marR="0" rtl="0" algn="just">
              <a:lnSpc>
                <a:spcPct val="100000"/>
              </a:lnSpc>
              <a:spcBef>
                <a:spcPts val="400"/>
              </a:spcBef>
              <a:spcAft>
                <a:spcPts val="0"/>
              </a:spcAft>
              <a:buClr>
                <a:schemeClr val="lt2"/>
              </a:buClr>
              <a:buSzPts val="1500"/>
              <a:buFont typeface="Noto Sans Symbols"/>
              <a:buChar char="◻"/>
            </a:pPr>
            <a:r>
              <a:rPr b="1" i="0" lang="en-US" sz="2000" u="none" cap="none" strike="noStrike">
                <a:solidFill>
                  <a:schemeClr val="dk1"/>
                </a:solidFill>
                <a:latin typeface="Arial"/>
                <a:ea typeface="Arial"/>
                <a:cs typeface="Arial"/>
                <a:sym typeface="Arial"/>
              </a:rPr>
              <a:t>Dependências funcional  transitivas.</a:t>
            </a:r>
            <a:endParaRPr/>
          </a:p>
          <a:p>
            <a:pPr indent="-238759" lvl="1" marL="742950" marR="0" rtl="0" algn="just">
              <a:lnSpc>
                <a:spcPct val="100000"/>
              </a:lnSpc>
              <a:spcBef>
                <a:spcPts val="400"/>
              </a:spcBef>
              <a:spcAft>
                <a:spcPts val="0"/>
              </a:spcAft>
              <a:buClr>
                <a:schemeClr val="lt2"/>
              </a:buClr>
              <a:buSzPts val="1500"/>
              <a:buFont typeface="Noto Sans Symbols"/>
              <a:buChar char="◻"/>
            </a:pPr>
            <a:r>
              <a:rPr b="1" i="0" lang="en-US" sz="2000" u="none" cap="none" strike="noStrike">
                <a:solidFill>
                  <a:schemeClr val="dk1"/>
                </a:solidFill>
                <a:latin typeface="Arial"/>
                <a:ea typeface="Arial"/>
                <a:cs typeface="Arial"/>
                <a:sym typeface="Arial"/>
              </a:rPr>
              <a:t>Dependências funcional multivaloradas.</a:t>
            </a:r>
            <a:endParaRPr/>
          </a:p>
        </p:txBody>
      </p:sp>
      <p:pic>
        <p:nvPicPr>
          <p:cNvPr id="275" name="Google Shape;275;p28"/>
          <p:cNvPicPr preferRelativeResize="0"/>
          <p:nvPr/>
        </p:nvPicPr>
        <p:blipFill rotWithShape="1">
          <a:blip r:embed="rId3">
            <a:alphaModFix/>
          </a:blip>
          <a:srcRect b="0" l="0" r="0" t="0"/>
          <a:stretch/>
        </p:blipFill>
        <p:spPr>
          <a:xfrm>
            <a:off x="6804025" y="1844675"/>
            <a:ext cx="1952625" cy="2809875"/>
          </a:xfrm>
          <a:prstGeom prst="rect">
            <a:avLst/>
          </a:prstGeom>
          <a:noFill/>
          <a:ln>
            <a:noFill/>
          </a:ln>
        </p:spPr>
      </p:pic>
      <p:pic>
        <p:nvPicPr>
          <p:cNvPr id="276" name="Google Shape;276;p28"/>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277" name="Google Shape;277;p2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78" name="Google Shape;278;p2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imes New Roman"/>
              <a:buNone/>
            </a:pPr>
            <a:fld id="{00000000-1234-1234-1234-123412341234}" type="slidenum">
              <a:rPr b="0" i="0" lang="en-US" sz="1400" u="none">
                <a:solidFill>
                  <a:schemeClr val="lt1"/>
                </a:solidFill>
                <a:latin typeface="Times New Roman"/>
                <a:ea typeface="Times New Roman"/>
                <a:cs typeface="Times New Roman"/>
                <a:sym typeface="Times New Roman"/>
              </a:rPr>
              <a:t>‹#›</a:t>
            </a:fld>
            <a:endParaRPr/>
          </a:p>
        </p:txBody>
      </p:sp>
      <p:sp>
        <p:nvSpPr>
          <p:cNvPr descr="Large confetti" id="285" name="Google Shape;285;p2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Tipos de Anomalias</a:t>
            </a:r>
            <a:endParaRPr/>
          </a:p>
        </p:txBody>
      </p:sp>
      <p:sp>
        <p:nvSpPr>
          <p:cNvPr id="286" name="Google Shape;286;p2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Anomalias de Atualização de Tabelas, Arquivos ou Relações:</a:t>
            </a:r>
            <a:endParaRPr/>
          </a:p>
          <a:p>
            <a:pPr indent="-342900" lvl="0" marL="342900" rtl="0" algn="just">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285750" lvl="1" marL="742950" rtl="0" algn="just">
              <a:lnSpc>
                <a:spcPct val="100000"/>
              </a:lnSpc>
              <a:spcBef>
                <a:spcPts val="400"/>
              </a:spcBef>
              <a:spcAft>
                <a:spcPts val="0"/>
              </a:spcAft>
              <a:buClr>
                <a:schemeClr val="accent2"/>
              </a:buClr>
              <a:buSzPts val="1600"/>
              <a:buFont typeface="Noto Sans Symbols"/>
              <a:buChar char="◻"/>
            </a:pPr>
            <a:r>
              <a:rPr b="1" i="0" lang="en-US" sz="2000" u="none">
                <a:solidFill>
                  <a:schemeClr val="dk1"/>
                </a:solidFill>
                <a:latin typeface="Arial"/>
                <a:ea typeface="Arial"/>
                <a:cs typeface="Arial"/>
                <a:sym typeface="Arial"/>
              </a:rPr>
              <a:t>De modificação</a:t>
            </a:r>
            <a:endParaRPr/>
          </a:p>
          <a:p>
            <a:pPr indent="-285750" lvl="1" marL="742950" rtl="0" algn="just">
              <a:lnSpc>
                <a:spcPct val="100000"/>
              </a:lnSpc>
              <a:spcBef>
                <a:spcPts val="400"/>
              </a:spcBef>
              <a:spcAft>
                <a:spcPts val="0"/>
              </a:spcAft>
              <a:buSzPts val="1600"/>
              <a:buNone/>
            </a:pPr>
            <a:r>
              <a:t/>
            </a:r>
            <a:endParaRPr b="1" i="0" sz="2000" u="none">
              <a:solidFill>
                <a:schemeClr val="dk1"/>
              </a:solidFill>
              <a:latin typeface="Arial"/>
              <a:ea typeface="Arial"/>
              <a:cs typeface="Arial"/>
              <a:sym typeface="Arial"/>
            </a:endParaRPr>
          </a:p>
          <a:p>
            <a:pPr indent="-285750" lvl="1" marL="742950" rtl="0" algn="just">
              <a:lnSpc>
                <a:spcPct val="100000"/>
              </a:lnSpc>
              <a:spcBef>
                <a:spcPts val="400"/>
              </a:spcBef>
              <a:spcAft>
                <a:spcPts val="0"/>
              </a:spcAft>
              <a:buClr>
                <a:schemeClr val="accent2"/>
              </a:buClr>
              <a:buSzPts val="1600"/>
              <a:buFont typeface="Noto Sans Symbols"/>
              <a:buChar char="◻"/>
            </a:pPr>
            <a:r>
              <a:rPr b="1" i="0" lang="en-US" sz="2000" u="none">
                <a:solidFill>
                  <a:schemeClr val="dk1"/>
                </a:solidFill>
                <a:latin typeface="Arial"/>
                <a:ea typeface="Arial"/>
                <a:cs typeface="Arial"/>
                <a:sym typeface="Arial"/>
              </a:rPr>
              <a:t>De exclusão</a:t>
            </a:r>
            <a:endParaRPr/>
          </a:p>
          <a:p>
            <a:pPr indent="-285750" lvl="1" marL="742950" rtl="0" algn="just">
              <a:lnSpc>
                <a:spcPct val="100000"/>
              </a:lnSpc>
              <a:spcBef>
                <a:spcPts val="400"/>
              </a:spcBef>
              <a:spcAft>
                <a:spcPts val="0"/>
              </a:spcAft>
              <a:buSzPts val="1600"/>
              <a:buNone/>
            </a:pPr>
            <a:r>
              <a:t/>
            </a:r>
            <a:endParaRPr b="1" i="0" sz="2000" u="none">
              <a:solidFill>
                <a:schemeClr val="dk1"/>
              </a:solidFill>
              <a:latin typeface="Arial"/>
              <a:ea typeface="Arial"/>
              <a:cs typeface="Arial"/>
              <a:sym typeface="Arial"/>
            </a:endParaRPr>
          </a:p>
          <a:p>
            <a:pPr indent="-285750" lvl="1" marL="742950" rtl="0" algn="just">
              <a:lnSpc>
                <a:spcPct val="100000"/>
              </a:lnSpc>
              <a:spcBef>
                <a:spcPts val="400"/>
              </a:spcBef>
              <a:spcAft>
                <a:spcPts val="0"/>
              </a:spcAft>
              <a:buClr>
                <a:schemeClr val="accent2"/>
              </a:buClr>
              <a:buSzPts val="1600"/>
              <a:buFont typeface="Noto Sans Symbols"/>
              <a:buChar char="◻"/>
            </a:pPr>
            <a:r>
              <a:rPr b="1" i="0" lang="en-US" sz="2000" u="none">
                <a:solidFill>
                  <a:schemeClr val="dk1"/>
                </a:solidFill>
                <a:latin typeface="Arial"/>
                <a:ea typeface="Arial"/>
                <a:cs typeface="Arial"/>
                <a:sym typeface="Arial"/>
              </a:rPr>
              <a:t>De inclusão</a:t>
            </a:r>
            <a:endParaRPr/>
          </a:p>
        </p:txBody>
      </p:sp>
      <p:pic>
        <p:nvPicPr>
          <p:cNvPr id="287" name="Google Shape;287;p29"/>
          <p:cNvPicPr preferRelativeResize="0"/>
          <p:nvPr/>
        </p:nvPicPr>
        <p:blipFill rotWithShape="1">
          <a:blip r:embed="rId3">
            <a:alphaModFix/>
          </a:blip>
          <a:srcRect b="0" l="0" r="0" t="0"/>
          <a:stretch/>
        </p:blipFill>
        <p:spPr>
          <a:xfrm>
            <a:off x="4572000" y="2957512"/>
            <a:ext cx="3787775" cy="2638425"/>
          </a:xfrm>
          <a:prstGeom prst="rect">
            <a:avLst/>
          </a:prstGeom>
          <a:noFill/>
          <a:ln>
            <a:noFill/>
          </a:ln>
        </p:spPr>
      </p:pic>
      <p:pic>
        <p:nvPicPr>
          <p:cNvPr id="288" name="Google Shape;288;p29"/>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289" name="Google Shape;289;p2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imes New Roman"/>
              <a:buNone/>
            </a:pPr>
            <a:fld id="{00000000-1234-1234-1234-123412341234}" type="slidenum">
              <a:rPr b="0" i="0" lang="en-US" sz="1400" u="none">
                <a:solidFill>
                  <a:schemeClr val="lt1"/>
                </a:solidFill>
                <a:latin typeface="Times New Roman"/>
                <a:ea typeface="Times New Roman"/>
                <a:cs typeface="Times New Roman"/>
                <a:sym typeface="Times New Roman"/>
              </a:rPr>
              <a:t>‹#›</a:t>
            </a:fld>
            <a:endParaRPr/>
          </a:p>
        </p:txBody>
      </p:sp>
      <p:sp>
        <p:nvSpPr>
          <p:cNvPr descr="Large confetti" id="296" name="Google Shape;296;p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Anomalias de modificação</a:t>
            </a:r>
            <a:endParaRPr/>
          </a:p>
        </p:txBody>
      </p:sp>
      <p:sp>
        <p:nvSpPr>
          <p:cNvPr id="297" name="Google Shape;297;p30"/>
          <p:cNvSpPr txBox="1"/>
          <p:nvPr>
            <p:ph idx="1" type="body"/>
          </p:nvPr>
        </p:nvSpPr>
        <p:spPr>
          <a:xfrm>
            <a:off x="457200" y="1981200"/>
            <a:ext cx="5915025"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Ocorrem quando existirem valores redundantes de dados para um mesmo atributo em tabelas distintas</a:t>
            </a:r>
            <a:endParaRPr/>
          </a:p>
        </p:txBody>
      </p:sp>
      <p:pic>
        <p:nvPicPr>
          <p:cNvPr id="298" name="Google Shape;298;p30"/>
          <p:cNvPicPr preferRelativeResize="0"/>
          <p:nvPr/>
        </p:nvPicPr>
        <p:blipFill rotWithShape="1">
          <a:blip r:embed="rId3">
            <a:alphaModFix/>
          </a:blip>
          <a:srcRect b="0" l="0" r="0" t="0"/>
          <a:stretch/>
        </p:blipFill>
        <p:spPr>
          <a:xfrm>
            <a:off x="4067175" y="3429000"/>
            <a:ext cx="4078287" cy="2273300"/>
          </a:xfrm>
          <a:prstGeom prst="rect">
            <a:avLst/>
          </a:prstGeom>
          <a:noFill/>
          <a:ln>
            <a:noFill/>
          </a:ln>
        </p:spPr>
      </p:pic>
      <p:pic>
        <p:nvPicPr>
          <p:cNvPr id="299" name="Google Shape;299;p30"/>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300" name="Google Shape;300;p3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imes New Roman"/>
              <a:buNone/>
            </a:pPr>
            <a:fld id="{00000000-1234-1234-1234-123412341234}" type="slidenum">
              <a:rPr b="0" i="0" lang="en-US" sz="1400" u="none">
                <a:solidFill>
                  <a:schemeClr val="lt1"/>
                </a:solidFill>
                <a:latin typeface="Times New Roman"/>
                <a:ea typeface="Times New Roman"/>
                <a:cs typeface="Times New Roman"/>
                <a:sym typeface="Times New Roman"/>
              </a:rPr>
              <a:t>‹#›</a:t>
            </a:fld>
            <a:endParaRPr/>
          </a:p>
        </p:txBody>
      </p:sp>
      <p:sp>
        <p:nvSpPr>
          <p:cNvPr descr="Large confetti" id="307" name="Google Shape;307;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Anomalias de exclusão</a:t>
            </a:r>
            <a:endParaRPr/>
          </a:p>
        </p:txBody>
      </p:sp>
      <p:sp>
        <p:nvSpPr>
          <p:cNvPr id="308" name="Google Shape;308;p31"/>
          <p:cNvSpPr txBox="1"/>
          <p:nvPr>
            <p:ph idx="1" type="body"/>
          </p:nvPr>
        </p:nvSpPr>
        <p:spPr>
          <a:xfrm>
            <a:off x="457200" y="1981200"/>
            <a:ext cx="4043362"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Oriundas do fato de a exclusão de uma informação causar a eventual perda de outra informação. </a:t>
            </a:r>
            <a:endParaRPr/>
          </a:p>
          <a:p>
            <a:pPr indent="-342900" lvl="0" marL="342900" rtl="0" algn="just">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Isto pode ocorrer quando o atributo perdido involuntariamente não possuir um entidade própria que armazene a informação e precise abrigar-se em tabelas de outras classes de entidades.</a:t>
            </a:r>
            <a:endParaRPr/>
          </a:p>
        </p:txBody>
      </p:sp>
      <p:pic>
        <p:nvPicPr>
          <p:cNvPr id="309" name="Google Shape;309;p31"/>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310" name="Google Shape;310;p3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10 - 1 2 3 FN   FNBC</a:t>
            </a:r>
            <a:endParaRPr/>
          </a:p>
        </p:txBody>
      </p:sp>
      <p:pic>
        <p:nvPicPr>
          <p:cNvPr id="311" name="Google Shape;311;p31"/>
          <p:cNvPicPr preferRelativeResize="0"/>
          <p:nvPr/>
        </p:nvPicPr>
        <p:blipFill rotWithShape="1">
          <a:blip r:embed="rId4">
            <a:alphaModFix/>
          </a:blip>
          <a:srcRect b="0" l="0" r="0" t="0"/>
          <a:stretch/>
        </p:blipFill>
        <p:spPr>
          <a:xfrm>
            <a:off x="4705350" y="2636837"/>
            <a:ext cx="4216400" cy="201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