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 id="2147483701" r:id="rId5"/>
    <p:sldMasterId id="2147483702" r:id="rId6"/>
    <p:sldMasterId id="2147483703" r:id="rId7"/>
    <p:sldMasterId id="2147483704" r:id="rId8"/>
    <p:sldMasterId id="2147483705" r:id="rId9"/>
    <p:sldMasterId id="2147483706" r:id="rId10"/>
    <p:sldMasterId id="2147483707" r:id="rId11"/>
    <p:sldMasterId id="2147483708" r:id="rId12"/>
    <p:sldMasterId id="2147483709" r:id="rId13"/>
    <p:sldMasterId id="2147483710" r:id="rId14"/>
    <p:sldMasterId id="2147483711"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Lst>
  <p:sldSz cy="6858000" cx="9144000"/>
  <p:notesSz cx="6724650" cy="9774225"/>
  <p:embeddedFontLst>
    <p:embeddedFont>
      <p:font typeface="Tahoma"/>
      <p:regular r:id="rId70"/>
      <p:bold r:id="rId71"/>
    </p:embeddedFont>
    <p:embeddedFont>
      <p:font typeface="Arial Black"/>
      <p:regular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2" Type="http://schemas.openxmlformats.org/officeDocument/2006/relationships/font" Target="fonts/ArialBlack-regular.fntdata"/><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71" Type="http://schemas.openxmlformats.org/officeDocument/2006/relationships/font" Target="fonts/Tahoma-bold.fntdata"/><Relationship Id="rId70" Type="http://schemas.openxmlformats.org/officeDocument/2006/relationships/font" Target="fonts/Tahoma-regular.fntdata"/><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49" name="Google Shape;549;p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1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1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p1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1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4: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1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97" name="Google Shape;697;p1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1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06" name="Google Shape;706;p16: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16: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08" name="Google Shape;708;p16: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18" name="Google Shape;718;p1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p1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27" name="Google Shape;727;p18: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18: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29" name="Google Shape;729;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9" name="Google Shape;739;p19: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19: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41" name="Google Shape;741;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59" name="Google Shape;5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53" name="Google Shape;753;p20: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4" name="Google Shape;754;p20: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55" name="Google Shape;755;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2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8" name="Google Shape;768;p21: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9" name="Google Shape;769;p21: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70" name="Google Shape;770;p2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22: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0" name="Google Shape;780;p22: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22: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82" name="Google Shape;782;p22: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2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93" name="Google Shape;793;p23: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23: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795" name="Google Shape;795;p2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2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05" name="Google Shape;805;p2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6" name="Google Shape;806;p2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07" name="Google Shape;807;p2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2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19" name="Google Shape;819;p25: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25: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821" name="Google Shape;821;p2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36" name="Google Shape;836;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7" name="Google Shape;837;p2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Clr>
                <a:srgbClr val="000000"/>
              </a:buClr>
              <a:buSzPts val="1800"/>
              <a:buNone/>
            </a:pPr>
            <a:r>
              <a:rPr lang="en-US" sz="1800">
                <a:solidFill>
                  <a:srgbClr val="000000"/>
                </a:solidFil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sz="1800">
                <a:solidFill>
                  <a:srgbClr val="000000"/>
                </a:solidFill>
              </a:rPr>
              <a:t>architecture</a:t>
            </a:r>
            <a:r>
              <a:rPr lang="en-US" sz="1800">
                <a:solidFill>
                  <a:srgbClr val="000000"/>
                </a:solidFill>
              </a:rPr>
              <a:t> - must be defined clearly enough that maintenance programmers can (quickly!) find and fix a bug that shows up long after the original authors have moved on to other projects. That is, these programs must be </a:t>
            </a:r>
            <a:r>
              <a:rPr i="1" lang="en-US" sz="1800">
                <a:solidFill>
                  <a:srgbClr val="000000"/>
                </a:solidFill>
              </a:rPr>
              <a:t>designed</a:t>
            </a:r>
            <a:r>
              <a:rPr lang="en-US" sz="1800">
                <a:solidFill>
                  <a:srgbClr val="000000"/>
                </a:solidFil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sz="1800">
                <a:solidFill>
                  <a:srgbClr val="000000"/>
                </a:solidFill>
              </a:rPr>
              <a:t>code reuse</a:t>
            </a:r>
            <a:r>
              <a:rPr lang="en-US" sz="1800">
                <a:solidFill>
                  <a:srgbClr val="000000"/>
                </a:solidFil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45" name="Google Shape;845;p2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6" name="Google Shape;846;p2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2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57" name="Google Shape;857;p2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8" name="Google Shape;858;p2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29: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69" name="Google Shape;869;p2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0" name="Google Shape;870;p2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73" name="Google Shape;573;p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p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80" name="Google Shape;880;p3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3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3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p3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3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2" name="Google Shape;902;p3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3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2" name="Google Shape;912;p3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34: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22" name="Google Shape;922;p3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3" name="Google Shape;923;p34: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3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4" name="Google Shape;934;p3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3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3" name="Google Shape;943;p3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3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4" name="Google Shape;954;p3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65" name="Google Shape;965;p3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6" name="Google Shape;966;p3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Clr>
                <a:srgbClr val="000000"/>
              </a:buClr>
              <a:buSzPts val="1800"/>
              <a:buNone/>
            </a:pPr>
            <a:r>
              <a:rPr lang="en-US" sz="1800">
                <a:solidFill>
                  <a:srgbClr val="000000"/>
                </a:solidFil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sz="1800">
                <a:solidFill>
                  <a:srgbClr val="000000"/>
                </a:solidFill>
              </a:rPr>
              <a:t>architecture</a:t>
            </a:r>
            <a:r>
              <a:rPr lang="en-US" sz="1800">
                <a:solidFill>
                  <a:srgbClr val="000000"/>
                </a:solidFill>
              </a:rPr>
              <a:t> - must be defined clearly enough that maintenance programmers can (quickly!) find and fix a bug that shows up long after the original authors have moved on to other projects. That is, these programs must be </a:t>
            </a:r>
            <a:r>
              <a:rPr i="1" lang="en-US" sz="1800">
                <a:solidFill>
                  <a:srgbClr val="000000"/>
                </a:solidFill>
              </a:rPr>
              <a:t>designed</a:t>
            </a:r>
            <a:r>
              <a:rPr lang="en-US" sz="1800">
                <a:solidFill>
                  <a:srgbClr val="000000"/>
                </a:solidFil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sz="1800">
                <a:solidFill>
                  <a:srgbClr val="000000"/>
                </a:solidFill>
              </a:rPr>
              <a:t>code reuse</a:t>
            </a:r>
            <a:r>
              <a:rPr lang="en-US" sz="1800">
                <a:solidFill>
                  <a:srgbClr val="000000"/>
                </a:solidFil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3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4" name="Google Shape;974;p3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83" name="Google Shape;583;p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585" name="Google Shape;585;p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4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6" name="Google Shape;986;p4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4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7" name="Google Shape;997;p4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4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08" name="Google Shape;1008;p4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9" name="Google Shape;1009;p4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43: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019" name="Google Shape;101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44: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029" name="Google Shape;102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de21857938_0_5: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044" name="Google Shape;1044;gde21857938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4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55" name="Google Shape;1055;p4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6" name="Google Shape;1056;p4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4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4" name="Google Shape;1064;p4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4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75" name="Google Shape;1075;p47: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47: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077" name="Google Shape;1077;p47: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de21857938_0_20: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86" name="Google Shape;1086;gde21857938_0_20: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7" name="Google Shape;1087;gde21857938_0_20: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088" name="Google Shape;1088;gde21857938_0_20: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94" name="Google Shape;594;p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Clr>
                <a:srgbClr val="000000"/>
              </a:buClr>
              <a:buSzPts val="1800"/>
              <a:buNone/>
            </a:pPr>
            <a:r>
              <a:rPr lang="en-US" sz="1800">
                <a:solidFill>
                  <a:srgbClr val="000000"/>
                </a:solidFil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sz="1800">
                <a:solidFill>
                  <a:srgbClr val="000000"/>
                </a:solidFill>
              </a:rPr>
              <a:t>architecture</a:t>
            </a:r>
            <a:r>
              <a:rPr lang="en-US" sz="1800">
                <a:solidFill>
                  <a:srgbClr val="000000"/>
                </a:solidFill>
              </a:rPr>
              <a:t> - must be defined clearly enough that maintenance programmers can (quickly!) find and fix a bug that shows up long after the original authors have moved on to other projects. That is, these programs must be </a:t>
            </a:r>
            <a:r>
              <a:rPr i="1" lang="en-US" sz="1800">
                <a:solidFill>
                  <a:srgbClr val="000000"/>
                </a:solidFill>
              </a:rPr>
              <a:t>designed</a:t>
            </a:r>
            <a:r>
              <a:rPr lang="en-US" sz="1800">
                <a:solidFill>
                  <a:srgbClr val="000000"/>
                </a:solidFil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sz="1800">
                <a:solidFill>
                  <a:srgbClr val="000000"/>
                </a:solidFill>
              </a:rPr>
              <a:t>code reuse</a:t>
            </a:r>
            <a:r>
              <a:rPr lang="en-US" sz="1800">
                <a:solidFill>
                  <a:srgbClr val="000000"/>
                </a:solidFil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de21857938_0_31: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97" name="Google Shape;1097;gde21857938_0_31: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8" name="Google Shape;1098;gde21857938_0_31: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099" name="Google Shape;1099;gde21857938_0_31: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de21857938_0_41: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08" name="Google Shape;1108;gde21857938_0_41: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9" name="Google Shape;1109;gde21857938_0_41: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110" name="Google Shape;1110;gde21857938_0_41: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4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9" name="Google Shape;1119;p4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0" name="Google Shape;1120;p4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4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9" name="Google Shape;1129;p4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0" name="Google Shape;1130;p49: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03" name="Google Shape;603;p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5" name="Google Shape;615;p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27" name="Google Shape;627;p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p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16" name="Shape 116"/>
        <p:cNvGrpSpPr/>
        <p:nvPr/>
      </p:nvGrpSpPr>
      <p:grpSpPr>
        <a:xfrm>
          <a:off x="0" y="0"/>
          <a:ext cx="0" cy="0"/>
          <a:chOff x="0" y="0"/>
          <a:chExt cx="0" cy="0"/>
        </a:xfrm>
      </p:grpSpPr>
      <p:sp>
        <p:nvSpPr>
          <p:cNvPr id="117" name="Google Shape;117;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4" name="Google Shape;12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5" name="Google Shape;12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6" name="Google Shape;12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7" name="Google Shape;12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3" name="Google Shape;133;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37" name="Shape 137"/>
        <p:cNvGrpSpPr/>
        <p:nvPr/>
      </p:nvGrpSpPr>
      <p:grpSpPr>
        <a:xfrm>
          <a:off x="0" y="0"/>
          <a:ext cx="0" cy="0"/>
          <a:chOff x="0" y="0"/>
          <a:chExt cx="0" cy="0"/>
        </a:xfrm>
      </p:grpSpPr>
      <p:sp>
        <p:nvSpPr>
          <p:cNvPr id="138" name="Google Shape;13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63" name="Shape 163"/>
        <p:cNvGrpSpPr/>
        <p:nvPr/>
      </p:nvGrpSpPr>
      <p:grpSpPr>
        <a:xfrm>
          <a:off x="0" y="0"/>
          <a:ext cx="0" cy="0"/>
          <a:chOff x="0" y="0"/>
          <a:chExt cx="0" cy="0"/>
        </a:xfrm>
      </p:grpSpPr>
      <p:sp>
        <p:nvSpPr>
          <p:cNvPr id="164" name="Google Shape;164;p1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5000" u="none" cap="none" strike="noStrike">
                <a:solidFill>
                  <a:srgbClr val="FFFFFF"/>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65" name="Google Shape;165;p1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680"/>
              </a:spcBef>
              <a:spcAft>
                <a:spcPts val="0"/>
              </a:spcAft>
              <a:buClr>
                <a:schemeClr val="lt2"/>
              </a:buClr>
              <a:buSzPts val="2550"/>
              <a:buFont typeface="Noto Sans Symbols"/>
              <a:buNone/>
              <a:defRPr b="0" i="0" sz="3400" u="none" cap="none" strike="noStrike">
                <a:solidFill>
                  <a:schemeClr val="dk1"/>
                </a:solidFill>
                <a:latin typeface="Arial"/>
                <a:ea typeface="Arial"/>
                <a:cs typeface="Arial"/>
                <a:sym typeface="Arial"/>
              </a:defRPr>
            </a:lvl1pPr>
            <a:lvl2pPr lvl="1"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lvl="2"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lvl="3"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lvl="5"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lvl="6"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lvl="7"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lvl="8"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6" name="Google Shape;166;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85" name="Shape 185"/>
        <p:cNvGrpSpPr/>
        <p:nvPr/>
      </p:nvGrpSpPr>
      <p:grpSpPr>
        <a:xfrm>
          <a:off x="0" y="0"/>
          <a:ext cx="0" cy="0"/>
          <a:chOff x="0" y="0"/>
          <a:chExt cx="0" cy="0"/>
        </a:xfrm>
      </p:grpSpPr>
      <p:sp>
        <p:nvSpPr>
          <p:cNvPr id="186" name="Google Shape;186;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87" name="Google Shape;187;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8" name="Google Shape;188;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11" name="Shape 211"/>
        <p:cNvGrpSpPr/>
        <p:nvPr/>
      </p:nvGrpSpPr>
      <p:grpSpPr>
        <a:xfrm>
          <a:off x="0" y="0"/>
          <a:ext cx="0" cy="0"/>
          <a:chOff x="0" y="0"/>
          <a:chExt cx="0" cy="0"/>
        </a:xfrm>
      </p:grpSpPr>
      <p:sp>
        <p:nvSpPr>
          <p:cNvPr id="212" name="Google Shape;212;p2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14" name="Google Shape;214;p2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33" name="Shape 233"/>
        <p:cNvGrpSpPr/>
        <p:nvPr/>
      </p:nvGrpSpPr>
      <p:grpSpPr>
        <a:xfrm>
          <a:off x="0" y="0"/>
          <a:ext cx="0" cy="0"/>
          <a:chOff x="0" y="0"/>
          <a:chExt cx="0" cy="0"/>
        </a:xfrm>
      </p:grpSpPr>
      <p:sp>
        <p:nvSpPr>
          <p:cNvPr id="234" name="Google Shape;234;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237" name="Shape 237"/>
        <p:cNvGrpSpPr/>
        <p:nvPr/>
      </p:nvGrpSpPr>
      <p:grpSpPr>
        <a:xfrm>
          <a:off x="0" y="0"/>
          <a:ext cx="0" cy="0"/>
          <a:chOff x="0" y="0"/>
          <a:chExt cx="0" cy="0"/>
        </a:xfrm>
      </p:grpSpPr>
      <p:sp>
        <p:nvSpPr>
          <p:cNvPr id="238" name="Google Shape;238;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2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0" name="Google Shape;240;p2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1" name="Google Shape;241;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43" name="Google Shape;243;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44" name="Shape 244"/>
        <p:cNvGrpSpPr/>
        <p:nvPr/>
      </p:nvGrpSpPr>
      <p:grpSpPr>
        <a:xfrm>
          <a:off x="0" y="0"/>
          <a:ext cx="0" cy="0"/>
          <a:chOff x="0" y="0"/>
          <a:chExt cx="0" cy="0"/>
        </a:xfrm>
      </p:grpSpPr>
      <p:sp>
        <p:nvSpPr>
          <p:cNvPr id="245" name="Google Shape;245;p2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2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7" name="Google Shape;247;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50" name="Shape 250"/>
        <p:cNvGrpSpPr/>
        <p:nvPr/>
      </p:nvGrpSpPr>
      <p:grpSpPr>
        <a:xfrm>
          <a:off x="0" y="0"/>
          <a:ext cx="0" cy="0"/>
          <a:chOff x="0" y="0"/>
          <a:chExt cx="0" cy="0"/>
        </a:xfrm>
      </p:grpSpPr>
      <p:sp>
        <p:nvSpPr>
          <p:cNvPr id="251" name="Google Shape;251;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3" name="Google Shape;253;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55" name="Google Shape;255;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56" name="Shape 256"/>
        <p:cNvGrpSpPr/>
        <p:nvPr/>
      </p:nvGrpSpPr>
      <p:grpSpPr>
        <a:xfrm>
          <a:off x="0" y="0"/>
          <a:ext cx="0" cy="0"/>
          <a:chOff x="0" y="0"/>
          <a:chExt cx="0" cy="0"/>
        </a:xfrm>
      </p:grpSpPr>
      <p:sp>
        <p:nvSpPr>
          <p:cNvPr id="257" name="Google Shape;257;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2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59" name="Google Shape;259;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60" name="Google Shape;260;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62" name="Google Shape;262;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66" name="Google Shape;266;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67" name="Google Shape;267;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75" name="Shape 275"/>
        <p:cNvGrpSpPr/>
        <p:nvPr/>
      </p:nvGrpSpPr>
      <p:grpSpPr>
        <a:xfrm>
          <a:off x="0" y="0"/>
          <a:ext cx="0" cy="0"/>
          <a:chOff x="0" y="0"/>
          <a:chExt cx="0" cy="0"/>
        </a:xfrm>
      </p:grpSpPr>
      <p:sp>
        <p:nvSpPr>
          <p:cNvPr id="276" name="Google Shape;2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78" name="Google Shape;278;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79" name="Google Shape;279;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80" name="Google Shape;280;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81" name="Google Shape;281;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83" name="Google Shape;283;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84" name="Shape 284"/>
        <p:cNvGrpSpPr/>
        <p:nvPr/>
      </p:nvGrpSpPr>
      <p:grpSpPr>
        <a:xfrm>
          <a:off x="0" y="0"/>
          <a:ext cx="0" cy="0"/>
          <a:chOff x="0" y="0"/>
          <a:chExt cx="0" cy="0"/>
        </a:xfrm>
      </p:grpSpPr>
      <p:sp>
        <p:nvSpPr>
          <p:cNvPr id="285" name="Google Shape;285;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3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87" name="Google Shape;287;p3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88" name="Google Shape;288;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91" name="Shape 291"/>
        <p:cNvGrpSpPr/>
        <p:nvPr/>
      </p:nvGrpSpPr>
      <p:grpSpPr>
        <a:xfrm>
          <a:off x="0" y="0"/>
          <a:ext cx="0" cy="0"/>
          <a:chOff x="0" y="0"/>
          <a:chExt cx="0" cy="0"/>
        </a:xfrm>
      </p:grpSpPr>
      <p:sp>
        <p:nvSpPr>
          <p:cNvPr id="292" name="Google Shape;292;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294" name="Google Shape;294;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96" name="Google Shape;296;p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97" name="Shape 297"/>
        <p:cNvGrpSpPr/>
        <p:nvPr/>
      </p:nvGrpSpPr>
      <p:grpSpPr>
        <a:xfrm>
          <a:off x="0" y="0"/>
          <a:ext cx="0" cy="0"/>
          <a:chOff x="0" y="0"/>
          <a:chExt cx="0" cy="0"/>
        </a:xfrm>
      </p:grpSpPr>
      <p:sp>
        <p:nvSpPr>
          <p:cNvPr id="298" name="Google Shape;298;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3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00" name="Google Shape;300;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2" name="Google Shape;302;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323" name="Shape 323"/>
        <p:cNvGrpSpPr/>
        <p:nvPr/>
      </p:nvGrpSpPr>
      <p:grpSpPr>
        <a:xfrm>
          <a:off x="0" y="0"/>
          <a:ext cx="0" cy="0"/>
          <a:chOff x="0" y="0"/>
          <a:chExt cx="0" cy="0"/>
        </a:xfrm>
      </p:grpSpPr>
      <p:sp>
        <p:nvSpPr>
          <p:cNvPr id="324" name="Google Shape;324;p3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36"/>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26" name="Google Shape;326;p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5" name="Shape 345"/>
        <p:cNvGrpSpPr/>
        <p:nvPr/>
      </p:nvGrpSpPr>
      <p:grpSpPr>
        <a:xfrm>
          <a:off x="0" y="0"/>
          <a:ext cx="0" cy="0"/>
          <a:chOff x="0" y="0"/>
          <a:chExt cx="0" cy="0"/>
        </a:xfrm>
      </p:grpSpPr>
      <p:sp>
        <p:nvSpPr>
          <p:cNvPr id="346" name="Google Shape;346;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47" name="Google Shape;347;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48" name="Google Shape;348;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50" name="Google Shape;350;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6" name="Google Shape;76;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51" name="Shape 351"/>
        <p:cNvGrpSpPr/>
        <p:nvPr/>
      </p:nvGrpSpPr>
      <p:grpSpPr>
        <a:xfrm>
          <a:off x="0" y="0"/>
          <a:ext cx="0" cy="0"/>
          <a:chOff x="0" y="0"/>
          <a:chExt cx="0" cy="0"/>
        </a:xfrm>
      </p:grpSpPr>
      <p:sp>
        <p:nvSpPr>
          <p:cNvPr id="352" name="Google Shape;352;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53" name="Google Shape;353;p3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54" name="Google Shape;354;p3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55" name="Google Shape;355;p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57" name="Google Shape;357;p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58" name="Shape 358"/>
        <p:cNvGrpSpPr/>
        <p:nvPr/>
      </p:nvGrpSpPr>
      <p:grpSpPr>
        <a:xfrm>
          <a:off x="0" y="0"/>
          <a:ext cx="0" cy="0"/>
          <a:chOff x="0" y="0"/>
          <a:chExt cx="0" cy="0"/>
        </a:xfrm>
      </p:grpSpPr>
      <p:sp>
        <p:nvSpPr>
          <p:cNvPr id="359" name="Google Shape;359;p40"/>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60" name="Google Shape;360;p40"/>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61" name="Google Shape;361;p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3" name="Google Shape;363;p4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64" name="Shape 364"/>
        <p:cNvGrpSpPr/>
        <p:nvPr/>
      </p:nvGrpSpPr>
      <p:grpSpPr>
        <a:xfrm>
          <a:off x="0" y="0"/>
          <a:ext cx="0" cy="0"/>
          <a:chOff x="0" y="0"/>
          <a:chExt cx="0" cy="0"/>
        </a:xfrm>
      </p:grpSpPr>
      <p:sp>
        <p:nvSpPr>
          <p:cNvPr id="365" name="Google Shape;365;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66" name="Google Shape;366;p41"/>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67" name="Google Shape;367;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9" name="Google Shape;369;p4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70" name="Shape 370"/>
        <p:cNvGrpSpPr/>
        <p:nvPr/>
      </p:nvGrpSpPr>
      <p:grpSpPr>
        <a:xfrm>
          <a:off x="0" y="0"/>
          <a:ext cx="0" cy="0"/>
          <a:chOff x="0" y="0"/>
          <a:chExt cx="0" cy="0"/>
        </a:xfrm>
      </p:grpSpPr>
      <p:sp>
        <p:nvSpPr>
          <p:cNvPr id="371" name="Google Shape;371;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72" name="Google Shape;372;p4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73" name="Google Shape;373;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lt2"/>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accent2"/>
              </a:buClr>
              <a:buSzPts val="960"/>
              <a:buFont typeface="Noto Sans Symbols"/>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lt2"/>
              </a:buClr>
              <a:buSzPts val="650"/>
              <a:buFont typeface="Noto Sans Symbols"/>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accent2"/>
              </a:buClr>
              <a:buSzPts val="630"/>
              <a:buFont typeface="Noto Sans Symbols"/>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374" name="Google Shape;374;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76" name="Google Shape;376;p4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77" name="Shape 377"/>
        <p:cNvGrpSpPr/>
        <p:nvPr/>
      </p:nvGrpSpPr>
      <p:grpSpPr>
        <a:xfrm>
          <a:off x="0" y="0"/>
          <a:ext cx="0" cy="0"/>
          <a:chOff x="0" y="0"/>
          <a:chExt cx="0" cy="0"/>
        </a:xfrm>
      </p:grpSpPr>
      <p:sp>
        <p:nvSpPr>
          <p:cNvPr id="378" name="Google Shape;378;p4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79" name="Google Shape;379;p4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80" name="Google Shape;380;p4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lt2"/>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accent2"/>
              </a:buClr>
              <a:buSzPts val="960"/>
              <a:buFont typeface="Noto Sans Symbols"/>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lt2"/>
              </a:buClr>
              <a:buSzPts val="650"/>
              <a:buFont typeface="Noto Sans Symbols"/>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accent2"/>
              </a:buClr>
              <a:buSzPts val="630"/>
              <a:buFont typeface="Noto Sans Symbols"/>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381" name="Google Shape;381;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3" name="Google Shape;383;p4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84" name="Shape 384"/>
        <p:cNvGrpSpPr/>
        <p:nvPr/>
      </p:nvGrpSpPr>
      <p:grpSpPr>
        <a:xfrm>
          <a:off x="0" y="0"/>
          <a:ext cx="0" cy="0"/>
          <a:chOff x="0" y="0"/>
          <a:chExt cx="0" cy="0"/>
        </a:xfrm>
      </p:grpSpPr>
      <p:sp>
        <p:nvSpPr>
          <p:cNvPr id="385" name="Google Shape;385;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7" name="Google Shape;387;p4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388" name="Shape 388"/>
        <p:cNvGrpSpPr/>
        <p:nvPr/>
      </p:nvGrpSpPr>
      <p:grpSpPr>
        <a:xfrm>
          <a:off x="0" y="0"/>
          <a:ext cx="0" cy="0"/>
          <a:chOff x="0" y="0"/>
          <a:chExt cx="0" cy="0"/>
        </a:xfrm>
      </p:grpSpPr>
      <p:sp>
        <p:nvSpPr>
          <p:cNvPr id="389" name="Google Shape;389;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90" name="Google Shape;390;p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92" name="Google Shape;392;p4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93" name="Shape 393"/>
        <p:cNvGrpSpPr/>
        <p:nvPr/>
      </p:nvGrpSpPr>
      <p:grpSpPr>
        <a:xfrm>
          <a:off x="0" y="0"/>
          <a:ext cx="0" cy="0"/>
          <a:chOff x="0" y="0"/>
          <a:chExt cx="0" cy="0"/>
        </a:xfrm>
      </p:grpSpPr>
      <p:sp>
        <p:nvSpPr>
          <p:cNvPr id="394" name="Google Shape;39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95" name="Google Shape;395;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lt2"/>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accent2"/>
              </a:buClr>
              <a:buSzPts val="16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lt2"/>
              </a:buClr>
              <a:buSzPts val="117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accent2"/>
              </a:buClr>
              <a:buSzPts val="112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396" name="Google Shape;396;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48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0200" lvl="1" marL="914400" marR="0" algn="l">
              <a:lnSpc>
                <a:spcPct val="100000"/>
              </a:lnSpc>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indent="-302894" lvl="2" marL="1371600" marR="0" algn="l">
              <a:lnSpc>
                <a:spcPct val="100000"/>
              </a:lnSpc>
              <a:spcBef>
                <a:spcPts val="360"/>
              </a:spcBef>
              <a:spcAft>
                <a:spcPts val="0"/>
              </a:spcAft>
              <a:buClr>
                <a:schemeClr val="lt2"/>
              </a:buClr>
              <a:buSzPts val="1170"/>
              <a:buFont typeface="Noto Sans Symbols"/>
              <a:buChar char="■"/>
              <a:defRPr b="0" i="0" sz="1800" u="none" cap="none" strike="noStrike">
                <a:solidFill>
                  <a:schemeClr val="dk1"/>
                </a:solidFill>
                <a:latin typeface="Arial"/>
                <a:ea typeface="Arial"/>
                <a:cs typeface="Arial"/>
                <a:sym typeface="Arial"/>
              </a:defRPr>
            </a:lvl3pPr>
            <a:lvl4pPr indent="-299719" lvl="3" marL="1828800" marR="0" algn="l">
              <a:lnSpc>
                <a:spcPct val="100000"/>
              </a:lnSpc>
              <a:spcBef>
                <a:spcPts val="320"/>
              </a:spcBef>
              <a:spcAft>
                <a:spcPts val="0"/>
              </a:spcAft>
              <a:buClr>
                <a:schemeClr val="accent2"/>
              </a:buClr>
              <a:buSzPts val="112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397" name="Google Shape;397;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lt2"/>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accent2"/>
              </a:buClr>
              <a:buSzPts val="16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lt2"/>
              </a:buClr>
              <a:buSzPts val="117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accent2"/>
              </a:buClr>
              <a:buSzPts val="112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398" name="Google Shape;398;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48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0200" lvl="1" marL="914400" marR="0" algn="l">
              <a:lnSpc>
                <a:spcPct val="100000"/>
              </a:lnSpc>
              <a:spcBef>
                <a:spcPts val="400"/>
              </a:spcBef>
              <a:spcAft>
                <a:spcPts val="0"/>
              </a:spcAft>
              <a:buClr>
                <a:schemeClr val="accent2"/>
              </a:buClr>
              <a:buSzPts val="1600"/>
              <a:buFont typeface="Noto Sans Symbols"/>
              <a:buChar char="◻"/>
              <a:defRPr b="0" i="0" sz="2000" u="none" cap="none" strike="noStrike">
                <a:solidFill>
                  <a:schemeClr val="dk1"/>
                </a:solidFill>
                <a:latin typeface="Arial"/>
                <a:ea typeface="Arial"/>
                <a:cs typeface="Arial"/>
                <a:sym typeface="Arial"/>
              </a:defRPr>
            </a:lvl2pPr>
            <a:lvl3pPr indent="-302894" lvl="2" marL="1371600" marR="0" algn="l">
              <a:lnSpc>
                <a:spcPct val="100000"/>
              </a:lnSpc>
              <a:spcBef>
                <a:spcPts val="360"/>
              </a:spcBef>
              <a:spcAft>
                <a:spcPts val="0"/>
              </a:spcAft>
              <a:buClr>
                <a:schemeClr val="lt2"/>
              </a:buClr>
              <a:buSzPts val="1170"/>
              <a:buFont typeface="Noto Sans Symbols"/>
              <a:buChar char="■"/>
              <a:defRPr b="0" i="0" sz="1800" u="none" cap="none" strike="noStrike">
                <a:solidFill>
                  <a:schemeClr val="dk1"/>
                </a:solidFill>
                <a:latin typeface="Arial"/>
                <a:ea typeface="Arial"/>
                <a:cs typeface="Arial"/>
                <a:sym typeface="Arial"/>
              </a:defRPr>
            </a:lvl3pPr>
            <a:lvl4pPr indent="-299719" lvl="3" marL="1828800" marR="0" algn="l">
              <a:lnSpc>
                <a:spcPct val="100000"/>
              </a:lnSpc>
              <a:spcBef>
                <a:spcPts val="320"/>
              </a:spcBef>
              <a:spcAft>
                <a:spcPts val="0"/>
              </a:spcAft>
              <a:buClr>
                <a:schemeClr val="accent2"/>
              </a:buClr>
              <a:buSzPts val="112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399" name="Google Shape;399;p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1" name="Google Shape;401;p4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02" name="Shape 402"/>
        <p:cNvGrpSpPr/>
        <p:nvPr/>
      </p:nvGrpSpPr>
      <p:grpSpPr>
        <a:xfrm>
          <a:off x="0" y="0"/>
          <a:ext cx="0" cy="0"/>
          <a:chOff x="0" y="0"/>
          <a:chExt cx="0" cy="0"/>
        </a:xfrm>
      </p:grpSpPr>
      <p:sp>
        <p:nvSpPr>
          <p:cNvPr id="403" name="Google Shape;403;p4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04" name="Google Shape;404;p4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marR="0" algn="l">
              <a:lnSpc>
                <a:spcPct val="100000"/>
              </a:lnSpc>
              <a:spcBef>
                <a:spcPts val="560"/>
              </a:spcBef>
              <a:spcAft>
                <a:spcPts val="0"/>
              </a:spcAft>
              <a:buClr>
                <a:schemeClr val="lt2"/>
              </a:buClr>
              <a:buSzPts val="2100"/>
              <a:buFont typeface="Noto Sans Symbols"/>
              <a:buChar char="■"/>
              <a:defRPr b="0" i="0" sz="2800" u="none" cap="none" strike="noStrike">
                <a:solidFill>
                  <a:schemeClr val="dk1"/>
                </a:solidFill>
                <a:latin typeface="Arial"/>
                <a:ea typeface="Arial"/>
                <a:cs typeface="Arial"/>
                <a:sym typeface="Arial"/>
              </a:defRPr>
            </a:lvl1pPr>
            <a:lvl2pPr indent="-350519" lvl="1" marL="914400" marR="0" algn="l">
              <a:lnSpc>
                <a:spcPct val="100000"/>
              </a:lnSpc>
              <a:spcBef>
                <a:spcPts val="480"/>
              </a:spcBef>
              <a:spcAft>
                <a:spcPts val="0"/>
              </a:spcAft>
              <a:buClr>
                <a:schemeClr val="accent2"/>
              </a:buClr>
              <a:buSzPts val="1920"/>
              <a:buFont typeface="Noto Sans Symbols"/>
              <a:buChar char="◻"/>
              <a:defRPr b="0" i="0" sz="2400" u="none" cap="none" strike="noStrike">
                <a:solidFill>
                  <a:schemeClr val="dk1"/>
                </a:solidFill>
                <a:latin typeface="Arial"/>
                <a:ea typeface="Arial"/>
                <a:cs typeface="Arial"/>
                <a:sym typeface="Arial"/>
              </a:defRPr>
            </a:lvl2pPr>
            <a:lvl3pPr indent="-311150" lvl="2" marL="1371600" marR="0" algn="l">
              <a:lnSpc>
                <a:spcPct val="100000"/>
              </a:lnSpc>
              <a:spcBef>
                <a:spcPts val="400"/>
              </a:spcBef>
              <a:spcAft>
                <a:spcPts val="0"/>
              </a:spcAft>
              <a:buClr>
                <a:schemeClr val="lt2"/>
              </a:buClr>
              <a:buSzPts val="1300"/>
              <a:buFont typeface="Noto Sans Symbols"/>
              <a:buChar char="■"/>
              <a:defRPr b="0" i="0" sz="2000" u="none" cap="none" strike="noStrike">
                <a:solidFill>
                  <a:schemeClr val="dk1"/>
                </a:solidFill>
                <a:latin typeface="Arial"/>
                <a:ea typeface="Arial"/>
                <a:cs typeface="Arial"/>
                <a:sym typeface="Arial"/>
              </a:defRPr>
            </a:lvl3pPr>
            <a:lvl4pPr indent="-308610" lvl="3" marL="1828800" marR="0" algn="l">
              <a:lnSpc>
                <a:spcPct val="100000"/>
              </a:lnSpc>
              <a:spcBef>
                <a:spcPts val="360"/>
              </a:spcBef>
              <a:spcAft>
                <a:spcPts val="0"/>
              </a:spcAft>
              <a:buClr>
                <a:schemeClr val="accent2"/>
              </a:buClr>
              <a:buSzPts val="1260"/>
              <a:buFont typeface="Noto Sans Symbols"/>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05" name="Google Shape;405;p4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marR="0" algn="l">
              <a:lnSpc>
                <a:spcPct val="100000"/>
              </a:lnSpc>
              <a:spcBef>
                <a:spcPts val="560"/>
              </a:spcBef>
              <a:spcAft>
                <a:spcPts val="0"/>
              </a:spcAft>
              <a:buClr>
                <a:schemeClr val="lt2"/>
              </a:buClr>
              <a:buSzPts val="2100"/>
              <a:buFont typeface="Noto Sans Symbols"/>
              <a:buChar char="■"/>
              <a:defRPr b="0" i="0" sz="2800" u="none" cap="none" strike="noStrike">
                <a:solidFill>
                  <a:schemeClr val="dk1"/>
                </a:solidFill>
                <a:latin typeface="Arial"/>
                <a:ea typeface="Arial"/>
                <a:cs typeface="Arial"/>
                <a:sym typeface="Arial"/>
              </a:defRPr>
            </a:lvl1pPr>
            <a:lvl2pPr indent="-350519" lvl="1" marL="914400" marR="0" algn="l">
              <a:lnSpc>
                <a:spcPct val="100000"/>
              </a:lnSpc>
              <a:spcBef>
                <a:spcPts val="480"/>
              </a:spcBef>
              <a:spcAft>
                <a:spcPts val="0"/>
              </a:spcAft>
              <a:buClr>
                <a:schemeClr val="accent2"/>
              </a:buClr>
              <a:buSzPts val="1920"/>
              <a:buFont typeface="Noto Sans Symbols"/>
              <a:buChar char="◻"/>
              <a:defRPr b="0" i="0" sz="2400" u="none" cap="none" strike="noStrike">
                <a:solidFill>
                  <a:schemeClr val="dk1"/>
                </a:solidFill>
                <a:latin typeface="Arial"/>
                <a:ea typeface="Arial"/>
                <a:cs typeface="Arial"/>
                <a:sym typeface="Arial"/>
              </a:defRPr>
            </a:lvl2pPr>
            <a:lvl3pPr indent="-311150" lvl="2" marL="1371600" marR="0" algn="l">
              <a:lnSpc>
                <a:spcPct val="100000"/>
              </a:lnSpc>
              <a:spcBef>
                <a:spcPts val="400"/>
              </a:spcBef>
              <a:spcAft>
                <a:spcPts val="0"/>
              </a:spcAft>
              <a:buClr>
                <a:schemeClr val="lt2"/>
              </a:buClr>
              <a:buSzPts val="1300"/>
              <a:buFont typeface="Noto Sans Symbols"/>
              <a:buChar char="■"/>
              <a:defRPr b="0" i="0" sz="2000" u="none" cap="none" strike="noStrike">
                <a:solidFill>
                  <a:schemeClr val="dk1"/>
                </a:solidFill>
                <a:latin typeface="Arial"/>
                <a:ea typeface="Arial"/>
                <a:cs typeface="Arial"/>
                <a:sym typeface="Arial"/>
              </a:defRPr>
            </a:lvl3pPr>
            <a:lvl4pPr indent="-308610" lvl="3" marL="1828800" marR="0" algn="l">
              <a:lnSpc>
                <a:spcPct val="100000"/>
              </a:lnSpc>
              <a:spcBef>
                <a:spcPts val="360"/>
              </a:spcBef>
              <a:spcAft>
                <a:spcPts val="0"/>
              </a:spcAft>
              <a:buClr>
                <a:schemeClr val="accent2"/>
              </a:buClr>
              <a:buSzPts val="1260"/>
              <a:buFont typeface="Noto Sans Symbols"/>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06" name="Google Shape;406;p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8" name="Google Shape;408;p4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09" name="Shape 409"/>
        <p:cNvGrpSpPr/>
        <p:nvPr/>
      </p:nvGrpSpPr>
      <p:grpSpPr>
        <a:xfrm>
          <a:off x="0" y="0"/>
          <a:ext cx="0" cy="0"/>
          <a:chOff x="0" y="0"/>
          <a:chExt cx="0" cy="0"/>
        </a:xfrm>
      </p:grpSpPr>
      <p:sp>
        <p:nvSpPr>
          <p:cNvPr id="410" name="Google Shape;410;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11" name="Google Shape;411;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00"/>
              </a:spcBef>
              <a:spcAft>
                <a:spcPts val="0"/>
              </a:spcAft>
              <a:buClr>
                <a:schemeClr val="lt2"/>
              </a:buClr>
              <a:buSzPts val="1500"/>
              <a:buFont typeface="Noto Sans Symbols"/>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accent2"/>
              </a:buClr>
              <a:buSzPts val="1440"/>
              <a:buFont typeface="Noto Sans Symbols"/>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lt2"/>
              </a:buClr>
              <a:buSzPts val="104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accent2"/>
              </a:buClr>
              <a:buSzPts val="980"/>
              <a:buFont typeface="Noto Sans Symbols"/>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Arial"/>
                <a:ea typeface="Arial"/>
                <a:cs typeface="Arial"/>
                <a:sym typeface="Arial"/>
              </a:defRPr>
            </a:lvl9pPr>
          </a:lstStyle>
          <a:p/>
        </p:txBody>
      </p:sp>
      <p:sp>
        <p:nvSpPr>
          <p:cNvPr id="412" name="Google Shape;412;p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14" name="Google Shape;414;p4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35" name="Shape 435"/>
        <p:cNvGrpSpPr/>
        <p:nvPr/>
      </p:nvGrpSpPr>
      <p:grpSpPr>
        <a:xfrm>
          <a:off x="0" y="0"/>
          <a:ext cx="0" cy="0"/>
          <a:chOff x="0" y="0"/>
          <a:chExt cx="0" cy="0"/>
        </a:xfrm>
      </p:grpSpPr>
      <p:sp>
        <p:nvSpPr>
          <p:cNvPr id="436" name="Google Shape;436;p50"/>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50"/>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38" name="Google Shape;438;p5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57" name="Shape 457"/>
        <p:cNvGrpSpPr/>
        <p:nvPr/>
      </p:nvGrpSpPr>
      <p:grpSpPr>
        <a:xfrm>
          <a:off x="0" y="0"/>
          <a:ext cx="0" cy="0"/>
          <a:chOff x="0" y="0"/>
          <a:chExt cx="0" cy="0"/>
        </a:xfrm>
      </p:grpSpPr>
      <p:sp>
        <p:nvSpPr>
          <p:cNvPr id="458" name="Google Shape;458;p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60" name="Google Shape;460;p5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77" name="Shape 477"/>
        <p:cNvGrpSpPr/>
        <p:nvPr/>
      </p:nvGrpSpPr>
      <p:grpSpPr>
        <a:xfrm>
          <a:off x="0" y="0"/>
          <a:ext cx="0" cy="0"/>
          <a:chOff x="0" y="0"/>
          <a:chExt cx="0" cy="0"/>
        </a:xfrm>
      </p:grpSpPr>
      <p:sp>
        <p:nvSpPr>
          <p:cNvPr id="478" name="Google Shape;478;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0" name="Google Shape;480;p5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81" name="Shape 481"/>
        <p:cNvGrpSpPr/>
        <p:nvPr/>
      </p:nvGrpSpPr>
      <p:grpSpPr>
        <a:xfrm>
          <a:off x="0" y="0"/>
          <a:ext cx="0" cy="0"/>
          <a:chOff x="0" y="0"/>
          <a:chExt cx="0" cy="0"/>
        </a:xfrm>
      </p:grpSpPr>
      <p:sp>
        <p:nvSpPr>
          <p:cNvPr id="482" name="Google Shape;482;p5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5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4" name="Google Shape;484;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5" name="Google Shape;485;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6" name="Google Shape;486;p5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487" name="Shape 487"/>
        <p:cNvGrpSpPr/>
        <p:nvPr/>
      </p:nvGrpSpPr>
      <p:grpSpPr>
        <a:xfrm>
          <a:off x="0" y="0"/>
          <a:ext cx="0" cy="0"/>
          <a:chOff x="0" y="0"/>
          <a:chExt cx="0" cy="0"/>
        </a:xfrm>
      </p:grpSpPr>
      <p:sp>
        <p:nvSpPr>
          <p:cNvPr id="488" name="Google Shape;488;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9" name="Google Shape;489;p5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0" name="Google Shape;490;p5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1" name="Google Shape;491;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2" name="Google Shape;492;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93" name="Google Shape;493;p5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494" name="Shape 494"/>
        <p:cNvGrpSpPr/>
        <p:nvPr/>
      </p:nvGrpSpPr>
      <p:grpSpPr>
        <a:xfrm>
          <a:off x="0" y="0"/>
          <a:ext cx="0" cy="0"/>
          <a:chOff x="0" y="0"/>
          <a:chExt cx="0" cy="0"/>
        </a:xfrm>
      </p:grpSpPr>
      <p:sp>
        <p:nvSpPr>
          <p:cNvPr id="495" name="Google Shape;495;p5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6" name="Google Shape;496;p5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7" name="Google Shape;497;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99" name="Google Shape;499;p5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00" name="Shape 500"/>
        <p:cNvGrpSpPr/>
        <p:nvPr/>
      </p:nvGrpSpPr>
      <p:grpSpPr>
        <a:xfrm>
          <a:off x="0" y="0"/>
          <a:ext cx="0" cy="0"/>
          <a:chOff x="0" y="0"/>
          <a:chExt cx="0" cy="0"/>
        </a:xfrm>
      </p:grpSpPr>
      <p:sp>
        <p:nvSpPr>
          <p:cNvPr id="501" name="Google Shape;501;p5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2" name="Google Shape;502;p58"/>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3" name="Google Shape;503;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5" name="Google Shape;505;p5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06" name="Shape 506"/>
        <p:cNvGrpSpPr/>
        <p:nvPr/>
      </p:nvGrpSpPr>
      <p:grpSpPr>
        <a:xfrm>
          <a:off x="0" y="0"/>
          <a:ext cx="0" cy="0"/>
          <a:chOff x="0" y="0"/>
          <a:chExt cx="0" cy="0"/>
        </a:xfrm>
      </p:grpSpPr>
      <p:sp>
        <p:nvSpPr>
          <p:cNvPr id="507" name="Google Shape;507;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5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509" name="Google Shape;509;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10" name="Google Shape;510;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1" name="Google Shape;511;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12" name="Google Shape;512;p5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13" name="Shape 513"/>
        <p:cNvGrpSpPr/>
        <p:nvPr/>
      </p:nvGrpSpPr>
      <p:grpSpPr>
        <a:xfrm>
          <a:off x="0" y="0"/>
          <a:ext cx="0" cy="0"/>
          <a:chOff x="0" y="0"/>
          <a:chExt cx="0" cy="0"/>
        </a:xfrm>
      </p:grpSpPr>
      <p:sp>
        <p:nvSpPr>
          <p:cNvPr id="514" name="Google Shape;514;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5" name="Google Shape;515;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16" name="Google Shape;516;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17" name="Google Shape;517;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8" name="Google Shape;518;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19" name="Google Shape;519;p6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20" name="Shape 520"/>
        <p:cNvGrpSpPr/>
        <p:nvPr/>
      </p:nvGrpSpPr>
      <p:grpSpPr>
        <a:xfrm>
          <a:off x="0" y="0"/>
          <a:ext cx="0" cy="0"/>
          <a:chOff x="0" y="0"/>
          <a:chExt cx="0" cy="0"/>
        </a:xfrm>
      </p:grpSpPr>
      <p:sp>
        <p:nvSpPr>
          <p:cNvPr id="521" name="Google Shape;521;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2" name="Google Shape;522;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24" name="Google Shape;524;p6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3" name="Shape 83"/>
        <p:cNvGrpSpPr/>
        <p:nvPr/>
      </p:nvGrpSpPr>
      <p:grpSpPr>
        <a:xfrm>
          <a:off x="0" y="0"/>
          <a:ext cx="0" cy="0"/>
          <a:chOff x="0" y="0"/>
          <a:chExt cx="0" cy="0"/>
        </a:xfrm>
      </p:grpSpPr>
      <p:sp>
        <p:nvSpPr>
          <p:cNvPr id="84" name="Google Shape;8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 name="Google Shape;86;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25" name="Shape 525"/>
        <p:cNvGrpSpPr/>
        <p:nvPr/>
      </p:nvGrpSpPr>
      <p:grpSpPr>
        <a:xfrm>
          <a:off x="0" y="0"/>
          <a:ext cx="0" cy="0"/>
          <a:chOff x="0" y="0"/>
          <a:chExt cx="0" cy="0"/>
        </a:xfrm>
      </p:grpSpPr>
      <p:sp>
        <p:nvSpPr>
          <p:cNvPr id="526" name="Google Shape;526;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6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28" name="Google Shape;528;p6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29" name="Google Shape;529;p6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30" name="Google Shape;530;p6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31" name="Google Shape;531;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2" name="Google Shape;532;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33" name="Google Shape;533;p6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34" name="Shape 534"/>
        <p:cNvGrpSpPr/>
        <p:nvPr/>
      </p:nvGrpSpPr>
      <p:grpSpPr>
        <a:xfrm>
          <a:off x="0" y="0"/>
          <a:ext cx="0" cy="0"/>
          <a:chOff x="0" y="0"/>
          <a:chExt cx="0" cy="0"/>
        </a:xfrm>
      </p:grpSpPr>
      <p:sp>
        <p:nvSpPr>
          <p:cNvPr id="535" name="Google Shape;535;p6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6" name="Google Shape;536;p6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37" name="Google Shape;537;p6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38" name="Google Shape;538;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0" name="Google Shape;540;p6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41" name="Shape 541"/>
        <p:cNvGrpSpPr/>
        <p:nvPr/>
      </p:nvGrpSpPr>
      <p:grpSpPr>
        <a:xfrm>
          <a:off x="0" y="0"/>
          <a:ext cx="0" cy="0"/>
          <a:chOff x="0" y="0"/>
          <a:chExt cx="0" cy="0"/>
        </a:xfrm>
      </p:grpSpPr>
      <p:sp>
        <p:nvSpPr>
          <p:cNvPr id="542" name="Google Shape;542;p6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3" name="Google Shape;543;p6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544" name="Google Shape;544;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5" name="Google Shape;545;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6" name="Google Shape;546;p6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0" name="Shape 90"/>
        <p:cNvGrpSpPr/>
        <p:nvPr/>
      </p:nvGrpSpPr>
      <p:grpSpPr>
        <a:xfrm>
          <a:off x="0" y="0"/>
          <a:ext cx="0" cy="0"/>
          <a:chOff x="0" y="0"/>
          <a:chExt cx="0" cy="0"/>
        </a:xfrm>
      </p:grpSpPr>
      <p:sp>
        <p:nvSpPr>
          <p:cNvPr id="91" name="Google Shape;91;p9"/>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9" name="Google Shape;99;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5" name="Google Shape;10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6" name="Google Shape;10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 name="Shape 109"/>
        <p:cNvGrpSpPr/>
        <p:nvPr/>
      </p:nvGrpSpPr>
      <p:grpSpPr>
        <a:xfrm>
          <a:off x="0" y="0"/>
          <a:ext cx="0" cy="0"/>
          <a:chOff x="0" y="0"/>
          <a:chExt cx="0" cy="0"/>
        </a:xfrm>
      </p:grpSpPr>
      <p:sp>
        <p:nvSpPr>
          <p:cNvPr id="110" name="Google Shape;11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12" name="Google Shape;11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13" name="Google Shape;113;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3.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8.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10.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grpSp>
        <p:nvGrpSpPr>
          <p:cNvPr id="416" name="Google Shape;416;p49"/>
          <p:cNvGrpSpPr/>
          <p:nvPr/>
        </p:nvGrpSpPr>
        <p:grpSpPr>
          <a:xfrm>
            <a:off x="0" y="0"/>
            <a:ext cx="9336087" cy="6667500"/>
            <a:chOff x="0" y="0"/>
            <a:chExt cx="5881" cy="4200"/>
          </a:xfrm>
        </p:grpSpPr>
        <p:sp>
          <p:nvSpPr>
            <p:cNvPr id="417" name="Google Shape;417;p49"/>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8" name="Google Shape;418;p49"/>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419" name="Google Shape;419;p49"/>
            <p:cNvGrpSpPr/>
            <p:nvPr/>
          </p:nvGrpSpPr>
          <p:grpSpPr>
            <a:xfrm>
              <a:off x="0" y="672"/>
              <a:ext cx="1737" cy="1885"/>
              <a:chOff x="0" y="672"/>
              <a:chExt cx="1737" cy="1885"/>
            </a:xfrm>
          </p:grpSpPr>
          <p:sp>
            <p:nvSpPr>
              <p:cNvPr id="420" name="Google Shape;420;p49"/>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1" name="Google Shape;421;p49"/>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2" name="Google Shape;422;p49"/>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3" name="Google Shape;423;p49"/>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4" name="Google Shape;424;p49"/>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5" name="Google Shape;425;p49"/>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6" name="Google Shape;426;p49"/>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7" name="Google Shape;427;p49"/>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8" name="Google Shape;428;p49"/>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9" name="Google Shape;429;p49"/>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430" name="Google Shape;430;p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1" name="Google Shape;431;p4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2" name="Google Shape;432;p4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33" name="Google Shape;433;p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34" name="Google Shape;434;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pSp>
        <p:nvGrpSpPr>
          <p:cNvPr id="442" name="Google Shape;442;p51"/>
          <p:cNvGrpSpPr/>
          <p:nvPr/>
        </p:nvGrpSpPr>
        <p:grpSpPr>
          <a:xfrm>
            <a:off x="0" y="0"/>
            <a:ext cx="8985250" cy="611187"/>
            <a:chOff x="0" y="0"/>
            <a:chExt cx="5660" cy="385"/>
          </a:xfrm>
        </p:grpSpPr>
        <p:sp>
          <p:nvSpPr>
            <p:cNvPr id="443" name="Google Shape;443;p51"/>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4" name="Google Shape;444;p51"/>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5" name="Google Shape;445;p51"/>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6" name="Google Shape;446;p51"/>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7" name="Google Shape;447;p51"/>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8" name="Google Shape;448;p51"/>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9" name="Google Shape;449;p51"/>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50" name="Google Shape;450;p51"/>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51" name="Google Shape;451;p51"/>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52" name="Google Shape;452;p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3" name="Google Shape;453;p5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4" name="Google Shape;454;p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55" name="Google Shape;455;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456" name="Google Shape;456;p5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p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63" name="Google Shape;463;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464" name="Google Shape;464;p53"/>
          <p:cNvGrpSpPr/>
          <p:nvPr/>
        </p:nvGrpSpPr>
        <p:grpSpPr>
          <a:xfrm>
            <a:off x="0" y="0"/>
            <a:ext cx="9144000" cy="546100"/>
            <a:chOff x="0" y="0"/>
            <a:chExt cx="5760" cy="344"/>
          </a:xfrm>
        </p:grpSpPr>
        <p:sp>
          <p:nvSpPr>
            <p:cNvPr id="465" name="Google Shape;465;p5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6" name="Google Shape;466;p5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7" name="Google Shape;467;p5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8" name="Google Shape;468;p5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9" name="Google Shape;469;p5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0" name="Google Shape;470;p5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1" name="Google Shape;471;p5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2" name="Google Shape;472;p5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3" name="Google Shape;473;p5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74" name="Google Shape;474;p5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75" name="Google Shape;475;p5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76" name="Google Shape;476;p5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9" name="Google Shape;59;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70" name="Google Shape;70;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71" name="Google Shape;71;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17"/>
          <p:cNvGrpSpPr/>
          <p:nvPr/>
        </p:nvGrpSpPr>
        <p:grpSpPr>
          <a:xfrm>
            <a:off x="0" y="0"/>
            <a:ext cx="9144000" cy="6858000"/>
            <a:chOff x="0" y="0"/>
            <a:chExt cx="5760" cy="4320"/>
          </a:xfrm>
        </p:grpSpPr>
        <p:sp>
          <p:nvSpPr>
            <p:cNvPr id="145" name="Google Shape;145;p17"/>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46" name="Google Shape;146;p17"/>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47" name="Google Shape;147;p17"/>
            <p:cNvGrpSpPr/>
            <p:nvPr/>
          </p:nvGrpSpPr>
          <p:grpSpPr>
            <a:xfrm>
              <a:off x="0" y="672"/>
              <a:ext cx="1806" cy="1989"/>
              <a:chOff x="0" y="672"/>
              <a:chExt cx="1806" cy="1989"/>
            </a:xfrm>
          </p:grpSpPr>
          <p:sp>
            <p:nvSpPr>
              <p:cNvPr id="148" name="Google Shape;148;p17"/>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49" name="Google Shape;149;p17"/>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0" name="Google Shape;150;p17"/>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1" name="Google Shape;151;p17"/>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2" name="Google Shape;152;p17"/>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3" name="Google Shape;153;p17"/>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4" name="Google Shape;154;p17"/>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5" name="Google Shape;155;p17"/>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6" name="Google Shape;156;p17"/>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7" name="Google Shape;157;p17"/>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158" name="Google Shape;15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9" name="Google Shape;159;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19"/>
          <p:cNvGrpSpPr/>
          <p:nvPr/>
        </p:nvGrpSpPr>
        <p:grpSpPr>
          <a:xfrm>
            <a:off x="0" y="0"/>
            <a:ext cx="9144000" cy="546100"/>
            <a:chOff x="0" y="0"/>
            <a:chExt cx="9144000" cy="546100"/>
          </a:xfrm>
        </p:grpSpPr>
        <p:sp>
          <p:nvSpPr>
            <p:cNvPr id="171" name="Google Shape;171;p19"/>
            <p:cNvSpPr txBox="1"/>
            <p:nvPr/>
          </p:nvSpPr>
          <p:spPr>
            <a:xfrm>
              <a:off x="0" y="0"/>
              <a:ext cx="285750" cy="5334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2" name="Google Shape;172;p19"/>
            <p:cNvSpPr txBox="1"/>
            <p:nvPr/>
          </p:nvSpPr>
          <p:spPr>
            <a:xfrm>
              <a:off x="412750" y="134938"/>
              <a:ext cx="8731250" cy="274637"/>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3" name="Google Shape;173;p19"/>
            <p:cNvSpPr txBox="1"/>
            <p:nvPr/>
          </p:nvSpPr>
          <p:spPr>
            <a:xfrm>
              <a:off x="409575" y="134938"/>
              <a:ext cx="138113" cy="1412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4" name="Google Shape;174;p19"/>
            <p:cNvSpPr txBox="1"/>
            <p:nvPr/>
          </p:nvSpPr>
          <p:spPr>
            <a:xfrm>
              <a:off x="547688" y="0"/>
              <a:ext cx="139700" cy="138113"/>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5" name="Google Shape;175;p19"/>
            <p:cNvSpPr txBox="1"/>
            <p:nvPr/>
          </p:nvSpPr>
          <p:spPr>
            <a:xfrm>
              <a:off x="547688" y="134938"/>
              <a:ext cx="139700" cy="1412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6" name="Google Shape;176;p19"/>
            <p:cNvSpPr txBox="1"/>
            <p:nvPr/>
          </p:nvSpPr>
          <p:spPr>
            <a:xfrm>
              <a:off x="274638" y="274638"/>
              <a:ext cx="136525" cy="1381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7" name="Google Shape;177;p19"/>
            <p:cNvSpPr txBox="1"/>
            <p:nvPr/>
          </p:nvSpPr>
          <p:spPr>
            <a:xfrm>
              <a:off x="131763" y="136525"/>
              <a:ext cx="141287" cy="138113"/>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8" name="Google Shape;178;p19"/>
            <p:cNvSpPr txBox="1"/>
            <p:nvPr/>
          </p:nvSpPr>
          <p:spPr>
            <a:xfrm>
              <a:off x="409575" y="271463"/>
              <a:ext cx="138113" cy="138112"/>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9" name="Google Shape;179;p19"/>
            <p:cNvSpPr txBox="1"/>
            <p:nvPr/>
          </p:nvSpPr>
          <p:spPr>
            <a:xfrm>
              <a:off x="274638" y="409575"/>
              <a:ext cx="136525" cy="13652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180" name="Google Shape;180;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1" name="Google Shape;181;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2" name="Google Shape;182;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83" name="Google Shape;183;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84" name="Google Shape;184;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grpSp>
        <p:nvGrpSpPr>
          <p:cNvPr id="192" name="Google Shape;192;p21"/>
          <p:cNvGrpSpPr/>
          <p:nvPr/>
        </p:nvGrpSpPr>
        <p:grpSpPr>
          <a:xfrm>
            <a:off x="0" y="0"/>
            <a:ext cx="9144000" cy="6858000"/>
            <a:chOff x="0" y="0"/>
            <a:chExt cx="5760" cy="4320"/>
          </a:xfrm>
        </p:grpSpPr>
        <p:sp>
          <p:nvSpPr>
            <p:cNvPr id="193" name="Google Shape;193;p2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4" name="Google Shape;194;p2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95" name="Google Shape;195;p21"/>
            <p:cNvGrpSpPr/>
            <p:nvPr/>
          </p:nvGrpSpPr>
          <p:grpSpPr>
            <a:xfrm>
              <a:off x="0" y="672"/>
              <a:ext cx="1806" cy="1989"/>
              <a:chOff x="0" y="672"/>
              <a:chExt cx="1806" cy="1989"/>
            </a:xfrm>
          </p:grpSpPr>
          <p:sp>
            <p:nvSpPr>
              <p:cNvPr id="196" name="Google Shape;196;p2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7" name="Google Shape;197;p2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8" name="Google Shape;198;p2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9" name="Google Shape;199;p2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0" name="Google Shape;200;p2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1" name="Google Shape;201;p2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2" name="Google Shape;202;p2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3" name="Google Shape;203;p2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4" name="Google Shape;204;p2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5" name="Google Shape;205;p2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206" name="Google Shape;206;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07" name="Google Shape;207;p2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8" name="Google Shape;208;p2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09" name="Google Shape;209;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10" name="Google Shape;210;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19" name="Google Shape;219;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220" name="Google Shape;220;p23"/>
          <p:cNvGrpSpPr/>
          <p:nvPr/>
        </p:nvGrpSpPr>
        <p:grpSpPr>
          <a:xfrm>
            <a:off x="0" y="0"/>
            <a:ext cx="9144000" cy="546100"/>
            <a:chOff x="0" y="0"/>
            <a:chExt cx="5760" cy="344"/>
          </a:xfrm>
        </p:grpSpPr>
        <p:sp>
          <p:nvSpPr>
            <p:cNvPr id="221" name="Google Shape;221;p2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2" name="Google Shape;222;p2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3" name="Google Shape;223;p2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4" name="Google Shape;224;p2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5" name="Google Shape;225;p2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6" name="Google Shape;226;p2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7" name="Google Shape;227;p2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8" name="Google Shape;228;p2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9" name="Google Shape;229;p2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230" name="Google Shape;230;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31" name="Google Shape;231;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32" name="Google Shape;232;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grpSp>
        <p:nvGrpSpPr>
          <p:cNvPr id="304" name="Google Shape;304;p35"/>
          <p:cNvGrpSpPr/>
          <p:nvPr/>
        </p:nvGrpSpPr>
        <p:grpSpPr>
          <a:xfrm>
            <a:off x="0" y="0"/>
            <a:ext cx="9144000" cy="6858000"/>
            <a:chOff x="0" y="0"/>
            <a:chExt cx="5760" cy="4320"/>
          </a:xfrm>
        </p:grpSpPr>
        <p:sp>
          <p:nvSpPr>
            <p:cNvPr id="305" name="Google Shape;305;p35"/>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06" name="Google Shape;306;p35"/>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307" name="Google Shape;307;p35"/>
            <p:cNvGrpSpPr/>
            <p:nvPr/>
          </p:nvGrpSpPr>
          <p:grpSpPr>
            <a:xfrm>
              <a:off x="0" y="672"/>
              <a:ext cx="1806" cy="1989"/>
              <a:chOff x="0" y="672"/>
              <a:chExt cx="1806" cy="1989"/>
            </a:xfrm>
          </p:grpSpPr>
          <p:sp>
            <p:nvSpPr>
              <p:cNvPr id="308" name="Google Shape;308;p35"/>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09" name="Google Shape;309;p35"/>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0" name="Google Shape;310;p35"/>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1" name="Google Shape;311;p35"/>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2" name="Google Shape;312;p35"/>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3" name="Google Shape;313;p35"/>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4" name="Google Shape;314;p35"/>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5" name="Google Shape;315;p35"/>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6" name="Google Shape;316;p35"/>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17" name="Google Shape;317;p35"/>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318" name="Google Shape;318;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319" name="Google Shape;319;p3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20" name="Google Shape;320;p3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21" name="Google Shape;321;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22" name="Google Shape;322;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31" name="Google Shape;331;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grpSp>
        <p:nvGrpSpPr>
          <p:cNvPr id="332" name="Google Shape;332;p37"/>
          <p:cNvGrpSpPr/>
          <p:nvPr/>
        </p:nvGrpSpPr>
        <p:grpSpPr>
          <a:xfrm>
            <a:off x="0" y="0"/>
            <a:ext cx="9144000" cy="546100"/>
            <a:chOff x="0" y="0"/>
            <a:chExt cx="5760" cy="344"/>
          </a:xfrm>
        </p:grpSpPr>
        <p:sp>
          <p:nvSpPr>
            <p:cNvPr id="333" name="Google Shape;333;p37"/>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4" name="Google Shape;334;p37"/>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5" name="Google Shape;335;p37"/>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6" name="Google Shape;336;p37"/>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7" name="Google Shape;337;p37"/>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8" name="Google Shape;338;p37"/>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9" name="Google Shape;339;p37"/>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40" name="Google Shape;340;p37"/>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41" name="Google Shape;341;p37"/>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342" name="Google Shape;342;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3" name="Google Shape;343;p3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4" name="Google Shape;344;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12.png"/><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31.png"/><Relationship Id="rId5"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38.png"/><Relationship Id="rId5"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5.xml"/><Relationship Id="rId3" Type="http://schemas.openxmlformats.org/officeDocument/2006/relationships/image" Target="../media/image6.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1.xml"/><Relationship Id="rId3" Type="http://schemas.openxmlformats.org/officeDocument/2006/relationships/image" Target="../media/image6.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www.youtube.com/watch?v=1Bo2pT8T-nc" TargetMode="External"/><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5"/>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b="0" i="0" lang="en-US" sz="2400" u="none">
                <a:solidFill>
                  <a:schemeClr val="dk1"/>
                </a:solidFill>
                <a:latin typeface="Arial"/>
                <a:ea typeface="Arial"/>
                <a:cs typeface="Arial"/>
                <a:sym typeface="Arial"/>
              </a:rPr>
              <a:t> </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Prof Wellington</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Jose.wellington@ceub.edu.br</a:t>
            </a:r>
            <a:endParaRPr/>
          </a:p>
          <a:p>
            <a:pPr indent="0" lvl="0" marL="0" rtl="0" algn="l">
              <a:lnSpc>
                <a:spcPct val="100000"/>
              </a:lnSpc>
              <a:spcBef>
                <a:spcPts val="480"/>
              </a:spcBef>
              <a:spcAft>
                <a:spcPts val="0"/>
              </a:spcAft>
              <a:buSzPts val="1800"/>
              <a:buFont typeface="Noto Sans Symbols"/>
              <a:buNone/>
            </a:pPr>
            <a:r>
              <a:t/>
            </a:r>
            <a:endParaRPr b="0" i="0" sz="2400" u="none">
              <a:solidFill>
                <a:schemeClr val="dk1"/>
              </a:solidFill>
              <a:latin typeface="Arial"/>
              <a:ea typeface="Arial"/>
              <a:cs typeface="Arial"/>
              <a:sym typeface="Arial"/>
            </a:endParaRPr>
          </a:p>
        </p:txBody>
      </p:sp>
      <p:sp>
        <p:nvSpPr>
          <p:cNvPr id="553" name="Google Shape;553;p65"/>
          <p:cNvSpPr txBox="1"/>
          <p:nvPr>
            <p:ph type="ctrTitle"/>
          </p:nvPr>
        </p:nvSpPr>
        <p:spPr>
          <a:xfrm>
            <a:off x="2916237" y="1916112"/>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Arial"/>
              <a:buNone/>
            </a:pPr>
            <a:br>
              <a:rPr b="0" i="0" lang="en-US" sz="3200" u="none">
                <a:solidFill>
                  <a:schemeClr val="lt1"/>
                </a:solidFill>
                <a:latin typeface="Arial"/>
                <a:ea typeface="Arial"/>
                <a:cs typeface="Arial"/>
                <a:sym typeface="Arial"/>
              </a:rPr>
            </a:br>
            <a:r>
              <a:rPr b="1" i="0" lang="en-US" sz="2400" u="none">
                <a:solidFill>
                  <a:srgbClr val="FFFFFF"/>
                </a:solidFill>
                <a:latin typeface="Arial"/>
                <a:ea typeface="Arial"/>
                <a:cs typeface="Arial"/>
                <a:sym typeface="Arial"/>
              </a:rPr>
              <a:t>Revisão de Normalização</a:t>
            </a:r>
            <a:br>
              <a:rPr b="1" i="0" lang="en-US" sz="24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BI – Business Intelligence</a:t>
            </a:r>
            <a:br>
              <a:rPr b="0" i="0" lang="en-US" sz="2800" u="none">
                <a:solidFill>
                  <a:schemeClr val="lt1"/>
                </a:solidFill>
                <a:latin typeface="Arial"/>
                <a:ea typeface="Arial"/>
                <a:cs typeface="Arial"/>
                <a:sym typeface="Arial"/>
              </a:rPr>
            </a:br>
            <a:br>
              <a:rPr b="0" i="0" lang="en-US" sz="5400" u="none">
                <a:solidFill>
                  <a:schemeClr val="dk1"/>
                </a:solidFill>
                <a:latin typeface="Arial"/>
                <a:ea typeface="Arial"/>
                <a:cs typeface="Arial"/>
                <a:sym typeface="Arial"/>
              </a:rPr>
            </a:br>
            <a:endParaRPr/>
          </a:p>
        </p:txBody>
      </p:sp>
      <p:sp>
        <p:nvSpPr>
          <p:cNvPr id="554" name="Google Shape;554;p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555" name="Google Shape;555;p6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556" name="Google Shape;556;p65"/>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50" name="Google Shape;650;p74"/>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Informação</a:t>
            </a:r>
            <a:endParaRPr b="0" i="0" sz="4400" u="none" cap="none" strike="noStrike">
              <a:solidFill>
                <a:schemeClr val="dk1"/>
              </a:solidFill>
              <a:latin typeface="Arial"/>
              <a:ea typeface="Arial"/>
              <a:cs typeface="Arial"/>
              <a:sym typeface="Arial"/>
            </a:endParaRPr>
          </a:p>
        </p:txBody>
      </p:sp>
      <p:sp>
        <p:nvSpPr>
          <p:cNvPr id="651" name="Google Shape;651;p74"/>
          <p:cNvSpPr txBox="1"/>
          <p:nvPr/>
        </p:nvSpPr>
        <p:spPr>
          <a:xfrm>
            <a:off x="3336925" y="1412875"/>
            <a:ext cx="5372100"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 processo de transformação envolve a aplicação de procedimentos, que incluem formatação, tradução, fusão, impressão e assim por diante.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 maior parte deste processo pode ser executada automaticamente</a:t>
            </a:r>
            <a:endParaRPr b="0" i="0" sz="1400" u="none" cap="none" strike="noStrike">
              <a:solidFill>
                <a:srgbClr val="000000"/>
              </a:solidFill>
              <a:latin typeface="Arial"/>
              <a:ea typeface="Arial"/>
              <a:cs typeface="Arial"/>
              <a:sym typeface="Arial"/>
            </a:endParaRPr>
          </a:p>
        </p:txBody>
      </p:sp>
      <p:pic>
        <p:nvPicPr>
          <p:cNvPr id="652" name="Google Shape;652;p74"/>
          <p:cNvPicPr preferRelativeResize="0"/>
          <p:nvPr/>
        </p:nvPicPr>
        <p:blipFill rotWithShape="1">
          <a:blip r:embed="rId3">
            <a:alphaModFix/>
          </a:blip>
          <a:srcRect b="0" l="0" r="0" t="0"/>
          <a:stretch/>
        </p:blipFill>
        <p:spPr>
          <a:xfrm>
            <a:off x="642937" y="2000250"/>
            <a:ext cx="2000250" cy="3700462"/>
          </a:xfrm>
          <a:prstGeom prst="rect">
            <a:avLst/>
          </a:prstGeom>
          <a:noFill/>
          <a:ln>
            <a:noFill/>
          </a:ln>
        </p:spPr>
      </p:pic>
      <p:sp>
        <p:nvSpPr>
          <p:cNvPr id="653" name="Google Shape;653;p7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654" name="Google Shape;654;p74"/>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60" name="Google Shape;660;p75"/>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Conhecimento</a:t>
            </a:r>
            <a:endParaRPr b="0" i="0" sz="4400" u="none" cap="none" strike="noStrike">
              <a:solidFill>
                <a:schemeClr val="dk1"/>
              </a:solidFill>
              <a:latin typeface="Arial"/>
              <a:ea typeface="Arial"/>
              <a:cs typeface="Arial"/>
              <a:sym typeface="Arial"/>
            </a:endParaRPr>
          </a:p>
        </p:txBody>
      </p:sp>
      <p:sp>
        <p:nvSpPr>
          <p:cNvPr id="661" name="Google Shape;661;p75"/>
          <p:cNvSpPr txBox="1"/>
          <p:nvPr/>
        </p:nvSpPr>
        <p:spPr>
          <a:xfrm>
            <a:off x="3995737" y="1484312"/>
            <a:ext cx="4757737"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É obtido pela </a:t>
            </a:r>
            <a:r>
              <a:rPr b="1" i="0" lang="en-US" sz="2400" u="none" cap="none" strike="noStrike">
                <a:solidFill>
                  <a:srgbClr val="000000"/>
                </a:solidFill>
                <a:latin typeface="Arial"/>
                <a:ea typeface="Arial"/>
                <a:cs typeface="Arial"/>
                <a:sym typeface="Arial"/>
              </a:rPr>
              <a:t>interpretação</a:t>
            </a:r>
            <a:r>
              <a:rPr b="0" i="0" lang="en-US" sz="2400" u="none" cap="none" strike="noStrike">
                <a:solidFill>
                  <a:srgbClr val="000000"/>
                </a:solidFill>
                <a:latin typeface="Arial"/>
                <a:ea typeface="Arial"/>
                <a:cs typeface="Arial"/>
                <a:sym typeface="Arial"/>
              </a:rPr>
              <a:t> e integração de vários dados e informações.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 </a:t>
            </a:r>
            <a:r>
              <a:rPr b="1" i="0" lang="en-US" sz="2400" u="none" cap="none" strike="noStrike">
                <a:solidFill>
                  <a:srgbClr val="000000"/>
                </a:solidFill>
                <a:latin typeface="Arial"/>
                <a:ea typeface="Arial"/>
                <a:cs typeface="Arial"/>
                <a:sym typeface="Arial"/>
              </a:rPr>
              <a:t>processo de transformação </a:t>
            </a:r>
            <a:r>
              <a:rPr b="0" i="0" lang="en-US" sz="2400" u="none" cap="none" strike="noStrike">
                <a:solidFill>
                  <a:srgbClr val="000000"/>
                </a:solidFill>
                <a:latin typeface="Arial"/>
                <a:ea typeface="Arial"/>
                <a:cs typeface="Arial"/>
                <a:sym typeface="Arial"/>
              </a:rPr>
              <a:t>é realizado por meio de </a:t>
            </a:r>
            <a:r>
              <a:rPr b="1" i="0" lang="en-US" sz="2400" u="none" cap="none" strike="noStrike">
                <a:solidFill>
                  <a:srgbClr val="000000"/>
                </a:solidFill>
                <a:latin typeface="Arial"/>
                <a:ea typeface="Arial"/>
                <a:cs typeface="Arial"/>
                <a:sym typeface="Arial"/>
              </a:rPr>
              <a:t>avaliação de dados e informações</a:t>
            </a: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662" name="Google Shape;662;p75"/>
          <p:cNvPicPr preferRelativeResize="0"/>
          <p:nvPr/>
        </p:nvPicPr>
        <p:blipFill rotWithShape="1">
          <a:blip r:embed="rId3">
            <a:alphaModFix/>
          </a:blip>
          <a:srcRect b="0" l="0" r="0" t="0"/>
          <a:stretch/>
        </p:blipFill>
        <p:spPr>
          <a:xfrm>
            <a:off x="214312" y="2071687"/>
            <a:ext cx="3676650" cy="2143125"/>
          </a:xfrm>
          <a:prstGeom prst="rect">
            <a:avLst/>
          </a:prstGeom>
          <a:noFill/>
          <a:ln>
            <a:noFill/>
          </a:ln>
        </p:spPr>
      </p:pic>
      <p:pic>
        <p:nvPicPr>
          <p:cNvPr id="663" name="Google Shape;663;p75"/>
          <p:cNvPicPr preferRelativeResize="0"/>
          <p:nvPr/>
        </p:nvPicPr>
        <p:blipFill rotWithShape="1">
          <a:blip r:embed="rId4">
            <a:alphaModFix/>
          </a:blip>
          <a:srcRect b="0" l="0" r="0" t="0"/>
          <a:stretch/>
        </p:blipFill>
        <p:spPr>
          <a:xfrm>
            <a:off x="7267575" y="508000"/>
            <a:ext cx="1439862" cy="495300"/>
          </a:xfrm>
          <a:prstGeom prst="rect">
            <a:avLst/>
          </a:prstGeom>
          <a:noFill/>
          <a:ln>
            <a:noFill/>
          </a:ln>
        </p:spPr>
      </p:pic>
      <p:sp>
        <p:nvSpPr>
          <p:cNvPr id="664" name="Google Shape;664;p7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70" name="Google Shape;670;p76"/>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Inteligência</a:t>
            </a:r>
            <a:endParaRPr b="0" i="0" sz="4400" u="none" cap="none" strike="noStrike">
              <a:solidFill>
                <a:schemeClr val="dk1"/>
              </a:solidFill>
              <a:latin typeface="Arial"/>
              <a:ea typeface="Arial"/>
              <a:cs typeface="Arial"/>
              <a:sym typeface="Arial"/>
            </a:endParaRPr>
          </a:p>
        </p:txBody>
      </p:sp>
      <p:sp>
        <p:nvSpPr>
          <p:cNvPr id="671" name="Google Shape;671;p76"/>
          <p:cNvSpPr txBox="1"/>
          <p:nvPr/>
        </p:nvSpPr>
        <p:spPr>
          <a:xfrm>
            <a:off x="3995737" y="1484312"/>
            <a:ext cx="4757737"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Busca identificar tendências do mercado, desenvolver </a:t>
            </a:r>
            <a:r>
              <a:rPr b="1" i="0" lang="en-US" sz="2000" u="none" cap="none" strike="noStrike">
                <a:solidFill>
                  <a:srgbClr val="000000"/>
                </a:solidFill>
                <a:latin typeface="Arial"/>
                <a:ea typeface="Arial"/>
                <a:cs typeface="Arial"/>
                <a:sym typeface="Arial"/>
              </a:rPr>
              <a:t>análises estratégicas</a:t>
            </a:r>
            <a:r>
              <a:rPr b="0" i="0" lang="en-US" sz="2000" u="none" cap="none" strike="noStrike">
                <a:solidFill>
                  <a:srgbClr val="000000"/>
                </a:solidFill>
                <a:latin typeface="Arial"/>
                <a:ea typeface="Arial"/>
                <a:cs typeface="Arial"/>
                <a:sym typeface="Arial"/>
              </a:rPr>
              <a:t>, descobrir oportunidades e </a:t>
            </a:r>
            <a:r>
              <a:rPr b="1" i="0" lang="en-US" sz="2000" u="none" cap="none" strike="noStrike">
                <a:solidFill>
                  <a:srgbClr val="000000"/>
                </a:solidFill>
                <a:latin typeface="Arial"/>
                <a:ea typeface="Arial"/>
                <a:cs typeface="Arial"/>
                <a:sym typeface="Arial"/>
              </a:rPr>
              <a:t>mapear riscos </a:t>
            </a:r>
            <a:r>
              <a:rPr b="0" i="0" lang="en-US" sz="2000" u="none" cap="none" strike="noStrike">
                <a:solidFill>
                  <a:srgbClr val="000000"/>
                </a:solidFill>
                <a:latin typeface="Arial"/>
                <a:ea typeface="Arial"/>
                <a:cs typeface="Arial"/>
                <a:sym typeface="Arial"/>
              </a:rPr>
              <a:t>através de metodologias científicas.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 Inteligência é o processo contínuo de </a:t>
            </a:r>
            <a:r>
              <a:rPr b="1" i="0" lang="en-US" sz="2000" u="none" cap="none" strike="noStrike">
                <a:solidFill>
                  <a:srgbClr val="000000"/>
                </a:solidFill>
                <a:latin typeface="Arial"/>
                <a:ea typeface="Arial"/>
                <a:cs typeface="Arial"/>
                <a:sym typeface="Arial"/>
              </a:rPr>
              <a:t>monitoramento</a:t>
            </a:r>
            <a:r>
              <a:rPr b="0" i="0" lang="en-US" sz="2000" u="none" cap="none" strike="noStrike">
                <a:solidFill>
                  <a:srgbClr val="000000"/>
                </a:solidFill>
                <a:latin typeface="Arial"/>
                <a:ea typeface="Arial"/>
                <a:cs typeface="Arial"/>
                <a:sym typeface="Arial"/>
              </a:rPr>
              <a:t> e </a:t>
            </a:r>
            <a:r>
              <a:rPr b="1" i="0" lang="en-US" sz="2000" u="none" cap="none" strike="noStrike">
                <a:solidFill>
                  <a:srgbClr val="000000"/>
                </a:solidFill>
                <a:latin typeface="Arial"/>
                <a:ea typeface="Arial"/>
                <a:cs typeface="Arial"/>
                <a:sym typeface="Arial"/>
              </a:rPr>
              <a:t>análise estratégica </a:t>
            </a:r>
            <a:r>
              <a:rPr b="0" i="0" lang="en-US" sz="2000" u="none" cap="none" strike="noStrike">
                <a:solidFill>
                  <a:srgbClr val="000000"/>
                </a:solidFill>
                <a:latin typeface="Arial"/>
                <a:ea typeface="Arial"/>
                <a:cs typeface="Arial"/>
                <a:sym typeface="Arial"/>
              </a:rPr>
              <a:t>dos cenários e conjunturas mercadológicas em que determinada empresa está inserida.</a:t>
            </a:r>
            <a:endParaRPr b="0" i="0" sz="1400" u="none" cap="none" strike="noStrike">
              <a:solidFill>
                <a:srgbClr val="000000"/>
              </a:solidFill>
              <a:latin typeface="Arial"/>
              <a:ea typeface="Arial"/>
              <a:cs typeface="Arial"/>
              <a:sym typeface="Arial"/>
            </a:endParaRPr>
          </a:p>
        </p:txBody>
      </p:sp>
      <p:pic>
        <p:nvPicPr>
          <p:cNvPr id="672" name="Google Shape;672;p76"/>
          <p:cNvPicPr preferRelativeResize="0"/>
          <p:nvPr/>
        </p:nvPicPr>
        <p:blipFill rotWithShape="1">
          <a:blip r:embed="rId3">
            <a:alphaModFix/>
          </a:blip>
          <a:srcRect b="0" l="0" r="0" t="0"/>
          <a:stretch/>
        </p:blipFill>
        <p:spPr>
          <a:xfrm>
            <a:off x="539750" y="1844675"/>
            <a:ext cx="2836862" cy="3887787"/>
          </a:xfrm>
          <a:prstGeom prst="rect">
            <a:avLst/>
          </a:prstGeom>
          <a:noFill/>
          <a:ln>
            <a:noFill/>
          </a:ln>
        </p:spPr>
      </p:pic>
      <p:pic>
        <p:nvPicPr>
          <p:cNvPr id="673" name="Google Shape;673;p76"/>
          <p:cNvPicPr preferRelativeResize="0"/>
          <p:nvPr/>
        </p:nvPicPr>
        <p:blipFill rotWithShape="1">
          <a:blip r:embed="rId4">
            <a:alphaModFix/>
          </a:blip>
          <a:srcRect b="0" l="0" r="0" t="0"/>
          <a:stretch/>
        </p:blipFill>
        <p:spPr>
          <a:xfrm>
            <a:off x="7285037" y="531812"/>
            <a:ext cx="1439862" cy="495300"/>
          </a:xfrm>
          <a:prstGeom prst="rect">
            <a:avLst/>
          </a:prstGeom>
          <a:noFill/>
          <a:ln>
            <a:noFill/>
          </a:ln>
        </p:spPr>
      </p:pic>
      <p:sp>
        <p:nvSpPr>
          <p:cNvPr id="674" name="Google Shape;674;p76"/>
          <p:cNvSpPr txBox="1"/>
          <p:nvPr/>
        </p:nvSpPr>
        <p:spPr>
          <a:xfrm>
            <a:off x="179387" y="61658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80" name="Google Shape;680;p77"/>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Dados Operacionais -  Dados Persistentes</a:t>
            </a:r>
            <a:endParaRPr b="0" i="0" sz="4400" u="none" cap="none" strike="noStrike">
              <a:solidFill>
                <a:schemeClr val="dk1"/>
              </a:solidFill>
              <a:latin typeface="Arial"/>
              <a:ea typeface="Arial"/>
              <a:cs typeface="Arial"/>
              <a:sym typeface="Arial"/>
            </a:endParaRPr>
          </a:p>
        </p:txBody>
      </p:sp>
      <p:sp>
        <p:nvSpPr>
          <p:cNvPr id="681" name="Google Shape;681;p77"/>
          <p:cNvSpPr txBox="1"/>
          <p:nvPr/>
        </p:nvSpPr>
        <p:spPr>
          <a:xfrm>
            <a:off x="3929062" y="1981200"/>
            <a:ext cx="4757737"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Qualquer empresa tem necessariamente de manter uma quantidade de dados sobre suas </a:t>
            </a:r>
            <a:r>
              <a:rPr b="1" i="0" lang="en-US" sz="2000" u="none" cap="none" strike="noStrike">
                <a:solidFill>
                  <a:srgbClr val="000000"/>
                </a:solidFill>
                <a:latin typeface="Arial"/>
                <a:ea typeface="Arial"/>
                <a:cs typeface="Arial"/>
                <a:sym typeface="Arial"/>
              </a:rPr>
              <a:t>operações</a:t>
            </a: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São os dados em um banco de dados com </a:t>
            </a:r>
            <a:r>
              <a:rPr b="1" i="0" lang="en-US" sz="2000" u="none" cap="none" strike="noStrike">
                <a:solidFill>
                  <a:srgbClr val="000000"/>
                </a:solidFill>
                <a:latin typeface="Arial"/>
                <a:ea typeface="Arial"/>
                <a:cs typeface="Arial"/>
                <a:sym typeface="Arial"/>
              </a:rPr>
              <a:t>persistentes</a:t>
            </a:r>
            <a:r>
              <a:rPr b="0" i="0" lang="en-US" sz="2000" u="none" cap="none" strike="noStrike">
                <a:solidFill>
                  <a:srgbClr val="000000"/>
                </a:solidFill>
                <a:latin typeface="Arial"/>
                <a:ea typeface="Arial"/>
                <a:cs typeface="Arial"/>
                <a:sym typeface="Arial"/>
              </a:rPr>
              <a:t> (por persistir muito tempo no banco de dados).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Dados sobre produtos, contabilidade, paciente e estudante.</a:t>
            </a:r>
            <a:endParaRPr b="0" i="0" sz="1400" u="none" cap="none" strike="noStrike">
              <a:solidFill>
                <a:srgbClr val="000000"/>
              </a:solidFill>
              <a:latin typeface="Arial"/>
              <a:ea typeface="Arial"/>
              <a:cs typeface="Arial"/>
              <a:sym typeface="Arial"/>
            </a:endParaRPr>
          </a:p>
        </p:txBody>
      </p:sp>
      <p:pic>
        <p:nvPicPr>
          <p:cNvPr id="682" name="Google Shape;682;p77"/>
          <p:cNvPicPr preferRelativeResize="0"/>
          <p:nvPr/>
        </p:nvPicPr>
        <p:blipFill rotWithShape="1">
          <a:blip r:embed="rId3">
            <a:alphaModFix/>
          </a:blip>
          <a:srcRect b="0" l="0" r="0" t="0"/>
          <a:stretch/>
        </p:blipFill>
        <p:spPr>
          <a:xfrm>
            <a:off x="179387" y="2276475"/>
            <a:ext cx="3578225" cy="1901825"/>
          </a:xfrm>
          <a:prstGeom prst="rect">
            <a:avLst/>
          </a:prstGeom>
          <a:noFill/>
          <a:ln>
            <a:noFill/>
          </a:ln>
        </p:spPr>
      </p:pic>
      <p:sp>
        <p:nvSpPr>
          <p:cNvPr id="683" name="Google Shape;683;p77"/>
          <p:cNvSpPr txBox="1"/>
          <p:nvPr/>
        </p:nvSpPr>
        <p:spPr>
          <a:xfrm>
            <a:off x="395287" y="61658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684" name="Google Shape;684;p77"/>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90" name="Google Shape;690;p78"/>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Sistemas de Informação</a:t>
            </a:r>
            <a:r>
              <a:rPr b="0" i="0" lang="en-US" sz="2800" u="none" cap="none" strike="noStrike">
                <a:solidFill>
                  <a:schemeClr val="dk1"/>
                </a:solidFill>
                <a:latin typeface="Arial"/>
                <a:ea typeface="Arial"/>
                <a:cs typeface="Arial"/>
                <a:sym typeface="Arial"/>
              </a:rPr>
              <a:t> </a:t>
            </a:r>
            <a:endParaRPr b="0" i="0" sz="4400" u="none" cap="none" strike="noStrike">
              <a:solidFill>
                <a:schemeClr val="dk1"/>
              </a:solidFill>
              <a:latin typeface="Arial"/>
              <a:ea typeface="Arial"/>
              <a:cs typeface="Arial"/>
              <a:sym typeface="Arial"/>
            </a:endParaRPr>
          </a:p>
        </p:txBody>
      </p:sp>
      <p:sp>
        <p:nvSpPr>
          <p:cNvPr id="691" name="Google Shape;691;p78"/>
          <p:cNvSpPr txBox="1"/>
          <p:nvPr/>
        </p:nvSpPr>
        <p:spPr>
          <a:xfrm>
            <a:off x="4286250" y="1341437"/>
            <a:ext cx="4678362"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É a expressão utilizada para descrever um </a:t>
            </a:r>
            <a:r>
              <a:rPr b="1" i="0" lang="en-US" sz="2000" u="none" cap="none" strike="noStrike">
                <a:solidFill>
                  <a:srgbClr val="000000"/>
                </a:solidFill>
                <a:latin typeface="Arial"/>
                <a:ea typeface="Arial"/>
                <a:cs typeface="Arial"/>
                <a:sym typeface="Arial"/>
              </a:rPr>
              <a:t>sistema automatizado ou manua</a:t>
            </a:r>
            <a:r>
              <a:rPr b="0" i="0" lang="en-US" sz="2000" u="none" cap="none" strike="noStrike">
                <a:solidFill>
                  <a:srgbClr val="000000"/>
                </a:solidFill>
                <a:latin typeface="Arial"/>
                <a:ea typeface="Arial"/>
                <a:cs typeface="Arial"/>
                <a:sym typeface="Arial"/>
              </a:rPr>
              <a:t>l, que envolve pessoas, máquinas, e métodos para organizar, coletar, processar e distribuir dados para os usuários do sistema envolvido.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Um Sistema de Informação poder ser usado então para prover informação, qualquer que seja o uso feito dessa informação.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692" name="Google Shape;692;p78"/>
          <p:cNvPicPr preferRelativeResize="0"/>
          <p:nvPr/>
        </p:nvPicPr>
        <p:blipFill rotWithShape="1">
          <a:blip r:embed="rId3">
            <a:alphaModFix/>
          </a:blip>
          <a:srcRect b="0" l="0" r="0" t="0"/>
          <a:stretch/>
        </p:blipFill>
        <p:spPr>
          <a:xfrm>
            <a:off x="642937" y="1928812"/>
            <a:ext cx="3009900" cy="2943225"/>
          </a:xfrm>
          <a:prstGeom prst="rect">
            <a:avLst/>
          </a:prstGeom>
          <a:noFill/>
          <a:ln>
            <a:noFill/>
          </a:ln>
        </p:spPr>
      </p:pic>
      <p:pic>
        <p:nvPicPr>
          <p:cNvPr id="693" name="Google Shape;693;p78"/>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sp>
        <p:nvSpPr>
          <p:cNvPr id="694" name="Google Shape;694;p78"/>
          <p:cNvSpPr txBox="1"/>
          <p:nvPr/>
        </p:nvSpPr>
        <p:spPr>
          <a:xfrm>
            <a:off x="395287" y="6092825"/>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9"/>
          <p:cNvSpPr txBox="1"/>
          <p:nvPr>
            <p:ph type="ctrTitle"/>
          </p:nvPr>
        </p:nvSpPr>
        <p:spPr>
          <a:xfrm>
            <a:off x="2268537" y="1628775"/>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Forma Normal</a:t>
            </a:r>
            <a:br>
              <a:rPr b="0" i="0" lang="en-US" sz="2800" u="none">
                <a:solidFill>
                  <a:schemeClr val="dk1"/>
                </a:solidFill>
                <a:latin typeface="Arial"/>
                <a:ea typeface="Arial"/>
                <a:cs typeface="Arial"/>
                <a:sym typeface="Arial"/>
              </a:rPr>
            </a:br>
            <a:endParaRPr/>
          </a:p>
        </p:txBody>
      </p:sp>
      <p:sp>
        <p:nvSpPr>
          <p:cNvPr id="701" name="Google Shape;701;p7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02" name="Google Shape;702;p7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703" name="Google Shape;703;p7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0"/>
          <p:cNvSpPr txBox="1"/>
          <p:nvPr/>
        </p:nvSpPr>
        <p:spPr>
          <a:xfrm>
            <a:off x="457200" y="460375"/>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Normalização de dados</a:t>
            </a:r>
            <a:endParaRPr b="0" i="0" sz="1400" u="none" cap="none" strike="noStrike">
              <a:solidFill>
                <a:srgbClr val="000000"/>
              </a:solidFill>
              <a:latin typeface="Arial"/>
              <a:ea typeface="Arial"/>
              <a:cs typeface="Arial"/>
              <a:sym typeface="Arial"/>
            </a:endParaRPr>
          </a:p>
        </p:txBody>
      </p:sp>
      <p:sp>
        <p:nvSpPr>
          <p:cNvPr id="711" name="Google Shape;711;p80"/>
          <p:cNvSpPr txBox="1"/>
          <p:nvPr/>
        </p:nvSpPr>
        <p:spPr>
          <a:xfrm>
            <a:off x="457200" y="1600200"/>
            <a:ext cx="4978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Regras:</a:t>
            </a:r>
            <a:endParaRPr b="0" i="0" sz="1400" u="none" cap="none" strike="noStrike">
              <a:solidFill>
                <a:srgbClr val="000000"/>
              </a:solidFill>
              <a:latin typeface="Arial"/>
              <a:ea typeface="Arial"/>
              <a:cs typeface="Arial"/>
              <a:sym typeface="Arial"/>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1ª Forma Normal (1FN).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2ª Forma Normal (2FN).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3ª Forma Normal (3FN).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4ª Forma Normal (4FN).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5ª Forma Normal (5FN).</a:t>
            </a:r>
            <a:endParaRPr b="0" i="0" sz="1400" u="none" cap="none" strike="noStrike">
              <a:solidFill>
                <a:srgbClr val="000000"/>
              </a:solidFill>
              <a:latin typeface="Arial"/>
              <a:ea typeface="Arial"/>
              <a:cs typeface="Arial"/>
              <a:sym typeface="Arial"/>
            </a:endParaRPr>
          </a:p>
        </p:txBody>
      </p:sp>
      <p:pic>
        <p:nvPicPr>
          <p:cNvPr id="712" name="Google Shape;712;p80"/>
          <p:cNvPicPr preferRelativeResize="0"/>
          <p:nvPr/>
        </p:nvPicPr>
        <p:blipFill rotWithShape="1">
          <a:blip r:embed="rId3">
            <a:alphaModFix/>
          </a:blip>
          <a:srcRect b="0" l="0" r="0" t="0"/>
          <a:stretch/>
        </p:blipFill>
        <p:spPr>
          <a:xfrm>
            <a:off x="4140200" y="1787525"/>
            <a:ext cx="4924425" cy="4162425"/>
          </a:xfrm>
          <a:prstGeom prst="rect">
            <a:avLst/>
          </a:prstGeom>
          <a:noFill/>
          <a:ln>
            <a:noFill/>
          </a:ln>
        </p:spPr>
      </p:pic>
      <p:pic>
        <p:nvPicPr>
          <p:cNvPr id="713" name="Google Shape;713;p80"/>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714" name="Google Shape;714;p8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15" name="Google Shape;715;p8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81"/>
          <p:cNvSpPr txBox="1"/>
          <p:nvPr>
            <p:ph type="ctrTitle"/>
          </p:nvPr>
        </p:nvSpPr>
        <p:spPr>
          <a:xfrm>
            <a:off x="2843212" y="1341437"/>
            <a:ext cx="4827587"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Regras</a:t>
            </a:r>
            <a:endParaRPr/>
          </a:p>
        </p:txBody>
      </p:sp>
      <p:sp>
        <p:nvSpPr>
          <p:cNvPr id="722" name="Google Shape;722;p8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23" name="Google Shape;723;p8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724" name="Google Shape;724;p8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p82"/>
          <p:cNvPicPr preferRelativeResize="0"/>
          <p:nvPr/>
        </p:nvPicPr>
        <p:blipFill rotWithShape="1">
          <a:blip r:embed="rId3">
            <a:alphaModFix/>
          </a:blip>
          <a:srcRect b="0" l="0" r="0" t="0"/>
          <a:stretch/>
        </p:blipFill>
        <p:spPr>
          <a:xfrm>
            <a:off x="5724525" y="1241425"/>
            <a:ext cx="2265362" cy="1944687"/>
          </a:xfrm>
          <a:prstGeom prst="rect">
            <a:avLst/>
          </a:prstGeom>
          <a:noFill/>
          <a:ln>
            <a:noFill/>
          </a:ln>
        </p:spPr>
      </p:pic>
      <p:sp>
        <p:nvSpPr>
          <p:cNvPr id="732" name="Google Shape;732;p82"/>
          <p:cNvSpPr txBox="1"/>
          <p:nvPr/>
        </p:nvSpPr>
        <p:spPr>
          <a:xfrm>
            <a:off x="457200" y="1268412"/>
            <a:ext cx="47625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Dependência funcional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342900" lvl="0" marL="342900" marR="0" rtl="0" algn="just">
              <a:lnSpc>
                <a:spcPct val="15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Ocorre quando </a:t>
            </a:r>
            <a:r>
              <a:rPr b="1" i="0" lang="en-US" sz="2000" u="none" cap="none" strike="noStrike">
                <a:solidFill>
                  <a:srgbClr val="FF0000"/>
                </a:solidFill>
                <a:latin typeface="Arial"/>
                <a:ea typeface="Arial"/>
                <a:cs typeface="Arial"/>
                <a:sym typeface="Arial"/>
              </a:rPr>
              <a:t>um atributo ou conjunto de atributos </a:t>
            </a:r>
            <a:r>
              <a:rPr b="0" i="0" lang="en-US" sz="2000" u="none" cap="none" strike="noStrike">
                <a:solidFill>
                  <a:srgbClr val="000000"/>
                </a:solidFill>
                <a:latin typeface="Arial"/>
                <a:ea typeface="Arial"/>
                <a:cs typeface="Arial"/>
                <a:sym typeface="Arial"/>
              </a:rPr>
              <a:t>depende funcionalmente de outro atributo para ter significado.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33" name="Google Shape;733;p82"/>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734" name="Google Shape;734;p8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35" name="Google Shape;735;p8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736" name="Google Shape;736;p82"/>
          <p:cNvPicPr preferRelativeResize="0"/>
          <p:nvPr/>
        </p:nvPicPr>
        <p:blipFill rotWithShape="1">
          <a:blip r:embed="rId5">
            <a:alphaModFix/>
          </a:blip>
          <a:srcRect b="0" l="0" r="0" t="0"/>
          <a:stretch/>
        </p:blipFill>
        <p:spPr>
          <a:xfrm>
            <a:off x="3986212" y="4005262"/>
            <a:ext cx="4216400" cy="20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3"/>
          <p:cNvSpPr txBox="1"/>
          <p:nvPr/>
        </p:nvSpPr>
        <p:spPr>
          <a:xfrm>
            <a:off x="0" y="528637"/>
            <a:ext cx="6850062" cy="1296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Dependência funcional parcial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p:txBody>
      </p:sp>
      <p:sp>
        <p:nvSpPr>
          <p:cNvPr id="744" name="Google Shape;744;p83"/>
          <p:cNvSpPr txBox="1"/>
          <p:nvPr/>
        </p:nvSpPr>
        <p:spPr>
          <a:xfrm>
            <a:off x="22225" y="1177925"/>
            <a:ext cx="4765675" cy="3313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342900" lvl="0" marL="342900" marR="0" rtl="0" algn="just">
              <a:lnSpc>
                <a:spcPct val="15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Ocorre quando em um identificador composto (</a:t>
            </a:r>
            <a:r>
              <a:rPr b="0" i="0" lang="en-US" sz="2000" u="none" cap="none" strike="noStrike">
                <a:solidFill>
                  <a:srgbClr val="FF0000"/>
                </a:solidFill>
                <a:latin typeface="Arial"/>
                <a:ea typeface="Arial"/>
                <a:cs typeface="Arial"/>
                <a:sym typeface="Arial"/>
              </a:rPr>
              <a:t>concatenado</a:t>
            </a:r>
            <a:r>
              <a:rPr b="0" i="0" lang="en-US" sz="2000" u="none" cap="none" strike="noStrike">
                <a:solidFill>
                  <a:srgbClr val="000000"/>
                </a:solidFill>
                <a:latin typeface="Arial"/>
                <a:ea typeface="Arial"/>
                <a:cs typeface="Arial"/>
                <a:sym typeface="Arial"/>
              </a:rPr>
              <a:t>), um atributo ou conjunto de atributos depende de </a:t>
            </a:r>
            <a:r>
              <a:rPr b="1" i="0" lang="en-US" sz="2000" u="none" cap="none" strike="noStrike">
                <a:solidFill>
                  <a:srgbClr val="FF0000"/>
                </a:solidFill>
                <a:latin typeface="Arial"/>
                <a:ea typeface="Arial"/>
                <a:cs typeface="Arial"/>
                <a:sym typeface="Arial"/>
              </a:rPr>
              <a:t>forma parcial </a:t>
            </a:r>
            <a:r>
              <a:rPr b="0" i="0" lang="en-US" sz="2000" u="none" cap="none" strike="noStrike">
                <a:solidFill>
                  <a:srgbClr val="000000"/>
                </a:solidFill>
                <a:latin typeface="Arial"/>
                <a:ea typeface="Arial"/>
                <a:cs typeface="Arial"/>
                <a:sym typeface="Arial"/>
              </a:rPr>
              <a:t>deste identificador composto (concatenado), ou seja apresenta dependência de parte do identificador composto.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45" name="Google Shape;745;p8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46" name="Google Shape;746;p8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47" name="Google Shape;747;p8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748" name="Google Shape;748;p83"/>
          <p:cNvPicPr preferRelativeResize="0"/>
          <p:nvPr/>
        </p:nvPicPr>
        <p:blipFill rotWithShape="1">
          <a:blip r:embed="rId4">
            <a:alphaModFix/>
          </a:blip>
          <a:srcRect b="0" l="0" r="0" t="0"/>
          <a:stretch/>
        </p:blipFill>
        <p:spPr>
          <a:xfrm>
            <a:off x="5532437" y="1027112"/>
            <a:ext cx="1949450" cy="1903412"/>
          </a:xfrm>
          <a:prstGeom prst="rect">
            <a:avLst/>
          </a:prstGeom>
          <a:noFill/>
          <a:ln>
            <a:noFill/>
          </a:ln>
        </p:spPr>
      </p:pic>
      <p:pic>
        <p:nvPicPr>
          <p:cNvPr id="749" name="Google Shape;749;p83"/>
          <p:cNvPicPr preferRelativeResize="0"/>
          <p:nvPr/>
        </p:nvPicPr>
        <p:blipFill rotWithShape="1">
          <a:blip r:embed="rId5">
            <a:alphaModFix/>
          </a:blip>
          <a:srcRect b="0" l="0" r="0" t="0"/>
          <a:stretch/>
        </p:blipFill>
        <p:spPr>
          <a:xfrm>
            <a:off x="5402262" y="3429000"/>
            <a:ext cx="2895600" cy="2152650"/>
          </a:xfrm>
          <a:prstGeom prst="rect">
            <a:avLst/>
          </a:prstGeom>
          <a:noFill/>
          <a:ln>
            <a:noFill/>
          </a:ln>
        </p:spPr>
      </p:pic>
      <p:cxnSp>
        <p:nvCxnSpPr>
          <p:cNvPr id="750" name="Google Shape;750;p83"/>
          <p:cNvCxnSpPr/>
          <p:nvPr/>
        </p:nvCxnSpPr>
        <p:spPr>
          <a:xfrm flipH="1" rot="10800000">
            <a:off x="4140200" y="4076700"/>
            <a:ext cx="1262062" cy="414337"/>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66"/>
          <p:cNvPicPr preferRelativeResize="0"/>
          <p:nvPr/>
        </p:nvPicPr>
        <p:blipFill rotWithShape="1">
          <a:blip r:embed="rId3">
            <a:alphaModFix/>
          </a:blip>
          <a:srcRect b="0" l="0" r="0" t="0"/>
          <a:stretch/>
        </p:blipFill>
        <p:spPr>
          <a:xfrm>
            <a:off x="822325" y="1630362"/>
            <a:ext cx="7534275" cy="3790950"/>
          </a:xfrm>
          <a:prstGeom prst="rect">
            <a:avLst/>
          </a:prstGeom>
          <a:noFill/>
          <a:ln>
            <a:noFill/>
          </a:ln>
        </p:spPr>
      </p:pic>
      <p:sp>
        <p:nvSpPr>
          <p:cNvPr id="563" name="Google Shape;563;p66"/>
          <p:cNvSpPr txBox="1"/>
          <p:nvPr>
            <p:ph type="title"/>
          </p:nvPr>
        </p:nvSpPr>
        <p:spPr>
          <a:xfrm>
            <a:off x="127000" y="161925"/>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Planejamento</a:t>
            </a:r>
            <a:endParaRPr/>
          </a:p>
        </p:txBody>
      </p:sp>
      <p:sp>
        <p:nvSpPr>
          <p:cNvPr id="564" name="Google Shape;564;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565" name="Google Shape;565;p66"/>
          <p:cNvPicPr preferRelativeResize="0"/>
          <p:nvPr/>
        </p:nvPicPr>
        <p:blipFill rotWithShape="1">
          <a:blip r:embed="rId4">
            <a:alphaModFix/>
          </a:blip>
          <a:srcRect b="0" l="0" r="0" t="0"/>
          <a:stretch/>
        </p:blipFill>
        <p:spPr>
          <a:xfrm>
            <a:off x="7235825" y="755650"/>
            <a:ext cx="1439862" cy="495300"/>
          </a:xfrm>
          <a:prstGeom prst="rect">
            <a:avLst/>
          </a:prstGeom>
          <a:noFill/>
          <a:ln>
            <a:noFill/>
          </a:ln>
        </p:spPr>
      </p:pic>
      <p:sp>
        <p:nvSpPr>
          <p:cNvPr id="566" name="Google Shape;566;p66"/>
          <p:cNvSpPr/>
          <p:nvPr/>
        </p:nvSpPr>
        <p:spPr>
          <a:xfrm>
            <a:off x="7235825" y="2492375"/>
            <a:ext cx="536575" cy="33655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67" name="Google Shape;567;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568" name="Google Shape;568;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569" name="Google Shape;569;p66"/>
          <p:cNvSpPr txBox="1"/>
          <p:nvPr/>
        </p:nvSpPr>
        <p:spPr>
          <a:xfrm>
            <a:off x="3371850" y="6270625"/>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570" name="Google Shape;570;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84"/>
          <p:cNvSpPr txBox="1"/>
          <p:nvPr/>
        </p:nvSpPr>
        <p:spPr>
          <a:xfrm>
            <a:off x="104775" y="642925"/>
            <a:ext cx="6751800" cy="72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Dependência funcional transitiva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58" name="Google Shape;758;p8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59" name="Google Shape;759;p8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60" name="Google Shape;760;p8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761" name="Google Shape;761;p84"/>
          <p:cNvSpPr txBox="1"/>
          <p:nvPr/>
        </p:nvSpPr>
        <p:spPr>
          <a:xfrm>
            <a:off x="468312" y="3990975"/>
            <a:ext cx="8064500"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Uma </a:t>
            </a:r>
            <a:r>
              <a:rPr b="1" i="0" lang="en-US" sz="2000" u="none" cap="none" strike="noStrike">
                <a:solidFill>
                  <a:srgbClr val="000000"/>
                </a:solidFill>
                <a:latin typeface="Arial"/>
                <a:ea typeface="Arial"/>
                <a:cs typeface="Arial"/>
                <a:sym typeface="Arial"/>
              </a:rPr>
              <a:t>dependência funcional transitiva</a:t>
            </a:r>
            <a:r>
              <a:rPr b="0" i="0" lang="en-US" sz="2000" u="none" cap="none" strike="noStrike">
                <a:solidFill>
                  <a:srgbClr val="000000"/>
                </a:solidFill>
                <a:latin typeface="Arial"/>
                <a:ea typeface="Arial"/>
                <a:cs typeface="Arial"/>
                <a:sym typeface="Arial"/>
              </a:rPr>
              <a:t> ocorre quando uma coluna, além de depender da chave primária da tabela, e depende de outra coluna também Chave Primária para ter significado.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62" name="Google Shape;762;p84"/>
          <p:cNvPicPr preferRelativeResize="0"/>
          <p:nvPr/>
        </p:nvPicPr>
        <p:blipFill rotWithShape="1">
          <a:blip r:embed="rId4">
            <a:alphaModFix/>
          </a:blip>
          <a:srcRect b="0" l="0" r="0" t="0"/>
          <a:stretch/>
        </p:blipFill>
        <p:spPr>
          <a:xfrm>
            <a:off x="6732587" y="1101725"/>
            <a:ext cx="1949450" cy="1903412"/>
          </a:xfrm>
          <a:prstGeom prst="rect">
            <a:avLst/>
          </a:prstGeom>
          <a:noFill/>
          <a:ln>
            <a:noFill/>
          </a:ln>
        </p:spPr>
      </p:pic>
      <p:pic>
        <p:nvPicPr>
          <p:cNvPr id="763" name="Google Shape;763;p84"/>
          <p:cNvPicPr preferRelativeResize="0"/>
          <p:nvPr/>
        </p:nvPicPr>
        <p:blipFill rotWithShape="1">
          <a:blip r:embed="rId5">
            <a:alphaModFix/>
          </a:blip>
          <a:srcRect b="0" l="0" r="0" t="0"/>
          <a:stretch/>
        </p:blipFill>
        <p:spPr>
          <a:xfrm>
            <a:off x="0" y="1350962"/>
            <a:ext cx="6643687" cy="2222500"/>
          </a:xfrm>
          <a:prstGeom prst="rect">
            <a:avLst/>
          </a:prstGeom>
          <a:noFill/>
          <a:ln>
            <a:noFill/>
          </a:ln>
        </p:spPr>
      </p:pic>
      <p:cxnSp>
        <p:nvCxnSpPr>
          <p:cNvPr id="764" name="Google Shape;764;p84"/>
          <p:cNvCxnSpPr/>
          <p:nvPr/>
        </p:nvCxnSpPr>
        <p:spPr>
          <a:xfrm flipH="1" rot="10800000">
            <a:off x="3203575" y="2462212"/>
            <a:ext cx="360362" cy="542925"/>
          </a:xfrm>
          <a:prstGeom prst="straightConnector1">
            <a:avLst/>
          </a:prstGeom>
          <a:noFill/>
          <a:ln cap="flat" cmpd="sng" w="9525">
            <a:solidFill>
              <a:schemeClr val="dk1"/>
            </a:solidFill>
            <a:prstDash val="solid"/>
            <a:miter lim="800000"/>
            <a:headEnd len="sm" w="sm" type="none"/>
            <a:tailEnd len="med" w="med" type="stealth"/>
          </a:ln>
        </p:spPr>
      </p:cxnSp>
      <p:cxnSp>
        <p:nvCxnSpPr>
          <p:cNvPr id="765" name="Google Shape;765;p84"/>
          <p:cNvCxnSpPr/>
          <p:nvPr/>
        </p:nvCxnSpPr>
        <p:spPr>
          <a:xfrm rot="10800000">
            <a:off x="1476375" y="2462212"/>
            <a:ext cx="1582737" cy="1111250"/>
          </a:xfrm>
          <a:prstGeom prst="straightConnector1">
            <a:avLst/>
          </a:prstGeom>
          <a:noFill/>
          <a:ln cap="flat" cmpd="sng" w="9525">
            <a:solidFill>
              <a:schemeClr val="dk1"/>
            </a:solidFill>
            <a:prstDash val="solid"/>
            <a:miter lim="800000"/>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5"/>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1. Forma Normal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73" name="Google Shape;773;p8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74" name="Google Shape;774;p8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75" name="Google Shape;775;p8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776" name="Google Shape;776;p85"/>
          <p:cNvSpPr txBox="1"/>
          <p:nvPr/>
        </p:nvSpPr>
        <p:spPr>
          <a:xfrm>
            <a:off x="219075" y="1363662"/>
            <a:ext cx="37052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Foi definida para </a:t>
            </a:r>
            <a:r>
              <a:rPr b="1" i="0" lang="en-US" sz="2000" u="none" cap="none" strike="noStrike">
                <a:solidFill>
                  <a:srgbClr val="FF0000"/>
                </a:solidFill>
                <a:latin typeface="Arial"/>
                <a:ea typeface="Arial"/>
                <a:cs typeface="Arial"/>
                <a:sym typeface="Arial"/>
              </a:rPr>
              <a:t>não permitir atributos multivalorados </a:t>
            </a:r>
            <a:r>
              <a:rPr b="0" i="0" lang="en-US" sz="2000" u="none" cap="none" strike="noStrike">
                <a:solidFill>
                  <a:srgbClr val="000000"/>
                </a:solidFill>
                <a:latin typeface="Arial"/>
                <a:ea typeface="Arial"/>
                <a:cs typeface="Arial"/>
                <a:sym typeface="Arial"/>
              </a:rPr>
              <a:t>ou atributos compostos.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Uma está em 1FN se e somente se todos os seus atributos contêm apenas valores atômicos (simples, indivisíveis)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1 domínio é atômico </a:t>
            </a:r>
            <a:r>
              <a:rPr b="0" i="0" lang="en-US" sz="2000" u="none" cap="none" strike="noStrike">
                <a:solidFill>
                  <a:srgbClr val="000000"/>
                </a:solidFill>
                <a:latin typeface="Arial"/>
                <a:ea typeface="Arial"/>
                <a:cs typeface="Arial"/>
                <a:sym typeface="Arial"/>
              </a:rPr>
              <a:t>se os elementos desse domínio são considerados como unidades indivisíveis.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77" name="Google Shape;777;p85"/>
          <p:cNvPicPr preferRelativeResize="0"/>
          <p:nvPr/>
        </p:nvPicPr>
        <p:blipFill rotWithShape="1">
          <a:blip r:embed="rId4">
            <a:alphaModFix/>
          </a:blip>
          <a:srcRect b="0" l="0" r="0" t="0"/>
          <a:stretch/>
        </p:blipFill>
        <p:spPr>
          <a:xfrm>
            <a:off x="4211637" y="1557337"/>
            <a:ext cx="4878387" cy="287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6"/>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1. Forma Normal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85" name="Google Shape;785;p8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86" name="Google Shape;786;p8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787" name="Google Shape;787;p8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788" name="Google Shape;788;p86"/>
          <p:cNvPicPr preferRelativeResize="0"/>
          <p:nvPr/>
        </p:nvPicPr>
        <p:blipFill rotWithShape="1">
          <a:blip r:embed="rId4">
            <a:alphaModFix/>
          </a:blip>
          <a:srcRect b="0" l="0" r="0" t="0"/>
          <a:stretch/>
        </p:blipFill>
        <p:spPr>
          <a:xfrm>
            <a:off x="-12700" y="1373187"/>
            <a:ext cx="5605462" cy="3351212"/>
          </a:xfrm>
          <a:prstGeom prst="rect">
            <a:avLst/>
          </a:prstGeom>
          <a:noFill/>
          <a:ln>
            <a:noFill/>
          </a:ln>
        </p:spPr>
      </p:pic>
      <p:pic>
        <p:nvPicPr>
          <p:cNvPr id="789" name="Google Shape;789;p86"/>
          <p:cNvPicPr preferRelativeResize="0"/>
          <p:nvPr/>
        </p:nvPicPr>
        <p:blipFill rotWithShape="1">
          <a:blip r:embed="rId5">
            <a:alphaModFix/>
          </a:blip>
          <a:srcRect b="0" l="0" r="0" t="0"/>
          <a:stretch/>
        </p:blipFill>
        <p:spPr>
          <a:xfrm>
            <a:off x="4211637" y="4292600"/>
            <a:ext cx="5240337" cy="2089150"/>
          </a:xfrm>
          <a:prstGeom prst="rect">
            <a:avLst/>
          </a:prstGeom>
          <a:noFill/>
          <a:ln>
            <a:noFill/>
          </a:ln>
        </p:spPr>
      </p:pic>
      <p:sp>
        <p:nvSpPr>
          <p:cNvPr id="790" name="Google Shape;790;p86"/>
          <p:cNvSpPr/>
          <p:nvPr/>
        </p:nvSpPr>
        <p:spPr>
          <a:xfrm rot="-1560000">
            <a:off x="5508625" y="2565400"/>
            <a:ext cx="684212" cy="1150937"/>
          </a:xfrm>
          <a:prstGeom prst="downArrow">
            <a:avLst>
              <a:gd fmla="val 15180" name="adj1"/>
              <a:gd fmla="val 6396"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7"/>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2. Forma Normal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98" name="Google Shape;798;p8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99" name="Google Shape;799;p8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800" name="Google Shape;800;p8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01" name="Google Shape;801;p87"/>
          <p:cNvSpPr txBox="1"/>
          <p:nvPr/>
        </p:nvSpPr>
        <p:spPr>
          <a:xfrm>
            <a:off x="219075" y="1363662"/>
            <a:ext cx="8456612"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Estar na 1FN e todos atributos não chave forem totalmente dependentes da chave Primária.</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Estar na 1.FN e todos atributos não chave </a:t>
            </a:r>
            <a:r>
              <a:rPr b="1" i="0" lang="en-US" sz="2000" u="none" cap="none" strike="noStrike">
                <a:solidFill>
                  <a:srgbClr val="FF0000"/>
                </a:solidFill>
                <a:latin typeface="Arial"/>
                <a:ea typeface="Arial"/>
                <a:cs typeface="Arial"/>
                <a:sym typeface="Arial"/>
              </a:rPr>
              <a:t>Não tem dependência Parcial.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Arial"/>
              <a:ea typeface="Arial"/>
              <a:cs typeface="Arial"/>
              <a:sym typeface="Arial"/>
            </a:endParaRPr>
          </a:p>
        </p:txBody>
      </p:sp>
      <p:pic>
        <p:nvPicPr>
          <p:cNvPr id="802" name="Google Shape;802;p87"/>
          <p:cNvPicPr preferRelativeResize="0"/>
          <p:nvPr/>
        </p:nvPicPr>
        <p:blipFill rotWithShape="1">
          <a:blip r:embed="rId4">
            <a:alphaModFix/>
          </a:blip>
          <a:srcRect b="0" l="0" r="0" t="0"/>
          <a:stretch/>
        </p:blipFill>
        <p:spPr>
          <a:xfrm>
            <a:off x="3059112" y="3465512"/>
            <a:ext cx="3584575" cy="266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8"/>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2. Forma Normal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810" name="Google Shape;810;p8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811" name="Google Shape;811;p8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812" name="Google Shape;812;p8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13" name="Google Shape;813;p88"/>
          <p:cNvSpPr txBox="1"/>
          <p:nvPr/>
        </p:nvSpPr>
        <p:spPr>
          <a:xfrm>
            <a:off x="219075" y="1363662"/>
            <a:ext cx="32734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Estar na 1FN e todos atributos não chave forem totalmente dependentes da chave Primária.</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Estar na 1.FN e todos atributos não chave </a:t>
            </a:r>
            <a:r>
              <a:rPr b="1" i="0" lang="en-US" sz="2000" u="none" cap="none" strike="noStrike">
                <a:solidFill>
                  <a:srgbClr val="FF0000"/>
                </a:solidFill>
                <a:latin typeface="Arial"/>
                <a:ea typeface="Arial"/>
                <a:cs typeface="Arial"/>
                <a:sym typeface="Arial"/>
              </a:rPr>
              <a:t>Não tem dependência Parcial.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Arial"/>
              <a:ea typeface="Arial"/>
              <a:cs typeface="Arial"/>
              <a:sym typeface="Arial"/>
            </a:endParaRPr>
          </a:p>
        </p:txBody>
      </p:sp>
      <p:pic>
        <p:nvPicPr>
          <p:cNvPr id="814" name="Google Shape;814;p88"/>
          <p:cNvPicPr preferRelativeResize="0"/>
          <p:nvPr/>
        </p:nvPicPr>
        <p:blipFill rotWithShape="1">
          <a:blip r:embed="rId4">
            <a:alphaModFix/>
          </a:blip>
          <a:srcRect b="0" l="0" r="0" t="0"/>
          <a:stretch/>
        </p:blipFill>
        <p:spPr>
          <a:xfrm>
            <a:off x="5380037" y="1196975"/>
            <a:ext cx="2613025" cy="1943100"/>
          </a:xfrm>
          <a:prstGeom prst="rect">
            <a:avLst/>
          </a:prstGeom>
          <a:noFill/>
          <a:ln>
            <a:noFill/>
          </a:ln>
        </p:spPr>
      </p:pic>
      <p:pic>
        <p:nvPicPr>
          <p:cNvPr id="815" name="Google Shape;815;p88"/>
          <p:cNvPicPr preferRelativeResize="0"/>
          <p:nvPr/>
        </p:nvPicPr>
        <p:blipFill rotWithShape="1">
          <a:blip r:embed="rId5">
            <a:alphaModFix/>
          </a:blip>
          <a:srcRect b="0" l="0" r="0" t="0"/>
          <a:stretch/>
        </p:blipFill>
        <p:spPr>
          <a:xfrm>
            <a:off x="4032250" y="4365625"/>
            <a:ext cx="4889500" cy="1676400"/>
          </a:xfrm>
          <a:prstGeom prst="rect">
            <a:avLst/>
          </a:prstGeom>
          <a:noFill/>
          <a:ln>
            <a:noFill/>
          </a:ln>
        </p:spPr>
      </p:pic>
      <p:sp>
        <p:nvSpPr>
          <p:cNvPr id="816" name="Google Shape;816;p88"/>
          <p:cNvSpPr/>
          <p:nvPr/>
        </p:nvSpPr>
        <p:spPr>
          <a:xfrm>
            <a:off x="6300787" y="3357562"/>
            <a:ext cx="385762" cy="647700"/>
          </a:xfrm>
          <a:prstGeom prst="downArrow">
            <a:avLst>
              <a:gd fmla="val 15168" name="adj1"/>
              <a:gd fmla="val 50000"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9"/>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3. Forma Normal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824" name="Google Shape;824;p8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825" name="Google Shape;825;p8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826" name="Google Shape;826;p8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27" name="Google Shape;827;p89"/>
          <p:cNvSpPr txBox="1"/>
          <p:nvPr/>
        </p:nvSpPr>
        <p:spPr>
          <a:xfrm>
            <a:off x="219075" y="1363662"/>
            <a:ext cx="2876550"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Uma relação está em 3FN se e somente se estiver na 1FN e na 2FN e, </a:t>
            </a:r>
            <a:r>
              <a:rPr b="1" i="0" lang="en-US" sz="2000" u="none" cap="none" strike="noStrike">
                <a:solidFill>
                  <a:srgbClr val="FF0000"/>
                </a:solidFill>
                <a:latin typeface="Arial"/>
                <a:ea typeface="Arial"/>
                <a:cs typeface="Arial"/>
                <a:sym typeface="Arial"/>
              </a:rPr>
              <a:t>não contém dependências transitivas</a:t>
            </a: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828" name="Google Shape;828;p89"/>
          <p:cNvPicPr preferRelativeResize="0"/>
          <p:nvPr/>
        </p:nvPicPr>
        <p:blipFill rotWithShape="1">
          <a:blip r:embed="rId4">
            <a:alphaModFix/>
          </a:blip>
          <a:srcRect b="0" l="0" r="0" t="0"/>
          <a:stretch/>
        </p:blipFill>
        <p:spPr>
          <a:xfrm>
            <a:off x="1258887" y="4292600"/>
            <a:ext cx="1825625" cy="1568450"/>
          </a:xfrm>
          <a:prstGeom prst="rect">
            <a:avLst/>
          </a:prstGeom>
          <a:noFill/>
          <a:ln>
            <a:noFill/>
          </a:ln>
        </p:spPr>
      </p:pic>
      <p:pic>
        <p:nvPicPr>
          <p:cNvPr id="829" name="Google Shape;829;p89"/>
          <p:cNvPicPr preferRelativeResize="0"/>
          <p:nvPr/>
        </p:nvPicPr>
        <p:blipFill rotWithShape="1">
          <a:blip r:embed="rId5">
            <a:alphaModFix/>
          </a:blip>
          <a:srcRect b="0" l="0" r="0" t="0"/>
          <a:stretch/>
        </p:blipFill>
        <p:spPr>
          <a:xfrm>
            <a:off x="3265487" y="1363662"/>
            <a:ext cx="5670550" cy="1897062"/>
          </a:xfrm>
          <a:prstGeom prst="rect">
            <a:avLst/>
          </a:prstGeom>
          <a:noFill/>
          <a:ln>
            <a:noFill/>
          </a:ln>
        </p:spPr>
      </p:pic>
      <p:cxnSp>
        <p:nvCxnSpPr>
          <p:cNvPr id="830" name="Google Shape;830;p89"/>
          <p:cNvCxnSpPr/>
          <p:nvPr/>
        </p:nvCxnSpPr>
        <p:spPr>
          <a:xfrm flipH="1" rot="10800000">
            <a:off x="5746750" y="2039937"/>
            <a:ext cx="708025" cy="271462"/>
          </a:xfrm>
          <a:prstGeom prst="straightConnector1">
            <a:avLst/>
          </a:prstGeom>
          <a:noFill/>
          <a:ln cap="flat" cmpd="sng" w="9525">
            <a:solidFill>
              <a:schemeClr val="dk1"/>
            </a:solidFill>
            <a:prstDash val="solid"/>
            <a:miter lim="800000"/>
            <a:headEnd len="sm" w="sm" type="none"/>
            <a:tailEnd len="med" w="med" type="stealth"/>
          </a:ln>
        </p:spPr>
      </p:cxnSp>
      <p:cxnSp>
        <p:nvCxnSpPr>
          <p:cNvPr id="831" name="Google Shape;831;p89"/>
          <p:cNvCxnSpPr/>
          <p:nvPr/>
        </p:nvCxnSpPr>
        <p:spPr>
          <a:xfrm rot="10800000">
            <a:off x="4462462" y="2311400"/>
            <a:ext cx="1193800" cy="247650"/>
          </a:xfrm>
          <a:prstGeom prst="straightConnector1">
            <a:avLst/>
          </a:prstGeom>
          <a:noFill/>
          <a:ln cap="flat" cmpd="sng" w="9525">
            <a:solidFill>
              <a:schemeClr val="dk1"/>
            </a:solidFill>
            <a:prstDash val="solid"/>
            <a:miter lim="800000"/>
            <a:headEnd len="sm" w="sm" type="none"/>
            <a:tailEnd len="med" w="med" type="stealth"/>
          </a:ln>
        </p:spPr>
      </p:cxnSp>
      <p:pic>
        <p:nvPicPr>
          <p:cNvPr id="832" name="Google Shape;832;p89"/>
          <p:cNvPicPr preferRelativeResize="0"/>
          <p:nvPr/>
        </p:nvPicPr>
        <p:blipFill rotWithShape="1">
          <a:blip r:embed="rId6">
            <a:alphaModFix/>
          </a:blip>
          <a:srcRect b="0" l="0" r="0" t="0"/>
          <a:stretch/>
        </p:blipFill>
        <p:spPr>
          <a:xfrm>
            <a:off x="3476625" y="4076700"/>
            <a:ext cx="5248275" cy="1543050"/>
          </a:xfrm>
          <a:prstGeom prst="rect">
            <a:avLst/>
          </a:prstGeom>
          <a:noFill/>
          <a:ln>
            <a:noFill/>
          </a:ln>
        </p:spPr>
      </p:pic>
      <p:sp>
        <p:nvSpPr>
          <p:cNvPr id="833" name="Google Shape;833;p89"/>
          <p:cNvSpPr/>
          <p:nvPr/>
        </p:nvSpPr>
        <p:spPr>
          <a:xfrm>
            <a:off x="5746750" y="3260725"/>
            <a:ext cx="708025" cy="815975"/>
          </a:xfrm>
          <a:prstGeom prst="downArrow">
            <a:avLst>
              <a:gd fmla="val 12229" name="adj1"/>
              <a:gd fmla="val 50000"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0"/>
          <p:cNvSpPr txBox="1"/>
          <p:nvPr>
            <p:ph type="ctrTitle"/>
          </p:nvPr>
        </p:nvSpPr>
        <p:spPr>
          <a:xfrm>
            <a:off x="2916237" y="1916112"/>
            <a:ext cx="6019800" cy="1368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b="0" i="0" lang="en-US" sz="32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BI – Business Intelligence  </a:t>
            </a:r>
            <a:br>
              <a:rPr b="0" i="0" lang="en-US" sz="5400" u="none">
                <a:solidFill>
                  <a:srgbClr val="000000"/>
                </a:solidFill>
                <a:latin typeface="Arial"/>
                <a:ea typeface="Arial"/>
                <a:cs typeface="Arial"/>
                <a:sym typeface="Arial"/>
              </a:rPr>
            </a:br>
            <a:endParaRPr/>
          </a:p>
        </p:txBody>
      </p:sp>
      <p:sp>
        <p:nvSpPr>
          <p:cNvPr id="840" name="Google Shape;840;p9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841" name="Google Shape;841;p90"/>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842" name="Google Shape;842;p9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91"/>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849" name="Google Shape;849;p9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50" name="Google Shape;850;p91"/>
          <p:cNvSpPr txBox="1"/>
          <p:nvPr/>
        </p:nvSpPr>
        <p:spPr>
          <a:xfrm>
            <a:off x="468312" y="1628775"/>
            <a:ext cx="3311525" cy="25923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Business Intelligence o </a:t>
            </a:r>
            <a:r>
              <a:rPr b="1" i="0" lang="en-US" sz="1800" u="none" cap="none" strike="noStrike">
                <a:solidFill>
                  <a:srgbClr val="000000"/>
                </a:solidFill>
                <a:latin typeface="Arial"/>
                <a:ea typeface="Arial"/>
                <a:cs typeface="Arial"/>
                <a:sym typeface="Arial"/>
              </a:rPr>
              <a:t>relacionamento entre os dados é automático</a:t>
            </a:r>
            <a:r>
              <a:rPr b="0" i="0" lang="en-US" sz="1800" u="none" cap="none" strike="noStrike">
                <a:solidFill>
                  <a:srgbClr val="000000"/>
                </a:solidFill>
                <a:latin typeface="Arial"/>
                <a:ea typeface="Arial"/>
                <a:cs typeface="Arial"/>
                <a:sym typeface="Arial"/>
              </a:rPr>
              <a:t>, extraído diretamente dos bancos de dados via interface. Desenvolvido sobre um </a:t>
            </a:r>
            <a:r>
              <a:rPr b="1" i="0" lang="en-US" sz="1800" u="none" cap="none" strike="noStrike">
                <a:solidFill>
                  <a:srgbClr val="000000"/>
                </a:solidFill>
                <a:latin typeface="Arial"/>
                <a:ea typeface="Arial"/>
                <a:cs typeface="Arial"/>
                <a:sym typeface="Arial"/>
              </a:rPr>
              <a:t>ambiente interativo e amigável</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851" name="Google Shape;851;p91"/>
          <p:cNvPicPr preferRelativeResize="0"/>
          <p:nvPr/>
        </p:nvPicPr>
        <p:blipFill rotWithShape="1">
          <a:blip r:embed="rId3">
            <a:alphaModFix/>
          </a:blip>
          <a:srcRect b="0" l="0" r="0" t="0"/>
          <a:stretch/>
        </p:blipFill>
        <p:spPr>
          <a:xfrm>
            <a:off x="5364162" y="4076700"/>
            <a:ext cx="3384550" cy="1949450"/>
          </a:xfrm>
          <a:prstGeom prst="rect">
            <a:avLst/>
          </a:prstGeom>
          <a:noFill/>
          <a:ln cap="flat" cmpd="sng" w="28575">
            <a:solidFill>
              <a:srgbClr val="A5A5A5">
                <a:alpha val="96470"/>
              </a:srgbClr>
            </a:solidFill>
            <a:prstDash val="solid"/>
            <a:miter lim="800000"/>
            <a:headEnd len="sm" w="sm" type="none"/>
            <a:tailEnd len="sm" w="sm" type="none"/>
          </a:ln>
        </p:spPr>
      </p:pic>
      <p:pic>
        <p:nvPicPr>
          <p:cNvPr descr="interatividade.bmp" id="852" name="Google Shape;852;p91"/>
          <p:cNvPicPr preferRelativeResize="0"/>
          <p:nvPr/>
        </p:nvPicPr>
        <p:blipFill rotWithShape="1">
          <a:blip r:embed="rId4">
            <a:alphaModFix/>
          </a:blip>
          <a:srcRect b="0" l="0" r="0" t="0"/>
          <a:stretch/>
        </p:blipFill>
        <p:spPr>
          <a:xfrm>
            <a:off x="3995737" y="1793875"/>
            <a:ext cx="3384550" cy="1917700"/>
          </a:xfrm>
          <a:prstGeom prst="rect">
            <a:avLst/>
          </a:prstGeom>
          <a:noFill/>
          <a:ln>
            <a:noFill/>
          </a:ln>
        </p:spPr>
      </p:pic>
      <p:pic>
        <p:nvPicPr>
          <p:cNvPr id="853" name="Google Shape;853;p91"/>
          <p:cNvPicPr preferRelativeResize="0"/>
          <p:nvPr/>
        </p:nvPicPr>
        <p:blipFill rotWithShape="1">
          <a:blip r:embed="rId5">
            <a:alphaModFix/>
          </a:blip>
          <a:srcRect b="0" l="0" r="0" t="0"/>
          <a:stretch/>
        </p:blipFill>
        <p:spPr>
          <a:xfrm>
            <a:off x="7481887" y="508000"/>
            <a:ext cx="1439862" cy="495300"/>
          </a:xfrm>
          <a:prstGeom prst="rect">
            <a:avLst/>
          </a:prstGeom>
          <a:noFill/>
          <a:ln>
            <a:noFill/>
          </a:ln>
        </p:spPr>
      </p:pic>
      <p:sp>
        <p:nvSpPr>
          <p:cNvPr id="854" name="Google Shape;854;p9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2"/>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861" name="Google Shape;861;p9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62" name="Google Shape;862;p92"/>
          <p:cNvSpPr txBox="1"/>
          <p:nvPr/>
        </p:nvSpPr>
        <p:spPr>
          <a:xfrm>
            <a:off x="468312" y="1628775"/>
            <a:ext cx="3311525" cy="25923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É o processo de transformar dados em informações e através da descoberta, transformar informação em conhecimento.</a:t>
            </a:r>
            <a:endParaRPr b="0" i="0" sz="1400" u="none" cap="none" strike="noStrike">
              <a:solidFill>
                <a:srgbClr val="000000"/>
              </a:solidFill>
              <a:latin typeface="Arial"/>
              <a:ea typeface="Arial"/>
              <a:cs typeface="Arial"/>
              <a:sym typeface="Arial"/>
            </a:endParaRPr>
          </a:p>
        </p:txBody>
      </p:sp>
      <p:pic>
        <p:nvPicPr>
          <p:cNvPr descr="interatividade.bmp" id="863" name="Google Shape;863;p92"/>
          <p:cNvPicPr preferRelativeResize="0"/>
          <p:nvPr/>
        </p:nvPicPr>
        <p:blipFill rotWithShape="1">
          <a:blip r:embed="rId3">
            <a:alphaModFix/>
          </a:blip>
          <a:srcRect b="0" l="0" r="0" t="0"/>
          <a:stretch/>
        </p:blipFill>
        <p:spPr>
          <a:xfrm>
            <a:off x="5568950" y="3644900"/>
            <a:ext cx="3384550" cy="1917700"/>
          </a:xfrm>
          <a:prstGeom prst="rect">
            <a:avLst/>
          </a:prstGeom>
          <a:noFill/>
          <a:ln>
            <a:noFill/>
          </a:ln>
        </p:spPr>
      </p:pic>
      <p:pic>
        <p:nvPicPr>
          <p:cNvPr id="864" name="Google Shape;864;p92"/>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865" name="Google Shape;865;p9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866" name="Google Shape;866;p92"/>
          <p:cNvPicPr preferRelativeResize="0"/>
          <p:nvPr/>
        </p:nvPicPr>
        <p:blipFill rotWithShape="1">
          <a:blip r:embed="rId5">
            <a:alphaModFix/>
          </a:blip>
          <a:srcRect b="0" l="0" r="0" t="0"/>
          <a:stretch/>
        </p:blipFill>
        <p:spPr>
          <a:xfrm>
            <a:off x="5364162" y="1644650"/>
            <a:ext cx="2333625" cy="1114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3"/>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873" name="Google Shape;873;p9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74" name="Google Shape;874;p93"/>
          <p:cNvSpPr txBox="1"/>
          <p:nvPr/>
        </p:nvSpPr>
        <p:spPr>
          <a:xfrm>
            <a:off x="468312" y="1628775"/>
            <a:ext cx="3311525" cy="25923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Pode ser definido como um conjunto de técnicas utilizadas para extrair inteligência a partir de dados sobre um determinado negócio.</a:t>
            </a:r>
            <a:endParaRPr b="0" i="0" sz="1400" u="none" cap="none" strike="noStrike">
              <a:solidFill>
                <a:srgbClr val="000000"/>
              </a:solidFill>
              <a:latin typeface="Arial"/>
              <a:ea typeface="Arial"/>
              <a:cs typeface="Arial"/>
              <a:sym typeface="Arial"/>
            </a:endParaRPr>
          </a:p>
        </p:txBody>
      </p:sp>
      <p:pic>
        <p:nvPicPr>
          <p:cNvPr descr="interatividade.bmp" id="875" name="Google Shape;875;p93"/>
          <p:cNvPicPr preferRelativeResize="0"/>
          <p:nvPr/>
        </p:nvPicPr>
        <p:blipFill rotWithShape="1">
          <a:blip r:embed="rId3">
            <a:alphaModFix/>
          </a:blip>
          <a:srcRect b="0" l="0" r="0" t="0"/>
          <a:stretch/>
        </p:blipFill>
        <p:spPr>
          <a:xfrm>
            <a:off x="5148262" y="2228850"/>
            <a:ext cx="3384550" cy="1917700"/>
          </a:xfrm>
          <a:prstGeom prst="rect">
            <a:avLst/>
          </a:prstGeom>
          <a:noFill/>
          <a:ln>
            <a:noFill/>
          </a:ln>
        </p:spPr>
      </p:pic>
      <p:pic>
        <p:nvPicPr>
          <p:cNvPr id="876" name="Google Shape;876;p93"/>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877" name="Google Shape;877;p9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577" name="Google Shape;577;p67"/>
          <p:cNvSpPr txBox="1"/>
          <p:nvPr>
            <p:ph idx="1" type="body"/>
          </p:nvPr>
        </p:nvSpPr>
        <p:spPr>
          <a:xfrm>
            <a:off x="1619250" y="1628775"/>
            <a:ext cx="70564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Normalização</a:t>
            </a:r>
            <a:endParaRPr b="1" i="0" sz="20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SzPts val="1500"/>
              <a:buChar char="■"/>
            </a:pPr>
            <a:r>
              <a:rPr b="1" lang="en-US" sz="2000"/>
              <a:t>Conceitos Básicos</a:t>
            </a:r>
            <a:endParaRPr/>
          </a:p>
          <a:p>
            <a:pPr indent="-342900" lvl="0" marL="342900" rtl="0" algn="l">
              <a:lnSpc>
                <a:spcPct val="100000"/>
              </a:lnSpc>
              <a:spcBef>
                <a:spcPts val="0"/>
              </a:spcBef>
              <a:spcAft>
                <a:spcPts val="0"/>
              </a:spcAft>
              <a:buSzPts val="1500"/>
              <a:buChar char="■"/>
            </a:pPr>
            <a:r>
              <a:rPr b="1" i="0" lang="en-US" sz="2000" u="none">
                <a:solidFill>
                  <a:schemeClr val="dk1"/>
                </a:solidFill>
                <a:latin typeface="Arial"/>
                <a:ea typeface="Arial"/>
                <a:cs typeface="Arial"/>
                <a:sym typeface="Arial"/>
              </a:rPr>
              <a:t>Forma Normal</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1.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2.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3. FN</a:t>
            </a:r>
            <a:endParaRPr/>
          </a:p>
          <a:p>
            <a:pPr indent="-342900" lvl="0" marL="342900" rtl="0" algn="l">
              <a:lnSpc>
                <a:spcPct val="100000"/>
              </a:lnSpc>
              <a:spcBef>
                <a:spcPts val="0"/>
              </a:spcBef>
              <a:spcAft>
                <a:spcPts val="0"/>
              </a:spcAft>
              <a:buSzPts val="1500"/>
              <a:buChar char="■"/>
            </a:pPr>
            <a:r>
              <a:rPr b="1" i="0" lang="en-US" sz="1800" u="none" strike="noStrike">
                <a:solidFill>
                  <a:schemeClr val="dk1"/>
                </a:solidFill>
                <a:latin typeface="Arial"/>
                <a:ea typeface="Arial"/>
                <a:cs typeface="Arial"/>
                <a:sym typeface="Arial"/>
              </a:rPr>
              <a:t>BI – Business Intelligence </a:t>
            </a:r>
            <a:endParaRPr/>
          </a:p>
          <a:p>
            <a:pPr indent="-342900" lvl="0" marL="342900" rtl="0" algn="l">
              <a:lnSpc>
                <a:spcPct val="100000"/>
              </a:lnSpc>
              <a:spcBef>
                <a:spcPts val="0"/>
              </a:spcBef>
              <a:spcAft>
                <a:spcPts val="0"/>
              </a:spcAft>
              <a:buSzPts val="1500"/>
              <a:buChar char="■"/>
            </a:pPr>
            <a:r>
              <a:rPr b="1" lang="en-US" sz="1800">
                <a:solidFill>
                  <a:schemeClr val="dk1"/>
                </a:solidFill>
                <a:latin typeface="Arial"/>
                <a:ea typeface="Arial"/>
                <a:cs typeface="Arial"/>
                <a:sym typeface="Arial"/>
              </a:rPr>
              <a:t>N</a:t>
            </a:r>
            <a:r>
              <a:rPr b="1" i="0" lang="en-US" sz="1800" u="none" strike="noStrike">
                <a:solidFill>
                  <a:schemeClr val="dk1"/>
                </a:solidFill>
                <a:latin typeface="Arial"/>
                <a:ea typeface="Arial"/>
                <a:cs typeface="Arial"/>
                <a:sym typeface="Arial"/>
              </a:rPr>
              <a:t>ormalização  do BI</a:t>
            </a:r>
            <a:endParaRPr/>
          </a:p>
          <a:p>
            <a:pPr indent="-342900" lvl="1" marL="800100" rtl="0" algn="l">
              <a:lnSpc>
                <a:spcPct val="100000"/>
              </a:lnSpc>
              <a:spcBef>
                <a:spcPts val="0"/>
              </a:spcBef>
              <a:spcAft>
                <a:spcPts val="0"/>
              </a:spcAft>
              <a:buSzPts val="1500"/>
              <a:buChar char="◻"/>
            </a:pPr>
            <a:r>
              <a:rPr b="1" lang="en-US" sz="1400">
                <a:solidFill>
                  <a:schemeClr val="dk1"/>
                </a:solidFill>
                <a:latin typeface="Arial"/>
                <a:ea typeface="Arial"/>
                <a:cs typeface="Arial"/>
                <a:sym typeface="Arial"/>
              </a:rPr>
              <a:t>Tabela dimensão</a:t>
            </a:r>
            <a:endParaRPr/>
          </a:p>
          <a:p>
            <a:pPr indent="-342900" lvl="1" marL="800100" rtl="0" algn="l">
              <a:lnSpc>
                <a:spcPct val="100000"/>
              </a:lnSpc>
              <a:spcBef>
                <a:spcPts val="0"/>
              </a:spcBef>
              <a:spcAft>
                <a:spcPts val="0"/>
              </a:spcAft>
              <a:buSzPts val="1500"/>
              <a:buChar char="◻"/>
            </a:pPr>
            <a:r>
              <a:rPr b="1" lang="en-US" sz="1400">
                <a:solidFill>
                  <a:schemeClr val="dk1"/>
                </a:solidFill>
                <a:latin typeface="Arial"/>
                <a:ea typeface="Arial"/>
                <a:cs typeface="Arial"/>
                <a:sym typeface="Arial"/>
              </a:rPr>
              <a:t>Tabela Fato</a:t>
            </a:r>
            <a:endParaRPr b="1" sz="2000"/>
          </a:p>
          <a:p>
            <a:pPr indent="-342900" lvl="0" marL="342900" rtl="0" algn="l">
              <a:lnSpc>
                <a:spcPct val="100000"/>
              </a:lnSpc>
              <a:spcBef>
                <a:spcPts val="400"/>
              </a:spcBef>
              <a:spcAft>
                <a:spcPts val="0"/>
              </a:spcAft>
              <a:buSzPts val="1500"/>
              <a:buChar char="■"/>
            </a:pPr>
            <a:r>
              <a:rPr b="1" i="0" lang="en-US" sz="2000" u="none">
                <a:solidFill>
                  <a:schemeClr val="dk1"/>
                </a:solidFill>
                <a:latin typeface="Arial"/>
                <a:ea typeface="Arial"/>
                <a:cs typeface="Arial"/>
                <a:sym typeface="Arial"/>
              </a:rPr>
              <a:t>Questionário - Kahoot</a:t>
            </a:r>
            <a:endParaRPr sz="2000"/>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Exercício</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578" name="Google Shape;578;p6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579" name="Google Shape;579;p6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580" name="Google Shape;580;p6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4"/>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884" name="Google Shape;884;p9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85" name="Google Shape;885;p94"/>
          <p:cNvSpPr txBox="1"/>
          <p:nvPr/>
        </p:nvSpPr>
        <p:spPr>
          <a:xfrm>
            <a:off x="468282" y="1628775"/>
            <a:ext cx="8218500" cy="2592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Propósito </a:t>
            </a:r>
            <a:endParaRPr b="0" i="0" sz="14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Objetivo é converter o volume de dados em informações relevantes ao negócio, através de relatórios</a:t>
            </a:r>
            <a:endParaRPr b="0" i="0" sz="1400" u="none" cap="none" strike="noStrike">
              <a:solidFill>
                <a:srgbClr val="000000"/>
              </a:solidFill>
              <a:latin typeface="Arial"/>
              <a:ea typeface="Arial"/>
              <a:cs typeface="Arial"/>
              <a:sym typeface="Arial"/>
            </a:endParaRPr>
          </a:p>
        </p:txBody>
      </p:sp>
      <p:pic>
        <p:nvPicPr>
          <p:cNvPr id="886" name="Google Shape;886;p9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887" name="Google Shape;887;p9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888" name="Google Shape;888;p94"/>
          <p:cNvPicPr preferRelativeResize="0"/>
          <p:nvPr/>
        </p:nvPicPr>
        <p:blipFill rotWithShape="1">
          <a:blip r:embed="rId4">
            <a:alphaModFix/>
          </a:blip>
          <a:srcRect b="0" l="0" r="0" t="0"/>
          <a:stretch/>
        </p:blipFill>
        <p:spPr>
          <a:xfrm>
            <a:off x="563225" y="3334775"/>
            <a:ext cx="7630156" cy="2913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5"/>
          <p:cNvSpPr txBox="1"/>
          <p:nvPr>
            <p:ph type="title"/>
          </p:nvPr>
        </p:nvSpPr>
        <p:spPr>
          <a:xfrm>
            <a:off x="684212" y="827087"/>
            <a:ext cx="3743325" cy="80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Business Intelligence</a:t>
            </a:r>
            <a:r>
              <a:rPr b="0" i="0" lang="en-US" sz="2400" u="none">
                <a:solidFill>
                  <a:srgbClr val="000000"/>
                </a:solidFill>
                <a:latin typeface="Arial"/>
                <a:ea typeface="Arial"/>
                <a:cs typeface="Arial"/>
                <a:sym typeface="Arial"/>
              </a:rPr>
              <a:t> </a:t>
            </a:r>
            <a:endParaRPr/>
          </a:p>
        </p:txBody>
      </p:sp>
      <p:pic>
        <p:nvPicPr>
          <p:cNvPr id="894" name="Google Shape;894;p9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895" name="Google Shape;895;p9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896" name="Google Shape;896;p95"/>
          <p:cNvSpPr txBox="1"/>
          <p:nvPr/>
        </p:nvSpPr>
        <p:spPr>
          <a:xfrm>
            <a:off x="179387" y="4797425"/>
            <a:ext cx="8856662" cy="14398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Capacitar as organizações com a visão necessária para tomar decisões melhores, fornecendo todos os funcionários com uma </a:t>
            </a:r>
            <a:r>
              <a:rPr b="1" i="0" lang="en-US" sz="1800" u="none" cap="none" strike="noStrike">
                <a:solidFill>
                  <a:srgbClr val="000000"/>
                </a:solidFill>
                <a:latin typeface="Arial"/>
                <a:ea typeface="Arial"/>
                <a:cs typeface="Arial"/>
                <a:sym typeface="Arial"/>
              </a:rPr>
              <a:t>visão precisa </a:t>
            </a:r>
            <a:r>
              <a:rPr b="0" i="0" lang="en-US" sz="1800" u="none" cap="none" strike="noStrike">
                <a:solidFill>
                  <a:srgbClr val="000000"/>
                </a:solidFill>
                <a:latin typeface="Arial"/>
                <a:ea typeface="Arial"/>
                <a:cs typeface="Arial"/>
                <a:sym typeface="Arial"/>
              </a:rPr>
              <a:t>de uma organização e itens acionáveis ​​com base na </a:t>
            </a:r>
            <a:r>
              <a:rPr b="1" i="0" lang="en-US" sz="1800" u="none" cap="none" strike="noStrike">
                <a:solidFill>
                  <a:srgbClr val="000000"/>
                </a:solidFill>
                <a:latin typeface="Arial"/>
                <a:ea typeface="Arial"/>
                <a:cs typeface="Arial"/>
                <a:sym typeface="Arial"/>
              </a:rPr>
              <a:t>chave de desempenho </a:t>
            </a:r>
            <a:r>
              <a:rPr b="0" i="0" lang="en-US" sz="1800" u="none" cap="none" strike="noStrike">
                <a:solidFill>
                  <a:srgbClr val="000000"/>
                </a:solidFill>
                <a:latin typeface="Arial"/>
                <a:ea typeface="Arial"/>
                <a:cs typeface="Arial"/>
                <a:sym typeface="Arial"/>
              </a:rPr>
              <a:t>claramente definidos </a:t>
            </a:r>
            <a:r>
              <a:rPr b="1" i="0" lang="en-US" sz="1800" u="none" cap="none" strike="noStrike">
                <a:solidFill>
                  <a:srgbClr val="000000"/>
                </a:solidFill>
                <a:latin typeface="Arial"/>
                <a:ea typeface="Arial"/>
                <a:cs typeface="Arial"/>
                <a:sym typeface="Arial"/>
              </a:rPr>
              <a:t>indicadores</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897" name="Google Shape;897;p95"/>
          <p:cNvPicPr preferRelativeResize="0"/>
          <p:nvPr/>
        </p:nvPicPr>
        <p:blipFill rotWithShape="1">
          <a:blip r:embed="rId4">
            <a:alphaModFix/>
          </a:blip>
          <a:srcRect b="0" l="0" r="0" t="0"/>
          <a:stretch/>
        </p:blipFill>
        <p:spPr>
          <a:xfrm>
            <a:off x="1079500" y="1577975"/>
            <a:ext cx="7056437" cy="3219450"/>
          </a:xfrm>
          <a:prstGeom prst="rect">
            <a:avLst/>
          </a:prstGeom>
          <a:noFill/>
          <a:ln>
            <a:noFill/>
          </a:ln>
        </p:spPr>
      </p:pic>
      <p:sp>
        <p:nvSpPr>
          <p:cNvPr id="898" name="Google Shape;898;p9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descr="interatividade.bmp" id="899" name="Google Shape;899;p95"/>
          <p:cNvPicPr preferRelativeResize="0"/>
          <p:nvPr/>
        </p:nvPicPr>
        <p:blipFill rotWithShape="1">
          <a:blip r:embed="rId5">
            <a:alphaModFix/>
          </a:blip>
          <a:srcRect b="0" l="0" r="0" t="0"/>
          <a:stretch/>
        </p:blipFill>
        <p:spPr>
          <a:xfrm>
            <a:off x="7421501" y="1577975"/>
            <a:ext cx="1614550" cy="91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96"/>
          <p:cNvSpPr txBox="1"/>
          <p:nvPr>
            <p:ph type="title"/>
          </p:nvPr>
        </p:nvSpPr>
        <p:spPr>
          <a:xfrm>
            <a:off x="684212" y="827087"/>
            <a:ext cx="3743325" cy="80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Business Intelligence</a:t>
            </a:r>
            <a:r>
              <a:rPr b="0" i="0" lang="en-US" sz="2400" u="none">
                <a:solidFill>
                  <a:srgbClr val="000000"/>
                </a:solidFill>
                <a:latin typeface="Arial"/>
                <a:ea typeface="Arial"/>
                <a:cs typeface="Arial"/>
                <a:sym typeface="Arial"/>
              </a:rPr>
              <a:t> </a:t>
            </a:r>
            <a:endParaRPr/>
          </a:p>
        </p:txBody>
      </p:sp>
      <p:pic>
        <p:nvPicPr>
          <p:cNvPr id="905" name="Google Shape;905;p9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06" name="Google Shape;906;p9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907" name="Google Shape;907;p96"/>
          <p:cNvSpPr txBox="1"/>
          <p:nvPr/>
        </p:nvSpPr>
        <p:spPr>
          <a:xfrm>
            <a:off x="179387" y="4797425"/>
            <a:ext cx="8856662" cy="14398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7D"/>
              </a:buClr>
              <a:buSzPts val="100"/>
              <a:buFont typeface="Noto Sans Symbols"/>
              <a:buChar char="■"/>
            </a:pPr>
            <a:r>
              <a:rPr b="1" i="0" lang="en-US" sz="1800" u="none" cap="none" strike="noStrike">
                <a:solidFill>
                  <a:srgbClr val="000000"/>
                </a:solidFill>
                <a:latin typeface="Arial"/>
                <a:ea typeface="Arial"/>
                <a:cs typeface="Arial"/>
                <a:sym typeface="Arial"/>
              </a:rPr>
              <a:t>Data Warehouse </a:t>
            </a:r>
            <a:r>
              <a:rPr b="0" i="0" lang="en-US" sz="1800" u="none" cap="none" strike="noStrike">
                <a:solidFill>
                  <a:srgbClr val="000000"/>
                </a:solidFill>
                <a:latin typeface="Arial"/>
                <a:ea typeface="Arial"/>
                <a:cs typeface="Arial"/>
                <a:sym typeface="Arial"/>
              </a:rPr>
              <a:t>é um processo que extrai os dados de sistemas operacionais e transacionais, limpando, transformando em informações organizadas permitindo analises dessas informações</a:t>
            </a:r>
            <a:endParaRPr b="0" i="0" sz="1400" u="none" cap="none" strike="noStrike">
              <a:solidFill>
                <a:srgbClr val="000000"/>
              </a:solidFill>
              <a:latin typeface="Arial"/>
              <a:ea typeface="Arial"/>
              <a:cs typeface="Arial"/>
              <a:sym typeface="Arial"/>
            </a:endParaRPr>
          </a:p>
        </p:txBody>
      </p:sp>
      <p:pic>
        <p:nvPicPr>
          <p:cNvPr id="908" name="Google Shape;908;p96"/>
          <p:cNvPicPr preferRelativeResize="0"/>
          <p:nvPr/>
        </p:nvPicPr>
        <p:blipFill rotWithShape="1">
          <a:blip r:embed="rId4">
            <a:alphaModFix/>
          </a:blip>
          <a:srcRect b="0" l="0" r="0" t="0"/>
          <a:stretch/>
        </p:blipFill>
        <p:spPr>
          <a:xfrm>
            <a:off x="1079500" y="1577975"/>
            <a:ext cx="7056437" cy="3219450"/>
          </a:xfrm>
          <a:prstGeom prst="rect">
            <a:avLst/>
          </a:prstGeom>
          <a:noFill/>
          <a:ln>
            <a:noFill/>
          </a:ln>
        </p:spPr>
      </p:pic>
      <p:sp>
        <p:nvSpPr>
          <p:cNvPr id="909" name="Google Shape;909;p9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7"/>
          <p:cNvSpPr txBox="1"/>
          <p:nvPr>
            <p:ph type="title"/>
          </p:nvPr>
        </p:nvSpPr>
        <p:spPr>
          <a:xfrm>
            <a:off x="684212" y="827087"/>
            <a:ext cx="3743325" cy="80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Business Intelligence</a:t>
            </a:r>
            <a:r>
              <a:rPr b="0" i="0" lang="en-US" sz="2400" u="none">
                <a:solidFill>
                  <a:srgbClr val="000000"/>
                </a:solidFill>
                <a:latin typeface="Arial"/>
                <a:ea typeface="Arial"/>
                <a:cs typeface="Arial"/>
                <a:sym typeface="Arial"/>
              </a:rPr>
              <a:t> </a:t>
            </a:r>
            <a:endParaRPr/>
          </a:p>
        </p:txBody>
      </p:sp>
      <p:pic>
        <p:nvPicPr>
          <p:cNvPr id="915" name="Google Shape;915;p9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16" name="Google Shape;916;p9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917" name="Google Shape;917;p97"/>
          <p:cNvSpPr txBox="1"/>
          <p:nvPr/>
        </p:nvSpPr>
        <p:spPr>
          <a:xfrm>
            <a:off x="144462" y="4076700"/>
            <a:ext cx="8855075" cy="14398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7D"/>
              </a:buClr>
              <a:buSzPts val="100"/>
              <a:buFont typeface="Noto Sans Symbols"/>
              <a:buChar char="■"/>
            </a:pPr>
            <a:r>
              <a:rPr b="1" i="0" lang="en-US" sz="1800" u="none" cap="none" strike="noStrike">
                <a:solidFill>
                  <a:srgbClr val="000000"/>
                </a:solidFill>
                <a:latin typeface="Arial"/>
                <a:ea typeface="Arial"/>
                <a:cs typeface="Arial"/>
                <a:sym typeface="Arial"/>
              </a:rPr>
              <a:t>Data Mining </a:t>
            </a:r>
            <a:r>
              <a:rPr b="0" i="0" lang="en-US" sz="1800" u="none" cap="none" strike="noStrike">
                <a:solidFill>
                  <a:srgbClr val="000000"/>
                </a:solidFill>
                <a:latin typeface="Arial"/>
                <a:ea typeface="Arial"/>
                <a:cs typeface="Arial"/>
                <a:sym typeface="Arial"/>
              </a:rPr>
              <a:t>– São softwares responsáveis por analisar uma massa de dados, coletando informações sobre seu comportamento.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Quando utilizado com outros dados, podem ser utilizados para determinar comportamento esperados e analise preditiva.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Existem técnicas para Data Mining, como redes neurais, árvore de decisão.</a:t>
            </a:r>
            <a:endParaRPr b="0" i="0" sz="1400" u="none" cap="none" strike="noStrike">
              <a:solidFill>
                <a:srgbClr val="000000"/>
              </a:solidFill>
              <a:latin typeface="Arial"/>
              <a:ea typeface="Arial"/>
              <a:cs typeface="Arial"/>
              <a:sym typeface="Arial"/>
            </a:endParaRPr>
          </a:p>
        </p:txBody>
      </p:sp>
      <p:sp>
        <p:nvSpPr>
          <p:cNvPr id="918" name="Google Shape;918;p9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919" name="Google Shape;919;p97"/>
          <p:cNvPicPr preferRelativeResize="0"/>
          <p:nvPr/>
        </p:nvPicPr>
        <p:blipFill rotWithShape="1">
          <a:blip r:embed="rId4">
            <a:alphaModFix/>
          </a:blip>
          <a:srcRect b="0" l="0" r="0" t="0"/>
          <a:stretch/>
        </p:blipFill>
        <p:spPr>
          <a:xfrm>
            <a:off x="4427537" y="1117600"/>
            <a:ext cx="3005137" cy="24495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8"/>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Dashboard </a:t>
            </a:r>
            <a:endParaRPr/>
          </a:p>
        </p:txBody>
      </p:sp>
      <p:sp>
        <p:nvSpPr>
          <p:cNvPr id="926" name="Google Shape;926;p9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927" name="Google Shape;927;p98"/>
          <p:cNvSpPr txBox="1"/>
          <p:nvPr/>
        </p:nvSpPr>
        <p:spPr>
          <a:xfrm>
            <a:off x="468312" y="1628775"/>
            <a:ext cx="3311525" cy="25923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É a </a:t>
            </a:r>
            <a:r>
              <a:rPr b="1" i="0" lang="en-US" sz="1800" u="none" cap="none" strike="noStrike">
                <a:solidFill>
                  <a:srgbClr val="000000"/>
                </a:solidFill>
                <a:latin typeface="Arial"/>
                <a:ea typeface="Arial"/>
                <a:cs typeface="Arial"/>
                <a:sym typeface="Arial"/>
              </a:rPr>
              <a:t>apresentação visual das informações mais importantes e necessárias para alcançar um ou mais objetivos do negócio</a:t>
            </a:r>
            <a:r>
              <a:rPr b="0" i="0" lang="en-US" sz="1800" u="none" cap="none" strike="noStrike">
                <a:solidFill>
                  <a:srgbClr val="000000"/>
                </a:solidFill>
                <a:latin typeface="Arial"/>
                <a:ea typeface="Arial"/>
                <a:cs typeface="Arial"/>
                <a:sym typeface="Arial"/>
              </a:rPr>
              <a:t>, </a:t>
            </a:r>
            <a:r>
              <a:rPr b="1" i="0" lang="en-US" sz="1800" u="none" cap="none" strike="noStrike">
                <a:solidFill>
                  <a:srgbClr val="FF0000"/>
                </a:solidFill>
                <a:latin typeface="Arial"/>
                <a:ea typeface="Arial"/>
                <a:cs typeface="Arial"/>
                <a:sym typeface="Arial"/>
              </a:rPr>
              <a:t>consolidadas</a:t>
            </a:r>
            <a:r>
              <a:rPr b="0" i="0" lang="en-US" sz="1800" u="none" cap="none" strike="noStrike">
                <a:solidFill>
                  <a:srgbClr val="000000"/>
                </a:solidFill>
                <a:latin typeface="Arial"/>
                <a:ea typeface="Arial"/>
                <a:cs typeface="Arial"/>
                <a:sym typeface="Arial"/>
              </a:rPr>
              <a:t> e </a:t>
            </a:r>
            <a:r>
              <a:rPr b="1" i="0" lang="en-US" sz="1800" u="none" cap="none" strike="noStrike">
                <a:solidFill>
                  <a:srgbClr val="FF0000"/>
                </a:solidFill>
                <a:latin typeface="Arial"/>
                <a:ea typeface="Arial"/>
                <a:cs typeface="Arial"/>
                <a:sym typeface="Arial"/>
              </a:rPr>
              <a:t>ajustadas em uma única tela</a:t>
            </a:r>
            <a:r>
              <a:rPr b="0" i="0" lang="en-US" sz="1800" u="none" cap="none" strike="noStrike">
                <a:solidFill>
                  <a:srgbClr val="000000"/>
                </a:solidFill>
                <a:latin typeface="Arial"/>
                <a:ea typeface="Arial"/>
                <a:cs typeface="Arial"/>
                <a:sym typeface="Arial"/>
              </a:rPr>
              <a:t> para que a informação possa ser monitorada de forma ágil.</a:t>
            </a:r>
            <a:endParaRPr b="0" i="0" sz="1400" u="none" cap="none" strike="noStrike">
              <a:solidFill>
                <a:srgbClr val="000000"/>
              </a:solidFill>
              <a:latin typeface="Arial"/>
              <a:ea typeface="Arial"/>
              <a:cs typeface="Arial"/>
              <a:sym typeface="Arial"/>
            </a:endParaRPr>
          </a:p>
        </p:txBody>
      </p:sp>
      <p:pic>
        <p:nvPicPr>
          <p:cNvPr descr="interatividade.bmp" id="928" name="Google Shape;928;p98"/>
          <p:cNvPicPr preferRelativeResize="0"/>
          <p:nvPr/>
        </p:nvPicPr>
        <p:blipFill rotWithShape="1">
          <a:blip r:embed="rId3">
            <a:alphaModFix/>
          </a:blip>
          <a:srcRect b="0" l="0" r="0" t="0"/>
          <a:stretch/>
        </p:blipFill>
        <p:spPr>
          <a:xfrm>
            <a:off x="3995737" y="1793875"/>
            <a:ext cx="3384550" cy="1917700"/>
          </a:xfrm>
          <a:prstGeom prst="rect">
            <a:avLst/>
          </a:prstGeom>
          <a:noFill/>
          <a:ln>
            <a:noFill/>
          </a:ln>
        </p:spPr>
      </p:pic>
      <p:pic>
        <p:nvPicPr>
          <p:cNvPr id="929" name="Google Shape;929;p98"/>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930" name="Google Shape;930;p9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931" name="Google Shape;931;p98"/>
          <p:cNvPicPr preferRelativeResize="0"/>
          <p:nvPr/>
        </p:nvPicPr>
        <p:blipFill rotWithShape="1">
          <a:blip r:embed="rId5">
            <a:alphaModFix/>
          </a:blip>
          <a:srcRect b="0" l="0" r="0" t="0"/>
          <a:stretch/>
        </p:blipFill>
        <p:spPr>
          <a:xfrm>
            <a:off x="3908425" y="4214812"/>
            <a:ext cx="4679950" cy="21351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99"/>
          <p:cNvSpPr txBox="1"/>
          <p:nvPr>
            <p:ph type="title"/>
          </p:nvPr>
        </p:nvSpPr>
        <p:spPr>
          <a:xfrm>
            <a:off x="684212" y="827087"/>
            <a:ext cx="3743325" cy="80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Business Intelligence</a:t>
            </a:r>
            <a:r>
              <a:rPr b="0" i="0" lang="en-US" sz="2400" u="none">
                <a:solidFill>
                  <a:srgbClr val="000000"/>
                </a:solidFill>
                <a:latin typeface="Arial"/>
                <a:ea typeface="Arial"/>
                <a:cs typeface="Arial"/>
                <a:sym typeface="Arial"/>
              </a:rPr>
              <a:t> </a:t>
            </a:r>
            <a:endParaRPr/>
          </a:p>
        </p:txBody>
      </p:sp>
      <p:pic>
        <p:nvPicPr>
          <p:cNvPr id="937" name="Google Shape;937;p9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38" name="Google Shape;938;p9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939" name="Google Shape;939;p9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940" name="Google Shape;940;p99"/>
          <p:cNvPicPr preferRelativeResize="0"/>
          <p:nvPr/>
        </p:nvPicPr>
        <p:blipFill rotWithShape="1">
          <a:blip r:embed="rId4">
            <a:alphaModFix/>
          </a:blip>
          <a:srcRect b="0" l="0" r="0" t="0"/>
          <a:stretch/>
        </p:blipFill>
        <p:spPr>
          <a:xfrm>
            <a:off x="777875" y="1827212"/>
            <a:ext cx="8042275" cy="40497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00"/>
          <p:cNvSpPr txBox="1"/>
          <p:nvPr>
            <p:ph type="title"/>
          </p:nvPr>
        </p:nvSpPr>
        <p:spPr>
          <a:xfrm>
            <a:off x="323850" y="796925"/>
            <a:ext cx="6769100"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Tahoma"/>
                <a:ea typeface="Tahoma"/>
                <a:cs typeface="Tahoma"/>
                <a:sym typeface="Tahoma"/>
              </a:rPr>
              <a:t>OLTP </a:t>
            </a:r>
            <a:br>
              <a:rPr b="1" i="0" lang="en-US" sz="2400" u="none">
                <a:solidFill>
                  <a:srgbClr val="000000"/>
                </a:solidFill>
                <a:latin typeface="Tahoma"/>
                <a:ea typeface="Tahoma"/>
                <a:cs typeface="Tahoma"/>
                <a:sym typeface="Tahoma"/>
              </a:rPr>
            </a:br>
            <a:r>
              <a:rPr b="1" i="1" lang="en-US" sz="2400" u="none">
                <a:solidFill>
                  <a:srgbClr val="000000"/>
                </a:solidFill>
                <a:latin typeface="Tahoma"/>
                <a:ea typeface="Tahoma"/>
                <a:cs typeface="Tahoma"/>
                <a:sym typeface="Tahoma"/>
              </a:rPr>
              <a:t>On-Line Transaction Processing</a:t>
            </a:r>
            <a:endParaRPr/>
          </a:p>
        </p:txBody>
      </p:sp>
      <p:sp>
        <p:nvSpPr>
          <p:cNvPr id="946" name="Google Shape;946;p100"/>
          <p:cNvSpPr txBox="1"/>
          <p:nvPr>
            <p:ph idx="1" type="body"/>
          </p:nvPr>
        </p:nvSpPr>
        <p:spPr>
          <a:xfrm>
            <a:off x="0" y="4365625"/>
            <a:ext cx="8424862" cy="1674812"/>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00007D"/>
              </a:buClr>
              <a:buSzPts val="100"/>
              <a:buFont typeface="Noto Sans Symbols"/>
              <a:buChar char="●"/>
            </a:pPr>
            <a:r>
              <a:rPr b="0" i="0" lang="en-US" sz="1800" u="none">
                <a:solidFill>
                  <a:srgbClr val="000000"/>
                </a:solidFill>
                <a:latin typeface="Tahoma"/>
                <a:ea typeface="Tahoma"/>
                <a:cs typeface="Tahoma"/>
                <a:sym typeface="Tahoma"/>
              </a:rPr>
              <a:t>Processamentos que executam as operações do dia-a-dia da organização</a:t>
            </a:r>
            <a:endParaRPr b="0" i="0" sz="3200" u="none">
              <a:solidFill>
                <a:srgbClr val="000000"/>
              </a:solidFill>
              <a:latin typeface="Arial"/>
              <a:ea typeface="Arial"/>
              <a:cs typeface="Arial"/>
              <a:sym typeface="Arial"/>
            </a:endParaRPr>
          </a:p>
          <a:p>
            <a:pPr indent="-285750" lvl="1" marL="742950" rtl="0" algn="just">
              <a:lnSpc>
                <a:spcPct val="150000"/>
              </a:lnSpc>
              <a:spcBef>
                <a:spcPts val="300"/>
              </a:spcBef>
              <a:spcAft>
                <a:spcPts val="0"/>
              </a:spcAft>
              <a:buClr>
                <a:srgbClr val="000000"/>
              </a:buClr>
              <a:buSzPts val="100"/>
              <a:buFont typeface="Noto Sans Symbols"/>
              <a:buChar char="●"/>
            </a:pPr>
            <a:r>
              <a:rPr b="0" i="0" lang="en-US" sz="1800" u="none">
                <a:solidFill>
                  <a:srgbClr val="000000"/>
                </a:solidFill>
                <a:latin typeface="Tahoma"/>
                <a:ea typeface="Tahoma"/>
                <a:cs typeface="Tahoma"/>
                <a:sym typeface="Tahoma"/>
              </a:rPr>
              <a:t>Ex: movimento bancário</a:t>
            </a:r>
            <a:endParaRPr b="0" i="0" sz="2800" u="none">
              <a:solidFill>
                <a:srgbClr val="000000"/>
              </a:solidFill>
              <a:latin typeface="Arial"/>
              <a:ea typeface="Arial"/>
              <a:cs typeface="Arial"/>
              <a:sym typeface="Arial"/>
            </a:endParaRPr>
          </a:p>
          <a:p>
            <a:pPr indent="-285750" lvl="1" marL="742950" rtl="0" algn="just">
              <a:lnSpc>
                <a:spcPct val="150000"/>
              </a:lnSpc>
              <a:spcBef>
                <a:spcPts val="300"/>
              </a:spcBef>
              <a:spcAft>
                <a:spcPts val="0"/>
              </a:spcAft>
              <a:buClr>
                <a:srgbClr val="000000"/>
              </a:buClr>
              <a:buSzPts val="100"/>
              <a:buFont typeface="Noto Sans Symbols"/>
              <a:buChar char="●"/>
            </a:pPr>
            <a:r>
              <a:rPr b="1" i="0" lang="en-US" sz="1800" u="none">
                <a:solidFill>
                  <a:srgbClr val="000000"/>
                </a:solidFill>
                <a:latin typeface="Tahoma"/>
                <a:ea typeface="Tahoma"/>
                <a:cs typeface="Tahoma"/>
                <a:sym typeface="Tahoma"/>
              </a:rPr>
              <a:t>SQL - Select, Insert, Update e Delete </a:t>
            </a:r>
            <a:endParaRPr/>
          </a:p>
        </p:txBody>
      </p:sp>
      <p:pic>
        <p:nvPicPr>
          <p:cNvPr id="947" name="Google Shape;947;p100"/>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48" name="Google Shape;948;p100"/>
          <p:cNvSpPr txBox="1"/>
          <p:nvPr/>
        </p:nvSpPr>
        <p:spPr>
          <a:xfrm>
            <a:off x="478790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949" name="Google Shape;949;p100"/>
          <p:cNvPicPr preferRelativeResize="0"/>
          <p:nvPr/>
        </p:nvPicPr>
        <p:blipFill rotWithShape="1">
          <a:blip r:embed="rId4">
            <a:alphaModFix/>
          </a:blip>
          <a:srcRect b="0" l="0" r="0" t="0"/>
          <a:stretch/>
        </p:blipFill>
        <p:spPr>
          <a:xfrm>
            <a:off x="1260475" y="1628775"/>
            <a:ext cx="6694487" cy="2630487"/>
          </a:xfrm>
          <a:prstGeom prst="rect">
            <a:avLst/>
          </a:prstGeom>
          <a:noFill/>
          <a:ln>
            <a:noFill/>
          </a:ln>
        </p:spPr>
      </p:pic>
      <p:sp>
        <p:nvSpPr>
          <p:cNvPr id="950" name="Google Shape;950;p10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951" name="Google Shape;951;p100"/>
          <p:cNvPicPr preferRelativeResize="0"/>
          <p:nvPr/>
        </p:nvPicPr>
        <p:blipFill rotWithShape="1">
          <a:blip r:embed="rId5">
            <a:alphaModFix/>
          </a:blip>
          <a:srcRect b="0" l="0" r="0" t="0"/>
          <a:stretch/>
        </p:blipFill>
        <p:spPr>
          <a:xfrm>
            <a:off x="6233025" y="4843455"/>
            <a:ext cx="1916700" cy="1237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01"/>
          <p:cNvSpPr txBox="1"/>
          <p:nvPr>
            <p:ph type="title"/>
          </p:nvPr>
        </p:nvSpPr>
        <p:spPr>
          <a:xfrm>
            <a:off x="323850" y="796925"/>
            <a:ext cx="5616575" cy="719137"/>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SzPts val="1400"/>
              <a:buNone/>
            </a:pPr>
            <a:r>
              <a:rPr b="1" i="0" lang="en-US" sz="2400" u="none">
                <a:solidFill>
                  <a:srgbClr val="000000"/>
                </a:solidFill>
                <a:latin typeface="Tahoma"/>
                <a:ea typeface="Tahoma"/>
                <a:cs typeface="Tahoma"/>
                <a:sym typeface="Tahoma"/>
              </a:rPr>
              <a:t>OLAP </a:t>
            </a:r>
            <a:br>
              <a:rPr b="1" i="0" lang="en-US" sz="2400" u="none">
                <a:solidFill>
                  <a:srgbClr val="000000"/>
                </a:solidFill>
                <a:latin typeface="Tahoma"/>
                <a:ea typeface="Tahoma"/>
                <a:cs typeface="Tahoma"/>
                <a:sym typeface="Tahoma"/>
              </a:rPr>
            </a:br>
            <a:r>
              <a:rPr b="1" i="1" lang="en-US" sz="2400" u="none">
                <a:solidFill>
                  <a:srgbClr val="000000"/>
                </a:solidFill>
                <a:latin typeface="Tahoma"/>
                <a:ea typeface="Tahoma"/>
                <a:cs typeface="Tahoma"/>
                <a:sym typeface="Tahoma"/>
              </a:rPr>
              <a:t>On Line Analytical Processing</a:t>
            </a:r>
            <a:endParaRPr/>
          </a:p>
        </p:txBody>
      </p:sp>
      <p:sp>
        <p:nvSpPr>
          <p:cNvPr id="957" name="Google Shape;957;p101"/>
          <p:cNvSpPr txBox="1"/>
          <p:nvPr>
            <p:ph idx="1" type="body"/>
          </p:nvPr>
        </p:nvSpPr>
        <p:spPr>
          <a:xfrm>
            <a:off x="9525" y="2276475"/>
            <a:ext cx="5184775" cy="1674812"/>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00007D"/>
              </a:buClr>
              <a:buSzPts val="100"/>
              <a:buFont typeface="Noto Sans Symbols"/>
              <a:buChar char="■"/>
            </a:pPr>
            <a:r>
              <a:rPr b="0" i="0" lang="en-US" sz="2000" u="none">
                <a:solidFill>
                  <a:srgbClr val="000000"/>
                </a:solidFill>
                <a:latin typeface="Arial"/>
                <a:ea typeface="Arial"/>
                <a:cs typeface="Arial"/>
                <a:sym typeface="Arial"/>
              </a:rPr>
              <a:t>A ferramenta mais popular para exploração de um data warehouse.</a:t>
            </a:r>
            <a:endParaRPr b="0" i="0" sz="3200" u="none">
              <a:solidFill>
                <a:srgbClr val="000000"/>
              </a:solidFill>
              <a:latin typeface="Arial"/>
              <a:ea typeface="Arial"/>
              <a:cs typeface="Arial"/>
              <a:sym typeface="Arial"/>
            </a:endParaRPr>
          </a:p>
          <a:p>
            <a:pPr indent="-342900" lvl="0" marL="342900" rtl="0" algn="just">
              <a:lnSpc>
                <a:spcPct val="150000"/>
              </a:lnSpc>
              <a:spcBef>
                <a:spcPts val="400"/>
              </a:spcBef>
              <a:spcAft>
                <a:spcPts val="0"/>
              </a:spcAft>
              <a:buSzPts val="2400"/>
              <a:buNone/>
            </a:pPr>
            <a:r>
              <a:rPr b="0" i="0" lang="en-US" sz="2000" u="none">
                <a:solidFill>
                  <a:srgbClr val="000000"/>
                </a:solidFill>
                <a:latin typeface="Arial"/>
                <a:ea typeface="Arial"/>
                <a:cs typeface="Arial"/>
                <a:sym typeface="Arial"/>
              </a:rPr>
              <a:t> </a:t>
            </a:r>
            <a:endParaRPr b="0" i="0" sz="3200" u="none">
              <a:solidFill>
                <a:srgbClr val="000000"/>
              </a:solidFill>
              <a:latin typeface="Arial"/>
              <a:ea typeface="Arial"/>
              <a:cs typeface="Arial"/>
              <a:sym typeface="Arial"/>
            </a:endParaRPr>
          </a:p>
          <a:p>
            <a:pPr indent="-342900" lvl="0" marL="342900" rtl="0" algn="just">
              <a:lnSpc>
                <a:spcPct val="150000"/>
              </a:lnSpc>
              <a:spcBef>
                <a:spcPts val="400"/>
              </a:spcBef>
              <a:spcAft>
                <a:spcPts val="0"/>
              </a:spcAft>
              <a:buClr>
                <a:srgbClr val="00007D"/>
              </a:buClr>
              <a:buSzPts val="100"/>
              <a:buFont typeface="Noto Sans Symbols"/>
              <a:buChar char="■"/>
            </a:pPr>
            <a:r>
              <a:rPr b="0" i="0" lang="en-US" sz="2000" u="none">
                <a:solidFill>
                  <a:srgbClr val="000000"/>
                </a:solidFill>
                <a:latin typeface="Arial"/>
                <a:ea typeface="Arial"/>
                <a:cs typeface="Arial"/>
                <a:sym typeface="Arial"/>
              </a:rPr>
              <a:t>São geralmente desenvolvidas para trabalhar com banco de dados </a:t>
            </a:r>
            <a:r>
              <a:rPr b="1" i="0" lang="en-US" sz="2000" u="none">
                <a:solidFill>
                  <a:srgbClr val="FF0000"/>
                </a:solidFill>
                <a:latin typeface="Arial"/>
                <a:ea typeface="Arial"/>
                <a:cs typeface="Arial"/>
                <a:sym typeface="Arial"/>
              </a:rPr>
              <a:t>de-normalizados</a:t>
            </a:r>
            <a:r>
              <a:rPr b="0" i="0" lang="en-US" sz="2000" u="none">
                <a:solidFill>
                  <a:srgbClr val="000000"/>
                </a:solidFill>
                <a:latin typeface="Arial"/>
                <a:ea typeface="Arial"/>
                <a:cs typeface="Arial"/>
                <a:sym typeface="Arial"/>
              </a:rPr>
              <a:t>.</a:t>
            </a:r>
            <a:endParaRPr/>
          </a:p>
        </p:txBody>
      </p:sp>
      <p:pic>
        <p:nvPicPr>
          <p:cNvPr id="958" name="Google Shape;958;p101"/>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59" name="Google Shape;959;p101"/>
          <p:cNvSpPr txBox="1"/>
          <p:nvPr/>
        </p:nvSpPr>
        <p:spPr>
          <a:xfrm>
            <a:off x="4859337"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960" name="Google Shape;960;p101"/>
          <p:cNvPicPr preferRelativeResize="0"/>
          <p:nvPr/>
        </p:nvPicPr>
        <p:blipFill rotWithShape="1">
          <a:blip r:embed="rId4">
            <a:alphaModFix/>
          </a:blip>
          <a:srcRect b="0" l="0" r="0" t="0"/>
          <a:stretch/>
        </p:blipFill>
        <p:spPr>
          <a:xfrm>
            <a:off x="5399087" y="1884362"/>
            <a:ext cx="3673475" cy="3057525"/>
          </a:xfrm>
          <a:prstGeom prst="rect">
            <a:avLst/>
          </a:prstGeom>
          <a:noFill/>
          <a:ln>
            <a:noFill/>
          </a:ln>
        </p:spPr>
      </p:pic>
      <p:sp>
        <p:nvSpPr>
          <p:cNvPr id="961" name="Google Shape;961;p10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descr="interatividade.bmp" id="962" name="Google Shape;962;p101"/>
          <p:cNvPicPr preferRelativeResize="0"/>
          <p:nvPr/>
        </p:nvPicPr>
        <p:blipFill rotWithShape="1">
          <a:blip r:embed="rId5">
            <a:alphaModFix/>
          </a:blip>
          <a:srcRect b="0" l="0" r="0" t="0"/>
          <a:stretch/>
        </p:blipFill>
        <p:spPr>
          <a:xfrm>
            <a:off x="3698354" y="4978050"/>
            <a:ext cx="2242075" cy="1270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02"/>
          <p:cNvSpPr txBox="1"/>
          <p:nvPr>
            <p:ph type="ctrTitle"/>
          </p:nvPr>
        </p:nvSpPr>
        <p:spPr>
          <a:xfrm>
            <a:off x="3232150" y="2133600"/>
            <a:ext cx="4722812" cy="1368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2400" u="none">
                <a:solidFill>
                  <a:srgbClr val="FFFFFF"/>
                </a:solidFill>
                <a:latin typeface="Arial"/>
                <a:ea typeface="Arial"/>
                <a:cs typeface="Arial"/>
                <a:sym typeface="Arial"/>
              </a:rPr>
              <a:t>Normalização  do BI</a:t>
            </a:r>
            <a:endParaRPr/>
          </a:p>
        </p:txBody>
      </p:sp>
      <p:sp>
        <p:nvSpPr>
          <p:cNvPr id="969" name="Google Shape;969;p10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970" name="Google Shape;970;p10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971" name="Google Shape;971;p10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3"/>
          <p:cNvSpPr txBox="1"/>
          <p:nvPr>
            <p:ph type="title"/>
          </p:nvPr>
        </p:nvSpPr>
        <p:spPr>
          <a:xfrm>
            <a:off x="323850" y="796925"/>
            <a:ext cx="561657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rgbClr val="000000"/>
                </a:solidFill>
                <a:latin typeface="Arial"/>
                <a:ea typeface="Arial"/>
                <a:cs typeface="Arial"/>
                <a:sym typeface="Arial"/>
              </a:rPr>
              <a:t>Modelo Multidimensional </a:t>
            </a:r>
            <a:r>
              <a:rPr b="0" i="0" lang="en-US" sz="2000" u="none">
                <a:solidFill>
                  <a:srgbClr val="000000"/>
                </a:solidFill>
                <a:latin typeface="Arial"/>
                <a:ea typeface="Arial"/>
                <a:cs typeface="Arial"/>
                <a:sym typeface="Arial"/>
              </a:rPr>
              <a:t>  </a:t>
            </a:r>
            <a:endParaRPr/>
          </a:p>
        </p:txBody>
      </p:sp>
      <p:sp>
        <p:nvSpPr>
          <p:cNvPr id="977" name="Google Shape;977;p103"/>
          <p:cNvSpPr txBox="1"/>
          <p:nvPr>
            <p:ph idx="1" type="body"/>
          </p:nvPr>
        </p:nvSpPr>
        <p:spPr>
          <a:xfrm>
            <a:off x="179387" y="1484312"/>
            <a:ext cx="8640762" cy="1674812"/>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00007D"/>
              </a:buClr>
              <a:buSzPts val="100"/>
              <a:buFont typeface="Noto Sans Symbols"/>
              <a:buChar char="■"/>
            </a:pPr>
            <a:r>
              <a:rPr b="1" i="0" lang="en-US" sz="2000" u="none">
                <a:solidFill>
                  <a:srgbClr val="FF0000"/>
                </a:solidFill>
                <a:latin typeface="Arial"/>
                <a:ea typeface="Arial"/>
                <a:cs typeface="Arial"/>
                <a:sym typeface="Arial"/>
              </a:rPr>
              <a:t>Star schema </a:t>
            </a:r>
            <a:r>
              <a:rPr b="1" i="0" lang="en-US" sz="2000" u="none">
                <a:solidFill>
                  <a:srgbClr val="000000"/>
                </a:solidFill>
                <a:latin typeface="Arial"/>
                <a:ea typeface="Arial"/>
                <a:cs typeface="Arial"/>
                <a:sym typeface="Arial"/>
              </a:rPr>
              <a:t>ou </a:t>
            </a:r>
            <a:r>
              <a:rPr b="1" i="0" lang="en-US" sz="2000" u="none">
                <a:solidFill>
                  <a:srgbClr val="FF0000"/>
                </a:solidFill>
                <a:latin typeface="Arial"/>
                <a:ea typeface="Arial"/>
                <a:cs typeface="Arial"/>
                <a:sym typeface="Arial"/>
              </a:rPr>
              <a:t>esquema estrela</a:t>
            </a:r>
            <a:r>
              <a:rPr b="0" i="0" lang="en-US" sz="2000" u="none">
                <a:solidFill>
                  <a:srgbClr val="000000"/>
                </a:solidFill>
                <a:latin typeface="Arial"/>
                <a:ea typeface="Arial"/>
                <a:cs typeface="Arial"/>
                <a:sym typeface="Arial"/>
              </a:rPr>
              <a:t>, idealizado por </a:t>
            </a:r>
            <a:r>
              <a:rPr b="1" i="0" lang="en-US" sz="2000" u="none">
                <a:solidFill>
                  <a:srgbClr val="FF0000"/>
                </a:solidFill>
                <a:latin typeface="Arial"/>
                <a:ea typeface="Arial"/>
                <a:cs typeface="Arial"/>
                <a:sym typeface="Arial"/>
              </a:rPr>
              <a:t>Ralph Kimball</a:t>
            </a:r>
            <a:r>
              <a:rPr b="0" i="0" lang="en-US" sz="2000" u="none">
                <a:solidFill>
                  <a:srgbClr val="000000"/>
                </a:solidFill>
                <a:latin typeface="Arial"/>
                <a:ea typeface="Arial"/>
                <a:cs typeface="Arial"/>
                <a:sym typeface="Arial"/>
              </a:rPr>
              <a:t>, é o modelo mais utilizado na modelagem dimensional para dar suporte à tomada de decisão e melhorar a performance de sistemas voltados para consulta.</a:t>
            </a:r>
            <a:endParaRPr b="0" i="0" sz="3200" u="none">
              <a:solidFill>
                <a:srgbClr val="000000"/>
              </a:solidFill>
              <a:latin typeface="Arial"/>
              <a:ea typeface="Arial"/>
              <a:cs typeface="Arial"/>
              <a:sym typeface="Arial"/>
            </a:endParaRPr>
          </a:p>
          <a:p>
            <a:pPr indent="-228600" lvl="0" marL="457200" marR="0" rtl="0" algn="l">
              <a:lnSpc>
                <a:spcPct val="100000"/>
              </a:lnSpc>
              <a:spcBef>
                <a:spcPts val="640"/>
              </a:spcBef>
              <a:spcAft>
                <a:spcPts val="0"/>
              </a:spcAft>
              <a:buClr>
                <a:schemeClr val="lt2"/>
              </a:buClr>
              <a:buSzPts val="2400"/>
              <a:buFont typeface="Noto Sans Symbols"/>
              <a:buNone/>
            </a:pPr>
            <a:r>
              <a:t/>
            </a:r>
            <a:endParaRPr b="0" i="0" sz="3200" u="none">
              <a:solidFill>
                <a:srgbClr val="000000"/>
              </a:solidFill>
              <a:latin typeface="Arial"/>
              <a:ea typeface="Arial"/>
              <a:cs typeface="Arial"/>
              <a:sym typeface="Arial"/>
            </a:endParaRPr>
          </a:p>
        </p:txBody>
      </p:sp>
      <p:pic>
        <p:nvPicPr>
          <p:cNvPr id="978" name="Google Shape;978;p10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979" name="Google Shape;979;p103"/>
          <p:cNvSpPr txBox="1"/>
          <p:nvPr/>
        </p:nvSpPr>
        <p:spPr>
          <a:xfrm>
            <a:off x="2497137" y="6392862"/>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descr="Star Schema" id="980" name="Google Shape;980;p103"/>
          <p:cNvPicPr preferRelativeResize="0"/>
          <p:nvPr/>
        </p:nvPicPr>
        <p:blipFill rotWithShape="1">
          <a:blip r:embed="rId4">
            <a:alphaModFix/>
          </a:blip>
          <a:srcRect b="0" l="0" r="0" t="0"/>
          <a:stretch/>
        </p:blipFill>
        <p:spPr>
          <a:xfrm>
            <a:off x="0" y="3270250"/>
            <a:ext cx="3425825" cy="3587750"/>
          </a:xfrm>
          <a:prstGeom prst="rect">
            <a:avLst/>
          </a:prstGeom>
          <a:noFill/>
          <a:ln>
            <a:noFill/>
          </a:ln>
        </p:spPr>
      </p:pic>
      <p:pic>
        <p:nvPicPr>
          <p:cNvPr id="981" name="Google Shape;981;p103"/>
          <p:cNvPicPr preferRelativeResize="0"/>
          <p:nvPr/>
        </p:nvPicPr>
        <p:blipFill rotWithShape="1">
          <a:blip r:embed="rId5">
            <a:alphaModFix/>
          </a:blip>
          <a:srcRect b="0" l="0" r="0" t="0"/>
          <a:stretch/>
        </p:blipFill>
        <p:spPr>
          <a:xfrm>
            <a:off x="4572000" y="2824162"/>
            <a:ext cx="3979862" cy="2116137"/>
          </a:xfrm>
          <a:prstGeom prst="rect">
            <a:avLst/>
          </a:prstGeom>
          <a:noFill/>
          <a:ln>
            <a:noFill/>
          </a:ln>
        </p:spPr>
      </p:pic>
      <p:sp>
        <p:nvSpPr>
          <p:cNvPr id="982" name="Google Shape;982;p10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descr="interatividade.bmp" id="983" name="Google Shape;983;p103"/>
          <p:cNvPicPr preferRelativeResize="0"/>
          <p:nvPr/>
        </p:nvPicPr>
        <p:blipFill rotWithShape="1">
          <a:blip r:embed="rId6">
            <a:alphaModFix/>
          </a:blip>
          <a:srcRect b="0" l="0" r="0" t="0"/>
          <a:stretch/>
        </p:blipFill>
        <p:spPr>
          <a:xfrm>
            <a:off x="5940429" y="4978050"/>
            <a:ext cx="2242075" cy="127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sp>
        <p:nvSpPr>
          <p:cNvPr id="588" name="Google Shape;588;p68"/>
          <p:cNvSpPr txBox="1"/>
          <p:nvPr>
            <p:ph idx="4294967295"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Objetivos</a:t>
            </a:r>
            <a:r>
              <a:rPr b="0" i="0" lang="en-US" sz="2800" u="none" cap="none" strike="noStrike">
                <a:solidFill>
                  <a:schemeClr val="dk1"/>
                </a:solidFill>
                <a:latin typeface="Arial"/>
                <a:ea typeface="Arial"/>
                <a:cs typeface="Arial"/>
                <a:sym typeface="Arial"/>
              </a:rPr>
              <a:t>:</a:t>
            </a:r>
            <a:endParaRPr/>
          </a:p>
          <a:p>
            <a:pPr indent="-143509" lvl="1" marL="742950" marR="0" rtl="0" algn="l">
              <a:lnSpc>
                <a:spcPct val="100000"/>
              </a:lnSpc>
              <a:spcBef>
                <a:spcPts val="560"/>
              </a:spcBef>
              <a:spcAft>
                <a:spcPts val="0"/>
              </a:spcAft>
              <a:buClr>
                <a:schemeClr val="accent2"/>
              </a:buClr>
              <a:buSzPts val="2240"/>
              <a:buFont typeface="Noto Sans Symbols"/>
              <a:buNone/>
            </a:pPr>
            <a:r>
              <a:t/>
            </a:r>
            <a:endParaRPr b="0" i="0" sz="2800" u="none" cap="none" strike="noStrike">
              <a:solidFill>
                <a:schemeClr val="dk1"/>
              </a:solidFill>
              <a:latin typeface="Arial"/>
              <a:ea typeface="Arial"/>
              <a:cs typeface="Arial"/>
              <a:sym typeface="Arial"/>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Entender os conceitos, características e regras de modelagem de dados – B.I</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Business Intelligence</a:t>
            </a:r>
            <a:r>
              <a:rPr b="0" i="0" lang="en-US" sz="2400" u="none" cap="none" strike="noStrike">
                <a:solidFill>
                  <a:schemeClr val="dk1"/>
                </a:solidFill>
                <a:latin typeface="Arial"/>
                <a:ea typeface="Arial"/>
                <a:cs typeface="Arial"/>
                <a:sym typeface="Arial"/>
              </a:rPr>
              <a:t>)</a:t>
            </a:r>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 Metodologia em que se utiliza um conjunto de ferramentas tecnológicas para transformar dados “aleatórios” em informações valiosíssimas para a empresa.</a:t>
            </a:r>
            <a:endParaRPr/>
          </a:p>
        </p:txBody>
      </p:sp>
      <p:pic>
        <p:nvPicPr>
          <p:cNvPr id="589" name="Google Shape;589;p6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590" name="Google Shape;590;p68"/>
          <p:cNvSpPr txBox="1"/>
          <p:nvPr/>
        </p:nvSpPr>
        <p:spPr>
          <a:xfrm>
            <a:off x="3124200" y="6248400"/>
            <a:ext cx="396875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591" name="Google Shape;591;p6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pic>
        <p:nvPicPr>
          <p:cNvPr id="988" name="Google Shape;988;p104"/>
          <p:cNvPicPr preferRelativeResize="0"/>
          <p:nvPr/>
        </p:nvPicPr>
        <p:blipFill rotWithShape="1">
          <a:blip r:embed="rId3">
            <a:alphaModFix/>
          </a:blip>
          <a:srcRect b="0" l="0" r="0" t="0"/>
          <a:stretch/>
        </p:blipFill>
        <p:spPr>
          <a:xfrm>
            <a:off x="157162" y="2924175"/>
            <a:ext cx="5400675" cy="3552825"/>
          </a:xfrm>
          <a:prstGeom prst="rect">
            <a:avLst/>
          </a:prstGeom>
          <a:noFill/>
          <a:ln>
            <a:noFill/>
          </a:ln>
        </p:spPr>
      </p:pic>
      <p:sp>
        <p:nvSpPr>
          <p:cNvPr id="989" name="Google Shape;989;p104"/>
          <p:cNvSpPr txBox="1"/>
          <p:nvPr>
            <p:ph type="title"/>
          </p:nvPr>
        </p:nvSpPr>
        <p:spPr>
          <a:xfrm>
            <a:off x="315912" y="436562"/>
            <a:ext cx="5616575" cy="720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rgbClr val="000000"/>
                </a:solidFill>
                <a:latin typeface="Arial"/>
                <a:ea typeface="Arial"/>
                <a:cs typeface="Arial"/>
                <a:sym typeface="Arial"/>
              </a:rPr>
              <a:t>Modelo Multidimensional </a:t>
            </a:r>
            <a:r>
              <a:rPr b="0" i="0" lang="en-US" sz="2000" u="none">
                <a:solidFill>
                  <a:srgbClr val="000000"/>
                </a:solidFill>
                <a:latin typeface="Arial"/>
                <a:ea typeface="Arial"/>
                <a:cs typeface="Arial"/>
                <a:sym typeface="Arial"/>
              </a:rPr>
              <a:t>  </a:t>
            </a:r>
            <a:endParaRPr/>
          </a:p>
        </p:txBody>
      </p:sp>
      <p:sp>
        <p:nvSpPr>
          <p:cNvPr id="990" name="Google Shape;990;p104"/>
          <p:cNvSpPr txBox="1"/>
          <p:nvPr>
            <p:ph idx="1" type="body"/>
          </p:nvPr>
        </p:nvSpPr>
        <p:spPr>
          <a:xfrm>
            <a:off x="252412" y="1135062"/>
            <a:ext cx="8639175" cy="16732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00007D"/>
              </a:buClr>
              <a:buSzPts val="100"/>
              <a:buFont typeface="Noto Sans Symbols"/>
              <a:buChar char="■"/>
            </a:pPr>
            <a:r>
              <a:rPr b="1" i="0" lang="en-US" sz="2000" u="none">
                <a:solidFill>
                  <a:srgbClr val="FF0000"/>
                </a:solidFill>
                <a:latin typeface="Arial"/>
                <a:ea typeface="Arial"/>
                <a:cs typeface="Arial"/>
                <a:sym typeface="Arial"/>
              </a:rPr>
              <a:t>tabela fato</a:t>
            </a:r>
            <a:r>
              <a:rPr b="0" i="0" lang="en-US" sz="2000" u="none">
                <a:solidFill>
                  <a:srgbClr val="FF0000"/>
                </a:solidFill>
                <a:latin typeface="Arial"/>
                <a:ea typeface="Arial"/>
                <a:cs typeface="Arial"/>
                <a:sym typeface="Arial"/>
              </a:rPr>
              <a:t> </a:t>
            </a:r>
            <a:r>
              <a:rPr b="0" i="0" lang="en-US" sz="2000" u="none">
                <a:solidFill>
                  <a:srgbClr val="000000"/>
                </a:solidFill>
                <a:latin typeface="Arial"/>
                <a:ea typeface="Arial"/>
                <a:cs typeface="Arial"/>
                <a:sym typeface="Arial"/>
              </a:rPr>
              <a:t>armazena o que ocorreu, é o fato propriamente dito, por isso ela tem esse nome, porque é o fato ocorrido. A tabela fato está sempre ligada a duas ou mais dimensões, não existe tabela fato com menos de duas dimensões.</a:t>
            </a:r>
            <a:endParaRPr b="0" i="0" sz="3200" u="none">
              <a:solidFill>
                <a:srgbClr val="000000"/>
              </a:solidFill>
              <a:latin typeface="Arial"/>
              <a:ea typeface="Arial"/>
              <a:cs typeface="Arial"/>
              <a:sym typeface="Arial"/>
            </a:endParaRPr>
          </a:p>
          <a:p>
            <a:pPr indent="-228600" lvl="0" marL="457200" marR="0" rtl="0" algn="l">
              <a:lnSpc>
                <a:spcPct val="100000"/>
              </a:lnSpc>
              <a:spcBef>
                <a:spcPts val="640"/>
              </a:spcBef>
              <a:spcAft>
                <a:spcPts val="0"/>
              </a:spcAft>
              <a:buClr>
                <a:schemeClr val="lt2"/>
              </a:buClr>
              <a:buSzPts val="2400"/>
              <a:buFont typeface="Noto Sans Symbols"/>
              <a:buNone/>
            </a:pPr>
            <a:r>
              <a:t/>
            </a:r>
            <a:endParaRPr b="0" i="0" sz="3200" u="none">
              <a:solidFill>
                <a:srgbClr val="000000"/>
              </a:solidFill>
              <a:latin typeface="Arial"/>
              <a:ea typeface="Arial"/>
              <a:cs typeface="Arial"/>
              <a:sym typeface="Arial"/>
            </a:endParaRPr>
          </a:p>
        </p:txBody>
      </p:sp>
      <p:pic>
        <p:nvPicPr>
          <p:cNvPr id="991" name="Google Shape;991;p104"/>
          <p:cNvPicPr preferRelativeResize="0"/>
          <p:nvPr/>
        </p:nvPicPr>
        <p:blipFill rotWithShape="1">
          <a:blip r:embed="rId4">
            <a:alphaModFix/>
          </a:blip>
          <a:srcRect b="0" l="0" r="0" t="0"/>
          <a:stretch/>
        </p:blipFill>
        <p:spPr>
          <a:xfrm>
            <a:off x="7235825" y="549275"/>
            <a:ext cx="1439862" cy="495300"/>
          </a:xfrm>
          <a:prstGeom prst="rect">
            <a:avLst/>
          </a:prstGeom>
          <a:noFill/>
          <a:ln>
            <a:noFill/>
          </a:ln>
        </p:spPr>
      </p:pic>
      <p:sp>
        <p:nvSpPr>
          <p:cNvPr id="992" name="Google Shape;992;p10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993" name="Google Shape;993;p104"/>
          <p:cNvPicPr preferRelativeResize="0"/>
          <p:nvPr/>
        </p:nvPicPr>
        <p:blipFill rotWithShape="1">
          <a:blip r:embed="rId5">
            <a:alphaModFix/>
          </a:blip>
          <a:srcRect b="0" l="0" r="0" t="0"/>
          <a:stretch/>
        </p:blipFill>
        <p:spPr>
          <a:xfrm>
            <a:off x="5740400" y="3057525"/>
            <a:ext cx="3151187" cy="2622550"/>
          </a:xfrm>
          <a:prstGeom prst="rect">
            <a:avLst/>
          </a:prstGeom>
          <a:noFill/>
          <a:ln>
            <a:noFill/>
          </a:ln>
        </p:spPr>
      </p:pic>
      <p:sp>
        <p:nvSpPr>
          <p:cNvPr id="994" name="Google Shape;994;p10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pic>
        <p:nvPicPr>
          <p:cNvPr id="999" name="Google Shape;999;p105"/>
          <p:cNvPicPr preferRelativeResize="0"/>
          <p:nvPr/>
        </p:nvPicPr>
        <p:blipFill rotWithShape="1">
          <a:blip r:embed="rId3">
            <a:alphaModFix/>
          </a:blip>
          <a:srcRect b="0" l="0" r="0" t="0"/>
          <a:stretch/>
        </p:blipFill>
        <p:spPr>
          <a:xfrm>
            <a:off x="0" y="3122612"/>
            <a:ext cx="5400675" cy="3552825"/>
          </a:xfrm>
          <a:prstGeom prst="rect">
            <a:avLst/>
          </a:prstGeom>
          <a:noFill/>
          <a:ln>
            <a:noFill/>
          </a:ln>
        </p:spPr>
      </p:pic>
      <p:sp>
        <p:nvSpPr>
          <p:cNvPr id="1000" name="Google Shape;1000;p105"/>
          <p:cNvSpPr txBox="1"/>
          <p:nvPr>
            <p:ph type="title"/>
          </p:nvPr>
        </p:nvSpPr>
        <p:spPr>
          <a:xfrm>
            <a:off x="315912" y="436562"/>
            <a:ext cx="5616575" cy="720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000" u="none">
                <a:solidFill>
                  <a:srgbClr val="000000"/>
                </a:solidFill>
                <a:latin typeface="Arial"/>
                <a:ea typeface="Arial"/>
                <a:cs typeface="Arial"/>
                <a:sym typeface="Arial"/>
              </a:rPr>
              <a:t>Modelo Multidimensional </a:t>
            </a:r>
            <a:r>
              <a:rPr b="0" i="0" lang="en-US" sz="2000" u="none">
                <a:solidFill>
                  <a:srgbClr val="000000"/>
                </a:solidFill>
                <a:latin typeface="Arial"/>
                <a:ea typeface="Arial"/>
                <a:cs typeface="Arial"/>
                <a:sym typeface="Arial"/>
              </a:rPr>
              <a:t>  </a:t>
            </a:r>
            <a:endParaRPr/>
          </a:p>
        </p:txBody>
      </p:sp>
      <p:sp>
        <p:nvSpPr>
          <p:cNvPr id="1001" name="Google Shape;1001;p105"/>
          <p:cNvSpPr txBox="1"/>
          <p:nvPr>
            <p:ph idx="1" type="body"/>
          </p:nvPr>
        </p:nvSpPr>
        <p:spPr>
          <a:xfrm>
            <a:off x="46037" y="1246187"/>
            <a:ext cx="8640762" cy="1674812"/>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00007D"/>
              </a:buClr>
              <a:buSzPts val="100"/>
              <a:buFont typeface="Noto Sans Symbols"/>
              <a:buChar char="■"/>
            </a:pPr>
            <a:r>
              <a:rPr b="0" i="0" lang="en-US" sz="2000" u="none">
                <a:solidFill>
                  <a:srgbClr val="000000"/>
                </a:solidFill>
                <a:latin typeface="Arial"/>
                <a:ea typeface="Arial"/>
                <a:cs typeface="Arial"/>
                <a:sym typeface="Arial"/>
              </a:rPr>
              <a:t>As </a:t>
            </a:r>
            <a:r>
              <a:rPr b="1" i="0" lang="en-US" sz="2000" u="none">
                <a:solidFill>
                  <a:srgbClr val="FF0000"/>
                </a:solidFill>
                <a:latin typeface="Arial"/>
                <a:ea typeface="Arial"/>
                <a:cs typeface="Arial"/>
                <a:sym typeface="Arial"/>
              </a:rPr>
              <a:t>tabelas dimensão</a:t>
            </a:r>
            <a:r>
              <a:rPr b="0" i="0" lang="en-US" sz="2000" u="none">
                <a:solidFill>
                  <a:srgbClr val="FF0000"/>
                </a:solidFill>
                <a:latin typeface="Arial"/>
                <a:ea typeface="Arial"/>
                <a:cs typeface="Arial"/>
                <a:sym typeface="Arial"/>
              </a:rPr>
              <a:t> </a:t>
            </a:r>
            <a:r>
              <a:rPr b="0" i="0" lang="en-US" sz="2000" u="none">
                <a:solidFill>
                  <a:srgbClr val="000000"/>
                </a:solidFill>
                <a:latin typeface="Arial"/>
                <a:ea typeface="Arial"/>
                <a:cs typeface="Arial"/>
                <a:sym typeface="Arial"/>
              </a:rPr>
              <a:t>contêm as características de um evento. Por exemplo, quando eu faço uma venda, quero saber por onde a venda foi feita, que produto foi vendido, ou para quem.  A </a:t>
            </a:r>
            <a:r>
              <a:rPr b="1" i="0" lang="en-US" sz="2000" u="none">
                <a:solidFill>
                  <a:srgbClr val="000000"/>
                </a:solidFill>
                <a:latin typeface="Arial"/>
                <a:ea typeface="Arial"/>
                <a:cs typeface="Arial"/>
                <a:sym typeface="Arial"/>
              </a:rPr>
              <a:t>fato</a:t>
            </a:r>
            <a:r>
              <a:rPr b="0" i="0" lang="en-US" sz="2000" u="none">
                <a:solidFill>
                  <a:srgbClr val="000000"/>
                </a:solidFill>
                <a:latin typeface="Arial"/>
                <a:ea typeface="Arial"/>
                <a:cs typeface="Arial"/>
                <a:sym typeface="Arial"/>
              </a:rPr>
              <a:t> é a principal tabela do Data Warehouse, e você pode ter uma ou mais tabelas fato.</a:t>
            </a:r>
            <a:endParaRPr b="0" i="0" sz="3200" u="none">
              <a:solidFill>
                <a:srgbClr val="000000"/>
              </a:solidFill>
              <a:latin typeface="Arial"/>
              <a:ea typeface="Arial"/>
              <a:cs typeface="Arial"/>
              <a:sym typeface="Arial"/>
            </a:endParaRPr>
          </a:p>
          <a:p>
            <a:pPr indent="-228600" lvl="0" marL="457200" marR="0" rtl="0" algn="l">
              <a:lnSpc>
                <a:spcPct val="100000"/>
              </a:lnSpc>
              <a:spcBef>
                <a:spcPts val="640"/>
              </a:spcBef>
              <a:spcAft>
                <a:spcPts val="0"/>
              </a:spcAft>
              <a:buClr>
                <a:schemeClr val="lt2"/>
              </a:buClr>
              <a:buSzPts val="2400"/>
              <a:buFont typeface="Noto Sans Symbols"/>
              <a:buNone/>
            </a:pPr>
            <a:r>
              <a:t/>
            </a:r>
            <a:endParaRPr b="0" i="0" sz="3200" u="none">
              <a:solidFill>
                <a:srgbClr val="000000"/>
              </a:solidFill>
              <a:latin typeface="Arial"/>
              <a:ea typeface="Arial"/>
              <a:cs typeface="Arial"/>
              <a:sym typeface="Arial"/>
            </a:endParaRPr>
          </a:p>
        </p:txBody>
      </p:sp>
      <p:pic>
        <p:nvPicPr>
          <p:cNvPr id="1002" name="Google Shape;1002;p105"/>
          <p:cNvPicPr preferRelativeResize="0"/>
          <p:nvPr/>
        </p:nvPicPr>
        <p:blipFill rotWithShape="1">
          <a:blip r:embed="rId4">
            <a:alphaModFix/>
          </a:blip>
          <a:srcRect b="0" l="0" r="0" t="0"/>
          <a:stretch/>
        </p:blipFill>
        <p:spPr>
          <a:xfrm>
            <a:off x="7235825" y="549275"/>
            <a:ext cx="1439862" cy="495300"/>
          </a:xfrm>
          <a:prstGeom prst="rect">
            <a:avLst/>
          </a:prstGeom>
          <a:noFill/>
          <a:ln>
            <a:noFill/>
          </a:ln>
        </p:spPr>
      </p:pic>
      <p:sp>
        <p:nvSpPr>
          <p:cNvPr id="1003" name="Google Shape;1003;p10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004" name="Google Shape;1004;p105"/>
          <p:cNvPicPr preferRelativeResize="0"/>
          <p:nvPr/>
        </p:nvPicPr>
        <p:blipFill rotWithShape="1">
          <a:blip r:embed="rId5">
            <a:alphaModFix/>
          </a:blip>
          <a:srcRect b="0" l="0" r="0" t="0"/>
          <a:stretch/>
        </p:blipFill>
        <p:spPr>
          <a:xfrm>
            <a:off x="5795962" y="3424237"/>
            <a:ext cx="3151187" cy="2622550"/>
          </a:xfrm>
          <a:prstGeom prst="rect">
            <a:avLst/>
          </a:prstGeom>
          <a:noFill/>
          <a:ln>
            <a:noFill/>
          </a:ln>
        </p:spPr>
      </p:pic>
      <p:sp>
        <p:nvSpPr>
          <p:cNvPr id="1005" name="Google Shape;1005;p10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6"/>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Principais vantagens do Business Intelligence</a:t>
            </a:r>
            <a:endParaRPr/>
          </a:p>
        </p:txBody>
      </p:sp>
      <p:sp>
        <p:nvSpPr>
          <p:cNvPr id="1012" name="Google Shape;1012;p10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descr="interatividade.bmp" id="1013" name="Google Shape;1013;p106"/>
          <p:cNvPicPr preferRelativeResize="0"/>
          <p:nvPr/>
        </p:nvPicPr>
        <p:blipFill rotWithShape="1">
          <a:blip r:embed="rId3">
            <a:alphaModFix/>
          </a:blip>
          <a:srcRect b="0" l="0" r="0" t="0"/>
          <a:stretch/>
        </p:blipFill>
        <p:spPr>
          <a:xfrm>
            <a:off x="6511925" y="1412875"/>
            <a:ext cx="2632075" cy="1490662"/>
          </a:xfrm>
          <a:prstGeom prst="rect">
            <a:avLst/>
          </a:prstGeom>
          <a:noFill/>
          <a:ln>
            <a:noFill/>
          </a:ln>
        </p:spPr>
      </p:pic>
      <p:pic>
        <p:nvPicPr>
          <p:cNvPr id="1014" name="Google Shape;1014;p106"/>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015" name="Google Shape;1015;p10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16" name="Google Shape;1016;p106"/>
          <p:cNvSpPr txBox="1"/>
          <p:nvPr/>
        </p:nvSpPr>
        <p:spPr>
          <a:xfrm>
            <a:off x="547687" y="1847850"/>
            <a:ext cx="8128000" cy="46513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Maior assertividade nas tomadas de decisão;</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Processo mais eficientes;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Melhoria no relacionamento com o cliente;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Aumento das receitas;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Maior vantagem competitiva;</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Gestão de risco mais aprimorada;</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Maior facilidade na identificação de falhas processuais;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Aumento da produtividade;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Redução de custos operacionais;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Aprimoramento das estratégias de marketing e de vendas.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07"/>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 Questionário</a:t>
            </a:r>
            <a:endParaRPr/>
          </a:p>
        </p:txBody>
      </p:sp>
      <p:sp>
        <p:nvSpPr>
          <p:cNvPr id="1022" name="Google Shape;1022;p10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023" name="Google Shape;1023;p10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024" name="Google Shape;1024;p10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25" name="Google Shape;1025;p107"/>
          <p:cNvSpPr txBox="1"/>
          <p:nvPr/>
        </p:nvSpPr>
        <p:spPr>
          <a:xfrm>
            <a:off x="2590800" y="6248400"/>
            <a:ext cx="57261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 Normalização de Dados - 4 e 5 FN</a:t>
            </a:r>
            <a:endParaRPr b="0" i="0" sz="1400" u="none" cap="none" strike="noStrike">
              <a:solidFill>
                <a:srgbClr val="000000"/>
              </a:solidFill>
              <a:latin typeface="Arial"/>
              <a:ea typeface="Arial"/>
              <a:cs typeface="Arial"/>
              <a:sym typeface="Arial"/>
            </a:endParaRPr>
          </a:p>
        </p:txBody>
      </p:sp>
      <p:sp>
        <p:nvSpPr>
          <p:cNvPr id="1026" name="Google Shape;1026;p10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0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032" name="Google Shape;1032;p108"/>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1033" name="Google Shape;1033;p108"/>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Questionário</a:t>
            </a:r>
            <a:endParaRPr b="0" i="0" sz="1400" u="none" cap="none" strike="noStrike">
              <a:solidFill>
                <a:srgbClr val="000000"/>
              </a:solidFill>
              <a:latin typeface="Arial"/>
              <a:ea typeface="Arial"/>
              <a:cs typeface="Arial"/>
              <a:sym typeface="Arial"/>
            </a:endParaRPr>
          </a:p>
        </p:txBody>
      </p:sp>
      <p:pic>
        <p:nvPicPr>
          <p:cNvPr id="1034" name="Google Shape;1034;p108"/>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1035" name="Google Shape;1035;p108"/>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1036" name="Google Shape;1036;p108"/>
          <p:cNvSpPr txBox="1"/>
          <p:nvPr/>
        </p:nvSpPr>
        <p:spPr>
          <a:xfrm>
            <a:off x="307975" y="5113337"/>
            <a:ext cx="1681200" cy="3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Nome + RA</a:t>
            </a:r>
            <a:endParaRPr b="0" i="0" sz="1400" u="none" cap="none" strike="noStrike">
              <a:solidFill>
                <a:srgbClr val="000000"/>
              </a:solidFill>
              <a:latin typeface="Arial"/>
              <a:ea typeface="Arial"/>
              <a:cs typeface="Arial"/>
              <a:sym typeface="Arial"/>
            </a:endParaRPr>
          </a:p>
        </p:txBody>
      </p:sp>
      <p:cxnSp>
        <p:nvCxnSpPr>
          <p:cNvPr id="1037" name="Google Shape;1037;p108"/>
          <p:cNvCxnSpPr/>
          <p:nvPr/>
        </p:nvCxnSpPr>
        <p:spPr>
          <a:xfrm flipH="1" rot="10800000">
            <a:off x="2051050" y="4724362"/>
            <a:ext cx="3968700" cy="576300"/>
          </a:xfrm>
          <a:prstGeom prst="straightConnector1">
            <a:avLst/>
          </a:prstGeom>
          <a:noFill/>
          <a:ln cap="flat" cmpd="sng" w="9525">
            <a:solidFill>
              <a:schemeClr val="dk1"/>
            </a:solidFill>
            <a:prstDash val="solid"/>
            <a:miter lim="800000"/>
            <a:headEnd len="sm" w="sm" type="none"/>
            <a:tailEnd len="med" w="med" type="triangle"/>
          </a:ln>
        </p:spPr>
      </p:cxnSp>
      <p:sp>
        <p:nvSpPr>
          <p:cNvPr id="1038" name="Google Shape;1038;p10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39" name="Google Shape;1039;p108"/>
          <p:cNvSpPr txBox="1"/>
          <p:nvPr/>
        </p:nvSpPr>
        <p:spPr>
          <a:xfrm>
            <a:off x="6421437" y="1817687"/>
            <a:ext cx="1989000" cy="3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https://kahoot.it/</a:t>
            </a:r>
            <a:endParaRPr b="0" i="0" sz="1400" u="none" cap="none" strike="noStrike">
              <a:solidFill>
                <a:srgbClr val="000000"/>
              </a:solidFill>
              <a:latin typeface="Arial"/>
              <a:ea typeface="Arial"/>
              <a:cs typeface="Arial"/>
              <a:sym typeface="Arial"/>
            </a:endParaRPr>
          </a:p>
        </p:txBody>
      </p:sp>
      <p:sp>
        <p:nvSpPr>
          <p:cNvPr id="1040" name="Google Shape;1040;p108"/>
          <p:cNvSpPr txBox="1"/>
          <p:nvPr/>
        </p:nvSpPr>
        <p:spPr>
          <a:xfrm>
            <a:off x="2354262" y="6237287"/>
            <a:ext cx="61293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 Normalização de Dados - 4 e 5 FN</a:t>
            </a:r>
            <a:endParaRPr b="0" i="0" sz="1400" u="none" cap="none" strike="noStrike">
              <a:solidFill>
                <a:srgbClr val="000000"/>
              </a:solidFill>
              <a:latin typeface="Arial"/>
              <a:ea typeface="Arial"/>
              <a:cs typeface="Arial"/>
              <a:sym typeface="Arial"/>
            </a:endParaRPr>
          </a:p>
        </p:txBody>
      </p:sp>
      <p:sp>
        <p:nvSpPr>
          <p:cNvPr id="1041" name="Google Shape;1041;p10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047" name="Google Shape;1047;p109"/>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1048" name="Google Shape;1048;p109"/>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Questionário</a:t>
            </a:r>
            <a:endParaRPr b="0" i="0" sz="1400" u="none" cap="none" strike="noStrike">
              <a:solidFill>
                <a:srgbClr val="000000"/>
              </a:solidFill>
              <a:latin typeface="Arial"/>
              <a:ea typeface="Arial"/>
              <a:cs typeface="Arial"/>
              <a:sym typeface="Arial"/>
            </a:endParaRPr>
          </a:p>
        </p:txBody>
      </p:sp>
      <p:sp>
        <p:nvSpPr>
          <p:cNvPr id="1049" name="Google Shape;1049;p10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50" name="Google Shape;1050;p109"/>
          <p:cNvSpPr txBox="1"/>
          <p:nvPr/>
        </p:nvSpPr>
        <p:spPr>
          <a:xfrm>
            <a:off x="2445287" y="6400812"/>
            <a:ext cx="61293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 Normalização de Dados - 4 e 5 FN</a:t>
            </a:r>
            <a:endParaRPr b="0" i="0" sz="1400" u="none" cap="none" strike="noStrike">
              <a:solidFill>
                <a:srgbClr val="000000"/>
              </a:solidFill>
              <a:latin typeface="Arial"/>
              <a:ea typeface="Arial"/>
              <a:cs typeface="Arial"/>
              <a:sym typeface="Arial"/>
            </a:endParaRPr>
          </a:p>
        </p:txBody>
      </p:sp>
      <p:sp>
        <p:nvSpPr>
          <p:cNvPr id="1051" name="Google Shape;1051;p10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052" name="Google Shape;1052;p109"/>
          <p:cNvPicPr preferRelativeResize="0"/>
          <p:nvPr/>
        </p:nvPicPr>
        <p:blipFill>
          <a:blip r:embed="rId4">
            <a:alphaModFix/>
          </a:blip>
          <a:stretch>
            <a:fillRect/>
          </a:stretch>
        </p:blipFill>
        <p:spPr>
          <a:xfrm>
            <a:off x="1320700" y="1354125"/>
            <a:ext cx="5946875" cy="5110489"/>
          </a:xfrm>
          <a:prstGeom prst="rect">
            <a:avLst/>
          </a:prstGeom>
          <a:noFill/>
          <a:ln>
            <a:noFill/>
          </a:ln>
        </p:spPr>
      </p:pic>
    </p:spTree>
  </p:cSld>
  <p:clrMapOvr>
    <a:masterClrMapping/>
  </p:clrMapOvr>
  <p:transition>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10"/>
          <p:cNvSpPr txBox="1"/>
          <p:nvPr>
            <p:ph type="ctrTitle"/>
          </p:nvPr>
        </p:nvSpPr>
        <p:spPr>
          <a:xfrm>
            <a:off x="1935162" y="1916112"/>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Exercício</a:t>
            </a:r>
            <a:endParaRPr/>
          </a:p>
        </p:txBody>
      </p:sp>
      <p:sp>
        <p:nvSpPr>
          <p:cNvPr id="1059" name="Google Shape;1059;p11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60" name="Google Shape;1060;p11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061" name="Google Shape;1061;p110"/>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11"/>
          <p:cNvSpPr txBox="1"/>
          <p:nvPr>
            <p:ph idx="4294967295" type="title"/>
          </p:nvPr>
        </p:nvSpPr>
        <p:spPr>
          <a:xfrm>
            <a:off x="395287" y="508000"/>
            <a:ext cx="69850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Arial"/>
                <a:ea typeface="Arial"/>
                <a:cs typeface="Arial"/>
                <a:sym typeface="Arial"/>
              </a:rPr>
              <a:t>Modelagem de Dados - Regras</a:t>
            </a:r>
            <a:endParaRPr/>
          </a:p>
        </p:txBody>
      </p:sp>
      <p:pic>
        <p:nvPicPr>
          <p:cNvPr id="1067" name="Google Shape;1067;p11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068" name="Google Shape;1068;p11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69" name="Google Shape;1069;p111"/>
          <p:cNvSpPr txBox="1"/>
          <p:nvPr/>
        </p:nvSpPr>
        <p:spPr>
          <a:xfrm>
            <a:off x="179387" y="1123950"/>
            <a:ext cx="8742362" cy="532447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Entidade é o objeto do mundo real que só vai ter informação do objeto.</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Toda Entidade tem um campo chave que diferencia e identifica.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Quando for um campo repetido estado civil solteiro cria uma tabela.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Quando o relacionamento é vários para vários cria uma tabela de relacionamento.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Toda chave estrangeira está relacionada com uma chave primária de outra tabela.  Dependência Funcional.</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Cardinalidade é a frequência do relacionamento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Todo campo chave tem a cardinalidade 1 x 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Nunca criar no campo data uma tabela. </a:t>
            </a:r>
            <a:endParaRPr b="0" i="0" sz="1400" u="none" cap="none" strike="noStrike">
              <a:solidFill>
                <a:srgbClr val="000000"/>
              </a:solidFill>
              <a:latin typeface="Arial"/>
              <a:ea typeface="Arial"/>
              <a:cs typeface="Arial"/>
              <a:sym typeface="Arial"/>
            </a:endParaRPr>
          </a:p>
        </p:txBody>
      </p:sp>
      <p:sp>
        <p:nvSpPr>
          <p:cNvPr id="1070" name="Google Shape;1070;p11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71" name="Google Shape;1071;p11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1072" name="Google Shape;1072;p11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12"/>
          <p:cNvSpPr txBox="1"/>
          <p:nvPr>
            <p:ph idx="4294967295" type="title"/>
          </p:nvPr>
        </p:nvSpPr>
        <p:spPr>
          <a:xfrm>
            <a:off x="250825" y="417500"/>
            <a:ext cx="61353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Conceitu</a:t>
            </a:r>
            <a:r>
              <a:rPr b="1" lang="en-US" sz="2000">
                <a:solidFill>
                  <a:srgbClr val="FF0000"/>
                </a:solidFill>
              </a:rPr>
              <a:t>al / Lógico / Físico</a:t>
            </a:r>
            <a:endParaRPr/>
          </a:p>
        </p:txBody>
      </p:sp>
      <p:sp>
        <p:nvSpPr>
          <p:cNvPr id="1080" name="Google Shape;1080;p112"/>
          <p:cNvSpPr txBox="1"/>
          <p:nvPr>
            <p:ph idx="4294967295" type="body"/>
          </p:nvPr>
        </p:nvSpPr>
        <p:spPr>
          <a:xfrm>
            <a:off x="323850" y="10033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lt2"/>
              </a:buClr>
              <a:buSzPts val="1200"/>
              <a:buFont typeface="Noto Sans Symbols"/>
              <a:buChar char="■"/>
            </a:pPr>
            <a:r>
              <a:rPr b="1" i="0" lang="en-US" sz="1600" u="none" cap="none" strike="noStrike">
                <a:solidFill>
                  <a:schemeClr val="dk1"/>
                </a:solidFill>
                <a:latin typeface="Arial"/>
                <a:ea typeface="Arial"/>
                <a:cs typeface="Arial"/>
                <a:sym typeface="Arial"/>
              </a:rPr>
              <a:t>Loja de Departamento</a:t>
            </a:r>
            <a:endParaRPr b="1" i="0" sz="1600" u="none" cap="none" strike="noStrike">
              <a:solidFill>
                <a:schemeClr val="dk1"/>
              </a:solidFill>
              <a:latin typeface="Arial"/>
              <a:ea typeface="Arial"/>
              <a:cs typeface="Arial"/>
              <a:sym typeface="Arial"/>
            </a:endParaRPr>
          </a:p>
          <a:p>
            <a:pPr indent="-342900" lvl="0" marL="342900" marR="0" rtl="0" algn="just">
              <a:lnSpc>
                <a:spcPct val="90000"/>
              </a:lnSpc>
              <a:spcBef>
                <a:spcPts val="320"/>
              </a:spcBef>
              <a:spcAft>
                <a:spcPts val="0"/>
              </a:spcAft>
              <a:buClr>
                <a:schemeClr val="lt2"/>
              </a:buClr>
              <a:buSzPts val="1200"/>
              <a:buFont typeface="Noto Sans Symbols"/>
              <a:buNone/>
            </a:pPr>
            <a:r>
              <a:t/>
            </a:r>
            <a:endParaRPr b="1" i="0" sz="1600" u="none" cap="none" strike="noStrike">
              <a:solidFill>
                <a:schemeClr val="dk1"/>
              </a:solidFill>
              <a:latin typeface="Arial"/>
              <a:ea typeface="Arial"/>
              <a:cs typeface="Arial"/>
              <a:sym typeface="Arial"/>
            </a:endParaRPr>
          </a:p>
          <a:p>
            <a:pPr indent="-342900" lvl="0" marL="342900" marR="0" rtl="0" algn="just">
              <a:lnSpc>
                <a:spcPct val="100000"/>
              </a:lnSpc>
              <a:spcBef>
                <a:spcPts val="280"/>
              </a:spcBef>
              <a:spcAft>
                <a:spcPts val="0"/>
              </a:spcAft>
              <a:buClr>
                <a:schemeClr val="lt2"/>
              </a:buClr>
              <a:buSzPts val="1050"/>
              <a:buFont typeface="Noto Sans Symbols"/>
              <a:buChar char="■"/>
            </a:pPr>
            <a:r>
              <a:rPr b="0" i="0" lang="en-US" sz="1400" u="none" cap="none" strike="noStrike">
                <a:solidFill>
                  <a:schemeClr val="dk1"/>
                </a:solidFill>
                <a:latin typeface="Arial"/>
                <a:ea typeface="Arial"/>
                <a:cs typeface="Arial"/>
                <a:sym typeface="Arial"/>
              </a:rPr>
              <a:t>Quer fazer um B.I. Business Inteligence para verificar as oportunidades, riscos</a:t>
            </a:r>
            <a:endParaRPr b="0" i="0" sz="1400" u="none" cap="none" strike="noStrike">
              <a:solidFill>
                <a:schemeClr val="dk1"/>
              </a:solidFill>
              <a:latin typeface="Arial"/>
              <a:ea typeface="Arial"/>
              <a:cs typeface="Arial"/>
              <a:sym typeface="Arial"/>
            </a:endParaRPr>
          </a:p>
          <a:p>
            <a:pPr indent="-342900" lvl="0" marL="342900" marR="0" rtl="0" algn="just">
              <a:lnSpc>
                <a:spcPct val="90000"/>
              </a:lnSpc>
              <a:spcBef>
                <a:spcPts val="280"/>
              </a:spcBef>
              <a:spcAft>
                <a:spcPts val="0"/>
              </a:spcAft>
              <a:buClr>
                <a:schemeClr val="lt2"/>
              </a:buClr>
              <a:buSzPts val="1050"/>
              <a:buFont typeface="Noto Sans Symbols"/>
              <a:buNone/>
            </a:pPr>
            <a:r>
              <a:t/>
            </a:r>
            <a:endParaRPr b="0" i="0" sz="1400" u="none" cap="none" strike="noStrike">
              <a:solidFill>
                <a:schemeClr val="dk1"/>
              </a:solidFill>
              <a:latin typeface="Arial"/>
              <a:ea typeface="Arial"/>
              <a:cs typeface="Arial"/>
              <a:sym typeface="Arial"/>
            </a:endParaRPr>
          </a:p>
          <a:p>
            <a:pPr indent="-285750" lvl="1" marL="742950" marR="0" rtl="0" algn="just">
              <a:lnSpc>
                <a:spcPct val="90000"/>
              </a:lnSpc>
              <a:spcBef>
                <a:spcPts val="280"/>
              </a:spcBef>
              <a:spcAft>
                <a:spcPts val="0"/>
              </a:spcAft>
              <a:buClr>
                <a:schemeClr val="accent2"/>
              </a:buClr>
              <a:buSzPts val="1120"/>
              <a:buFont typeface="Noto Sans Symbols"/>
              <a:buChar char="◻"/>
            </a:pPr>
            <a:r>
              <a:rPr b="1" i="0" lang="en-US" sz="1400" u="none" cap="none" strike="noStrike">
                <a:solidFill>
                  <a:schemeClr val="dk1"/>
                </a:solidFill>
                <a:latin typeface="Arial"/>
                <a:ea typeface="Arial"/>
                <a:cs typeface="Arial"/>
                <a:sym typeface="Arial"/>
              </a:rPr>
              <a:t>Requisito Funcional</a:t>
            </a:r>
            <a:endParaRPr/>
          </a:p>
          <a:p>
            <a:pPr indent="-228600" lvl="2" marL="1143000" marR="0" rtl="0" algn="just">
              <a:lnSpc>
                <a:spcPct val="9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Verificar as vendas</a:t>
            </a:r>
            <a:endParaRPr b="0" i="0" sz="1400" u="none" cap="none" strike="noStrike">
              <a:solidFill>
                <a:schemeClr val="dk1"/>
              </a:solidFill>
              <a:latin typeface="Arial"/>
              <a:ea typeface="Arial"/>
              <a:cs typeface="Arial"/>
              <a:sym typeface="Arial"/>
            </a:endParaRPr>
          </a:p>
          <a:p>
            <a:pPr indent="-285750" lvl="1" marL="742950" marR="0" rtl="0" algn="just">
              <a:lnSpc>
                <a:spcPct val="100000"/>
              </a:lnSpc>
              <a:spcBef>
                <a:spcPts val="280"/>
              </a:spcBef>
              <a:spcAft>
                <a:spcPts val="0"/>
              </a:spcAft>
              <a:buClr>
                <a:schemeClr val="accent2"/>
              </a:buClr>
              <a:buSzPts val="1120"/>
              <a:buFont typeface="Noto Sans Symbols"/>
              <a:buChar char="◻"/>
            </a:pPr>
            <a:r>
              <a:rPr b="1" i="0" lang="en-US" sz="1400" u="none" cap="none" strike="noStrike">
                <a:solidFill>
                  <a:schemeClr val="dk1"/>
                </a:solidFill>
                <a:latin typeface="Arial"/>
                <a:ea typeface="Arial"/>
                <a:cs typeface="Arial"/>
                <a:sym typeface="Arial"/>
              </a:rPr>
              <a:t>Dados levantados</a:t>
            </a:r>
            <a:r>
              <a:rPr b="0" i="0" lang="en-US" sz="1400" u="none" cap="none" strike="noStrike">
                <a:solidFill>
                  <a:schemeClr val="dk1"/>
                </a:solidFill>
                <a:latin typeface="Arial"/>
                <a:ea typeface="Arial"/>
                <a:cs typeface="Arial"/>
                <a:sym typeface="Arial"/>
              </a:rPr>
              <a:t>:</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Produto, valor, dt_venda</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Filial – loja</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Vendedor</a:t>
            </a:r>
            <a:endParaRPr b="0" i="0" sz="1400" u="none" cap="none" strike="noStrike">
              <a:solidFill>
                <a:schemeClr val="dk1"/>
              </a:solidFill>
              <a:latin typeface="Arial"/>
              <a:ea typeface="Arial"/>
              <a:cs typeface="Arial"/>
              <a:sym typeface="Arial"/>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Estado</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Cidade</a:t>
            </a:r>
            <a:endParaRPr/>
          </a:p>
          <a:p>
            <a:pPr indent="-170814" lvl="2" marL="1143000" marR="0" rtl="0" algn="just">
              <a:lnSpc>
                <a:spcPct val="100000"/>
              </a:lnSpc>
              <a:spcBef>
                <a:spcPts val="280"/>
              </a:spcBef>
              <a:spcAft>
                <a:spcPts val="0"/>
              </a:spcAft>
              <a:buClr>
                <a:schemeClr val="lt2"/>
              </a:buClr>
              <a:buSzPts val="910"/>
              <a:buFont typeface="Noto Sans Symbols"/>
              <a:buNone/>
            </a:pPr>
            <a:r>
              <a:t/>
            </a:r>
            <a:endParaRPr b="0" i="0" sz="1400" u="none" cap="none" strike="noStrike">
              <a:solidFill>
                <a:schemeClr val="dk1"/>
              </a:solidFill>
              <a:latin typeface="Arial"/>
              <a:ea typeface="Arial"/>
              <a:cs typeface="Arial"/>
              <a:sym typeface="Arial"/>
            </a:endParaRPr>
          </a:p>
          <a:p>
            <a:pPr indent="-285750" lvl="1" marL="742950" marR="0" rtl="0" algn="just">
              <a:lnSpc>
                <a:spcPct val="100000"/>
              </a:lnSpc>
              <a:spcBef>
                <a:spcPts val="280"/>
              </a:spcBef>
              <a:spcAft>
                <a:spcPts val="0"/>
              </a:spcAft>
              <a:buClr>
                <a:schemeClr val="accent2"/>
              </a:buClr>
              <a:buSzPts val="1120"/>
              <a:buFont typeface="Noto Sans Symbols"/>
              <a:buChar char="◻"/>
            </a:pPr>
            <a:r>
              <a:rPr b="1" i="0" lang="en-US" sz="1400" u="none" cap="none" strike="noStrike">
                <a:solidFill>
                  <a:schemeClr val="dk1"/>
                </a:solidFill>
                <a:latin typeface="Arial"/>
                <a:ea typeface="Arial"/>
                <a:cs typeface="Arial"/>
                <a:sym typeface="Arial"/>
              </a:rPr>
              <a:t>Regras de Negócio</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1 venda só tem um vendedor</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1 venda só tem uma loja</a:t>
            </a:r>
            <a:endParaRPr b="0" i="0" sz="1400" u="none" cap="none" strike="noStrike">
              <a:solidFill>
                <a:schemeClr val="dk1"/>
              </a:solidFill>
              <a:latin typeface="Arial"/>
              <a:ea typeface="Arial"/>
              <a:cs typeface="Arial"/>
              <a:sym typeface="Arial"/>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1 venda só tem um produto</a:t>
            </a:r>
            <a:endParaRPr/>
          </a:p>
          <a:p>
            <a:pPr indent="-228600" lvl="2" marL="1143000" marR="0" rtl="0" algn="just">
              <a:lnSpc>
                <a:spcPct val="100000"/>
              </a:lnSpc>
              <a:spcBef>
                <a:spcPts val="280"/>
              </a:spcBef>
              <a:spcAft>
                <a:spcPts val="0"/>
              </a:spcAft>
              <a:buClr>
                <a:schemeClr val="lt2"/>
              </a:buClr>
              <a:buSzPts val="910"/>
              <a:buFont typeface="Noto Sans Symbols"/>
              <a:buChar char="■"/>
            </a:pPr>
            <a:r>
              <a:rPr b="0" i="0" lang="en-US" sz="1400" u="none" cap="none" strike="noStrike">
                <a:solidFill>
                  <a:schemeClr val="dk1"/>
                </a:solidFill>
                <a:latin typeface="Arial"/>
                <a:ea typeface="Arial"/>
                <a:cs typeface="Arial"/>
                <a:sym typeface="Arial"/>
              </a:rPr>
              <a:t>1 venda só tem uma cidade e seu estado</a:t>
            </a:r>
            <a:endParaRPr b="0" i="0" sz="1400" u="none" cap="none" strike="noStrike">
              <a:solidFill>
                <a:schemeClr val="dk1"/>
              </a:solidFill>
              <a:latin typeface="Arial"/>
              <a:ea typeface="Arial"/>
              <a:cs typeface="Arial"/>
              <a:sym typeface="Arial"/>
            </a:endParaRPr>
          </a:p>
          <a:p>
            <a:pPr indent="-276225" lvl="0" marL="342900" marR="0" rtl="0" algn="l">
              <a:lnSpc>
                <a:spcPct val="100000"/>
              </a:lnSpc>
              <a:spcBef>
                <a:spcPts val="280"/>
              </a:spcBef>
              <a:spcAft>
                <a:spcPts val="0"/>
              </a:spcAft>
              <a:buClr>
                <a:schemeClr val="lt2"/>
              </a:buClr>
              <a:buSzPts val="1050"/>
              <a:buFont typeface="Noto Sans Symbols"/>
              <a:buNone/>
            </a:pPr>
            <a:r>
              <a:t/>
            </a:r>
            <a:endParaRPr b="0" i="0" sz="1400" u="none" cap="none" strike="noStrike">
              <a:solidFill>
                <a:schemeClr val="dk1"/>
              </a:solidFill>
              <a:latin typeface="Arial"/>
              <a:ea typeface="Arial"/>
              <a:cs typeface="Arial"/>
              <a:sym typeface="Arial"/>
            </a:endParaRPr>
          </a:p>
        </p:txBody>
      </p:sp>
      <p:pic>
        <p:nvPicPr>
          <p:cNvPr id="1081" name="Google Shape;1081;p11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082" name="Google Shape;1082;p11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83" name="Google Shape;1083;p112"/>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13"/>
          <p:cNvSpPr txBox="1"/>
          <p:nvPr>
            <p:ph idx="4294967295" type="title"/>
          </p:nvPr>
        </p:nvSpPr>
        <p:spPr>
          <a:xfrm>
            <a:off x="250825" y="417500"/>
            <a:ext cx="61353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Conceitu</a:t>
            </a:r>
            <a:r>
              <a:rPr b="1" lang="en-US" sz="2000">
                <a:solidFill>
                  <a:srgbClr val="FF0000"/>
                </a:solidFill>
              </a:rPr>
              <a:t>al  </a:t>
            </a:r>
            <a:endParaRPr/>
          </a:p>
        </p:txBody>
      </p:sp>
      <p:pic>
        <p:nvPicPr>
          <p:cNvPr id="1091" name="Google Shape;1091;p11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092" name="Google Shape;1092;p11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093" name="Google Shape;1093;p113"/>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094" name="Google Shape;1094;p113"/>
          <p:cNvPicPr preferRelativeResize="0"/>
          <p:nvPr/>
        </p:nvPicPr>
        <p:blipFill>
          <a:blip r:embed="rId4">
            <a:alphaModFix/>
          </a:blip>
          <a:stretch>
            <a:fillRect/>
          </a:stretch>
        </p:blipFill>
        <p:spPr>
          <a:xfrm>
            <a:off x="152400" y="1155800"/>
            <a:ext cx="8839201" cy="3760678"/>
          </a:xfrm>
          <a:prstGeom prst="rect">
            <a:avLst/>
          </a:prstGeom>
          <a:noFill/>
          <a:ln>
            <a:noFill/>
          </a:ln>
        </p:spPr>
      </p:pic>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9"/>
          <p:cNvSpPr txBox="1"/>
          <p:nvPr>
            <p:ph type="ctrTitle"/>
          </p:nvPr>
        </p:nvSpPr>
        <p:spPr>
          <a:xfrm>
            <a:off x="2916237" y="1916112"/>
            <a:ext cx="6019800" cy="1368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b="0" i="0" lang="en-US" sz="32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BI – Business Intelligence  </a:t>
            </a:r>
            <a:br>
              <a:rPr b="0" i="0" lang="en-US" sz="5400" u="none">
                <a:solidFill>
                  <a:srgbClr val="000000"/>
                </a:solidFill>
                <a:latin typeface="Arial"/>
                <a:ea typeface="Arial"/>
                <a:cs typeface="Arial"/>
                <a:sym typeface="Arial"/>
              </a:rPr>
            </a:br>
            <a:endParaRPr/>
          </a:p>
        </p:txBody>
      </p:sp>
      <p:sp>
        <p:nvSpPr>
          <p:cNvPr id="598" name="Google Shape;598;p6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599" name="Google Shape;599;p6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600" name="Google Shape;600;p6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14"/>
          <p:cNvSpPr txBox="1"/>
          <p:nvPr>
            <p:ph idx="4294967295" type="title"/>
          </p:nvPr>
        </p:nvSpPr>
        <p:spPr>
          <a:xfrm>
            <a:off x="250825" y="417500"/>
            <a:ext cx="61353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a:t>
            </a:r>
            <a:r>
              <a:rPr b="1" lang="en-US" sz="2000">
                <a:solidFill>
                  <a:srgbClr val="FF0000"/>
                </a:solidFill>
              </a:rPr>
              <a:t>Lógico</a:t>
            </a:r>
            <a:endParaRPr/>
          </a:p>
        </p:txBody>
      </p:sp>
      <p:pic>
        <p:nvPicPr>
          <p:cNvPr id="1102" name="Google Shape;1102;p11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103" name="Google Shape;1103;p11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104" name="Google Shape;1104;p114"/>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105" name="Google Shape;1105;p114"/>
          <p:cNvPicPr preferRelativeResize="0"/>
          <p:nvPr/>
        </p:nvPicPr>
        <p:blipFill>
          <a:blip r:embed="rId4">
            <a:alphaModFix/>
          </a:blip>
          <a:stretch>
            <a:fillRect/>
          </a:stretch>
        </p:blipFill>
        <p:spPr>
          <a:xfrm>
            <a:off x="152400" y="1353050"/>
            <a:ext cx="8839200" cy="3790673"/>
          </a:xfrm>
          <a:prstGeom prst="rect">
            <a:avLst/>
          </a:prstGeom>
          <a:noFill/>
          <a:ln>
            <a:noFill/>
          </a:ln>
        </p:spPr>
      </p:pic>
    </p:spTree>
  </p:cSld>
  <p:clrMapOvr>
    <a:masterClrMapping/>
  </p:clrMapOvr>
  <p:transition>
    <p:push/>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15"/>
          <p:cNvSpPr txBox="1"/>
          <p:nvPr>
            <p:ph idx="4294967295" type="title"/>
          </p:nvPr>
        </p:nvSpPr>
        <p:spPr>
          <a:xfrm>
            <a:off x="250825" y="417500"/>
            <a:ext cx="61353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a:t>
            </a:r>
            <a:r>
              <a:rPr b="1" lang="en-US" sz="2000">
                <a:solidFill>
                  <a:srgbClr val="FF0000"/>
                </a:solidFill>
              </a:rPr>
              <a:t>Físico</a:t>
            </a:r>
            <a:endParaRPr/>
          </a:p>
        </p:txBody>
      </p:sp>
      <p:pic>
        <p:nvPicPr>
          <p:cNvPr id="1113" name="Google Shape;1113;p11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114" name="Google Shape;1114;p1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115" name="Google Shape;1115;p115"/>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116" name="Google Shape;1116;p115"/>
          <p:cNvPicPr preferRelativeResize="0"/>
          <p:nvPr/>
        </p:nvPicPr>
        <p:blipFill>
          <a:blip r:embed="rId4">
            <a:alphaModFix/>
          </a:blip>
          <a:stretch>
            <a:fillRect/>
          </a:stretch>
        </p:blipFill>
        <p:spPr>
          <a:xfrm>
            <a:off x="1123450" y="1231650"/>
            <a:ext cx="6562725" cy="3895725"/>
          </a:xfrm>
          <a:prstGeom prst="rect">
            <a:avLst/>
          </a:prstGeom>
          <a:noFill/>
          <a:ln>
            <a:noFill/>
          </a:ln>
        </p:spPr>
      </p:pic>
    </p:spTree>
  </p:cSld>
  <p:clrMapOvr>
    <a:masterClrMapping/>
  </p:clrMapOvr>
  <p:transition>
    <p:push/>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16"/>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1123" name="Google Shape;1123;p116"/>
          <p:cNvSpPr txBox="1"/>
          <p:nvPr>
            <p:ph idx="1" type="body"/>
          </p:nvPr>
        </p:nvSpPr>
        <p:spPr>
          <a:xfrm>
            <a:off x="1547812" y="1628775"/>
            <a:ext cx="72723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Índice</a:t>
            </a:r>
            <a:endParaRPr/>
          </a:p>
          <a:p>
            <a:pPr indent="-342900" lvl="0" marL="342900" rtl="0" algn="l">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Constraints - Regras</a:t>
            </a:r>
            <a:endParaRPr/>
          </a:p>
          <a:p>
            <a:pPr indent="-342900" lvl="0" marL="342900" rtl="0" algn="l">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Tipo de SGBD</a:t>
            </a:r>
            <a:endParaRPr/>
          </a:p>
          <a:p>
            <a:pPr indent="-342900" lvl="0" marL="342900" rtl="0" algn="l">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Relacionamento</a:t>
            </a:r>
            <a:endParaRPr/>
          </a:p>
          <a:p>
            <a:pPr indent="-342900" lvl="0" marL="342900" rtl="0" algn="l">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Cardinalidade</a:t>
            </a:r>
            <a:endParaRPr/>
          </a:p>
          <a:p>
            <a:pPr indent="-342900" lvl="0" marL="342900" rtl="0" algn="l">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Exercício</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1124" name="Google Shape;1124;p11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125" name="Google Shape;1125;p11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1126" name="Google Shape;1126;p11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transition>
    <p:push/>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7"/>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1133" name="Google Shape;1133;p1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134" name="Google Shape;1134;p11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1135" name="Google Shape;1135;p117"/>
          <p:cNvSpPr txBox="1"/>
          <p:nvPr/>
        </p:nvSpPr>
        <p:spPr>
          <a:xfrm>
            <a:off x="3486150" y="3952875"/>
            <a:ext cx="4752975" cy="1944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Jose.wellington@uniceub.br</a:t>
            </a:r>
            <a:endParaRPr b="0" i="0" sz="1400" u="none" cap="none" strike="noStrike">
              <a:solidFill>
                <a:srgbClr val="000000"/>
              </a:solidFill>
              <a:latin typeface="Arial"/>
              <a:ea typeface="Arial"/>
              <a:cs typeface="Arial"/>
              <a:sym typeface="Arial"/>
            </a:endParaRPr>
          </a:p>
        </p:txBody>
      </p:sp>
      <p:pic>
        <p:nvPicPr>
          <p:cNvPr id="1136" name="Google Shape;1136;p11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0"/>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607" name="Google Shape;607;p7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sp>
        <p:nvSpPr>
          <p:cNvPr id="608" name="Google Shape;608;p70"/>
          <p:cNvSpPr txBox="1"/>
          <p:nvPr/>
        </p:nvSpPr>
        <p:spPr>
          <a:xfrm>
            <a:off x="468312" y="1628775"/>
            <a:ext cx="3311525" cy="25923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6350" lvl="0" marL="0" marR="0" rtl="0" algn="just">
              <a:lnSpc>
                <a:spcPct val="150000"/>
              </a:lnSpc>
              <a:spcBef>
                <a:spcPts val="300"/>
              </a:spcBef>
              <a:spcAft>
                <a:spcPts val="0"/>
              </a:spcAft>
              <a:buClr>
                <a:srgbClr val="00007D"/>
              </a:buClr>
              <a:buSzPts val="100"/>
              <a:buFont typeface="Noto Sans Symbols"/>
              <a:buChar char="■"/>
            </a:pPr>
            <a:r>
              <a:rPr b="0" i="0" lang="en-US" sz="1800" u="none" cap="none" strike="noStrike">
                <a:solidFill>
                  <a:srgbClr val="000000"/>
                </a:solidFill>
                <a:latin typeface="Arial"/>
                <a:ea typeface="Arial"/>
                <a:cs typeface="Arial"/>
                <a:sym typeface="Arial"/>
              </a:rPr>
              <a:t>Business Intelligence o </a:t>
            </a:r>
            <a:r>
              <a:rPr b="1" i="0" lang="en-US" sz="1800" u="none" cap="none" strike="noStrike">
                <a:solidFill>
                  <a:srgbClr val="000000"/>
                </a:solidFill>
                <a:latin typeface="Arial"/>
                <a:ea typeface="Arial"/>
                <a:cs typeface="Arial"/>
                <a:sym typeface="Arial"/>
              </a:rPr>
              <a:t>relacionamento entre os dados é automático</a:t>
            </a:r>
            <a:r>
              <a:rPr b="0" i="0" lang="en-US" sz="1800" u="none" cap="none" strike="noStrike">
                <a:solidFill>
                  <a:srgbClr val="000000"/>
                </a:solidFill>
                <a:latin typeface="Arial"/>
                <a:ea typeface="Arial"/>
                <a:cs typeface="Arial"/>
                <a:sym typeface="Arial"/>
              </a:rPr>
              <a:t>, extraído diretamente dos bancos de dados via interface. Desenvolvido sobre um </a:t>
            </a:r>
            <a:r>
              <a:rPr b="1" i="0" lang="en-US" sz="1800" u="none" cap="none" strike="noStrike">
                <a:solidFill>
                  <a:srgbClr val="000000"/>
                </a:solidFill>
                <a:latin typeface="Arial"/>
                <a:ea typeface="Arial"/>
                <a:cs typeface="Arial"/>
                <a:sym typeface="Arial"/>
              </a:rPr>
              <a:t>ambiente interativo e amigável</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609" name="Google Shape;609;p70"/>
          <p:cNvPicPr preferRelativeResize="0"/>
          <p:nvPr/>
        </p:nvPicPr>
        <p:blipFill rotWithShape="1">
          <a:blip r:embed="rId3">
            <a:alphaModFix/>
          </a:blip>
          <a:srcRect b="0" l="0" r="0" t="0"/>
          <a:stretch/>
        </p:blipFill>
        <p:spPr>
          <a:xfrm>
            <a:off x="5364162" y="4076700"/>
            <a:ext cx="3384550" cy="1949450"/>
          </a:xfrm>
          <a:prstGeom prst="rect">
            <a:avLst/>
          </a:prstGeom>
          <a:noFill/>
          <a:ln cap="flat" cmpd="sng" w="28575">
            <a:solidFill>
              <a:srgbClr val="A5A5A5">
                <a:alpha val="96470"/>
              </a:srgbClr>
            </a:solidFill>
            <a:prstDash val="solid"/>
            <a:miter lim="800000"/>
            <a:headEnd len="sm" w="sm" type="none"/>
            <a:tailEnd len="sm" w="sm" type="none"/>
          </a:ln>
        </p:spPr>
      </p:pic>
      <p:pic>
        <p:nvPicPr>
          <p:cNvPr descr="interatividade.bmp" id="610" name="Google Shape;610;p70"/>
          <p:cNvPicPr preferRelativeResize="0"/>
          <p:nvPr/>
        </p:nvPicPr>
        <p:blipFill rotWithShape="1">
          <a:blip r:embed="rId4">
            <a:alphaModFix/>
          </a:blip>
          <a:srcRect b="0" l="0" r="0" t="0"/>
          <a:stretch/>
        </p:blipFill>
        <p:spPr>
          <a:xfrm>
            <a:off x="3995737" y="1793875"/>
            <a:ext cx="3384550" cy="1917700"/>
          </a:xfrm>
          <a:prstGeom prst="rect">
            <a:avLst/>
          </a:prstGeom>
          <a:noFill/>
          <a:ln>
            <a:noFill/>
          </a:ln>
        </p:spPr>
      </p:pic>
      <p:pic>
        <p:nvPicPr>
          <p:cNvPr id="611" name="Google Shape;611;p70"/>
          <p:cNvPicPr preferRelativeResize="0"/>
          <p:nvPr/>
        </p:nvPicPr>
        <p:blipFill rotWithShape="1">
          <a:blip r:embed="rId5">
            <a:alphaModFix/>
          </a:blip>
          <a:srcRect b="0" l="0" r="0" t="0"/>
          <a:stretch/>
        </p:blipFill>
        <p:spPr>
          <a:xfrm>
            <a:off x="7481887" y="508000"/>
            <a:ext cx="1439862" cy="495300"/>
          </a:xfrm>
          <a:prstGeom prst="rect">
            <a:avLst/>
          </a:prstGeom>
          <a:noFill/>
          <a:ln>
            <a:noFill/>
          </a:ln>
        </p:spPr>
      </p:pic>
      <p:sp>
        <p:nvSpPr>
          <p:cNvPr id="612" name="Google Shape;612;p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1"/>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BI – Business Intelligence </a:t>
            </a:r>
            <a:endParaRPr/>
          </a:p>
        </p:txBody>
      </p:sp>
      <p:sp>
        <p:nvSpPr>
          <p:cNvPr id="619" name="Google Shape;619;p71"/>
          <p:cNvSpPr txBox="1"/>
          <p:nvPr/>
        </p:nvSpPr>
        <p:spPr>
          <a:xfrm>
            <a:off x="350975" y="6381600"/>
            <a:ext cx="6035100" cy="476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descr="interatividade.bmp" id="620" name="Google Shape;620;p71"/>
          <p:cNvPicPr preferRelativeResize="0"/>
          <p:nvPr/>
        </p:nvPicPr>
        <p:blipFill rotWithShape="1">
          <a:blip r:embed="rId3">
            <a:alphaModFix/>
          </a:blip>
          <a:srcRect b="0" l="0" r="0" t="0"/>
          <a:stretch/>
        </p:blipFill>
        <p:spPr>
          <a:xfrm>
            <a:off x="6553200" y="1143000"/>
            <a:ext cx="2420937" cy="1371600"/>
          </a:xfrm>
          <a:prstGeom prst="rect">
            <a:avLst/>
          </a:prstGeom>
          <a:noFill/>
          <a:ln>
            <a:noFill/>
          </a:ln>
        </p:spPr>
      </p:pic>
      <p:pic>
        <p:nvPicPr>
          <p:cNvPr id="621" name="Google Shape;621;p71"/>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622" name="Google Shape;622;p7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23" name="Google Shape;623;p71"/>
          <p:cNvSpPr txBox="1"/>
          <p:nvPr/>
        </p:nvSpPr>
        <p:spPr>
          <a:xfrm>
            <a:off x="214312" y="1628775"/>
            <a:ext cx="59420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https://www.youtube.com/watch?v=1Bo2pT8T-nc</a:t>
            </a:r>
            <a:endParaRPr b="0" i="0" sz="1400" u="none" cap="none" strike="noStrike">
              <a:solidFill>
                <a:srgbClr val="000000"/>
              </a:solidFill>
              <a:latin typeface="Arial"/>
              <a:ea typeface="Arial"/>
              <a:cs typeface="Arial"/>
              <a:sym typeface="Arial"/>
            </a:endParaRPr>
          </a:p>
        </p:txBody>
      </p:sp>
      <p:pic>
        <p:nvPicPr>
          <p:cNvPr descr="O Canal Make Sense apresenta um breve resumo sobre o Qlik Sense, uma poderosa ferramenta que ajuda a conhecer melhor sua empresa através de análises gráficas visuais e intuitivas.&#10;&#10;Para saber mais, entre em contato conosco em www.toccato.com.br " id="624" name="Google Shape;624;p71" title="Um breve resumo sobre o Qlik Sense!">
            <a:hlinkClick r:id="rId5"/>
          </p:cNvPr>
          <p:cNvPicPr preferRelativeResize="0"/>
          <p:nvPr/>
        </p:nvPicPr>
        <p:blipFill>
          <a:blip r:embed="rId6">
            <a:alphaModFix/>
          </a:blip>
          <a:stretch>
            <a:fillRect/>
          </a:stretch>
        </p:blipFill>
        <p:spPr>
          <a:xfrm>
            <a:off x="468300" y="2090425"/>
            <a:ext cx="5942026" cy="44565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2"/>
          <p:cNvSpPr txBox="1"/>
          <p:nvPr>
            <p:ph type="ctrTitle"/>
          </p:nvPr>
        </p:nvSpPr>
        <p:spPr>
          <a:xfrm>
            <a:off x="3492500" y="1989137"/>
            <a:ext cx="5038725" cy="14414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Conceitos Básicos</a:t>
            </a:r>
            <a:endParaRPr/>
          </a:p>
        </p:txBody>
      </p:sp>
      <p:sp>
        <p:nvSpPr>
          <p:cNvPr id="631" name="Google Shape;631;p7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32" name="Google Shape;632;p7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633" name="Google Shape;633;p7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639" name="Google Shape;639;p73"/>
          <p:cNvSpPr txBox="1"/>
          <p:nvPr>
            <p:ph idx="4294967295" type="ctrTitle"/>
          </p:nvPr>
        </p:nvSpPr>
        <p:spPr>
          <a:xfrm>
            <a:off x="0" y="1071562"/>
            <a:ext cx="77724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Dados </a:t>
            </a:r>
            <a:endParaRPr b="0" i="0" sz="4400" u="none" cap="none" strike="noStrike">
              <a:solidFill>
                <a:schemeClr val="dk1"/>
              </a:solidFill>
              <a:latin typeface="Arial"/>
              <a:ea typeface="Arial"/>
              <a:cs typeface="Arial"/>
              <a:sym typeface="Arial"/>
            </a:endParaRPr>
          </a:p>
        </p:txBody>
      </p:sp>
      <p:sp>
        <p:nvSpPr>
          <p:cNvPr id="640" name="Google Shape;640;p73"/>
          <p:cNvSpPr txBox="1"/>
          <p:nvPr/>
        </p:nvSpPr>
        <p:spPr>
          <a:xfrm>
            <a:off x="3633787" y="1628775"/>
            <a:ext cx="5330825" cy="9477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Os dados representam a matéria-prima a ser utilizada na produção de informações.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Uma definição bem simples de dado é "</a:t>
            </a:r>
            <a:r>
              <a:rPr b="1" i="0" lang="en-US" sz="2000" u="none" cap="none" strike="noStrike">
                <a:solidFill>
                  <a:srgbClr val="000000"/>
                </a:solidFill>
                <a:latin typeface="Arial"/>
                <a:ea typeface="Arial"/>
                <a:cs typeface="Arial"/>
                <a:sym typeface="Arial"/>
              </a:rPr>
              <a:t>uma abstração formal que pode ser representada e transformada por um computador</a:t>
            </a:r>
            <a:r>
              <a:rPr b="0" i="0" lang="en-US" sz="2000" u="none" cap="none" strike="noStrike">
                <a:solidFill>
                  <a:srgbClr val="000000"/>
                </a:solidFill>
                <a:latin typeface="Arial"/>
                <a:ea typeface="Arial"/>
                <a:cs typeface="Arial"/>
                <a:sym typeface="Arial"/>
              </a:rPr>
              <a:t>" (SETZER, 1999), ou seja a sequência de símbolos quantificados ou quantificáveis</a:t>
            </a: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641" name="Google Shape;641;p73"/>
          <p:cNvPicPr preferRelativeResize="0"/>
          <p:nvPr/>
        </p:nvPicPr>
        <p:blipFill rotWithShape="1">
          <a:blip r:embed="rId3">
            <a:alphaModFix/>
          </a:blip>
          <a:srcRect b="0" l="0" r="0" t="0"/>
          <a:stretch/>
        </p:blipFill>
        <p:spPr>
          <a:xfrm>
            <a:off x="200025" y="1803400"/>
            <a:ext cx="2312987" cy="2003425"/>
          </a:xfrm>
          <a:prstGeom prst="rect">
            <a:avLst/>
          </a:prstGeom>
          <a:noFill/>
          <a:ln>
            <a:noFill/>
          </a:ln>
        </p:spPr>
      </p:pic>
      <p:pic>
        <p:nvPicPr>
          <p:cNvPr id="642" name="Google Shape;642;p73"/>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sp>
        <p:nvSpPr>
          <p:cNvPr id="643" name="Google Shape;643;p7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Aula 12 - BI – Business Intelligence  </a:t>
            </a:r>
            <a:endParaRPr b="0" i="0" sz="1400" u="none" cap="none" strike="noStrike">
              <a:solidFill>
                <a:srgbClr val="000000"/>
              </a:solidFill>
              <a:latin typeface="Arial"/>
              <a:ea typeface="Arial"/>
              <a:cs typeface="Arial"/>
              <a:sym typeface="Arial"/>
            </a:endParaRPr>
          </a:p>
        </p:txBody>
      </p:sp>
      <p:pic>
        <p:nvPicPr>
          <p:cNvPr id="644" name="Google Shape;644;p73"/>
          <p:cNvPicPr preferRelativeResize="0"/>
          <p:nvPr/>
        </p:nvPicPr>
        <p:blipFill rotWithShape="1">
          <a:blip r:embed="rId5">
            <a:alphaModFix/>
          </a:blip>
          <a:srcRect b="0" l="0" r="0" t="0"/>
          <a:stretch/>
        </p:blipFill>
        <p:spPr>
          <a:xfrm>
            <a:off x="200025" y="4116387"/>
            <a:ext cx="3101975" cy="2003425"/>
          </a:xfrm>
          <a:prstGeom prst="rect">
            <a:avLst/>
          </a:prstGeom>
          <a:noFill/>
          <a:ln>
            <a:noFill/>
          </a:ln>
        </p:spPr>
      </p:pic>
    </p:spTree>
  </p:cSld>
  <p:clrMapOvr>
    <a:masterClrMapping/>
  </p:clrMapOvr>
  <p:transition>
    <p:push/>
  </p:transition>
</p:sld>
</file>

<file path=ppt/theme/theme1.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