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287000" cy="6445250"/>
  <p:notesSz cx="10287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6438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104" y="623607"/>
            <a:ext cx="4859655" cy="247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3609340"/>
            <a:ext cx="72009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1482407"/>
            <a:ext cx="4474845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1482407"/>
            <a:ext cx="4474845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02" y="0"/>
            <a:ext cx="10095576" cy="64293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95873"/>
            <a:ext cx="10287000" cy="1333500"/>
          </a:xfrm>
          <a:custGeom>
            <a:avLst/>
            <a:gdLst/>
            <a:ahLst/>
            <a:cxnLst/>
            <a:rect l="l" t="t" r="r" b="b"/>
            <a:pathLst>
              <a:path w="10287000" h="1333500">
                <a:moveTo>
                  <a:pt x="102869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33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3476" y="623607"/>
            <a:ext cx="4980047" cy="85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3001" y="1826361"/>
            <a:ext cx="8056880" cy="3218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5994082"/>
            <a:ext cx="329184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5994082"/>
            <a:ext cx="236601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5994082"/>
            <a:ext cx="236601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176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1195"/>
              </a:spcBef>
            </a:pPr>
            <a:r>
              <a:rPr dirty="0" spc="-434"/>
              <a:t>GlassDoor</a:t>
            </a:r>
            <a:r>
              <a:rPr dirty="0" spc="-600"/>
              <a:t> </a:t>
            </a:r>
            <a:r>
              <a:rPr dirty="0" spc="-25"/>
              <a:t>Job </a:t>
            </a:r>
            <a:r>
              <a:rPr dirty="0" spc="-365"/>
              <a:t>Listings</a:t>
            </a:r>
            <a:r>
              <a:rPr dirty="0" spc="-635"/>
              <a:t> </a:t>
            </a:r>
            <a:r>
              <a:rPr dirty="0" spc="-415"/>
              <a:t>Analysis</a:t>
            </a: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pc="-330"/>
              <a:t>April</a:t>
            </a:r>
            <a:r>
              <a:rPr dirty="0" spc="-635"/>
              <a:t> </a:t>
            </a:r>
            <a:r>
              <a:rPr dirty="0" spc="245"/>
              <a:t>-</a:t>
            </a:r>
            <a:r>
              <a:rPr dirty="0" spc="-635"/>
              <a:t> </a:t>
            </a:r>
            <a:r>
              <a:rPr dirty="0" spc="-465"/>
              <a:t>May</a:t>
            </a:r>
            <a:r>
              <a:rPr dirty="0" spc="-630"/>
              <a:t> </a:t>
            </a:r>
            <a:r>
              <a:rPr dirty="0" spc="-590"/>
              <a:t>'24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0" y="0"/>
            <a:ext cx="2571749" cy="64293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5104" y="3254789"/>
            <a:ext cx="1635760" cy="4483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-125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dirty="0" sz="27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Arial"/>
                <a:cs typeface="Arial"/>
              </a:rPr>
              <a:t>Scott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"/>
            <a:ext cx="10286999" cy="643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104" y="1462871"/>
            <a:ext cx="2355850" cy="1295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300" spc="-200">
                <a:latin typeface="Arial"/>
                <a:cs typeface="Arial"/>
              </a:rPr>
              <a:t>Links</a:t>
            </a:r>
            <a:endParaRPr sz="83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5104" y="2900034"/>
            <a:ext cx="8313420" cy="18681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795"/>
              </a:lnSpc>
              <a:spcBef>
                <a:spcPts val="114"/>
              </a:spcBef>
            </a:pPr>
            <a:r>
              <a:rPr dirty="0" sz="3450" spc="-37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345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4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45">
                <a:solidFill>
                  <a:srgbClr val="FFFFFF"/>
                </a:solidFill>
                <a:latin typeface="Lucida Sans Unicode"/>
                <a:cs typeface="Lucida Sans Unicode"/>
              </a:rPr>
              <a:t>download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8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85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5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3450">
              <a:latin typeface="Lucida Sans Unicode"/>
              <a:cs typeface="Lucida Sans Unicode"/>
            </a:endParaRPr>
          </a:p>
          <a:p>
            <a:pPr marL="12700" marR="492125">
              <a:lnSpc>
                <a:spcPts val="3450"/>
              </a:lnSpc>
              <a:spcBef>
                <a:spcPts val="345"/>
              </a:spcBef>
            </a:pPr>
            <a:r>
              <a:rPr dirty="0" sz="3450" spc="7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75">
                <a:solidFill>
                  <a:srgbClr val="FFFFFF"/>
                </a:solidFill>
                <a:latin typeface="Lucida Sans Unicode"/>
                <a:cs typeface="Lucida Sans Unicode"/>
              </a:rPr>
              <a:t>les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0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4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95">
                <a:solidFill>
                  <a:srgbClr val="FFFFFF"/>
                </a:solidFill>
                <a:latin typeface="Lucida Sans Unicode"/>
                <a:cs typeface="Lucida Sans Unicode"/>
              </a:rPr>
              <a:t>generate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45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40">
                <a:solidFill>
                  <a:srgbClr val="FFFFFF"/>
                </a:solidFill>
                <a:latin typeface="Lucida Sans Unicode"/>
                <a:cs typeface="Lucida Sans Unicode"/>
              </a:rPr>
              <a:t>graphs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6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4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450" spc="-240">
                <a:solidFill>
                  <a:srgbClr val="FFFFFF"/>
                </a:solidFill>
                <a:latin typeface="Lucida Sans Unicode"/>
                <a:cs typeface="Lucida Sans Unicode"/>
              </a:rPr>
              <a:t>Repo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8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345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25">
                <a:solidFill>
                  <a:srgbClr val="FFFFFF"/>
                </a:solidFill>
                <a:latin typeface="Lucida Sans Unicode"/>
                <a:cs typeface="Lucida Sans Unicode"/>
              </a:rPr>
              <a:t>document:</a:t>
            </a:r>
            <a:r>
              <a:rPr dirty="0" sz="34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210">
                <a:solidFill>
                  <a:srgbClr val="FFFFFF"/>
                </a:solidFill>
                <a:latin typeface="Lucida Sans Unicode"/>
                <a:cs typeface="Lucida Sans Unicode"/>
              </a:rPr>
              <a:t>GitHub</a:t>
            </a:r>
            <a:r>
              <a:rPr dirty="0" sz="345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330">
                <a:solidFill>
                  <a:srgbClr val="FFFFFF"/>
                </a:solidFill>
                <a:latin typeface="Lucida Sans Unicode"/>
                <a:cs typeface="Lucida Sans Unicode"/>
              </a:rPr>
              <a:t>- </a:t>
            </a:r>
            <a:r>
              <a:rPr dirty="0" sz="3450" spc="-355">
                <a:solidFill>
                  <a:srgbClr val="FFFFFF"/>
                </a:solidFill>
                <a:latin typeface="Lucida Sans Unicode"/>
                <a:cs typeface="Lucida Sans Unicode"/>
              </a:rPr>
              <a:t>phxdev1/job-</a:t>
            </a:r>
            <a:r>
              <a:rPr dirty="0" sz="3450" spc="-200">
                <a:solidFill>
                  <a:srgbClr val="FFFFFF"/>
                </a:solidFill>
                <a:latin typeface="Lucida Sans Unicode"/>
                <a:cs typeface="Lucida Sans Unicode"/>
              </a:rPr>
              <a:t>report-</a:t>
            </a:r>
            <a:r>
              <a:rPr dirty="0" sz="3450" spc="-235">
                <a:solidFill>
                  <a:srgbClr val="FFFFFF"/>
                </a:solidFill>
                <a:latin typeface="Lucida Sans Unicode"/>
                <a:cs typeface="Lucida Sans Unicode"/>
              </a:rPr>
              <a:t>may-</a:t>
            </a:r>
            <a:r>
              <a:rPr dirty="0" sz="3450" spc="-355">
                <a:solidFill>
                  <a:srgbClr val="FFFFFF"/>
                </a:solidFill>
                <a:latin typeface="Lucida Sans Unicode"/>
                <a:cs typeface="Lucida Sans Unicode"/>
              </a:rPr>
              <a:t>24</a:t>
            </a:r>
            <a:endParaRPr sz="3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287000" cy="6438900"/>
            <a:chOff x="0" y="0"/>
            <a:chExt cx="1028700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6999" cy="64389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619374" y="5048249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0"/>
                  </a:moveTo>
                  <a:lnTo>
                    <a:pt x="0" y="4762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 rot="2700000">
            <a:off x="2541219" y="5130576"/>
            <a:ext cx="23480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19600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 rot="2700000">
            <a:off x="4341444" y="5130576"/>
            <a:ext cx="23480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210299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 rot="2700000">
            <a:off x="6136457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010525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 rot="2700000">
            <a:off x="7936683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571749" y="461242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6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571749" y="397424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6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571749" y="333607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6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571749" y="269789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6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571749" y="205972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6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06475" y="1909007"/>
            <a:ext cx="1530350" cy="2823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Washington(DC)</a:t>
            </a:r>
            <a:endParaRPr sz="1600">
              <a:latin typeface="Arial"/>
              <a:cs typeface="Arial"/>
            </a:endParaRPr>
          </a:p>
          <a:p>
            <a:pPr algn="r" marL="327025" marR="5080" indent="-68580">
              <a:lnSpc>
                <a:spcPct val="2617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McClean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(VA)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Chantily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(VA)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Plano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(TX) Tampa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(FL)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2614612" y="1616811"/>
          <a:ext cx="6558280" cy="342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1076325"/>
                <a:gridCol w="723900"/>
                <a:gridCol w="361950"/>
                <a:gridCol w="3228975"/>
              </a:tblGrid>
              <a:tr h="20447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 gridSpan="5"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25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 gridSpan="4"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15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09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 gridSpan="3"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50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 gridSpan="2"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15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50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145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72" rIns="0" bIns="0" rtlCol="0" vert="horz">
            <a:spAutoFit/>
          </a:bodyPr>
          <a:lstStyle/>
          <a:p>
            <a:pPr marL="796290">
              <a:lnSpc>
                <a:spcPct val="100000"/>
              </a:lnSpc>
              <a:spcBef>
                <a:spcPts val="120"/>
              </a:spcBef>
            </a:pPr>
            <a:r>
              <a:rPr dirty="0" sz="2750" spc="-20">
                <a:latin typeface="Arial"/>
                <a:cs typeface="Arial"/>
              </a:rPr>
              <a:t>Job</a:t>
            </a:r>
            <a:r>
              <a:rPr dirty="0" sz="2750" spc="-145">
                <a:latin typeface="Arial"/>
                <a:cs typeface="Arial"/>
              </a:rPr>
              <a:t> </a:t>
            </a:r>
            <a:r>
              <a:rPr dirty="0" sz="2750" spc="-45">
                <a:latin typeface="Arial"/>
                <a:cs typeface="Arial"/>
              </a:rPr>
              <a:t>listings</a:t>
            </a:r>
            <a:r>
              <a:rPr dirty="0" sz="2750" spc="-14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by</a:t>
            </a:r>
            <a:r>
              <a:rPr dirty="0" sz="2750" spc="-140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location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287000" cy="6438900"/>
            <a:chOff x="0" y="0"/>
            <a:chExt cx="1028700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6999" cy="64389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228974" y="5048249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0"/>
                  </a:moveTo>
                  <a:lnTo>
                    <a:pt x="0" y="4762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 rot="2700000">
            <a:off x="3150819" y="5130576"/>
            <a:ext cx="23480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48175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 rot="2700000">
            <a:off x="4374332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667374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 rot="2700000">
            <a:off x="5593532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886575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 rot="2700000">
            <a:off x="6812733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115300" y="50482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 rot="2700000">
            <a:off x="8041458" y="5170741"/>
            <a:ext cx="306653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181349" y="1621573"/>
            <a:ext cx="52705" cy="3427095"/>
            <a:chOff x="3181349" y="1621573"/>
            <a:chExt cx="52705" cy="3427095"/>
          </a:xfrm>
        </p:grpSpPr>
        <p:sp>
          <p:nvSpPr>
            <p:cNvPr id="15" name="object 15" descr=""/>
            <p:cNvSpPr/>
            <p:nvPr/>
          </p:nvSpPr>
          <p:spPr>
            <a:xfrm>
              <a:off x="3181349" y="461242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81349" y="397424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81349" y="333607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81349" y="2697899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81349" y="20597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28974" y="1621573"/>
              <a:ext cx="0" cy="3427095"/>
            </a:xfrm>
            <a:custGeom>
              <a:avLst/>
              <a:gdLst/>
              <a:ahLst/>
              <a:cxnLst/>
              <a:rect l="l" t="t" r="r" b="b"/>
              <a:pathLst>
                <a:path w="0" h="3427095">
                  <a:moveTo>
                    <a:pt x="0" y="0"/>
                  </a:moveTo>
                  <a:lnTo>
                    <a:pt x="0" y="3426675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3228974" y="2469299"/>
            <a:ext cx="981075" cy="447675"/>
          </a:xfrm>
          <a:custGeom>
            <a:avLst/>
            <a:gdLst/>
            <a:ahLst/>
            <a:cxnLst/>
            <a:rect l="l" t="t" r="r" b="b"/>
            <a:pathLst>
              <a:path w="981075" h="447675">
                <a:moveTo>
                  <a:pt x="98107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81074" y="0"/>
                </a:lnTo>
                <a:lnTo>
                  <a:pt x="981074" y="447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228974" y="1831124"/>
            <a:ext cx="981075" cy="447675"/>
          </a:xfrm>
          <a:custGeom>
            <a:avLst/>
            <a:gdLst/>
            <a:ahLst/>
            <a:cxnLst/>
            <a:rect l="l" t="t" r="r" b="b"/>
            <a:pathLst>
              <a:path w="981075" h="447675">
                <a:moveTo>
                  <a:pt x="981074" y="447674"/>
                </a:moveTo>
                <a:lnTo>
                  <a:pt x="0" y="447674"/>
                </a:lnTo>
                <a:lnTo>
                  <a:pt x="0" y="0"/>
                </a:lnTo>
                <a:lnTo>
                  <a:pt x="981074" y="0"/>
                </a:lnTo>
                <a:lnTo>
                  <a:pt x="981074" y="447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1111101" y="1826361"/>
          <a:ext cx="8056880" cy="321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725"/>
                <a:gridCol w="985519"/>
                <a:gridCol w="502284"/>
                <a:gridCol w="107314"/>
                <a:gridCol w="4267199"/>
              </a:tblGrid>
              <a:tr h="456565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r>
                        <a:rPr dirty="0" sz="16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50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National</a:t>
                      </a:r>
                      <a:r>
                        <a:rPr dirty="0" sz="1600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Agencies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50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Aerospace</a:t>
                      </a:r>
                      <a:r>
                        <a:rPr dirty="0" sz="16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6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25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Consulting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254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6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 spc="-25">
                          <a:solidFill>
                            <a:srgbClr val="4E6986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solidFill>
                      <a:srgbClr val="FFFFFF"/>
                    </a:solidFill>
                  </a:tcPr>
                </a:tc>
              </a:tr>
              <a:tr h="211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72" rIns="0" bIns="0" rtlCol="0" vert="horz">
            <a:spAutoFit/>
          </a:bodyPr>
          <a:lstStyle/>
          <a:p>
            <a:pPr marL="861694">
              <a:lnSpc>
                <a:spcPct val="100000"/>
              </a:lnSpc>
              <a:spcBef>
                <a:spcPts val="120"/>
              </a:spcBef>
            </a:pPr>
            <a:r>
              <a:rPr dirty="0" sz="2750" spc="-20">
                <a:latin typeface="Arial"/>
                <a:cs typeface="Arial"/>
              </a:rPr>
              <a:t>Job</a:t>
            </a:r>
            <a:r>
              <a:rPr dirty="0" sz="2750" spc="-150">
                <a:latin typeface="Arial"/>
                <a:cs typeface="Arial"/>
              </a:rPr>
              <a:t> </a:t>
            </a:r>
            <a:r>
              <a:rPr dirty="0" sz="2750" spc="-30">
                <a:latin typeface="Arial"/>
                <a:cs typeface="Arial"/>
              </a:rPr>
              <a:t>listing</a:t>
            </a:r>
            <a:r>
              <a:rPr dirty="0" sz="2750" spc="-15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by</a:t>
            </a:r>
            <a:r>
              <a:rPr dirty="0" sz="2750" spc="-150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industry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287000" cy="6438900"/>
            <a:chOff x="0" y="0"/>
            <a:chExt cx="1028700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6999" cy="64388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2474"/>
              <a:ext cx="10286998" cy="49244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81623"/>
              <a:ext cx="10286999" cy="10477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71127" y="5696853"/>
            <a:ext cx="2952750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00" spc="-55">
                <a:solidFill>
                  <a:srgbClr val="FFFFFF"/>
                </a:solidFill>
                <a:latin typeface="Arial"/>
                <a:cs typeface="Arial"/>
              </a:rPr>
              <a:t>Commonly</a:t>
            </a:r>
            <a:r>
              <a:rPr dirty="0"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dirty="0" sz="2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27" y="5420628"/>
            <a:ext cx="9069070" cy="640080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70"/>
              </a:spcBef>
            </a:pPr>
            <a:r>
              <a:rPr dirty="0" sz="2200" spc="-15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22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000000"/>
                </a:solidFill>
                <a:latin typeface="Arial"/>
                <a:cs typeface="Arial"/>
              </a:rPr>
              <a:t>love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75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30">
                <a:solidFill>
                  <a:srgbClr val="000000"/>
                </a:solidFill>
                <a:latin typeface="Arial"/>
                <a:cs typeface="Arial"/>
              </a:rPr>
              <a:t>all,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but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000000"/>
                </a:solidFill>
                <a:latin typeface="Arial"/>
                <a:cs typeface="Arial"/>
              </a:rPr>
              <a:t>I'm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000000"/>
                </a:solidFill>
                <a:latin typeface="Arial"/>
                <a:cs typeface="Arial"/>
              </a:rPr>
              <a:t>going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55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000000"/>
                </a:solidFill>
                <a:latin typeface="Arial"/>
                <a:cs typeface="Arial"/>
              </a:rPr>
              <a:t>transpose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2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Arial"/>
                <a:cs typeface="Arial"/>
              </a:rPr>
              <a:t>that.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4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00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Arial"/>
                <a:cs typeface="Arial"/>
              </a:rPr>
              <a:t>very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right</a:t>
            </a:r>
            <a:r>
              <a:rPr dirty="0" sz="2200" spc="-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000000"/>
                </a:solidFill>
                <a:latin typeface="Arial"/>
                <a:cs typeface="Arial"/>
              </a:rPr>
              <a:t>side</a:t>
            </a:r>
            <a:r>
              <a:rPr dirty="0" sz="2200" spc="-1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dirty="0" sz="2200" spc="-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000000"/>
                </a:solidFill>
                <a:latin typeface="Arial"/>
                <a:cs typeface="Arial"/>
              </a:rPr>
              <a:t>hourly</a:t>
            </a:r>
            <a:r>
              <a:rPr dirty="0" sz="2200" spc="-1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55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200" spc="-1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200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200" spc="-1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Arial"/>
                <a:cs typeface="Arial"/>
              </a:rPr>
              <a:t>ignored.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0286999" cy="6438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390"/>
              <a:t>Experience</a:t>
            </a:r>
            <a:r>
              <a:rPr dirty="0" spc="-615"/>
              <a:t> </a:t>
            </a:r>
            <a:r>
              <a:rPr dirty="0" spc="-505"/>
              <a:t>Level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477" y="1918716"/>
            <a:ext cx="3948215" cy="349606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72525" y="1814387"/>
            <a:ext cx="66548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89410" y="3445933"/>
            <a:ext cx="66548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06151" y="3749222"/>
            <a:ext cx="70358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10+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9251" y="2199017"/>
            <a:ext cx="66548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Unknown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46791" y="3489282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34.3%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81760" y="4752614"/>
            <a:ext cx="1312545" cy="7581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64235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28.9%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6-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97672" y="3695837"/>
            <a:ext cx="24765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25">
                <a:solidFill>
                  <a:srgbClr val="4E6986"/>
                </a:solidFill>
                <a:latin typeface="Arial"/>
                <a:cs typeface="Arial"/>
              </a:rPr>
              <a:t>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23223" y="2300427"/>
            <a:ext cx="1477010" cy="5499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113790">
              <a:lnSpc>
                <a:spcPct val="100000"/>
              </a:lnSpc>
              <a:spcBef>
                <a:spcPts val="720"/>
              </a:spcBef>
            </a:pPr>
            <a:r>
              <a:rPr dirty="0" sz="1200" spc="-20">
                <a:solidFill>
                  <a:srgbClr val="4E6986"/>
                </a:solidFill>
                <a:latin typeface="Arial"/>
                <a:cs typeface="Arial"/>
              </a:rPr>
              <a:t>6.5%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22.4%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10286999" cy="64388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11919" y="2719107"/>
            <a:ext cx="4215765" cy="850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400" spc="-459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dirty="0" sz="54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525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8298" y="941373"/>
            <a:ext cx="375285" cy="2101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20">
                <a:solidFill>
                  <a:srgbClr val="4E6986"/>
                </a:solidFill>
                <a:latin typeface="Arial"/>
                <a:cs typeface="Arial"/>
              </a:rPr>
              <a:t>8.8%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14196" y="1363524"/>
            <a:ext cx="37528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20">
                <a:solidFill>
                  <a:srgbClr val="4E6986"/>
                </a:solidFill>
                <a:latin typeface="Arial"/>
                <a:cs typeface="Arial"/>
              </a:rPr>
              <a:t>9.4%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98860" y="2218890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12.3%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12095" y="3293448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16.4%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64810" y="3526926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17.5%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87242" y="2428361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17.5%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07284" y="1557340"/>
            <a:ext cx="37528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20">
                <a:solidFill>
                  <a:srgbClr val="4E6986"/>
                </a:solidFill>
                <a:latin typeface="Arial"/>
                <a:cs typeface="Arial"/>
              </a:rPr>
              <a:t>3.5%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93184" y="1027865"/>
            <a:ext cx="54610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solidFill>
                  <a:srgbClr val="4E6986"/>
                </a:solidFill>
                <a:latin typeface="Arial"/>
                <a:cs typeface="Arial"/>
              </a:rPr>
              <a:t>14.67%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33675" y="4344628"/>
            <a:ext cx="1923414" cy="147129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5001 to 10000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(8.8%)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1001 to 5000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(9.4%)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201 to 500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(12.3%)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51 to 201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(16.4%)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1 to 50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(17.5%)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100000+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(17.5%)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501 to 1000 Employees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(3.5%)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Unknown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(14.67%)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10286999" cy="64388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130799" y="1071089"/>
            <a:ext cx="4389755" cy="41973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57810" indent="-245110">
              <a:lnSpc>
                <a:spcPct val="100000"/>
              </a:lnSpc>
              <a:spcBef>
                <a:spcPts val="515"/>
              </a:spcBef>
              <a:buFont typeface="Arial"/>
              <a:buAutoNum type="arabicPeriod"/>
              <a:tabLst>
                <a:tab pos="257810" algn="l"/>
              </a:tabLst>
            </a:pP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Technical</a:t>
            </a:r>
            <a:r>
              <a:rPr dirty="0" sz="1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r>
              <a:rPr dirty="0" sz="1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Pro</a:t>
            </a:r>
            <a:r>
              <a:rPr dirty="0" sz="1400" spc="3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ciency:</a:t>
            </a:r>
            <a:endParaRPr sz="1400">
              <a:latin typeface="Lucida Sans Unicode"/>
              <a:cs typeface="Lucida Sans Unicode"/>
            </a:endParaRPr>
          </a:p>
          <a:p>
            <a:pPr lvl="1" marL="499745" marR="652145" indent="-307975">
              <a:lnSpc>
                <a:spcPts val="1430"/>
              </a:lnSpc>
              <a:spcBef>
                <a:spcPts val="675"/>
              </a:spcBef>
              <a:buAutoNum type="arabicPeriod"/>
              <a:tabLst>
                <a:tab pos="503555" algn="l"/>
              </a:tabLst>
            </a:pP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Highlight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ServiceNow 	development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implementation.</a:t>
            </a:r>
            <a:endParaRPr sz="1400">
              <a:latin typeface="Arial"/>
              <a:cs typeface="Arial"/>
            </a:endParaRPr>
          </a:p>
          <a:p>
            <a:pPr lvl="1" marL="499745" marR="509905" indent="-307975">
              <a:lnSpc>
                <a:spcPts val="1430"/>
              </a:lnSpc>
              <a:spcBef>
                <a:spcPts val="590"/>
              </a:spcBef>
              <a:buAutoNum type="arabicPeriod"/>
              <a:tabLst>
                <a:tab pos="503555" algn="l"/>
              </a:tabLst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Mention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speci</a:t>
            </a:r>
            <a:r>
              <a:rPr dirty="0" sz="14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ServiceNow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worked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  <a:p>
            <a:pPr algn="just" lvl="1" marL="499745" marR="172085" indent="-307975">
              <a:lnSpc>
                <a:spcPts val="1430"/>
              </a:lnSpc>
              <a:spcBef>
                <a:spcPts val="665"/>
              </a:spcBef>
              <a:buAutoNum type="arabicPeriod"/>
              <a:tabLst>
                <a:tab pos="503555" algn="l"/>
              </a:tabLst>
            </a:pP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Include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technologies,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JavaScript,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0">
                <a:solidFill>
                  <a:srgbClr val="FFFFFF"/>
                </a:solidFill>
                <a:latin typeface="Arial"/>
                <a:cs typeface="Arial"/>
              </a:rPr>
              <a:t>HTML,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CSS,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REST/SOAP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APIs.</a:t>
            </a:r>
            <a:endParaRPr sz="1400">
              <a:latin typeface="Arial"/>
              <a:cs typeface="Arial"/>
            </a:endParaRPr>
          </a:p>
          <a:p>
            <a:pPr lvl="1" marL="499745" marR="31115" indent="-307975">
              <a:lnSpc>
                <a:spcPts val="1420"/>
              </a:lnSpc>
              <a:spcBef>
                <a:spcPts val="595"/>
              </a:spcBef>
              <a:buAutoNum type="arabicPeriod"/>
              <a:tabLst>
                <a:tab pos="503555" algn="l"/>
              </a:tabLst>
            </a:pP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Emphasize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integration.</a:t>
            </a:r>
            <a:endParaRPr sz="14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420"/>
              </a:spcBef>
              <a:buFont typeface="Arial"/>
              <a:buAutoNum type="arabicPeriod"/>
              <a:tabLst>
                <a:tab pos="255904" algn="l"/>
              </a:tabLst>
            </a:pP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Education</a:t>
            </a:r>
            <a:r>
              <a:rPr dirty="0" sz="1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Certi</a:t>
            </a:r>
            <a:r>
              <a:rPr dirty="0" sz="1400" spc="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cations:</a:t>
            </a:r>
            <a:endParaRPr sz="1400">
              <a:latin typeface="Lucida Sans Unicode"/>
              <a:cs typeface="Lucida Sans Unicode"/>
            </a:endParaRPr>
          </a:p>
          <a:p>
            <a:pPr lvl="1" marL="499745" marR="123825" indent="-307975">
              <a:lnSpc>
                <a:spcPts val="1430"/>
              </a:lnSpc>
              <a:spcBef>
                <a:spcPts val="600"/>
              </a:spcBef>
              <a:buAutoNum type="arabicPeriod"/>
              <a:tabLst>
                <a:tab pos="503555" algn="l"/>
              </a:tabLst>
            </a:pP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background,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degrees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endParaRPr sz="1400">
              <a:latin typeface="Arial"/>
              <a:cs typeface="Arial"/>
            </a:endParaRPr>
          </a:p>
          <a:p>
            <a:pPr marL="503555">
              <a:lnSpc>
                <a:spcPts val="1415"/>
              </a:lnSpc>
            </a:pPr>
            <a:r>
              <a:rPr dirty="0" sz="14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elds.</a:t>
            </a:r>
            <a:endParaRPr sz="1400">
              <a:latin typeface="Arial"/>
              <a:cs typeface="Arial"/>
            </a:endParaRPr>
          </a:p>
          <a:p>
            <a:pPr lvl="1" marL="503555" marR="5080" indent="-303530">
              <a:lnSpc>
                <a:spcPts val="1430"/>
              </a:lnSpc>
              <a:spcBef>
                <a:spcPts val="600"/>
              </a:spcBef>
              <a:buAutoNum type="arabicPeriod" startAt="2"/>
              <a:tabLst>
                <a:tab pos="503555" algn="l"/>
                <a:tab pos="50800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relevant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certi</a:t>
            </a:r>
            <a:r>
              <a:rPr dirty="0" sz="1400" spc="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cations,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ServiceNow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Certi</a:t>
            </a:r>
            <a:r>
              <a:rPr dirty="0" sz="14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ServiceNow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Certi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Administrator.</a:t>
            </a:r>
            <a:endParaRPr sz="1400">
              <a:latin typeface="Arial"/>
              <a:cs typeface="Arial"/>
            </a:endParaRPr>
          </a:p>
          <a:p>
            <a:pPr lvl="1" marL="503555" marR="97790" indent="-300990">
              <a:lnSpc>
                <a:spcPts val="1430"/>
              </a:lnSpc>
              <a:spcBef>
                <a:spcPts val="660"/>
              </a:spcBef>
              <a:buAutoNum type="arabicPeriod" startAt="2"/>
              <a:tabLst>
                <a:tab pos="503555" algn="l"/>
                <a:tab pos="51054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Mention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courses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ServiceNow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development.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27435" y="2033307"/>
            <a:ext cx="2360930" cy="850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400" spc="-575">
                <a:solidFill>
                  <a:srgbClr val="FFFFFF"/>
                </a:solidFill>
                <a:latin typeface="Verdana"/>
                <a:cs typeface="Verdana"/>
              </a:rPr>
              <a:t>Resume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54323" y="4152896"/>
            <a:ext cx="3117850" cy="57150"/>
          </a:xfrm>
          <a:custGeom>
            <a:avLst/>
            <a:gdLst/>
            <a:ahLst/>
            <a:cxnLst/>
            <a:rect l="l" t="t" r="r" b="b"/>
            <a:pathLst>
              <a:path w="3117850" h="57150">
                <a:moveTo>
                  <a:pt x="0" y="0"/>
                </a:moveTo>
                <a:lnTo>
                  <a:pt x="3117651" y="0"/>
                </a:lnTo>
                <a:lnTo>
                  <a:pt x="311765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41623" y="2719107"/>
            <a:ext cx="3147060" cy="15462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998855">
              <a:lnSpc>
                <a:spcPts val="5980"/>
              </a:lnSpc>
              <a:spcBef>
                <a:spcPts val="115"/>
              </a:spcBef>
            </a:pPr>
            <a:r>
              <a:rPr dirty="0" sz="5400" spc="-42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endParaRPr sz="5400">
              <a:latin typeface="Verdana"/>
              <a:cs typeface="Verdana"/>
            </a:endParaRPr>
          </a:p>
          <a:p>
            <a:pPr marL="12700">
              <a:lnSpc>
                <a:spcPts val="5980"/>
              </a:lnSpc>
            </a:pPr>
            <a:r>
              <a:rPr dirty="0" sz="5400" spc="-525" i="1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"/>
            <a:ext cx="10286999" cy="64388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55104" y="861539"/>
            <a:ext cx="6035040" cy="46164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515"/>
              </a:spcBef>
              <a:buFont typeface="Arial"/>
              <a:buAutoNum type="arabicPeriod" startAt="3"/>
              <a:tabLst>
                <a:tab pos="255904" algn="l"/>
              </a:tabLst>
            </a:pP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Professional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Experience:</a:t>
            </a:r>
            <a:endParaRPr sz="1400">
              <a:latin typeface="Lucida Sans Unicode"/>
              <a:cs typeface="Lucida Sans Unicode"/>
            </a:endParaRPr>
          </a:p>
          <a:p>
            <a:pPr lvl="1" marL="499745" marR="66675" indent="-307975">
              <a:lnSpc>
                <a:spcPts val="1350"/>
              </a:lnSpc>
              <a:spcBef>
                <a:spcPts val="740"/>
              </a:spcBef>
              <a:buAutoNum type="arabicPeriod"/>
              <a:tabLst>
                <a:tab pos="503555" algn="l"/>
              </a:tabLst>
            </a:pP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experience,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focusing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ServiceNow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solutions.</a:t>
            </a:r>
            <a:endParaRPr sz="1400">
              <a:latin typeface="Arial"/>
              <a:cs typeface="Arial"/>
            </a:endParaRPr>
          </a:p>
          <a:p>
            <a:pPr lvl="1" marL="503555" marR="5080" indent="-300990">
              <a:lnSpc>
                <a:spcPts val="1430"/>
              </a:lnSpc>
              <a:spcBef>
                <a:spcPts val="685"/>
              </a:spcBef>
              <a:buAutoNum type="arabicPeriod"/>
              <a:tabLst>
                <a:tab pos="503555" algn="l"/>
                <a:tab pos="51054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speci</a:t>
            </a:r>
            <a:r>
              <a:rPr dirty="0" sz="14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you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worked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on,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scope,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role,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outcomes.</a:t>
            </a:r>
            <a:endParaRPr sz="1400">
              <a:latin typeface="Arial"/>
              <a:cs typeface="Arial"/>
            </a:endParaRPr>
          </a:p>
          <a:p>
            <a:pPr lvl="1" marL="503555" marR="62230" indent="-298450">
              <a:lnSpc>
                <a:spcPts val="1430"/>
              </a:lnSpc>
              <a:spcBef>
                <a:spcPts val="590"/>
              </a:spcBef>
              <a:buAutoNum type="arabicPeriod"/>
              <a:tabLst>
                <a:tab pos="503555" algn="l"/>
                <a:tab pos="51308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Highlight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collaboratively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developers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stakeholders.</a:t>
            </a:r>
            <a:endParaRPr sz="14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409"/>
              </a:spcBef>
              <a:buFont typeface="Arial"/>
              <a:buAutoNum type="arabicPeriod" startAt="3"/>
              <a:tabLst>
                <a:tab pos="255904" algn="l"/>
              </a:tabLst>
            </a:pP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Problem-Solving</a:t>
            </a:r>
            <a:r>
              <a:rPr dirty="0" sz="14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Innovation:</a:t>
            </a:r>
            <a:endParaRPr sz="1400">
              <a:latin typeface="Lucida Sans Unicode"/>
              <a:cs typeface="Lucida Sans Unicode"/>
            </a:endParaRPr>
          </a:p>
          <a:p>
            <a:pPr lvl="1" marL="499745" marR="337820" indent="-307975">
              <a:lnSpc>
                <a:spcPts val="1430"/>
              </a:lnSpc>
              <a:spcBef>
                <a:spcPts val="600"/>
              </a:spcBef>
              <a:buAutoNum type="arabicPeriod"/>
              <a:tabLst>
                <a:tab pos="503555" algn="l"/>
              </a:tabLst>
            </a:pP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innovative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optimize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processes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business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lvl="1" marL="257810" marR="672465" indent="-52705">
              <a:lnSpc>
                <a:spcPct val="120500"/>
              </a:lnSpc>
              <a:spcBef>
                <a:spcPts val="65"/>
              </a:spcBef>
              <a:buAutoNum type="arabicPeriod"/>
              <a:tabLst>
                <a:tab pos="513080" algn="l"/>
              </a:tabLst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Mention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you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faced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how you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overcame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them.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4.3.Emphasize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consult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gather</a:t>
            </a:r>
            <a:endParaRPr sz="1400">
              <a:latin typeface="Arial"/>
              <a:cs typeface="Arial"/>
            </a:endParaRPr>
          </a:p>
          <a:p>
            <a:pPr marL="503555">
              <a:lnSpc>
                <a:spcPts val="1425"/>
              </a:lnSpc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14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420"/>
              </a:spcBef>
              <a:buFont typeface="Arial"/>
              <a:buAutoNum type="arabicPeriod" startAt="5"/>
              <a:tabLst>
                <a:tab pos="255904" algn="l"/>
              </a:tabLst>
            </a:pP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Soft</a:t>
            </a:r>
            <a:r>
              <a:rPr dirty="0" sz="14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r>
              <a:rPr dirty="0" sz="14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Attributes:</a:t>
            </a:r>
            <a:endParaRPr sz="1400">
              <a:latin typeface="Lucida Sans Unicode"/>
              <a:cs typeface="Lucida Sans Unicode"/>
            </a:endParaRPr>
          </a:p>
          <a:p>
            <a:pPr lvl="1" marL="499745" marR="8255" indent="-307975">
              <a:lnSpc>
                <a:spcPts val="1430"/>
              </a:lnSpc>
              <a:spcBef>
                <a:spcPts val="600"/>
              </a:spcBef>
              <a:buAutoNum type="arabicPeriod"/>
              <a:tabLst>
                <a:tab pos="503555" algn="l"/>
              </a:tabLst>
            </a:pP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Highlight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your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communication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skills,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verbal,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consulting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documenting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requirements.</a:t>
            </a:r>
            <a:endParaRPr sz="1400">
              <a:latin typeface="Arial"/>
              <a:cs typeface="Arial"/>
            </a:endParaRPr>
          </a:p>
          <a:p>
            <a:pPr lvl="1" marL="503555" marR="219075" indent="-297815">
              <a:lnSpc>
                <a:spcPts val="1420"/>
              </a:lnSpc>
              <a:spcBef>
                <a:spcPts val="675"/>
              </a:spcBef>
              <a:buAutoNum type="arabicPeriod"/>
              <a:tabLst>
                <a:tab pos="503555" algn="l"/>
                <a:tab pos="51371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Mention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fast-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paced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manage multiple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tasks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simultaneously.</a:t>
            </a:r>
            <a:endParaRPr sz="1400">
              <a:latin typeface="Arial"/>
              <a:cs typeface="Arial"/>
            </a:endParaRPr>
          </a:p>
          <a:p>
            <a:pPr lvl="1" marL="503555" marR="122555" indent="-295275">
              <a:lnSpc>
                <a:spcPts val="1430"/>
              </a:lnSpc>
              <a:spcBef>
                <a:spcPts val="600"/>
              </a:spcBef>
              <a:buAutoNum type="arabicPeriod"/>
              <a:tabLst>
                <a:tab pos="503555" algn="l"/>
                <a:tab pos="516255" algn="l"/>
              </a:tabLst>
            </a:pP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Emphasize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attention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detail,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analytical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skills,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commitment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improvement.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0" y="0"/>
            <a:ext cx="2571749" cy="6429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2024-05-24T17:19:18Z</dcterms:created>
  <dcterms:modified xsi:type="dcterms:W3CDTF">2024-05-24T17:19:18Z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Mozilla/5.0 (X11; Linux x86_64) AppleWebKit/537.36 (KHTML, like Gecko) HeadlessChrome/118.0.0.0 Safari/537.36</vt:lpwstr>
  </property>
  <property fmtid="{D5CDD505-2E9C-101B-9397-08002B2CF9AE}" pid="4" name="LastSaved">
    <vt:filetime>2024-05-24T00:00:00Z</vt:filetime>
  </property>
  <property fmtid="{D5CDD505-2E9C-101B-9397-08002B2CF9AE}" pid="5" name="Producer">
    <vt:lpwstr>Skia/PDF m118</vt:lpwstr>
  </property>
</Properties>
</file>