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76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oenix" initials="Phoe" lastIdx="1" clrIdx="0">
    <p:extLst>
      <p:ext uri="{19B8F6BF-5375-455C-9EA6-DF929625EA0E}">
        <p15:presenceInfo xmlns:p15="http://schemas.microsoft.com/office/powerpoint/2012/main" userId="Phoeni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DD3DB-1E8A-4F48-8347-C90628735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AC5A5D-AA92-4A09-ADE5-D1809CC82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7A4C3-98EB-49A3-95ED-6B248555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8DC7-63D8-4710-A9A2-26BDA3620CDE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69FF6-D5D2-4457-8FA7-D1D595A9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1594C-6E24-4D0F-A945-E0D754D2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7EF5-7CF8-4FD5-8FB0-6910B91E7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25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4524D-999E-4F3F-9136-82B56815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5B2FFC-2F47-4938-9D5A-9E65D1743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B0329-C081-436B-B7EE-C2FC5050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8DC7-63D8-4710-A9A2-26BDA3620CDE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37B54-58D1-4926-B681-0827B84B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9427A-0478-4838-8F1C-B370B9F5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7EF5-7CF8-4FD5-8FB0-6910B91E7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0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552081-CE8F-40F8-9C52-04AB131D6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EFEB0B-AF60-4B7D-A837-E72EF1D0F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72D3E-1330-47F5-88EA-12E9935A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8DC7-63D8-4710-A9A2-26BDA3620CDE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181AA-3691-4A1C-BEB2-AC5B175A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78A3B-356C-401A-87A1-D0677C98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7EF5-7CF8-4FD5-8FB0-6910B91E7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9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BD457-BE60-4704-BC61-B7D4D8D8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674B4-1D23-4134-BE3B-F2E01361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F0FF1-0356-4DC9-8FF7-5EDD659C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8DC7-63D8-4710-A9A2-26BDA3620CDE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86EA6-449A-4FB6-B244-27532F1D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F2210-A8F5-4A0A-B278-2943C3CA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7EF5-7CF8-4FD5-8FB0-6910B91E7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0D6B6-8CCE-47A5-A7E0-72C8D77D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030EE-16FC-4B3D-9D4B-C8919CDE0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A152A-3FAF-4E08-B040-183A789F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8DC7-63D8-4710-A9A2-26BDA3620CDE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DB122-A7A2-47B2-A3F4-61047561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367EF-8F40-4C68-9D4F-C546100B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7EF5-7CF8-4FD5-8FB0-6910B91E7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0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3CA09-2DAE-4E82-8338-4E87E7C8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B4A31-F8D5-4814-A31C-40A6C0EA4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85F32-A526-401A-A546-63A711C0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5E1BD-52EA-4F4F-A754-8DC79895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8DC7-63D8-4710-A9A2-26BDA3620CDE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9091F-6F19-44FF-8537-37D969E5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E2FF1B-165B-478E-BE1B-C26859B7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7EF5-7CF8-4FD5-8FB0-6910B91E7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4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DA2B2-CC6E-4BF4-85F8-5C436DD0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39B300-54D6-4E8A-800A-359453F78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785944-6B03-40BD-A996-51BE07664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6651A2-7D3F-4797-A1A0-1945EEE0A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D9D108-9E2E-454D-B8AA-5A3B3DE20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6D8369-CAD6-43D4-840A-8C364C56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8DC7-63D8-4710-A9A2-26BDA3620CDE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87141A-4F49-47A2-8A94-E9F5B6DC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6929E2-62B0-4561-ABF2-CD9C7DCB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7EF5-7CF8-4FD5-8FB0-6910B91E7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6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22F46-2839-48B8-8F97-BFC3625D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8C4238-6859-46D4-B783-630592E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8DC7-63D8-4710-A9A2-26BDA3620CDE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FA1F48-80A2-42B2-B60E-FCEEC911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C3EB78-705D-46A7-917D-286A7AA9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7EF5-7CF8-4FD5-8FB0-6910B91E7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12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3F0726-2F25-471A-AE76-49BDE66A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8DC7-63D8-4710-A9A2-26BDA3620CDE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631D0-A7A1-405D-8B38-F43A81CF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5C755-EAA1-4904-BF2C-C7C61291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7EF5-7CF8-4FD5-8FB0-6910B91E7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4F948-970A-46DB-AC02-B68A50EC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32D5A-E2BC-4A0C-A18D-BD6C8DF4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D7830B-3744-496F-99FA-A54CE3818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18BF2-2AE4-48D1-9DD4-DB8C4D5B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8DC7-63D8-4710-A9A2-26BDA3620CDE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3A20DD-7ABF-4823-A143-2A48472B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61CC5D-B058-483B-944F-9B09FC39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7EF5-7CF8-4FD5-8FB0-6910B91E7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73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A23DC-28DD-48BA-8192-F5FA5DFB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DC38F1-9579-43F6-8716-A9E712E66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1FDCB-CF4F-4FBB-9B94-F428B2AAB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7655F-C3B5-4D27-A038-2D4BA74B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8DC7-63D8-4710-A9A2-26BDA3620CDE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9E734-C5BE-4330-A3F6-9BCFC84C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3F96B9-5548-48AD-83BE-0835653A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7EF5-7CF8-4FD5-8FB0-6910B91E7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2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AD158E-73B0-4E06-990D-039A0E13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82D0B-468C-4F08-8E80-1A27A8030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3BB6D-CDCC-4F77-907C-745B428FA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68DC7-63D8-4710-A9A2-26BDA3620CDE}" type="datetimeFigureOut">
              <a:rPr lang="zh-CN" altLang="en-US" smtClean="0"/>
              <a:t>2021/11/16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C92C2-7016-4546-9D60-2D9AE4184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418CD-732A-4579-A15C-E74426C4A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7EF5-7CF8-4FD5-8FB0-6910B91E7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68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D2D8E-7672-411F-9BA8-D0C94F187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海龟投资策略复现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6B393-C09F-4812-B245-D32E0AC14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金华辰</a:t>
            </a:r>
          </a:p>
        </p:txBody>
      </p:sp>
    </p:spTree>
    <p:extLst>
      <p:ext uri="{BB962C8B-B14F-4D97-AF65-F5344CB8AC3E}">
        <p14:creationId xmlns:p14="http://schemas.microsoft.com/office/powerpoint/2010/main" val="5393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C0788-A7C6-4C89-90E4-BB26993D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FF216B-007E-47AD-8712-6E99CC49B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35" y="1926455"/>
            <a:ext cx="8213930" cy="3217122"/>
          </a:xfrm>
        </p:spPr>
      </p:pic>
    </p:spTree>
    <p:extLst>
      <p:ext uri="{BB962C8B-B14F-4D97-AF65-F5344CB8AC3E}">
        <p14:creationId xmlns:p14="http://schemas.microsoft.com/office/powerpoint/2010/main" val="175632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778EA-1ADA-471E-9291-333DFFA9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86DA2-9136-4A18-B1BA-B5539A075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(1)</a:t>
            </a:r>
            <a:r>
              <a:rPr lang="zh-CN" altLang="en-US" dirty="0"/>
              <a:t>、计算大趋势条件，当前一天的最高价减去开仓价大于</a:t>
            </a:r>
            <a:r>
              <a:rPr lang="en-US" altLang="zh-CN" dirty="0" err="1"/>
              <a:t>bigfloat</a:t>
            </a:r>
            <a:r>
              <a:rPr lang="en-US" altLang="zh-CN" dirty="0"/>
              <a:t>*</a:t>
            </a:r>
            <a:r>
              <a:rPr lang="en-US" altLang="zh-CN" dirty="0" err="1"/>
              <a:t>atr</a:t>
            </a:r>
            <a:r>
              <a:rPr lang="zh-CN" altLang="en-US" dirty="0"/>
              <a:t>时触发该条件，此后若价格自该最高价向下波动一个</a:t>
            </a:r>
            <a:r>
              <a:rPr lang="en-US" altLang="zh-CN" dirty="0" err="1"/>
              <a:t>atr</a:t>
            </a:r>
            <a:r>
              <a:rPr lang="zh-CN" altLang="en-US" dirty="0"/>
              <a:t>时就触发平仓，将其向后填充</a:t>
            </a:r>
            <a:r>
              <a:rPr lang="en-US" altLang="zh-CN" dirty="0"/>
              <a:t>nan</a:t>
            </a:r>
            <a:r>
              <a:rPr lang="zh-CN" altLang="en-US" dirty="0"/>
              <a:t>，使其为</a:t>
            </a:r>
            <a:r>
              <a:rPr lang="en-US" altLang="zh-CN" dirty="0"/>
              <a:t>1</a:t>
            </a:r>
            <a:r>
              <a:rPr lang="zh-CN" altLang="en-US" dirty="0"/>
              <a:t>的点表示已经发生了</a:t>
            </a:r>
            <a:r>
              <a:rPr lang="en-US" altLang="zh-CN" dirty="0"/>
              <a:t>big float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6893AF-9EFD-4B16-ADD3-361BEAEAE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94" y="3592274"/>
            <a:ext cx="10333606" cy="12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85E78-95B0-45F9-B38D-26745479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修正平仓条件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B779C-1973-443B-94CC-986C609CA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74451A-0A51-4E1E-BC83-30D636AAB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24" y="1611733"/>
            <a:ext cx="8566952" cy="495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0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621D8-9AB2-46C5-8D7B-EAFCDDE7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75F33-7CBF-42A3-8D17-2876361DF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、计算初次加仓或平仓信号发出的时间，若平仓信号早于加仓信号发出则不记录加仓，只记录平仓，反之则两者都记录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95D810-DCE6-4F5D-9F6A-9C128E560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02" y="3014613"/>
            <a:ext cx="7154795" cy="32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A3647-C096-4E67-81AD-746F65DD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737D9-4D05-428C-9743-8E36396F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、删去之前已经分析过的时期，重新循环，直至时期已经全部被分析或者不再平仓（剩余的</a:t>
            </a:r>
            <a:r>
              <a:rPr lang="en-US" altLang="zh-CN" dirty="0" err="1"/>
              <a:t>pos_sell</a:t>
            </a:r>
            <a:r>
              <a:rPr lang="zh-CN" altLang="en-US" dirty="0"/>
              <a:t>全不为</a:t>
            </a:r>
            <a:r>
              <a:rPr lang="en-US" altLang="zh-CN" dirty="0"/>
              <a:t>nan)</a:t>
            </a:r>
            <a:r>
              <a:rPr lang="zh-CN" altLang="en-US" dirty="0"/>
              <a:t>，停止循环，获得该标的全期的开加平仓时机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53F6AD-D952-4341-A41C-2EF0318B9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75" y="3288506"/>
            <a:ext cx="8235050" cy="302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85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3704A-038E-4884-811F-2593F717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四、效果检验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38AAF-83A0-4750-900B-1F4478B4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得到实时仓位的方法：用开仓信号进行切割，将全期分为若干持仓期，每一持仓期都存在一次开仓和一次平仓，可能存在加仓，存在加仓的话则只在该持仓期内进行填充，这通过将加仓与开仓加总后分别填充，然后</a:t>
            </a:r>
            <a:r>
              <a:rPr lang="en-US" altLang="zh-CN" dirty="0"/>
              <a:t>drop</a:t>
            </a:r>
            <a:r>
              <a:rPr lang="zh-CN" altLang="en-US" dirty="0"/>
              <a:t>开仓信号得到加仓信号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计算总价值，将总价值分为市场价值和现金价值分别计算，计算市场价值时，先计算标的在每一时间总的仓位数量，再乘以当时的市场价格，再将每一只标的累加；计算现金价值时，主要是计算在各个时间点的对各只标的的支出，再做一个累加，得到总的支出流水</a:t>
            </a:r>
          </a:p>
        </p:txBody>
      </p:sp>
    </p:spTree>
    <p:extLst>
      <p:ext uri="{BB962C8B-B14F-4D97-AF65-F5344CB8AC3E}">
        <p14:creationId xmlns:p14="http://schemas.microsoft.com/office/powerpoint/2010/main" val="3381759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26668-0BFB-45F0-BC3B-93EFABCD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D86C2B-49B3-40B6-B9C5-497769545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15" y="1750175"/>
            <a:ext cx="10019570" cy="3185892"/>
          </a:xfrm>
        </p:spPr>
      </p:pic>
    </p:spTree>
    <p:extLst>
      <p:ext uri="{BB962C8B-B14F-4D97-AF65-F5344CB8AC3E}">
        <p14:creationId xmlns:p14="http://schemas.microsoft.com/office/powerpoint/2010/main" val="977572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A6DB5-4CE3-4204-91C6-E993F683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445BF4-017C-443B-882A-548AFC44C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61" y="625430"/>
            <a:ext cx="3022978" cy="21305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E3BC7D3-AF48-4E90-92C3-8D51E8C76845}"/>
              </a:ext>
            </a:extLst>
          </p:cNvPr>
          <p:cNvSpPr txBox="1"/>
          <p:nvPr/>
        </p:nvSpPr>
        <p:spPr>
          <a:xfrm>
            <a:off x="1877107" y="180459"/>
            <a:ext cx="305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突破</a:t>
            </a:r>
            <a:r>
              <a:rPr lang="en-US" altLang="zh-CN" b="1" dirty="0" err="1"/>
              <a:t>longlen</a:t>
            </a:r>
            <a:r>
              <a:rPr lang="zh-CN" altLang="en-US" b="1" dirty="0"/>
              <a:t>最高价开仓策略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AA6C02-18DB-412D-8ED8-72E152D7D323}"/>
              </a:ext>
            </a:extLst>
          </p:cNvPr>
          <p:cNvSpPr txBox="1"/>
          <p:nvPr/>
        </p:nvSpPr>
        <p:spPr>
          <a:xfrm>
            <a:off x="6695946" y="162004"/>
            <a:ext cx="41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突破上一期开仓价开仓策略</a:t>
            </a:r>
            <a:r>
              <a:rPr lang="en-US" altLang="zh-CN" b="1" dirty="0"/>
              <a:t>(</a:t>
            </a:r>
            <a:r>
              <a:rPr lang="zh-CN" altLang="en-US" b="1" dirty="0"/>
              <a:t>随机开仓）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E2F74F-4803-46C1-B327-8770EC1C2C28}"/>
              </a:ext>
            </a:extLst>
          </p:cNvPr>
          <p:cNvSpPr txBox="1"/>
          <p:nvPr/>
        </p:nvSpPr>
        <p:spPr>
          <a:xfrm>
            <a:off x="1356166" y="5557281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日线收益率均值</a:t>
            </a:r>
            <a:r>
              <a:rPr lang="en-US" altLang="zh-CN" dirty="0"/>
              <a:t>/</a:t>
            </a:r>
            <a:r>
              <a:rPr lang="zh-CN" altLang="en-US" dirty="0"/>
              <a:t>日线收益率标准差</a:t>
            </a:r>
            <a:r>
              <a:rPr lang="en-US" altLang="zh-CN" dirty="0"/>
              <a:t>=</a:t>
            </a:r>
          </a:p>
          <a:p>
            <a:r>
              <a:rPr lang="en-US" altLang="zh-CN" dirty="0"/>
              <a:t>0.052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287071-69BE-41F0-A7EA-EA1B454BB857}"/>
              </a:ext>
            </a:extLst>
          </p:cNvPr>
          <p:cNvSpPr txBox="1"/>
          <p:nvPr/>
        </p:nvSpPr>
        <p:spPr>
          <a:xfrm>
            <a:off x="6840218" y="5588000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日线收益率均值</a:t>
            </a:r>
            <a:r>
              <a:rPr lang="en-US" altLang="zh-CN" dirty="0"/>
              <a:t>/</a:t>
            </a:r>
            <a:r>
              <a:rPr lang="zh-CN" altLang="en-US" dirty="0"/>
              <a:t>日线收益率标准差</a:t>
            </a:r>
            <a:r>
              <a:rPr lang="en-US" altLang="zh-CN" dirty="0"/>
              <a:t>=</a:t>
            </a:r>
          </a:p>
          <a:p>
            <a:r>
              <a:rPr lang="en-US" altLang="zh-CN" dirty="0"/>
              <a:t>0.037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1DBAF2D8-F674-4A41-B792-7928BB96E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07" y="625430"/>
            <a:ext cx="2825078" cy="2130515"/>
          </a:xfr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9805989-E3FB-47BE-9815-33A07FCF2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061" y="3031816"/>
            <a:ext cx="2903121" cy="213051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0454E79-DD36-4642-8EC6-8EE22FECA298}"/>
              </a:ext>
            </a:extLst>
          </p:cNvPr>
          <p:cNvSpPr txBox="1"/>
          <p:nvPr/>
        </p:nvSpPr>
        <p:spPr>
          <a:xfrm>
            <a:off x="7072517" y="2571280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日线收益率均值</a:t>
            </a:r>
            <a:r>
              <a:rPr lang="en-US" altLang="zh-CN" dirty="0"/>
              <a:t>/</a:t>
            </a:r>
            <a:r>
              <a:rPr lang="zh-CN" altLang="en-US" dirty="0"/>
              <a:t>日线收益率标准差</a:t>
            </a:r>
            <a:r>
              <a:rPr lang="en-US" altLang="zh-CN" dirty="0"/>
              <a:t>=</a:t>
            </a:r>
          </a:p>
          <a:p>
            <a:r>
              <a:rPr lang="en-US" altLang="zh-CN" dirty="0"/>
              <a:t>0.038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8DC48F9-E25F-4FC0-B14C-96345F8245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07" y="3016249"/>
            <a:ext cx="2845722" cy="214608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1882DE4-B1A4-475E-ACBA-FF1223B066BF}"/>
              </a:ext>
            </a:extLst>
          </p:cNvPr>
          <p:cNvSpPr txBox="1"/>
          <p:nvPr/>
        </p:nvSpPr>
        <p:spPr>
          <a:xfrm>
            <a:off x="1356166" y="2571280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日线收益率均值</a:t>
            </a:r>
            <a:r>
              <a:rPr lang="en-US" altLang="zh-CN" dirty="0"/>
              <a:t>/</a:t>
            </a:r>
            <a:r>
              <a:rPr lang="zh-CN" altLang="en-US" dirty="0"/>
              <a:t>日线收益率标准差</a:t>
            </a:r>
            <a:r>
              <a:rPr lang="en-US" altLang="zh-CN" dirty="0"/>
              <a:t>=</a:t>
            </a:r>
          </a:p>
          <a:p>
            <a:r>
              <a:rPr lang="en-US" altLang="zh-CN" dirty="0"/>
              <a:t>0.0495</a:t>
            </a:r>
          </a:p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C0734C0-371F-4F14-B1FB-C3296A364909}"/>
              </a:ext>
            </a:extLst>
          </p:cNvPr>
          <p:cNvSpPr txBox="1"/>
          <p:nvPr/>
        </p:nvSpPr>
        <p:spPr>
          <a:xfrm>
            <a:off x="625642" y="153658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S1</a:t>
            </a:r>
            <a:r>
              <a:rPr lang="zh-CN" altLang="en-US" b="1" dirty="0"/>
              <a:t>系统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304AB30-191F-412B-B183-9A09195FB414}"/>
              </a:ext>
            </a:extLst>
          </p:cNvPr>
          <p:cNvSpPr txBox="1"/>
          <p:nvPr/>
        </p:nvSpPr>
        <p:spPr>
          <a:xfrm>
            <a:off x="625642" y="3704893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S2</a:t>
            </a:r>
            <a:r>
              <a:rPr lang="zh-CN" altLang="en-US" b="1" dirty="0"/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3706532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56460-7952-4319-80F3-D417E71F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40CDF2-3509-4771-8731-7CB0FFBFDD5F}"/>
              </a:ext>
            </a:extLst>
          </p:cNvPr>
          <p:cNvSpPr txBox="1"/>
          <p:nvPr/>
        </p:nvSpPr>
        <p:spPr>
          <a:xfrm>
            <a:off x="2755426" y="2830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有大趋势止损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E7D3BC-E2E2-4292-870C-37C1C9E1F92D}"/>
              </a:ext>
            </a:extLst>
          </p:cNvPr>
          <p:cNvSpPr txBox="1"/>
          <p:nvPr/>
        </p:nvSpPr>
        <p:spPr>
          <a:xfrm>
            <a:off x="8144369" y="3285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无大趋势止损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F67A02-5525-4E94-A7C8-643A7B8C7DF8}"/>
              </a:ext>
            </a:extLst>
          </p:cNvPr>
          <p:cNvSpPr txBox="1"/>
          <p:nvPr/>
        </p:nvSpPr>
        <p:spPr>
          <a:xfrm>
            <a:off x="1596454" y="2961472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日线收益率均值</a:t>
            </a:r>
            <a:r>
              <a:rPr lang="en-US" altLang="zh-CN" dirty="0"/>
              <a:t>/</a:t>
            </a:r>
            <a:r>
              <a:rPr lang="zh-CN" altLang="en-US" dirty="0"/>
              <a:t>日线收益率标准差</a:t>
            </a:r>
            <a:r>
              <a:rPr lang="en-US" altLang="zh-CN" dirty="0"/>
              <a:t>=</a:t>
            </a:r>
          </a:p>
          <a:p>
            <a:r>
              <a:rPr lang="en-US" altLang="zh-CN" dirty="0"/>
              <a:t>0.0495</a:t>
            </a:r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D75F3A-BD4C-4AC9-9909-C38441199121}"/>
              </a:ext>
            </a:extLst>
          </p:cNvPr>
          <p:cNvSpPr txBox="1"/>
          <p:nvPr/>
        </p:nvSpPr>
        <p:spPr>
          <a:xfrm>
            <a:off x="6967240" y="2993012"/>
            <a:ext cx="388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日线收益率均值</a:t>
            </a:r>
            <a:r>
              <a:rPr lang="en-US" altLang="zh-CN" dirty="0"/>
              <a:t>/</a:t>
            </a:r>
            <a:r>
              <a:rPr lang="zh-CN" altLang="en-US" dirty="0"/>
              <a:t>日线收益率标准差</a:t>
            </a:r>
            <a:r>
              <a:rPr lang="en-US" altLang="zh-CN" dirty="0"/>
              <a:t>=</a:t>
            </a:r>
          </a:p>
          <a:p>
            <a:r>
              <a:rPr lang="en-US" altLang="zh-CN" dirty="0"/>
              <a:t>0.0318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963444-D457-44AE-AC22-77D368C1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57" y="697929"/>
            <a:ext cx="3041771" cy="2232268"/>
          </a:xfrm>
          <a:prstGeom prst="rect">
            <a:avLst/>
          </a:prstGeom>
        </p:spPr>
      </p:pic>
      <p:pic>
        <p:nvPicPr>
          <p:cNvPr id="13" name="内容占位符 11">
            <a:extLst>
              <a:ext uri="{FF2B5EF4-FFF2-40B4-BE49-F238E27FC236}">
                <a16:creationId xmlns:a16="http://schemas.microsoft.com/office/drawing/2014/main" id="{FD6661C0-2395-4151-80D4-A1EC1294D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17" y="708347"/>
            <a:ext cx="2825078" cy="213051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3AC387A-E4E2-4021-9612-44DDEE45A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17" y="3718563"/>
            <a:ext cx="2845722" cy="214608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40C6C3D-2F3E-4905-A015-69764596ADDB}"/>
              </a:ext>
            </a:extLst>
          </p:cNvPr>
          <p:cNvSpPr txBox="1"/>
          <p:nvPr/>
        </p:nvSpPr>
        <p:spPr>
          <a:xfrm>
            <a:off x="1596453" y="5790335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日线收益率均值</a:t>
            </a:r>
            <a:r>
              <a:rPr lang="en-US" altLang="zh-CN" dirty="0"/>
              <a:t>/</a:t>
            </a:r>
            <a:r>
              <a:rPr lang="zh-CN" altLang="en-US" dirty="0"/>
              <a:t>日线收益率标准差</a:t>
            </a:r>
            <a:r>
              <a:rPr lang="en-US" altLang="zh-CN" dirty="0"/>
              <a:t>=</a:t>
            </a:r>
          </a:p>
          <a:p>
            <a:r>
              <a:rPr lang="en-US" altLang="zh-CN" dirty="0"/>
              <a:t>0.052</a:t>
            </a:r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DAC190-348C-456B-B1D0-DF32311A9A6D}"/>
              </a:ext>
            </a:extLst>
          </p:cNvPr>
          <p:cNvSpPr txBox="1"/>
          <p:nvPr/>
        </p:nvSpPr>
        <p:spPr>
          <a:xfrm>
            <a:off x="625642" y="153658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S1</a:t>
            </a:r>
            <a:r>
              <a:rPr lang="zh-CN" altLang="en-US" b="1" dirty="0"/>
              <a:t>系统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2965B5-0365-4157-AB46-44293183E588}"/>
              </a:ext>
            </a:extLst>
          </p:cNvPr>
          <p:cNvSpPr txBox="1"/>
          <p:nvPr/>
        </p:nvSpPr>
        <p:spPr>
          <a:xfrm>
            <a:off x="625642" y="431591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S2</a:t>
            </a:r>
            <a:r>
              <a:rPr lang="zh-CN" altLang="en-US" b="1" dirty="0"/>
              <a:t>系统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FD23150-66DB-4DCC-85A7-1BE91E334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57" y="3567273"/>
            <a:ext cx="3078085" cy="22230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B4468D3-4AC2-4368-9E57-B82309931DBF}"/>
              </a:ext>
            </a:extLst>
          </p:cNvPr>
          <p:cNvSpPr txBox="1"/>
          <p:nvPr/>
        </p:nvSpPr>
        <p:spPr>
          <a:xfrm>
            <a:off x="7059145" y="5650943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日线收益率均值</a:t>
            </a:r>
            <a:r>
              <a:rPr lang="en-US" altLang="zh-CN" dirty="0"/>
              <a:t>/</a:t>
            </a:r>
            <a:r>
              <a:rPr lang="zh-CN" altLang="en-US" dirty="0"/>
              <a:t>日线收益率标准差</a:t>
            </a:r>
            <a:r>
              <a:rPr lang="en-US" altLang="zh-CN" dirty="0"/>
              <a:t>=</a:t>
            </a:r>
          </a:p>
          <a:p>
            <a:r>
              <a:rPr lang="en-US" altLang="zh-CN" dirty="0"/>
              <a:t>0.0403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776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4384A-5BE4-4915-B49D-F769A9CB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B34A1-970E-4DDC-87E6-3413E2A42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传统海龟系统给出的交易信号并不包含何时进场，而只包含进场之后何时加仓，何时平仓。因此一直以来往往要求海龟以“随机进场”的方式进行开仓，但此份研报给出的以</a:t>
            </a:r>
            <a:r>
              <a:rPr lang="en-US" altLang="zh-CN" dirty="0" err="1"/>
              <a:t>Longlen</a:t>
            </a:r>
            <a:r>
              <a:rPr lang="zh-CN" altLang="en-US" dirty="0"/>
              <a:t>最高价为基准的开仓方式摆脱了随机性，从结果而言也有改善。</a:t>
            </a:r>
            <a:endParaRPr lang="en-US" altLang="zh-CN" dirty="0"/>
          </a:p>
          <a:p>
            <a:r>
              <a:rPr lang="zh-CN" altLang="en-US" dirty="0"/>
              <a:t>传统海龟的平仓条件要求仅当出现降价时才可以出售，这使得当出现大的波动趋势时，海龟系统可能面临大的获利回吐，这时设置</a:t>
            </a:r>
            <a:r>
              <a:rPr lang="en-US" altLang="zh-CN" dirty="0" err="1"/>
              <a:t>big_float</a:t>
            </a:r>
            <a:r>
              <a:rPr lang="zh-CN" altLang="en-US" dirty="0"/>
              <a:t>检验模式，对结果也有改善。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80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FBDF4-4E9E-4BF0-9C39-CB47EB7D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E2BA7-866F-4809-93DC-FE74A6B06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投资策略简介</a:t>
            </a:r>
            <a:endParaRPr lang="en-US" altLang="zh-CN" dirty="0"/>
          </a:p>
          <a:p>
            <a:r>
              <a:rPr lang="zh-CN" altLang="en-US" dirty="0">
                <a:hlinkClick r:id="rId3" action="ppaction://hlinksldjump"/>
              </a:rPr>
              <a:t>投资代码构建</a:t>
            </a:r>
            <a:endParaRPr lang="en-US" altLang="zh-CN" dirty="0"/>
          </a:p>
          <a:p>
            <a:r>
              <a:rPr lang="zh-CN" altLang="en-US" dirty="0">
                <a:hlinkClick r:id="rId4" action="ppaction://hlinksldjump"/>
              </a:rPr>
              <a:t>投资结果展示</a:t>
            </a:r>
            <a:endParaRPr lang="en-US" altLang="zh-CN" dirty="0"/>
          </a:p>
          <a:p>
            <a:r>
              <a:rPr lang="zh-CN" altLang="en-US" dirty="0">
                <a:hlinkClick r:id="rId5" action="ppaction://hlinksldjump"/>
              </a:rPr>
              <a:t>总结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32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4A4E5-93C4-45CD-9CDD-5DC3447A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海龟策略核心变量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C6578-BE0D-4944-A59E-A251BD939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dirty="0"/>
              <a:t>股票的真实波动率</a:t>
            </a:r>
            <a:r>
              <a:rPr lang="en-US" altLang="zh-CN" dirty="0"/>
              <a:t>tr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dirty="0"/>
              <a:t>tr=max(hp-</a:t>
            </a:r>
            <a:r>
              <a:rPr lang="en-US" altLang="zh-CN" dirty="0" err="1"/>
              <a:t>lp,abs</a:t>
            </a:r>
            <a:r>
              <a:rPr lang="en-US" altLang="zh-CN" dirty="0"/>
              <a:t>(</a:t>
            </a:r>
            <a:r>
              <a:rPr lang="en-US" altLang="zh-CN" dirty="0" err="1"/>
              <a:t>pcp</a:t>
            </a:r>
            <a:r>
              <a:rPr lang="en-US" altLang="zh-CN" dirty="0"/>
              <a:t>-hp),abs(</a:t>
            </a:r>
            <a:r>
              <a:rPr lang="en-US" altLang="zh-CN" dirty="0" err="1"/>
              <a:t>pcp-lp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hp:</a:t>
            </a:r>
            <a:r>
              <a:rPr lang="zh-CN" altLang="en-US" dirty="0"/>
              <a:t>当日最高价，</a:t>
            </a:r>
            <a:r>
              <a:rPr lang="en-US" altLang="zh-CN" dirty="0" err="1"/>
              <a:t>pcp</a:t>
            </a:r>
            <a:r>
              <a:rPr lang="en-US" altLang="zh-CN" dirty="0"/>
              <a:t>:</a:t>
            </a:r>
            <a:r>
              <a:rPr lang="zh-CN" altLang="en-US" dirty="0"/>
              <a:t>上日收盘价，</a:t>
            </a:r>
            <a:r>
              <a:rPr lang="en-US" altLang="zh-CN" dirty="0" err="1"/>
              <a:t>lp</a:t>
            </a:r>
            <a:r>
              <a:rPr lang="zh-CN" altLang="en-US" dirty="0"/>
              <a:t>：当日最低价</a:t>
            </a:r>
            <a:endParaRPr lang="en-US" altLang="zh-CN" dirty="0"/>
          </a:p>
          <a:p>
            <a:r>
              <a:rPr lang="zh-CN" altLang="en-US" dirty="0"/>
              <a:t>移动平均真实波动率</a:t>
            </a:r>
            <a:r>
              <a:rPr lang="en-US" altLang="zh-CN" dirty="0" err="1"/>
              <a:t>atr</a:t>
            </a:r>
            <a:r>
              <a:rPr lang="zh-CN" altLang="en-US" dirty="0"/>
              <a:t>，分为长线</a:t>
            </a:r>
            <a:r>
              <a:rPr lang="en-US" altLang="zh-CN" dirty="0"/>
              <a:t>(S2)</a:t>
            </a:r>
            <a:r>
              <a:rPr lang="zh-CN" altLang="en-US" dirty="0"/>
              <a:t>和短线</a:t>
            </a:r>
            <a:r>
              <a:rPr lang="en-US" altLang="zh-CN" dirty="0"/>
              <a:t>(S1):</a:t>
            </a:r>
            <a:br>
              <a:rPr lang="en-US" altLang="zh-CN" dirty="0"/>
            </a:br>
            <a:r>
              <a:rPr lang="en-US" altLang="zh-CN" dirty="0" err="1"/>
              <a:t>atr</a:t>
            </a:r>
            <a:r>
              <a:rPr lang="en-US" altLang="zh-CN" dirty="0"/>
              <a:t>=mean(tr, n)</a:t>
            </a:r>
          </a:p>
          <a:p>
            <a:r>
              <a:rPr lang="zh-CN" altLang="en-US" dirty="0"/>
              <a:t>价值量波动性</a:t>
            </a:r>
            <a:r>
              <a:rPr lang="en-US" altLang="zh-CN" dirty="0"/>
              <a:t>=</a:t>
            </a:r>
            <a:r>
              <a:rPr lang="en-US" altLang="zh-CN" dirty="0" err="1"/>
              <a:t>atr</a:t>
            </a:r>
            <a:r>
              <a:rPr lang="en-US" altLang="zh-CN" dirty="0"/>
              <a:t>*</a:t>
            </a:r>
            <a:r>
              <a:rPr lang="en-US" altLang="zh-CN" dirty="0" err="1"/>
              <a:t>cn</a:t>
            </a:r>
            <a:r>
              <a:rPr lang="en-US" altLang="zh-CN" dirty="0"/>
              <a:t>, </a:t>
            </a:r>
            <a:r>
              <a:rPr lang="en-US" altLang="zh-CN" dirty="0" err="1"/>
              <a:t>cn</a:t>
            </a:r>
            <a:r>
              <a:rPr lang="zh-CN" altLang="en-US" dirty="0"/>
              <a:t>为合约乘数</a:t>
            </a:r>
            <a:endParaRPr lang="en-US" altLang="zh-CN" dirty="0"/>
          </a:p>
          <a:p>
            <a:r>
              <a:rPr lang="zh-CN" altLang="en-US" dirty="0"/>
              <a:t>头寸规模</a:t>
            </a:r>
            <a:r>
              <a:rPr lang="en-US" altLang="zh-CN" dirty="0"/>
              <a:t>=int</a:t>
            </a:r>
            <a:r>
              <a:rPr lang="zh-CN" altLang="en-US" dirty="0"/>
              <a:t>（账户总资产*</a:t>
            </a:r>
            <a:r>
              <a:rPr lang="en-US" altLang="zh-CN" dirty="0"/>
              <a:t>R/</a:t>
            </a:r>
            <a:r>
              <a:rPr lang="zh-CN" altLang="en-US" dirty="0"/>
              <a:t>价值量波动性）</a:t>
            </a:r>
            <a:endParaRPr lang="en-US" altLang="zh-CN" dirty="0"/>
          </a:p>
          <a:p>
            <a:r>
              <a:rPr lang="zh-CN" altLang="en-US" dirty="0"/>
              <a:t>以下叙述以</a:t>
            </a:r>
            <a:r>
              <a:rPr lang="en-US" altLang="zh-CN" dirty="0"/>
              <a:t>S1</a:t>
            </a:r>
            <a:r>
              <a:rPr lang="zh-CN" altLang="en-US" dirty="0"/>
              <a:t>系统为例：</a:t>
            </a:r>
            <a:br>
              <a:rPr lang="en-US" altLang="zh-CN" dirty="0"/>
            </a:br>
            <a:r>
              <a:rPr lang="en-US" altLang="zh-CN" dirty="0"/>
              <a:t>S1</a:t>
            </a:r>
            <a:r>
              <a:rPr lang="zh-CN" altLang="en-US" dirty="0"/>
              <a:t>（</a:t>
            </a:r>
            <a:r>
              <a:rPr lang="en-US" altLang="zh-CN" dirty="0" err="1"/>
              <a:t>Longlen</a:t>
            </a:r>
            <a:r>
              <a:rPr lang="en-US" altLang="zh-CN" dirty="0"/>
              <a:t>=20,Shortlen=10)</a:t>
            </a:r>
          </a:p>
        </p:txBody>
      </p:sp>
    </p:spTree>
    <p:extLst>
      <p:ext uri="{BB962C8B-B14F-4D97-AF65-F5344CB8AC3E}">
        <p14:creationId xmlns:p14="http://schemas.microsoft.com/office/powerpoint/2010/main" val="349338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6DDF1-E6D4-4328-AD2B-A42B9332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交易信号（研报）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CBFFA-6CF2-4CBA-A1EC-B04DF06DE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海龟交易系统使用突破进场，突破参数为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 err="1"/>
              <a:t>atr</a:t>
            </a:r>
            <a:r>
              <a:rPr lang="zh-CN" altLang="en-US" dirty="0"/>
              <a:t>，若价格向上突破前</a:t>
            </a:r>
            <a:r>
              <a:rPr lang="en-US" altLang="zh-CN" dirty="0"/>
              <a:t>20</a:t>
            </a:r>
            <a:r>
              <a:rPr lang="zh-CN" altLang="en-US" dirty="0"/>
              <a:t>日最高价时买入做多</a:t>
            </a:r>
            <a:endParaRPr lang="en-US" altLang="zh-CN" dirty="0"/>
          </a:p>
          <a:p>
            <a:r>
              <a:rPr lang="zh-CN" altLang="en-US" dirty="0"/>
              <a:t>当进场后，若价格继续朝着有利方向移动一定幅度后，则加仓。海龟使用</a:t>
            </a:r>
            <a:r>
              <a:rPr lang="en-US" altLang="zh-CN" dirty="0"/>
              <a:t>0.5ATR</a:t>
            </a:r>
            <a:r>
              <a:rPr lang="zh-CN" altLang="en-US" dirty="0"/>
              <a:t>为加仓参数，且每一品种平仓前最多加仓一次。</a:t>
            </a:r>
            <a:endParaRPr lang="en-US" altLang="zh-CN" dirty="0"/>
          </a:p>
          <a:p>
            <a:r>
              <a:rPr lang="zh-CN" altLang="en-US" dirty="0"/>
              <a:t>若价格向下突破前</a:t>
            </a:r>
            <a:r>
              <a:rPr lang="en-US" altLang="zh-CN" dirty="0"/>
              <a:t>10</a:t>
            </a:r>
            <a:r>
              <a:rPr lang="zh-CN" altLang="en-US" dirty="0"/>
              <a:t>日最低价，</a:t>
            </a:r>
            <a:r>
              <a:rPr lang="en-US" altLang="zh-CN" dirty="0"/>
              <a:t>2*ATR</a:t>
            </a:r>
            <a:r>
              <a:rPr lang="zh-CN" altLang="en-US" dirty="0"/>
              <a:t>，则平多单</a:t>
            </a:r>
            <a:endParaRPr lang="en-US" altLang="zh-CN" dirty="0"/>
          </a:p>
          <a:p>
            <a:r>
              <a:rPr lang="en-US" altLang="zh-CN" dirty="0" err="1"/>
              <a:t>BigFloat</a:t>
            </a:r>
            <a:r>
              <a:rPr lang="zh-CN" altLang="en-US" dirty="0"/>
              <a:t>为大趋势判断参数，假设进场做多，若最开始的进场价格与前一交易日最高价之差大于</a:t>
            </a:r>
            <a:r>
              <a:rPr lang="en-US" altLang="zh-CN" dirty="0" err="1"/>
              <a:t>BigFloat</a:t>
            </a:r>
            <a:r>
              <a:rPr lang="en-US" altLang="zh-CN" dirty="0"/>
              <a:t>*ATR</a:t>
            </a:r>
            <a:r>
              <a:rPr lang="zh-CN" altLang="en-US" dirty="0"/>
              <a:t>，则触发该条件。触发该条件后，若价格自前</a:t>
            </a:r>
            <a:r>
              <a:rPr lang="en-US" altLang="zh-CN" dirty="0"/>
              <a:t>10</a:t>
            </a:r>
            <a:r>
              <a:rPr lang="zh-CN" altLang="en-US" dirty="0"/>
              <a:t>日最高价下降</a:t>
            </a:r>
            <a:r>
              <a:rPr lang="en-US" altLang="zh-CN" dirty="0" err="1"/>
              <a:t>DrawBack</a:t>
            </a:r>
            <a:r>
              <a:rPr lang="en-US" altLang="zh-CN" dirty="0"/>
              <a:t>*ATR</a:t>
            </a:r>
            <a:r>
              <a:rPr lang="zh-CN" altLang="en-US" dirty="0"/>
              <a:t>后，即平仓。（</a:t>
            </a:r>
            <a:r>
              <a:rPr lang="en-US" altLang="zh-CN" dirty="0" err="1"/>
              <a:t>Bigfloat</a:t>
            </a:r>
            <a:r>
              <a:rPr lang="en-US" altLang="zh-CN" dirty="0"/>
              <a:t>=6</a:t>
            </a:r>
            <a:r>
              <a:rPr lang="zh-CN" altLang="en-US" dirty="0"/>
              <a:t>，</a:t>
            </a:r>
            <a:r>
              <a:rPr lang="en-US" altLang="zh-CN" dirty="0" err="1"/>
              <a:t>DrawBack</a:t>
            </a:r>
            <a:r>
              <a:rPr lang="en-US" altLang="zh-CN" dirty="0"/>
              <a:t> = 1)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08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A50A5-42E1-4E1F-918D-70AE23AD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交易信号（自拟）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51396-5B3B-40FD-B4A2-A09C8065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由于传统海龟系统并未给出入场时机，并且相关书籍也表明入场时机对于海龟系统的表现影响不大，往往要求投资者随机进场，基于此，可自拟交易信号如下：</a:t>
            </a:r>
            <a:endParaRPr lang="en-US" altLang="zh-CN" dirty="0"/>
          </a:p>
          <a:p>
            <a:r>
              <a:rPr lang="zh-CN" altLang="en-US" dirty="0"/>
              <a:t>对任意标的，当第一个有效价格出现时即购入</a:t>
            </a:r>
            <a:endParaRPr lang="en-US" altLang="zh-CN" dirty="0"/>
          </a:p>
          <a:p>
            <a:r>
              <a:rPr lang="zh-CN" altLang="en-US" dirty="0"/>
              <a:t>若后续价格向上突破买入价则加仓</a:t>
            </a:r>
            <a:endParaRPr lang="en-US" altLang="zh-CN" dirty="0"/>
          </a:p>
          <a:p>
            <a:r>
              <a:rPr lang="zh-CN" altLang="en-US" dirty="0"/>
              <a:t>若后续价格向下突破最近一次买入的价格则平仓</a:t>
            </a:r>
            <a:endParaRPr lang="en-US" altLang="zh-CN" dirty="0"/>
          </a:p>
          <a:p>
            <a:r>
              <a:rPr lang="zh-CN" altLang="en-US" dirty="0"/>
              <a:t>平仓后，若后续价格向上突破上一次平仓价格则再次开仓</a:t>
            </a:r>
            <a:endParaRPr lang="en-US" altLang="zh-CN" dirty="0"/>
          </a:p>
          <a:p>
            <a:r>
              <a:rPr lang="zh-CN" altLang="en-US" dirty="0"/>
              <a:t>突破信号与前相同</a:t>
            </a:r>
            <a:endParaRPr lang="en-US" altLang="zh-CN" dirty="0"/>
          </a:p>
          <a:p>
            <a:r>
              <a:rPr lang="zh-CN" altLang="en-US" dirty="0"/>
              <a:t>也同时应用</a:t>
            </a:r>
            <a:r>
              <a:rPr lang="en-US" altLang="zh-CN" dirty="0" err="1"/>
              <a:t>big_float</a:t>
            </a:r>
            <a:r>
              <a:rPr lang="zh-CN" altLang="en-US" dirty="0"/>
              <a:t>进行测试</a:t>
            </a:r>
          </a:p>
        </p:txBody>
      </p:sp>
    </p:spTree>
    <p:extLst>
      <p:ext uri="{BB962C8B-B14F-4D97-AF65-F5344CB8AC3E}">
        <p14:creationId xmlns:p14="http://schemas.microsoft.com/office/powerpoint/2010/main" val="294533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2BDDE-9472-4078-B4AD-D3B26E4B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程序步骤（以交易信号（研报）为例）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577AC-8067-4E7A-8FE2-EA121D742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一、先对数据进行处理，将小时数据转换为日数据</a:t>
            </a:r>
            <a:endParaRPr lang="en-US" altLang="zh-CN" dirty="0"/>
          </a:p>
          <a:p>
            <a:r>
              <a:rPr lang="zh-CN" altLang="en-US" dirty="0"/>
              <a:t>二、计算海龟交易方法的重要变量</a:t>
            </a:r>
            <a:endParaRPr lang="en-US" altLang="zh-CN" dirty="0"/>
          </a:p>
          <a:p>
            <a:r>
              <a:rPr lang="zh-CN" altLang="en-US" dirty="0"/>
              <a:t>三、模拟交易</a:t>
            </a:r>
            <a:endParaRPr lang="en-US" altLang="zh-CN" dirty="0"/>
          </a:p>
          <a:p>
            <a:r>
              <a:rPr lang="zh-CN" altLang="en-US" dirty="0"/>
              <a:t>四、效果检验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110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31BF5-F0E9-40C3-AF31-3BA0CA5B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一、数据处理，将小时数据转换为日数据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29039C-9FFD-43DF-A05B-BEB41D881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75" y="2007494"/>
            <a:ext cx="8642518" cy="236110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9F828DA-88F9-4BE0-99AD-827270D3B384}"/>
              </a:ext>
            </a:extLst>
          </p:cNvPr>
          <p:cNvSpPr txBox="1"/>
          <p:nvPr/>
        </p:nvSpPr>
        <p:spPr>
          <a:xfrm flipH="1">
            <a:off x="1162975" y="4553883"/>
            <a:ext cx="9254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处理</a:t>
            </a:r>
            <a:r>
              <a:rPr lang="en-US" altLang="zh-CN" sz="2400" dirty="0" err="1"/>
              <a:t>high_price</a:t>
            </a:r>
            <a:r>
              <a:rPr lang="zh-CN" altLang="en-US" sz="2400" dirty="0"/>
              <a:t>数据，先将导入的时间数据转换为</a:t>
            </a:r>
            <a:r>
              <a:rPr lang="en-US" altLang="zh-CN" sz="2400" dirty="0"/>
              <a:t>datetime</a:t>
            </a:r>
            <a:r>
              <a:rPr lang="zh-CN" altLang="en-US" sz="2400" dirty="0"/>
              <a:t>格式，然后提取年月日形成一列新的</a:t>
            </a:r>
            <a:r>
              <a:rPr lang="en-US" altLang="zh-CN" sz="2400" dirty="0"/>
              <a:t>datetime</a:t>
            </a:r>
            <a:r>
              <a:rPr lang="zh-CN" altLang="en-US" sz="2400" dirty="0"/>
              <a:t>格式数据</a:t>
            </a:r>
            <a:r>
              <a:rPr lang="en-US" altLang="zh-CN" sz="2400" dirty="0"/>
              <a:t>date</a:t>
            </a:r>
            <a:r>
              <a:rPr lang="zh-CN" altLang="en-US" sz="2400" dirty="0"/>
              <a:t>，以这一新的数据作为分组依据，用</a:t>
            </a:r>
            <a:r>
              <a:rPr lang="en-US" altLang="zh-CN" sz="2400" dirty="0" err="1"/>
              <a:t>sort_values</a:t>
            </a:r>
            <a:r>
              <a:rPr lang="zh-CN" altLang="en-US" sz="2400" dirty="0"/>
              <a:t>进行组内大小由高到低的排序，利用</a:t>
            </a:r>
            <a:r>
              <a:rPr lang="en-US" altLang="zh-CN" sz="2400" dirty="0" err="1"/>
              <a:t>drop_duplicates</a:t>
            </a:r>
            <a:r>
              <a:rPr lang="zh-CN" altLang="en-US" sz="2400" dirty="0"/>
              <a:t>删除组内非最大值，最后为保证时间数据由小到大递增，再利用</a:t>
            </a:r>
            <a:r>
              <a:rPr lang="en-US" altLang="zh-CN" sz="2400" dirty="0" err="1"/>
              <a:t>sort_values</a:t>
            </a:r>
            <a:r>
              <a:rPr lang="zh-CN" altLang="en-US" sz="2400" dirty="0"/>
              <a:t>矫正排序，最后使用</a:t>
            </a:r>
            <a:r>
              <a:rPr lang="en-US" altLang="zh-CN" sz="2400" dirty="0"/>
              <a:t>date</a:t>
            </a:r>
            <a:r>
              <a:rPr lang="zh-CN" altLang="en-US" sz="2400" dirty="0"/>
              <a:t>作为新的</a:t>
            </a:r>
            <a:r>
              <a:rPr lang="en-US" altLang="zh-CN" sz="2400" dirty="0"/>
              <a:t>index.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707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97325-FEAC-4191-935B-BADCD86A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二、计算海龟交易方法的重要变量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3CF443-2E6E-40E8-AAA7-2044D2B66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47" y="1690688"/>
            <a:ext cx="8211705" cy="4575437"/>
          </a:xfrm>
        </p:spPr>
      </p:pic>
    </p:spTree>
    <p:extLst>
      <p:ext uri="{BB962C8B-B14F-4D97-AF65-F5344CB8AC3E}">
        <p14:creationId xmlns:p14="http://schemas.microsoft.com/office/powerpoint/2010/main" val="233327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9429F-4AA9-4804-AE6C-A9910945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三、模拟交易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665F0-0941-4C1B-ADB1-3E3E1D8D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、计算突破信号（开仓信号、加仓信号、平仓信号）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删去开仓前的每一期，因为之前的各期对计算没有帮助，并且如此操作可以确保每一轮以开仓为开始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1F4F72-F7DF-47C5-A280-E34BEC53E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1" y="3203316"/>
            <a:ext cx="8794678" cy="27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4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1173</Words>
  <Application>Microsoft Office PowerPoint</Application>
  <PresentationFormat>宽屏</PresentationFormat>
  <Paragraphs>71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海龟投资策略复现</vt:lpstr>
      <vt:lpstr>主要内容</vt:lpstr>
      <vt:lpstr>海龟策略核心变量</vt:lpstr>
      <vt:lpstr>交易信号（研报）</vt:lpstr>
      <vt:lpstr>交易信号（自拟）</vt:lpstr>
      <vt:lpstr>程序步骤（以交易信号（研报）为例）</vt:lpstr>
      <vt:lpstr>一、数据处理，将小时数据转换为日数据 </vt:lpstr>
      <vt:lpstr>二、计算海龟交易方法的重要变量</vt:lpstr>
      <vt:lpstr>三、模拟交易</vt:lpstr>
      <vt:lpstr>PowerPoint 演示文稿</vt:lpstr>
      <vt:lpstr>PowerPoint 演示文稿</vt:lpstr>
      <vt:lpstr>修正平仓条件</vt:lpstr>
      <vt:lpstr>PowerPoint 演示文稿</vt:lpstr>
      <vt:lpstr>PowerPoint 演示文稿</vt:lpstr>
      <vt:lpstr>四、效果检验</vt:lpstr>
      <vt:lpstr>PowerPoint 演示文稿</vt:lpstr>
      <vt:lpstr>PowerPoint 演示文稿</vt:lpstr>
      <vt:lpstr>PowerPoint 演示文稿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海龟投资策略复现</dc:title>
  <dc:creator>Phoenix</dc:creator>
  <cp:lastModifiedBy>Phoenix</cp:lastModifiedBy>
  <cp:revision>4</cp:revision>
  <dcterms:created xsi:type="dcterms:W3CDTF">2021-11-15T02:00:18Z</dcterms:created>
  <dcterms:modified xsi:type="dcterms:W3CDTF">2021-11-16T08:22:02Z</dcterms:modified>
</cp:coreProperties>
</file>