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hua Hu" initials="SH" lastIdx="7" clrIdx="0">
    <p:extLst>
      <p:ext uri="{19B8F6BF-5375-455C-9EA6-DF929625EA0E}">
        <p15:presenceInfo xmlns="" xmlns:p15="http://schemas.microsoft.com/office/powerpoint/2012/main" userId="S-1-5-21-3290713378-1251487440-3091856871-2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27"/>
    <p:restoredTop sz="92661" autoAdjust="0"/>
  </p:normalViewPr>
  <p:slideViewPr>
    <p:cSldViewPr snapToGrid="0">
      <p:cViewPr>
        <p:scale>
          <a:sx n="66" d="100"/>
          <a:sy n="66" d="100"/>
        </p:scale>
        <p:origin x="-550" y="790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38" tIns="48320" rIns="96638" bIns="483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38" tIns="48320" rIns="96638" bIns="483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pPr/>
              <a:t>18-07-2019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9-05-03T17:30:15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B2C947-0782-4AF9-A8F8-BDA4FF035922}" emma:medium="tactile" emma:mode="ink">
          <msink:context xmlns:msink="http://schemas.microsoft.com/ink/2010/main" type="writingRegion" rotatedBoundingBox="14165,8368 14180,8368 14180,8383 14165,8383"/>
        </emma:interpretation>
      </emma:emma>
    </inkml:annotationXML>
    <inkml:traceGroup>
      <inkml:annotationXML>
        <emma:emma xmlns:emma="http://www.w3.org/2003/04/emma" version="1.0">
          <emma:interpretation id="{2AEB9B08-E533-48E3-9AE8-79A7CE29037C}" emma:medium="tactile" emma:mode="ink">
            <msink:context xmlns:msink="http://schemas.microsoft.com/ink/2010/main" type="paragraph" rotatedBoundingBox="14165,8368 14180,8368 14180,8383 14165,8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0250E3-9641-4D25-A0B1-27F6953B41FB}" emma:medium="tactile" emma:mode="ink">
              <msink:context xmlns:msink="http://schemas.microsoft.com/ink/2010/main" type="line" rotatedBoundingBox="14165,8368 14180,8368 14180,8383 14165,8383"/>
            </emma:interpretation>
          </emma:emma>
        </inkml:annotationXML>
        <inkml:traceGroup>
          <inkml:annotationXML>
            <emma:emma xmlns:emma="http://www.w3.org/2003/04/emma" version="1.0">
              <emma:interpretation id="{1A7B06CC-0FA6-45C0-8D65-64DFD33428CD}" emma:medium="tactile" emma:mode="ink">
                <msink:context xmlns:msink="http://schemas.microsoft.com/ink/2010/main" type="inkWord" rotatedBoundingBox="14165,8368 14180,8368 14180,8383 14165,8383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  <a:prstGeom prst="rect">
            <a:avLst/>
          </a:prstGeom>
        </p:spPr>
        <p:txBody>
          <a:bodyPr lIns="96638" tIns="48320" rIns="96638" bIns="48320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38" tIns="48320" rIns="96638" bIns="4832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93708" y="1535429"/>
            <a:ext cx="4320000" cy="2164081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 smtClean="0">
                <a:latin typeface="+mj-lt"/>
              </a:rPr>
              <a:t>PK/PD Modeling </a:t>
            </a:r>
            <a:r>
              <a:rPr lang="da-DK" sz="4000" dirty="0">
                <a:latin typeface="+mj-lt"/>
              </a:rPr>
              <a:t>with </a:t>
            </a:r>
            <a:r>
              <a:rPr lang="da-DK" sz="4000" dirty="0" smtClean="0">
                <a:latin typeface="+mj-lt"/>
              </a:rPr>
              <a:t>RsNLME 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220609" y="3294561"/>
            <a:ext cx="4186103" cy="2681287"/>
            <a:chOff x="327997" y="3927243"/>
            <a:chExt cx="4186103" cy="2681287"/>
          </a:xfrm>
        </p:grpSpPr>
        <p:sp>
          <p:nvSpPr>
            <p:cNvPr id="143" name="Use headers, colors, and/or backgrounds to separate or group together sections."/>
            <p:cNvSpPr txBox="1"/>
            <p:nvPr/>
          </p:nvSpPr>
          <p:spPr>
            <a:xfrm>
              <a:off x="327997" y="4273675"/>
              <a:ext cx="4186103" cy="23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54000" rIns="0" bIns="54570">
              <a:sp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b="0" dirty="0" err="1" smtClean="0">
                  <a:solidFill>
                    <a:srgbClr val="000000"/>
                  </a:solidFill>
                </a:rPr>
                <a:t>pk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numComp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smtClean="0">
                  <a:solidFill>
                    <a:srgbClr val="000000"/>
                  </a:solidFill>
                </a:rPr>
                <a:t>1,     						absorption=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Intravaneous</a:t>
              </a:r>
              <a:r>
                <a:rPr lang="en-US" b="0" dirty="0" smtClean="0">
                  <a:solidFill>
                    <a:srgbClr val="000000"/>
                  </a:solidFill>
                </a:rPr>
                <a:t>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pd</a:t>
              </a:r>
              <a:r>
                <a:rPr lang="en-US" b="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</a:rPr>
                <a:t>= </a:t>
              </a:r>
              <a:r>
                <a:rPr lang="en-US" dirty="0" err="1" smtClean="0">
                  <a:solidFill>
                    <a:srgbClr val="000000"/>
                  </a:solidFill>
                </a:rPr>
                <a:t>emaxmodel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checkBaseline</a:t>
              </a:r>
              <a:r>
                <a:rPr lang="en-US" b="0" dirty="0" smtClean="0">
                  <a:solidFill>
                    <a:srgbClr val="000000"/>
                  </a:solidFill>
                </a:rPr>
                <a:t>=TRUE,…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linearmodel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smtClean="0">
                  <a:solidFill>
                    <a:srgbClr val="000000"/>
                  </a:solidFill>
                </a:rPr>
                <a:t>type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LinearAlpha</a:t>
              </a:r>
              <a:r>
                <a:rPr lang="en-US" b="0" dirty="0" smtClean="0">
                  <a:solidFill>
                    <a:srgbClr val="000000"/>
                  </a:solidFill>
                </a:rPr>
                <a:t>,… 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pkemaxmodel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numComp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smtClean="0">
                  <a:solidFill>
                    <a:srgbClr val="000000"/>
                  </a:solidFill>
                </a:rPr>
                <a:t>2,     					absorption=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Extravascular</a:t>
              </a:r>
              <a:endParaRPr lang="en-US" b="0" dirty="0" smtClean="0">
                <a:solidFill>
                  <a:srgbClr val="000000"/>
                </a:solidFill>
              </a:endParaRP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isTlag</a:t>
              </a:r>
              <a:r>
                <a:rPr lang="en-US" b="0" dirty="0" smtClean="0">
                  <a:solidFill>
                    <a:srgbClr val="000000"/>
                  </a:solidFill>
                </a:rPr>
                <a:t> = TRUE,…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p</a:t>
              </a:r>
              <a:r>
                <a:rPr lang="en-US" dirty="0" err="1" smtClean="0">
                  <a:solidFill>
                    <a:srgbClr val="000000"/>
                  </a:solidFill>
                </a:rPr>
                <a:t>kindirectmodel</a:t>
              </a:r>
              <a:r>
                <a:rPr lang="en-US" b="0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isClosedForm</a:t>
              </a:r>
              <a:r>
                <a:rPr lang="en-US" b="0" dirty="0" smtClean="0">
                  <a:solidFill>
                    <a:srgbClr val="000000"/>
                  </a:solidFill>
                </a:rPr>
                <a:t>=FALSE,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indirectType</a:t>
              </a:r>
              <a:r>
                <a:rPr lang="en-US" b="0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LimitedStimulation</a:t>
              </a:r>
              <a:r>
                <a:rPr lang="en-US" b="0" dirty="0" smtClean="0">
                  <a:solidFill>
                    <a:srgbClr val="000000"/>
                  </a:solidFill>
                </a:rPr>
                <a:t>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b="0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pklinearmodel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smtClean="0">
                  <a:solidFill>
                    <a:srgbClr val="000000"/>
                  </a:solidFill>
                </a:rPr>
                <a:t>parameterization= Micro,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linearModelType</a:t>
              </a:r>
              <a:r>
                <a:rPr lang="en-US" b="0" dirty="0" smtClean="0">
                  <a:solidFill>
                    <a:srgbClr val="000000"/>
                  </a:solidFill>
                </a:rPr>
                <a:t>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LinearBeta</a:t>
              </a:r>
              <a:r>
                <a:rPr lang="en-US" b="0" dirty="0" smtClean="0">
                  <a:solidFill>
                    <a:srgbClr val="000000"/>
                  </a:solidFill>
                </a:rPr>
                <a:t>, 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/>
                <a:t>model</a:t>
              </a:r>
              <a:r>
                <a:rPr lang="en-US" dirty="0" smtClean="0"/>
                <a:t> = </a:t>
              </a:r>
              <a:r>
                <a:rPr lang="en-US" dirty="0" err="1" smtClean="0"/>
                <a:t>blankmodel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modelName</a:t>
              </a:r>
              <a:r>
                <a:rPr lang="en-US" b="0" dirty="0" smtClean="0"/>
                <a:t>, …</a:t>
              </a:r>
              <a:r>
                <a:rPr lang="en-US" dirty="0" smtClean="0"/>
                <a:t>)</a:t>
              </a:r>
              <a:endParaRPr lang="da-DK" dirty="0">
                <a:solidFill>
                  <a:srgbClr val="000000"/>
                </a:solidFill>
              </a:endParaRPr>
            </a:p>
          </p:txBody>
        </p:sp>
        <p:sp>
          <p:nvSpPr>
            <p:cNvPr id="144" name="Layout Suggestions"/>
            <p:cNvSpPr txBox="1"/>
            <p:nvPr/>
          </p:nvSpPr>
          <p:spPr>
            <a:xfrm>
              <a:off x="347048" y="3927243"/>
              <a:ext cx="4139512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Creation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Line">
            <a:extLst>
              <a:ext uri="{FF2B5EF4-FFF2-40B4-BE49-F238E27FC236}">
                <a16:creationId xmlns="" xmlns:a16="http://schemas.microsoft.com/office/drawing/2014/main" id="{D1B8FF3B-6C57-DF4D-B3E5-95B25814611A}"/>
              </a:ext>
            </a:extLst>
          </p:cNvPr>
          <p:cNvSpPr/>
          <p:nvPr/>
        </p:nvSpPr>
        <p:spPr>
          <a:xfrm>
            <a:off x="9358627" y="1530348"/>
            <a:ext cx="4312314" cy="418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Line">
            <a:extLst>
              <a:ext uri="{FF2B5EF4-FFF2-40B4-BE49-F238E27FC236}">
                <a16:creationId xmlns=""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03145" y="63849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9265973" y="4144916"/>
            <a:ext cx="4320000" cy="2091119"/>
            <a:chOff x="9202906" y="3202966"/>
            <a:chExt cx="4320000" cy="2185003"/>
          </a:xfrm>
        </p:grpSpPr>
        <p:sp>
          <p:nvSpPr>
            <p:cNvPr id="133" name="TextBox 132"/>
            <p:cNvSpPr txBox="1"/>
            <p:nvPr/>
          </p:nvSpPr>
          <p:spPr>
            <a:xfrm>
              <a:off x="9233116" y="3513177"/>
              <a:ext cx="4259580" cy="1874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u="sng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c(Block, FALSE, 	"nV,nCl,nKa,nV2", "0.2, 0, 0.2, 0, 0, 0.2, 0, 0, 0, 0.1"</a:t>
              </a:r>
              <a:r>
                <a:rPr lang="en-US" dirty="0" smtClean="0"/>
                <a:t>) </a:t>
              </a:r>
              <a:br>
                <a:rPr lang="en-US" dirty="0" smtClean="0"/>
              </a:br>
              <a:r>
                <a:rPr lang="en-US" dirty="0" smtClean="0"/>
                <a:t> </a:t>
              </a:r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u="sng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c(Diagonal, 	FALSE,"nV,nCl","0.1, 0.02"</a:t>
              </a:r>
              <a:r>
                <a:rPr lang="en-US" dirty="0" smtClean="0"/>
                <a:t>) </a:t>
              </a:r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</a:t>
              </a:r>
            </a:p>
            <a:p>
              <a:r>
                <a:rPr lang="en-US" b="0" dirty="0"/>
                <a:t>	</a:t>
              </a:r>
              <a:r>
                <a:rPr lang="en-US" b="0" dirty="0" smtClean="0"/>
                <a:t>Diagonal, FALSE,"nV,nCl","0.1, 0.02", </a:t>
              </a:r>
            </a:p>
            <a:p>
              <a:r>
                <a:rPr lang="en-US" b="0" dirty="0"/>
                <a:t>	</a:t>
              </a:r>
              <a:r>
                <a:rPr lang="en-US" b="0" dirty="0" smtClean="0"/>
                <a:t>Block, TRUE, 	"nCl2,nV2","0.2, 0, 0.2") </a:t>
              </a:r>
            </a:p>
            <a:p>
              <a:r>
                <a:rPr lang="en-US" dirty="0" err="1" smtClean="0"/>
                <a:t>initOccasionRandomEffect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</a:t>
              </a:r>
              <a:r>
                <a:rPr lang="en-US" b="0" dirty="0" err="1"/>
                <a:t>,"Occasion</a:t>
              </a:r>
              <a:r>
                <a:rPr lang="en-US" b="0" dirty="0"/>
                <a:t>") = </a:t>
              </a:r>
              <a:r>
                <a:rPr lang="en-US" b="0" dirty="0" smtClean="0"/>
                <a:t>	c(0.1,0.02,0.1</a:t>
              </a:r>
              <a:r>
                <a:rPr lang="en-US" b="0" dirty="0"/>
                <a:t>)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</p:txBody>
        </p:sp>
        <p:sp>
          <p:nvSpPr>
            <p:cNvPr id="209" name="Rektangel 208"/>
            <p:cNvSpPr/>
            <p:nvPr/>
          </p:nvSpPr>
          <p:spPr>
            <a:xfrm>
              <a:off x="9304299" y="3202966"/>
              <a:ext cx="1244893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/>
                <a:t>Random effects</a:t>
              </a:r>
              <a:endParaRPr lang="da-DK" dirty="0"/>
            </a:p>
          </p:txBody>
        </p:sp>
        <p:sp>
          <p:nvSpPr>
            <p:cNvPr id="210" name="Line"/>
            <p:cNvSpPr/>
            <p:nvPr/>
          </p:nvSpPr>
          <p:spPr>
            <a:xfrm>
              <a:off x="9202906" y="3513177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3" name="Line"/>
          <p:cNvSpPr/>
          <p:nvPr/>
        </p:nvSpPr>
        <p:spPr>
          <a:xfrm>
            <a:off x="247286" y="691542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37" name="Group 136"/>
          <p:cNvGrpSpPr/>
          <p:nvPr/>
        </p:nvGrpSpPr>
        <p:grpSpPr>
          <a:xfrm>
            <a:off x="9358627" y="1677734"/>
            <a:ext cx="4503504" cy="2203523"/>
            <a:chOff x="4804993" y="4616646"/>
            <a:chExt cx="4327375" cy="1952571"/>
          </a:xfrm>
        </p:grpSpPr>
        <p:sp>
          <p:nvSpPr>
            <p:cNvPr id="253" name="Rektangel 252"/>
            <p:cNvSpPr/>
            <p:nvPr/>
          </p:nvSpPr>
          <p:spPr>
            <a:xfrm>
              <a:off x="4822644" y="5038375"/>
              <a:ext cx="1631216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/>
                <a:t>Residual error model</a:t>
              </a:r>
              <a:endParaRPr lang="da-DK" dirty="0"/>
            </a:p>
          </p:txBody>
        </p:sp>
        <p:sp>
          <p:nvSpPr>
            <p:cNvPr id="129" name="Logistics"/>
            <p:cNvSpPr txBox="1"/>
            <p:nvPr/>
          </p:nvSpPr>
          <p:spPr>
            <a:xfrm>
              <a:off x="4880246" y="4616646"/>
              <a:ext cx="3271729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Customizing the model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Line"/>
            <p:cNvSpPr/>
            <p:nvPr/>
          </p:nvSpPr>
          <p:spPr>
            <a:xfrm>
              <a:off x="4812368" y="4998872"/>
              <a:ext cx="4320000" cy="1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804993" y="5255592"/>
              <a:ext cx="4213860" cy="1313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err="1" smtClean="0"/>
                <a:t>residualEffect</a:t>
              </a:r>
              <a:r>
                <a:rPr lang="en-US" sz="1050" dirty="0" smtClean="0"/>
                <a:t>(</a:t>
              </a:r>
              <a:r>
                <a:rPr lang="en-US" sz="1050" b="0" u="sng" dirty="0" err="1" smtClean="0"/>
                <a:t>model</a:t>
              </a:r>
              <a:r>
                <a:rPr lang="en-US" sz="1050" b="0" dirty="0" err="1" smtClean="0"/>
                <a:t>,"C</a:t>
              </a:r>
              <a:r>
                <a:rPr lang="en-US" sz="1050" b="0" dirty="0" smtClean="0"/>
                <a:t>"</a:t>
              </a:r>
              <a:r>
                <a:rPr lang="en-US" sz="1050" dirty="0" smtClean="0"/>
                <a:t>)=</a:t>
              </a:r>
              <a:r>
                <a:rPr lang="en-US" sz="1050" b="0" dirty="0" smtClean="0"/>
                <a:t>c(</a:t>
              </a:r>
              <a:r>
                <a:rPr lang="en-US" sz="1050" b="0" dirty="0" err="1" smtClean="0"/>
                <a:t>errorType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Multiplicative,SD</a:t>
              </a:r>
              <a:r>
                <a:rPr lang="en-US" sz="1050" b="0" dirty="0" smtClean="0"/>
                <a:t>="0.16“,</a:t>
              </a:r>
            </a:p>
            <a:p>
              <a:r>
                <a:rPr lang="en-US" sz="1050" b="0" dirty="0"/>
                <a:t>	</a:t>
              </a:r>
              <a:r>
                <a:rPr lang="en-US" sz="1050" b="0" dirty="0" err="1" smtClean="0"/>
                <a:t>isFrozen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FALSE,isBQL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TRUE,bqlStatic</a:t>
              </a:r>
              <a:r>
                <a:rPr lang="en-US" sz="1050" b="0" dirty="0" smtClean="0"/>
                <a:t>=0.75,</a:t>
              </a:r>
            </a:p>
            <a:p>
              <a:r>
                <a:rPr lang="en-US" sz="1050" b="0" dirty="0"/>
                <a:t>	</a:t>
              </a:r>
              <a:r>
                <a:rPr lang="en-US" sz="1050" b="0" dirty="0" err="1" smtClean="0"/>
                <a:t>doBefore</a:t>
              </a:r>
              <a:r>
                <a:rPr lang="en-US" sz="1050" b="0" dirty="0" smtClean="0"/>
                <a:t>=“”,</a:t>
              </a:r>
              <a:r>
                <a:rPr lang="en-US" sz="1050" b="0" dirty="0" err="1" smtClean="0"/>
                <a:t>doAfter</a:t>
              </a:r>
              <a:r>
                <a:rPr lang="en-US" sz="1050" b="0" dirty="0" smtClean="0"/>
                <a:t>=“”))</a:t>
              </a:r>
            </a:p>
            <a:p>
              <a:r>
                <a:rPr lang="en-US" sz="1050" dirty="0" smtClean="0"/>
                <a:t>Error model types :</a:t>
              </a:r>
            </a:p>
            <a:p>
              <a:r>
                <a:rPr lang="en-US" sz="1000" b="0" dirty="0" smtClean="0"/>
                <a:t>Additive  | </a:t>
              </a:r>
              <a:r>
                <a:rPr lang="en-US" sz="1000" b="0" dirty="0" err="1" smtClean="0"/>
                <a:t>LogAdditive</a:t>
              </a:r>
              <a:r>
                <a:rPr lang="en-US" sz="1000" b="0" dirty="0" smtClean="0"/>
                <a:t> | Multiplicative | </a:t>
              </a:r>
              <a:r>
                <a:rPr lang="en-US" sz="1000" b="0" dirty="0" err="1" smtClean="0"/>
                <a:t>AdditiveMultiplicative</a:t>
              </a:r>
              <a:r>
                <a:rPr lang="en-US" sz="1000" b="0" dirty="0" smtClean="0"/>
                <a:t> | </a:t>
              </a:r>
              <a:r>
                <a:rPr lang="en-US" sz="1000" b="0" dirty="0" err="1" smtClean="0"/>
                <a:t>MixRatio</a:t>
              </a:r>
              <a:r>
                <a:rPr lang="en-US" sz="1000" b="0" dirty="0" smtClean="0"/>
                <a:t> | Power | Custom</a:t>
              </a:r>
            </a:p>
            <a:p>
              <a:r>
                <a:rPr lang="en-US" sz="1000" dirty="0" err="1"/>
                <a:t>structuralParam</a:t>
              </a:r>
              <a:r>
                <a:rPr lang="en-US" sz="1000" b="0" dirty="0"/>
                <a:t>(</a:t>
              </a:r>
              <a:r>
                <a:rPr lang="en-US" sz="1000" b="0" dirty="0" err="1"/>
                <a:t>model</a:t>
              </a:r>
              <a:r>
                <a:rPr lang="en-US" sz="1000" b="0" dirty="0" err="1" smtClean="0"/>
                <a:t>,“V</a:t>
              </a:r>
              <a:r>
                <a:rPr lang="en-US" sz="1000" b="0" dirty="0" smtClean="0"/>
                <a:t>") </a:t>
              </a:r>
              <a:r>
                <a:rPr lang="en-US" sz="1000" b="0" dirty="0"/>
                <a:t>= c(style=Custom, </a:t>
              </a:r>
              <a:r>
                <a:rPr lang="en-US" sz="1000" b="0" dirty="0" smtClean="0"/>
                <a:t>	code</a:t>
              </a:r>
              <a:r>
                <a:rPr lang="en-US" sz="1000" b="0" dirty="0"/>
                <a:t>="</a:t>
              </a:r>
              <a:r>
                <a:rPr lang="en-US" sz="1000" b="0" dirty="0" err="1"/>
                <a:t>stparm</a:t>
              </a:r>
              <a:r>
                <a:rPr lang="en-US" sz="1000" b="0" dirty="0"/>
                <a:t>(V=10^(tvlog10V + nlog10V</a:t>
              </a:r>
              <a:r>
                <a:rPr lang="en-US" sz="1000" b="0" dirty="0" smtClean="0"/>
                <a:t>))")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50181" y="3006325"/>
            <a:ext cx="4390578" cy="2731028"/>
            <a:chOff x="4664549" y="2937666"/>
            <a:chExt cx="4390578" cy="2731028"/>
          </a:xfrm>
        </p:grpSpPr>
        <p:sp>
          <p:nvSpPr>
            <p:cNvPr id="147" name="Layout Suggestions"/>
            <p:cNvSpPr txBox="1"/>
            <p:nvPr/>
          </p:nvSpPr>
          <p:spPr>
            <a:xfrm>
              <a:off x="4749759" y="2937666"/>
              <a:ext cx="3203795" cy="335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44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covariates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64549" y="3245034"/>
              <a:ext cx="4390578" cy="2423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sex=</a:t>
              </a:r>
              <a:r>
                <a:rPr lang="en-US" dirty="0" err="1" smtClean="0"/>
                <a:t>categoricalCovariate</a:t>
              </a:r>
              <a:r>
                <a:rPr lang="en-US" b="0" i="1" dirty="0" smtClean="0"/>
                <a:t>("</a:t>
              </a:r>
              <a:r>
                <a:rPr lang="en-US" b="0" i="1" dirty="0" err="1" smtClean="0"/>
                <a:t>sex",c</a:t>
              </a:r>
              <a:r>
                <a:rPr lang="en-US" b="0" i="1" dirty="0" smtClean="0"/>
                <a:t>(1,2),c("</a:t>
              </a:r>
              <a:r>
                <a:rPr lang="en-US" b="0" i="1" dirty="0" err="1" smtClean="0"/>
                <a:t>female","male</a:t>
              </a:r>
              <a:r>
                <a:rPr lang="en-US" b="0" i="1" dirty="0" smtClean="0"/>
                <a:t>"))</a:t>
              </a:r>
            </a:p>
            <a:p>
              <a:r>
                <a:rPr lang="en-US" b="0" i="1" dirty="0" smtClean="0"/>
                <a:t>weight</a:t>
              </a:r>
              <a:r>
                <a:rPr lang="en-US" b="0" dirty="0" smtClean="0"/>
                <a:t>=</a:t>
              </a:r>
              <a:r>
                <a:rPr lang="en-US" dirty="0" err="1" smtClean="0"/>
                <a:t>NlmeCovariateParameter</a:t>
              </a:r>
              <a:r>
                <a:rPr lang="en-US" b="0" dirty="0" smtClean="0"/>
                <a:t>("weight",</a:t>
              </a:r>
              <a:r>
                <a:rPr lang="en-US" b="0" dirty="0" err="1" smtClean="0"/>
                <a:t>centerValue</a:t>
              </a:r>
              <a:r>
                <a:rPr lang="en-US" b="0" dirty="0" smtClean="0"/>
                <a:t>="70",</a:t>
              </a:r>
            </a:p>
            <a:p>
              <a:r>
                <a:rPr lang="en-US" b="0" dirty="0" smtClean="0"/>
                <a:t>                              </a:t>
              </a:r>
              <a:r>
                <a:rPr lang="en-US" b="0" dirty="0" err="1" smtClean="0"/>
                <a:t>continuousType</a:t>
              </a:r>
              <a:r>
                <a:rPr lang="en-US" b="0" dirty="0" smtClean="0"/>
                <a:t>  =</a:t>
              </a:r>
              <a:r>
                <a:rPr lang="en-US" b="0" dirty="0" err="1" smtClean="0"/>
                <a:t>CovarNumber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                              direction=Forward)</a:t>
              </a:r>
            </a:p>
            <a:p>
              <a:r>
                <a:rPr lang="en-US" b="0" i="1" dirty="0" smtClean="0"/>
                <a:t>age</a:t>
              </a:r>
              <a:r>
                <a:rPr lang="en-US" b="0" dirty="0" smtClean="0"/>
                <a:t>=</a:t>
              </a:r>
              <a:r>
                <a:rPr lang="en-US" dirty="0" err="1" smtClean="0"/>
                <a:t>NlmeCovariateParameter</a:t>
              </a:r>
              <a:r>
                <a:rPr lang="en-US" b="0" dirty="0" smtClean="0"/>
                <a:t>("age")</a:t>
              </a:r>
            </a:p>
            <a:p>
              <a:r>
                <a:rPr lang="en-US" b="0" dirty="0" err="1"/>
                <a:t>occ</a:t>
              </a:r>
              <a:r>
                <a:rPr lang="en-US" b="0" dirty="0"/>
                <a:t>=</a:t>
              </a:r>
              <a:r>
                <a:rPr lang="en-US" dirty="0" err="1"/>
                <a:t>occasionCovariate</a:t>
              </a:r>
              <a:r>
                <a:rPr lang="en-US" b="0" dirty="0"/>
                <a:t>("OCC</a:t>
              </a:r>
              <a:r>
                <a:rPr lang="en-US" b="0" dirty="0" smtClean="0"/>
                <a:t>", </a:t>
              </a:r>
              <a:r>
                <a:rPr lang="en-US" b="0" dirty="0"/>
                <a:t>c(1,2</a:t>
              </a:r>
              <a:r>
                <a:rPr lang="en-US" b="0" dirty="0" smtClean="0"/>
                <a:t>),  </a:t>
              </a:r>
              <a:r>
                <a:rPr lang="en-US" b="0" dirty="0"/>
                <a:t>c("OCC1","OCC2"),</a:t>
              </a:r>
            </a:p>
            <a:p>
              <a:r>
                <a:rPr lang="en-US" b="0" dirty="0"/>
                <a:t>                        direction=Forward)</a:t>
              </a:r>
              <a:endParaRPr lang="en-US" b="0" dirty="0" smtClean="0"/>
            </a:p>
            <a:p>
              <a:r>
                <a:rPr lang="en-US" b="0" i="1" dirty="0" smtClean="0"/>
                <a:t>model</a:t>
              </a:r>
              <a:r>
                <a:rPr lang="en-US" b="0" dirty="0" smtClean="0"/>
                <a:t>=</a:t>
              </a:r>
              <a:r>
                <a:rPr lang="en-US" dirty="0" err="1" smtClean="0"/>
                <a:t>addCovariates</a:t>
              </a:r>
              <a:r>
                <a:rPr lang="en-US" b="0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b="0" dirty="0" smtClean="0"/>
                <a:t>,  c(</a:t>
              </a:r>
              <a:r>
                <a:rPr lang="en-US" b="0" i="1" dirty="0" err="1" smtClean="0"/>
                <a:t>sex,weight,age,occ</a:t>
              </a:r>
              <a:r>
                <a:rPr lang="en-US" b="0" dirty="0" smtClean="0"/>
                <a:t>),</a:t>
              </a:r>
            </a:p>
            <a:p>
              <a:r>
                <a:rPr lang="en-US" b="0" dirty="0" smtClean="0"/>
                <a:t>                         c("V"="</a:t>
              </a:r>
              <a:r>
                <a:rPr lang="en-US" b="0" dirty="0" err="1" smtClean="0"/>
                <a:t>weight,age</a:t>
              </a:r>
              <a:r>
                <a:rPr lang="en-US" b="0" dirty="0" smtClean="0"/>
                <a:t>",  "Cl"="</a:t>
              </a:r>
              <a:r>
                <a:rPr lang="en-US" b="0" dirty="0" err="1" smtClean="0"/>
                <a:t>sex,weight</a:t>
              </a:r>
              <a:r>
                <a:rPr lang="en-US" b="0" dirty="0" smtClean="0"/>
                <a:t>"))</a:t>
              </a:r>
            </a:p>
            <a:p>
              <a:r>
                <a:rPr lang="en-US" b="0" dirty="0" err="1"/>
                <a:t>newModel</a:t>
              </a:r>
              <a:r>
                <a:rPr lang="en-US" b="0" dirty="0"/>
                <a:t> = </a:t>
              </a:r>
              <a:r>
                <a:rPr lang="en-US" dirty="0" err="1" smtClean="0"/>
                <a:t>resetCovariateEffects</a:t>
              </a:r>
              <a:r>
                <a:rPr lang="en-US" b="0" dirty="0" smtClean="0"/>
                <a:t>(model</a:t>
              </a:r>
              <a:r>
                <a:rPr lang="en-US" b="0" dirty="0"/>
                <a:t>)</a:t>
              </a:r>
              <a:endParaRPr lang="en-US" b="0" dirty="0" smtClean="0"/>
            </a:p>
            <a:p>
              <a:r>
                <a:rPr lang="en-US" dirty="0" err="1" smtClean="0"/>
                <a:t>covariateEffect</a:t>
              </a:r>
              <a:r>
                <a:rPr lang="en-US" dirty="0" smtClean="0"/>
                <a:t>(</a:t>
              </a:r>
              <a:r>
                <a:rPr lang="en-US" b="0" dirty="0" smtClean="0"/>
                <a:t>model,"</a:t>
              </a:r>
              <a:r>
                <a:rPr lang="en-US" b="0" dirty="0" err="1"/>
                <a:t>wt</a:t>
              </a:r>
              <a:r>
                <a:rPr lang="en-US" b="0" dirty="0"/>
                <a:t>","Cl")=</a:t>
              </a:r>
              <a:r>
                <a:rPr lang="en-US" b="0" dirty="0" smtClean="0"/>
                <a:t>COVAR_EFF_YES</a:t>
              </a:r>
            </a:p>
          </p:txBody>
        </p:sp>
      </p:grpSp>
      <p:sp>
        <p:nvSpPr>
          <p:cNvPr id="142" name="Line"/>
          <p:cNvSpPr/>
          <p:nvPr/>
        </p:nvSpPr>
        <p:spPr>
          <a:xfrm>
            <a:off x="4689110" y="59127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4750181" y="6242372"/>
            <a:ext cx="4328330" cy="1892205"/>
            <a:chOff x="4750181" y="6242372"/>
            <a:chExt cx="4328330" cy="1892205"/>
          </a:xfrm>
        </p:grpSpPr>
        <p:sp>
          <p:nvSpPr>
            <p:cNvPr id="395" name="Logistics"/>
            <p:cNvSpPr txBox="1"/>
            <p:nvPr/>
          </p:nvSpPr>
          <p:spPr>
            <a:xfrm>
              <a:off x="4759295" y="6242372"/>
              <a:ext cx="1966195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Input dataset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50181" y="6682204"/>
              <a:ext cx="4328330" cy="1452373"/>
              <a:chOff x="4788092" y="6594676"/>
              <a:chExt cx="4328330" cy="145237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4788092" y="6905792"/>
                <a:ext cx="4328330" cy="11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r>
                  <a:rPr lang="en-US" b="0" i="1" dirty="0" smtClean="0"/>
                  <a:t>input</a:t>
                </a:r>
                <a:r>
                  <a:rPr lang="en-US" b="0" dirty="0" smtClean="0"/>
                  <a:t>=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read.csv</a:t>
                </a:r>
                <a:r>
                  <a:rPr lang="en-US" dirty="0" smtClean="0"/>
                  <a:t>("</a:t>
                </a:r>
                <a:r>
                  <a:rPr lang="en-US" b="0" dirty="0" smtClean="0"/>
                  <a:t>16subjects.csv</a:t>
                </a:r>
                <a:r>
                  <a:rPr lang="en-US" dirty="0" smtClean="0"/>
                  <a:t>")</a:t>
                </a:r>
              </a:p>
              <a:p>
                <a:r>
                  <a:rPr lang="en-US" sz="900" b="0" i="1" dirty="0" err="1" smtClean="0">
                    <a:solidFill>
                      <a:schemeClr val="accent2"/>
                    </a:solidFill>
                  </a:rPr>
                  <a:t>ggplot</a:t>
                </a:r>
                <a:r>
                  <a:rPr lang="en-US" sz="900" b="0" i="1" dirty="0" smtClean="0"/>
                  <a:t>(data=</a:t>
                </a:r>
                <a:r>
                  <a:rPr lang="en-US" sz="900" b="0" i="1" dirty="0" err="1" smtClean="0"/>
                  <a:t>input,aes</a:t>
                </a:r>
                <a:r>
                  <a:rPr lang="en-US" sz="900" b="0" i="1" dirty="0" smtClean="0"/>
                  <a:t>(x=</a:t>
                </a:r>
                <a:r>
                  <a:rPr lang="en-US" sz="900" b="0" i="1" dirty="0" err="1" smtClean="0"/>
                  <a:t>time,y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conc</a:t>
                </a:r>
                <a:r>
                  <a:rPr lang="en-US" sz="900" b="0" i="1" dirty="0" smtClean="0"/>
                  <a:t>))+</a:t>
                </a:r>
              </a:p>
              <a:p>
                <a:r>
                  <a:rPr lang="en-US" sz="900" b="0" i="1" dirty="0" smtClean="0"/>
                  <a:t>scale_y_log10()+</a:t>
                </a:r>
              </a:p>
              <a:p>
                <a:r>
                  <a:rPr lang="en-US" sz="900" b="0" i="1" dirty="0" err="1" smtClean="0"/>
                  <a:t>geom_point</a:t>
                </a:r>
                <a:r>
                  <a:rPr lang="en-US" sz="900" b="0" i="1" dirty="0" smtClean="0"/>
                  <a:t>(</a:t>
                </a:r>
                <a:r>
                  <a:rPr lang="en-US" sz="900" b="0" i="1" dirty="0" err="1" smtClean="0"/>
                  <a:t>colour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df$subject</a:t>
                </a:r>
                <a:r>
                  <a:rPr lang="en-US" sz="900" b="0" i="1" dirty="0" smtClean="0"/>
                  <a:t>)+</a:t>
                </a:r>
              </a:p>
              <a:p>
                <a:r>
                  <a:rPr lang="en-US" sz="900" b="0" i="1" dirty="0" err="1" smtClean="0"/>
                  <a:t>geom_line</a:t>
                </a:r>
                <a:r>
                  <a:rPr lang="en-US" sz="900" b="0" i="1" dirty="0" smtClean="0"/>
                  <a:t>(</a:t>
                </a:r>
                <a:r>
                  <a:rPr lang="en-US" sz="900" b="0" i="1" dirty="0" err="1" smtClean="0"/>
                  <a:t>aes</a:t>
                </a:r>
                <a:r>
                  <a:rPr lang="en-US" sz="900" b="0" i="1" dirty="0" smtClean="0"/>
                  <a:t>(x=</a:t>
                </a:r>
                <a:r>
                  <a:rPr lang="en-US" sz="900" b="0" i="1" dirty="0" err="1" smtClean="0"/>
                  <a:t>df$time,y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df$conc</a:t>
                </a:r>
                <a:r>
                  <a:rPr lang="en-US" sz="900" b="0" i="1" dirty="0" smtClean="0"/>
                  <a:t>,</a:t>
                </a:r>
              </a:p>
              <a:p>
                <a:r>
                  <a:rPr lang="en-US" sz="900" b="0" i="1" dirty="0" smtClean="0"/>
                  <a:t>group=</a:t>
                </a:r>
                <a:r>
                  <a:rPr lang="en-US" sz="900" b="0" i="1" dirty="0" err="1" smtClean="0"/>
                  <a:t>df$subject,colour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df$subject</a:t>
                </a:r>
                <a:r>
                  <a:rPr lang="en-US" sz="900" b="0" i="1" dirty="0" smtClean="0"/>
                  <a:t>))</a:t>
                </a: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73296" y="6761663"/>
                <a:ext cx="1412854" cy="1263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2" name="Layout Suggestions"/>
              <p:cNvSpPr txBox="1"/>
              <p:nvPr/>
            </p:nvSpPr>
            <p:spPr>
              <a:xfrm>
                <a:off x="4836678" y="6594676"/>
                <a:ext cx="4210343" cy="2904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12700" rIns="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US" sz="2000" dirty="0" smtClean="0">
                    <a:solidFill>
                      <a:srgbClr val="393939"/>
                    </a:solidFill>
                  </a:rPr>
                  <a:t>Visualize the data with R</a:t>
                </a:r>
                <a:endParaRPr lang="en-US" sz="2000" dirty="0">
                  <a:solidFill>
                    <a:srgbClr val="393939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4706556" y="8318128"/>
            <a:ext cx="4465416" cy="1601243"/>
            <a:chOff x="4527064" y="6051585"/>
            <a:chExt cx="4380716" cy="3440367"/>
          </a:xfrm>
        </p:grpSpPr>
        <p:sp>
          <p:nvSpPr>
            <p:cNvPr id="135" name="Line"/>
            <p:cNvSpPr/>
            <p:nvPr/>
          </p:nvSpPr>
          <p:spPr>
            <a:xfrm>
              <a:off x="4527064" y="6051585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690" y="7541186"/>
              <a:ext cx="4061460" cy="1950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initColMapping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)=</a:t>
              </a:r>
              <a:r>
                <a:rPr lang="en-US" b="0" i="1" dirty="0" smtClean="0"/>
                <a:t>input</a:t>
              </a:r>
            </a:p>
            <a:p>
              <a:r>
                <a:rPr lang="en-US" dirty="0" smtClean="0"/>
                <a:t>print(</a:t>
              </a:r>
              <a:r>
                <a:rPr lang="en-US" dirty="0" err="1" smtClean="0"/>
                <a:t>modelColumnMapping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))</a:t>
              </a:r>
            </a:p>
            <a:p>
              <a:r>
                <a:rPr lang="en-US" dirty="0" err="1" smtClean="0"/>
                <a:t>modelColumnMapping</a:t>
              </a:r>
              <a:r>
                <a:rPr lang="en-US" b="0" i="1" dirty="0" smtClean="0"/>
                <a:t>(model</a:t>
              </a:r>
              <a:r>
                <a:rPr lang="en-US" dirty="0" smtClean="0"/>
                <a:t>)=</a:t>
              </a:r>
              <a:r>
                <a:rPr lang="en-US" b="0" dirty="0" smtClean="0"/>
                <a:t>c(id="Subject",</a:t>
              </a:r>
            </a:p>
            <a:p>
              <a:r>
                <a:rPr lang="en-US" b="0" dirty="0" smtClean="0"/>
                <a:t>			</a:t>
              </a:r>
              <a:r>
                <a:rPr lang="en-US" b="0" dirty="0" err="1" smtClean="0"/>
                <a:t>CObs</a:t>
              </a:r>
              <a:r>
                <a:rPr lang="en-US" b="0" dirty="0" smtClean="0"/>
                <a:t>="Conc",A1="Amount”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8" name="Layout Suggestions"/>
            <p:cNvSpPr txBox="1"/>
            <p:nvPr/>
          </p:nvSpPr>
          <p:spPr>
            <a:xfrm>
              <a:off x="4816178" y="7056691"/>
              <a:ext cx="4091602" cy="273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44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2000" dirty="0" smtClean="0">
                  <a:solidFill>
                    <a:srgbClr val="393939"/>
                  </a:solidFill>
                </a:rPr>
                <a:t>Map columns to model variables</a:t>
              </a:r>
              <a:endParaRPr lang="en-US" sz="2000" dirty="0">
                <a:solidFill>
                  <a:srgbClr val="11957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25868" y="6537728"/>
            <a:ext cx="4636263" cy="3631979"/>
            <a:chOff x="9357553" y="5822713"/>
            <a:chExt cx="4636263" cy="3631979"/>
          </a:xfrm>
        </p:grpSpPr>
        <p:sp>
          <p:nvSpPr>
            <p:cNvPr id="103" name="Useful Elements">
              <a:extLst>
                <a:ext uri="{FF2B5EF4-FFF2-40B4-BE49-F238E27FC236}">
                  <a16:creationId xmlns="" xmlns:a16="http://schemas.microsoft.com/office/drawing/2014/main" id="{DD34CE4D-5E1C-004A-9859-97898C186D20}"/>
                </a:ext>
              </a:extLst>
            </p:cNvPr>
            <p:cNvSpPr txBox="1"/>
            <p:nvPr/>
          </p:nvSpPr>
          <p:spPr>
            <a:xfrm>
              <a:off x="9357553" y="5822713"/>
              <a:ext cx="4475927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Initial estimates for fixed effects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68790" y="6196285"/>
              <a:ext cx="4338512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estimatesUI</a:t>
              </a:r>
              <a:r>
                <a:rPr lang="en-US" dirty="0" smtClean="0"/>
                <a:t>(</a:t>
              </a:r>
              <a:r>
                <a:rPr lang="en-US" b="0" i="1" dirty="0" err="1" smtClean="0"/>
                <a:t>model</a:t>
              </a:r>
              <a:r>
                <a:rPr lang="en-US" dirty="0" err="1" smtClean="0"/>
                <a:t>,unique</a:t>
              </a:r>
              <a:r>
                <a:rPr lang="en-US" dirty="0" smtClean="0"/>
                <a:t>(</a:t>
              </a:r>
              <a:r>
                <a:rPr lang="en-US" b="0" i="1" dirty="0" err="1" smtClean="0"/>
                <a:t>input</a:t>
              </a:r>
              <a:r>
                <a:rPr lang="en-US" b="0" dirty="0" err="1" smtClean="0"/>
                <a:t>$Subject</a:t>
              </a:r>
              <a:r>
                <a:rPr lang="en-US" dirty="0" smtClean="0"/>
                <a:t>),</a:t>
              </a:r>
              <a:r>
                <a:rPr lang="en-US" b="0" i="1" dirty="0" smtClean="0"/>
                <a:t>host</a:t>
              </a:r>
              <a:r>
                <a:rPr lang="en-US" dirty="0" smtClean="0"/>
                <a:t>)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34830" y="6494029"/>
              <a:ext cx="4558986" cy="2286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" name="TextBox 170"/>
            <p:cNvSpPr txBox="1"/>
            <p:nvPr/>
          </p:nvSpPr>
          <p:spPr>
            <a:xfrm>
              <a:off x="9441179" y="8923858"/>
              <a:ext cx="4361447" cy="530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effects</a:t>
              </a:r>
              <a:r>
                <a:rPr lang="en-US" b="0" dirty="0" smtClean="0"/>
                <a:t>=</a:t>
              </a:r>
              <a:r>
                <a:rPr lang="en-US" dirty="0" err="1" smtClean="0"/>
                <a:t>getInitialEstimates</a:t>
              </a:r>
              <a:r>
                <a:rPr lang="en-US" b="0" dirty="0" smtClean="0"/>
                <a:t>()</a:t>
              </a:r>
            </a:p>
            <a:p>
              <a:r>
                <a:rPr lang="en-US" dirty="0" err="1" smtClean="0"/>
                <a:t>initFixedEffects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</a:t>
              </a:r>
              <a:r>
                <a:rPr lang="en-US" b="0" dirty="0" smtClean="0"/>
                <a:t> = </a:t>
              </a:r>
              <a:r>
                <a:rPr lang="en-US" b="0" i="1" dirty="0" smtClean="0"/>
                <a:t>effects</a:t>
              </a:r>
              <a:endParaRPr kumimoji="0" lang="en-US" sz="12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262" y="6142653"/>
            <a:ext cx="4431615" cy="3748208"/>
            <a:chOff x="182093" y="6516621"/>
            <a:chExt cx="4431615" cy="3748208"/>
          </a:xfrm>
        </p:grpSpPr>
        <p:sp>
          <p:nvSpPr>
            <p:cNvPr id="175" name="Layout Suggestions"/>
            <p:cNvSpPr txBox="1"/>
            <p:nvPr/>
          </p:nvSpPr>
          <p:spPr>
            <a:xfrm>
              <a:off x="182093" y="6516621"/>
              <a:ext cx="4407170" cy="2718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2000" dirty="0" smtClean="0">
                  <a:solidFill>
                    <a:schemeClr val="accent1"/>
                  </a:solidFill>
                </a:rPr>
                <a:t>Add more components to the model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89854" y="6866544"/>
              <a:ext cx="4423854" cy="3398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model2</a:t>
              </a:r>
              <a:r>
                <a:rPr lang="en-US" b="0" dirty="0" smtClean="0"/>
                <a:t> = </a:t>
              </a:r>
              <a:r>
                <a:rPr lang="en-US" dirty="0" err="1" smtClean="0"/>
                <a:t>addCountObservation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observationName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expression, 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)</a:t>
              </a:r>
            </a:p>
            <a:p>
              <a:r>
                <a:rPr lang="en-US" b="0" i="1" dirty="0" smtClean="0"/>
                <a:t>model2</a:t>
              </a:r>
              <a:r>
                <a:rPr lang="en-US" dirty="0" smtClean="0"/>
                <a:t> = </a:t>
              </a:r>
              <a:r>
                <a:rPr lang="en-US" dirty="0" err="1" smtClean="0"/>
                <a:t>addCategoricalObservation</a:t>
              </a:r>
              <a:r>
                <a:rPr lang="en-US" b="0" dirty="0" smtClean="0"/>
                <a:t>(model, 	</a:t>
              </a:r>
              <a:r>
                <a:rPr lang="en-US" b="0" dirty="0" err="1" smtClean="0"/>
                <a:t>observationName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offsetArray</a:t>
              </a:r>
              <a:r>
                <a:rPr lang="en-US" b="0" dirty="0" smtClean="0"/>
                <a:t>, 	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)</a:t>
              </a:r>
            </a:p>
            <a:p>
              <a:r>
                <a:rPr lang="en-US" b="0" i="1" dirty="0" smtClean="0"/>
                <a:t>model2</a:t>
              </a:r>
              <a:r>
                <a:rPr lang="en-US" dirty="0" smtClean="0"/>
                <a:t> = </a:t>
              </a:r>
              <a:r>
                <a:rPr lang="en-US" dirty="0" err="1" smtClean="0"/>
                <a:t>addContinuousObservation</a:t>
              </a:r>
              <a:r>
                <a:rPr lang="en-US" dirty="0" smtClean="0"/>
                <a:t>(</a:t>
              </a:r>
              <a:r>
                <a:rPr lang="en-US" b="0" i="1" dirty="0" smtClean="0"/>
                <a:t>model, 	</a:t>
              </a:r>
              <a:r>
                <a:rPr lang="en-US" b="0" i="1" dirty="0" err="1" smtClean="0"/>
                <a:t>observationName,effect</a:t>
              </a:r>
              <a:r>
                <a:rPr lang="en-US" b="0" i="1" dirty="0" smtClean="0"/>
                <a:t>, </a:t>
              </a:r>
              <a:r>
                <a:rPr lang="en-US" b="0" i="1" dirty="0" err="1" smtClean="0"/>
                <a:t>hasRandomEffect</a:t>
              </a:r>
              <a:r>
                <a:rPr lang="en-US" b="0" i="1" dirty="0" smtClean="0"/>
                <a:t>)</a:t>
              </a:r>
              <a:endParaRPr lang="en-US" b="0" dirty="0" smtClean="0"/>
            </a:p>
            <a:p>
              <a:r>
                <a:rPr lang="en-US" b="0" i="1" dirty="0" smtClean="0"/>
                <a:t>model2</a:t>
              </a:r>
              <a:r>
                <a:rPr lang="en-US" b="0" dirty="0" smtClean="0"/>
                <a:t> = </a:t>
              </a:r>
              <a:r>
                <a:rPr lang="en-US" dirty="0" err="1" smtClean="0"/>
                <a:t>addLLObservation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model,observationName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expression,dobefore,doafter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, 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isFrozen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hasRandomEffect,simulationCode</a:t>
              </a:r>
              <a:r>
                <a:rPr lang="en-US" b="0" dirty="0" smtClean="0"/>
                <a:t>)</a:t>
              </a:r>
              <a:r>
                <a:rPr lang="en-US" dirty="0" smtClean="0"/>
                <a:t> </a:t>
              </a:r>
            </a:p>
            <a:p>
              <a:r>
                <a:rPr lang="en-US" b="0" i="1" dirty="0" smtClean="0"/>
                <a:t>m</a:t>
              </a:r>
              <a:r>
                <a:rPr kumimoji="0" lang="en-US" sz="1200" b="0" i="1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odel2</a:t>
              </a: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= </a:t>
              </a:r>
              <a:r>
                <a:rPr lang="en-US" dirty="0" err="1" smtClean="0"/>
                <a:t>addEventObservation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model,observationName</a:t>
              </a:r>
              <a:r>
                <a:rPr lang="en-US" b="0" dirty="0" smtClean="0"/>
                <a:t>,</a:t>
              </a:r>
            </a:p>
            <a:p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	</a:t>
              </a:r>
              <a:r>
                <a:rPr lang="en-US" b="0" dirty="0" err="1" smtClean="0"/>
                <a:t>epression,dobefore,doafter,structuralParameters</a:t>
              </a:r>
              <a:r>
                <a:rPr lang="en-US" b="0" dirty="0" smtClean="0"/>
                <a:t>,</a:t>
              </a:r>
            </a:p>
            <a:p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	</a:t>
              </a:r>
              <a:r>
                <a:rPr lang="en-US" b="0" dirty="0" err="1" smtClean="0"/>
                <a:t>isFrozen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hasRandomEffect</a:t>
              </a:r>
              <a:r>
                <a:rPr lang="en-US" b="0" dirty="0" smtClean="0"/>
                <a:t>)</a:t>
              </a:r>
            </a:p>
            <a:p>
              <a:r>
                <a:rPr lang="en-US" b="0" i="1" dirty="0"/>
                <a:t>model2</a:t>
              </a:r>
              <a:r>
                <a:rPr lang="en-US" b="0" dirty="0"/>
                <a:t> = </a:t>
              </a:r>
              <a:r>
                <a:rPr lang="en-US" dirty="0" err="1"/>
                <a:t>addParameters</a:t>
              </a:r>
              <a:r>
                <a:rPr lang="en-US" dirty="0"/>
                <a:t>(</a:t>
              </a:r>
              <a:r>
                <a:rPr lang="en-US" b="0" dirty="0" err="1"/>
                <a:t>model,name</a:t>
              </a:r>
              <a:r>
                <a:rPr lang="en-US" b="0" dirty="0"/>
                <a:t>,…)</a:t>
              </a:r>
            </a:p>
            <a:p>
              <a:r>
                <a:rPr lang="en-US" b="0" i="1" dirty="0"/>
                <a:t>model2</a:t>
              </a:r>
              <a:r>
                <a:rPr lang="en-US" b="0" dirty="0"/>
                <a:t>= </a:t>
              </a:r>
              <a:r>
                <a:rPr lang="en-US" dirty="0" err="1"/>
                <a:t>addExpression</a:t>
              </a:r>
              <a:r>
                <a:rPr lang="en-US" dirty="0"/>
                <a:t>(</a:t>
              </a:r>
              <a:r>
                <a:rPr lang="en-US" b="0" dirty="0" err="1"/>
                <a:t>model,blockName</a:t>
              </a:r>
              <a:endParaRPr lang="en-US" b="0" dirty="0"/>
            </a:p>
            <a:p>
              <a:r>
                <a:rPr lang="en-US" b="0" dirty="0"/>
                <a:t>	,</a:t>
              </a:r>
              <a:r>
                <a:rPr lang="en-US" b="0" dirty="0" err="1"/>
                <a:t>structuralParameters</a:t>
              </a:r>
              <a:r>
                <a:rPr lang="en-US" b="0" dirty="0"/>
                <a:t>, </a:t>
              </a:r>
              <a:r>
                <a:rPr lang="en-US" b="0" dirty="0" err="1"/>
                <a:t>codeLine</a:t>
              </a:r>
              <a:r>
                <a:rPr lang="en-US" b="0" dirty="0"/>
                <a:t>, </a:t>
              </a:r>
              <a:r>
                <a:rPr lang="en-US" b="0" dirty="0" err="1"/>
                <a:t>isFrozen</a:t>
              </a:r>
              <a:r>
                <a:rPr lang="en-US" b="0" dirty="0"/>
                <a:t>, override</a:t>
              </a:r>
              <a:r>
                <a:rPr lang="en-US" b="0" dirty="0" smtClean="0"/>
                <a:t>)</a:t>
              </a:r>
              <a:endParaRPr lang="en-US" b="0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788148" y="1960980"/>
            <a:ext cx="4340506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kumimoji="0" lang="en-US" sz="1200" b="0" i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odel2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-US" sz="1200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addReset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model, low, hi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solidFill>
                  <a:schemeClr val="tx1">
                    <a:lumMod val="50000"/>
                  </a:schemeClr>
                </a:solidFill>
              </a:rPr>
              <a:t>model2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addExtraDose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model,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doseType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, doses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Dose Types :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SteadyStateDose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AddlDose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099649" y="3012785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7769" y="3000905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7" y="5981143"/>
            <a:ext cx="4328535" cy="12193"/>
          </a:xfrm>
          <a:prstGeom prst="rect">
            <a:avLst/>
          </a:prstGeom>
        </p:spPr>
      </p:pic>
      <p:sp>
        <p:nvSpPr>
          <p:cNvPr id="54" name="Layout Suggestions"/>
          <p:cNvSpPr txBox="1"/>
          <p:nvPr/>
        </p:nvSpPr>
        <p:spPr>
          <a:xfrm>
            <a:off x="4791822" y="1659472"/>
            <a:ext cx="3203795" cy="33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44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chemeClr val="accent1"/>
                </a:solidFill>
              </a:rPr>
              <a:t>Input Options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093" y="1530349"/>
            <a:ext cx="4339258" cy="1724054"/>
            <a:chOff x="182093" y="1530349"/>
            <a:chExt cx="4339258" cy="1724054"/>
          </a:xfrm>
        </p:grpSpPr>
        <p:sp>
          <p:nvSpPr>
            <p:cNvPr id="295" name="Basics"/>
            <p:cNvSpPr txBox="1"/>
            <p:nvPr/>
          </p:nvSpPr>
          <p:spPr>
            <a:xfrm>
              <a:off x="220609" y="1613098"/>
              <a:ext cx="96821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da-DK" dirty="0">
                  <a:solidFill>
                    <a:schemeClr val="tx1">
                      <a:lumMod val="50000"/>
                    </a:schemeClr>
                  </a:solidFill>
                </a:rPr>
                <a:t>Basics</a:t>
              </a:r>
              <a:endParaRPr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1" name="Thank you for making a new cheatsheet for R! These cheatsheets have an important job:"/>
            <p:cNvSpPr txBox="1"/>
            <p:nvPr/>
          </p:nvSpPr>
          <p:spPr>
            <a:xfrm>
              <a:off x="220609" y="1990796"/>
              <a:ext cx="4281485" cy="1250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no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RsNLME</a:t>
              </a: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 is an R package to define NLME models as R native objects.  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NLME engine is used for Fitting/Simulation  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R style help available via ?method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All methods have sensible default values</a:t>
              </a:r>
            </a:p>
            <a:p>
              <a:pPr lvl="1" indent="0">
                <a:lnSpc>
                  <a:spcPct val="90000"/>
                </a:lnSpc>
              </a:pPr>
              <a:endParaRPr lang="da-DK" b="0" dirty="0">
                <a:solidFill>
                  <a:srgbClr val="000000"/>
                </a:solidFill>
              </a:endParaRP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45" name="Line"/>
            <p:cNvSpPr/>
            <p:nvPr/>
          </p:nvSpPr>
          <p:spPr>
            <a:xfrm>
              <a:off x="201351" y="3254402"/>
              <a:ext cx="4320000" cy="1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Line"/>
            <p:cNvSpPr/>
            <p:nvPr/>
          </p:nvSpPr>
          <p:spPr>
            <a:xfrm>
              <a:off x="182093" y="1530349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" name="Line"/>
          <p:cNvSpPr/>
          <p:nvPr/>
        </p:nvSpPr>
        <p:spPr>
          <a:xfrm flipV="1">
            <a:off x="4749850" y="2795445"/>
            <a:ext cx="4425349" cy="336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0565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9359106" y="4084855"/>
            <a:ext cx="4299246" cy="2255403"/>
            <a:chOff x="9335731" y="3820933"/>
            <a:chExt cx="4299246" cy="2255403"/>
          </a:xfrm>
        </p:grpSpPr>
        <p:sp>
          <p:nvSpPr>
            <p:cNvPr id="191" name="Rektangel 233">
              <a:extLst>
                <a:ext uri="{FF2B5EF4-FFF2-40B4-BE49-F238E27FC236}">
                  <a16:creationId xmlns="" xmlns:a16="http://schemas.microsoft.com/office/drawing/2014/main" id="{2A2A6639-064D-F74C-BF62-FC9050054137}"/>
                </a:ext>
              </a:extLst>
            </p:cNvPr>
            <p:cNvSpPr/>
            <p:nvPr/>
          </p:nvSpPr>
          <p:spPr>
            <a:xfrm>
              <a:off x="9335731" y="3820933"/>
              <a:ext cx="1291379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Diagnostic plots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340770" y="4283618"/>
              <a:ext cx="4294207" cy="1792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err="1" smtClean="0"/>
                <a:t>xp</a:t>
              </a:r>
              <a:r>
                <a:rPr lang="en-US" b="0" dirty="0" smtClean="0"/>
                <a:t> = </a:t>
              </a:r>
              <a:r>
                <a:rPr lang="en-US" dirty="0" err="1" smtClean="0"/>
                <a:t>xposeNlme</a:t>
              </a:r>
              <a:r>
                <a:rPr lang="en-US" b="0" dirty="0" smtClean="0"/>
                <a:t>(dir="./",</a:t>
              </a:r>
              <a:r>
                <a:rPr lang="en-US" b="0" dirty="0" err="1" smtClean="0"/>
                <a:t>modelName</a:t>
              </a:r>
              <a:r>
                <a:rPr lang="en-US" b="0" dirty="0" smtClean="0"/>
                <a:t>="Initial Model")</a:t>
              </a:r>
            </a:p>
            <a:p>
              <a:r>
                <a:rPr lang="en-US" dirty="0" err="1" smtClean="0"/>
                <a:t>list_vars</a:t>
              </a:r>
              <a:r>
                <a:rPr lang="en-US" b="0" dirty="0" smtClean="0"/>
                <a:t>(</a:t>
              </a:r>
              <a:r>
                <a:rPr lang="en-US" b="0" i="1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doexpose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dv_vs_pred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res_vs_pred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xp,res</a:t>
              </a:r>
              <a:r>
                <a:rPr lang="en-US" b="0" dirty="0" smtClean="0"/>
                <a:t>="</a:t>
              </a:r>
              <a:r>
                <a:rPr lang="en-US" b="0" dirty="0" err="1" smtClean="0"/>
                <a:t>CWRES",type</a:t>
              </a:r>
              <a:r>
                <a:rPr lang="en-US" b="0" dirty="0" smtClean="0"/>
                <a:t>="</a:t>
              </a:r>
              <a:r>
                <a:rPr lang="en-US" b="0" dirty="0" err="1" smtClean="0"/>
                <a:t>ps</a:t>
              </a:r>
              <a:r>
                <a:rPr lang="en-US" b="0" dirty="0" smtClean="0"/>
                <a:t>")</a:t>
              </a:r>
            </a:p>
            <a:p>
              <a:r>
                <a:rPr lang="en-US" dirty="0" err="1" smtClean="0"/>
                <a:t>ind_plots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eta_distrib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eta_qq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</p:txBody>
        </p:sp>
      </p:grp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5B6167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ayout Suggestions"/>
          <p:cNvSpPr txBox="1"/>
          <p:nvPr/>
        </p:nvSpPr>
        <p:spPr>
          <a:xfrm>
            <a:off x="9359106" y="1240472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chemeClr val="accent1"/>
                </a:solidFill>
              </a:rPr>
              <a:t>Analyzing 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" name="Line"/>
          <p:cNvSpPr/>
          <p:nvPr/>
        </p:nvSpPr>
        <p:spPr>
          <a:xfrm>
            <a:off x="217752" y="54812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4853724" y="101101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Line"/>
          <p:cNvSpPr/>
          <p:nvPr/>
        </p:nvSpPr>
        <p:spPr>
          <a:xfrm>
            <a:off x="4765784" y="163027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Rektangel 74"/>
          <p:cNvSpPr/>
          <p:nvPr/>
        </p:nvSpPr>
        <p:spPr>
          <a:xfrm>
            <a:off x="4725125" y="5956300"/>
            <a:ext cx="657231" cy="400110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sz="2500" b="0" dirty="0">
                <a:solidFill>
                  <a:schemeClr val="accent1"/>
                </a:solidFill>
              </a:rPr>
              <a:t>VPC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9395658" y="1012269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" name="Line"/>
          <p:cNvSpPr/>
          <p:nvPr/>
        </p:nvSpPr>
        <p:spPr>
          <a:xfrm flipV="1">
            <a:off x="9410093" y="6350347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84800"/>
            <a:ext cx="378000" cy="16964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9359106" y="1955572"/>
            <a:ext cx="4322170" cy="1900374"/>
            <a:chOff x="9359106" y="1781399"/>
            <a:chExt cx="4322170" cy="1900374"/>
          </a:xfrm>
        </p:grpSpPr>
        <p:sp>
          <p:nvSpPr>
            <p:cNvPr id="92" name="Rektangel 91"/>
            <p:cNvSpPr/>
            <p:nvPr/>
          </p:nvSpPr>
          <p:spPr>
            <a:xfrm>
              <a:off x="9359106" y="1781399"/>
              <a:ext cx="314396" cy="27637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VPC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9382255" y="2066081"/>
              <a:ext cx="4299021" cy="16156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54570" rIns="0" bIns="54570">
              <a:sp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l</a:t>
              </a:r>
              <a:r>
                <a:rPr lang="en" b="0" dirty="0" smtClean="0">
                  <a:solidFill>
                    <a:srgbClr val="000000"/>
                  </a:solidFill>
                </a:rPr>
                <a:t>ibrary(vpc)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simData</a:t>
              </a:r>
              <a:r>
                <a:rPr lang="en" b="0" dirty="0" smtClean="0">
                  <a:solidFill>
                    <a:srgbClr val="000000"/>
                  </a:solidFill>
                </a:rPr>
                <a:t> = </a:t>
              </a:r>
              <a:r>
                <a:rPr lang="en" dirty="0" smtClean="0">
                  <a:solidFill>
                    <a:srgbClr val="000000"/>
                  </a:solidFill>
                </a:rPr>
                <a:t>getSimData</a:t>
              </a:r>
              <a:r>
                <a:rPr lang="en" b="0" i="1" dirty="0" smtClean="0">
                  <a:solidFill>
                    <a:srgbClr val="000000"/>
                  </a:solidFill>
                </a:rPr>
                <a:t>(inpu</a:t>
              </a:r>
              <a:r>
                <a:rPr lang="en" b="0" dirty="0" smtClean="0">
                  <a:solidFill>
                    <a:srgbClr val="000000"/>
                  </a:solidFill>
                </a:rPr>
                <a:t>t,stratifyColumns=“sex”)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obsData</a:t>
              </a:r>
              <a:r>
                <a:rPr lang="en" b="0" dirty="0" smtClean="0">
                  <a:solidFill>
                    <a:srgbClr val="000000"/>
                  </a:solidFill>
                </a:rPr>
                <a:t> = </a:t>
              </a:r>
              <a:r>
                <a:rPr lang="en" dirty="0" smtClean="0">
                  <a:solidFill>
                    <a:srgbClr val="000000"/>
                  </a:solidFill>
                </a:rPr>
                <a:t>getObsData(</a:t>
              </a:r>
              <a:r>
                <a:rPr lang="en" b="0" i="1" dirty="0" smtClean="0">
                  <a:solidFill>
                    <a:srgbClr val="000000"/>
                  </a:solidFill>
                </a:rPr>
                <a:t>input)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v</a:t>
              </a:r>
              <a:r>
                <a:rPr lang="en" b="0" dirty="0" smtClean="0">
                  <a:solidFill>
                    <a:srgbClr val="000000"/>
                  </a:solidFill>
                </a:rPr>
                <a:t>pcdb </a:t>
              </a:r>
              <a:r>
                <a:rPr lang="en" b="0" i="1" dirty="0" smtClean="0">
                  <a:solidFill>
                    <a:srgbClr val="000000"/>
                  </a:solidFill>
                </a:rPr>
                <a:t>= </a:t>
              </a:r>
              <a:r>
                <a:rPr lang="en" dirty="0" smtClean="0">
                  <a:solidFill>
                    <a:srgbClr val="000000"/>
                  </a:solidFill>
                </a:rPr>
                <a:t>vpc</a:t>
              </a:r>
              <a:r>
                <a:rPr lang="en" b="0" i="1" dirty="0" smtClean="0">
                  <a:solidFill>
                    <a:srgbClr val="000000"/>
                  </a:solidFill>
                </a:rPr>
                <a:t>(sim=simData, obs = obsData, vpcdb = TRUE)</a:t>
              </a:r>
            </a:p>
            <a:p>
              <a:pPr lvl="1" indent="0">
                <a:lnSpc>
                  <a:spcPct val="90000"/>
                </a:lnSpc>
              </a:pPr>
              <a:r>
                <a:rPr lang="en" dirty="0" smtClean="0">
                  <a:solidFill>
                    <a:srgbClr val="000000"/>
                  </a:solidFill>
                </a:rPr>
                <a:t>plot_vpc</a:t>
              </a:r>
              <a:r>
                <a:rPr lang="en" b="0" i="1" dirty="0" smtClean="0">
                  <a:solidFill>
                    <a:srgbClr val="000000"/>
                  </a:solidFill>
                </a:rPr>
                <a:t>(</a:t>
              </a:r>
              <a:r>
                <a:rPr lang="en" b="0" dirty="0" smtClean="0">
                  <a:solidFill>
                    <a:srgbClr val="000000"/>
                  </a:solidFill>
                </a:rPr>
                <a:t>vpcdb</a:t>
              </a:r>
              <a:r>
                <a:rPr lang="en" b="0" i="1" dirty="0" smtClean="0">
                  <a:solidFill>
                    <a:srgbClr val="000000"/>
                  </a:solidFill>
                </a:rPr>
                <a:t>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	s</a:t>
              </a:r>
              <a:r>
                <a:rPr lang="en" b="0" i="1" dirty="0" smtClean="0">
                  <a:solidFill>
                    <a:srgbClr val="000000"/>
                  </a:solidFill>
                </a:rPr>
                <a:t>how = list(obs_dv = TRUE, obs_ci = FALSE),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	x</a:t>
              </a:r>
              <a:r>
                <a:rPr lang="en" b="0" i="1" dirty="0" smtClean="0">
                  <a:solidFill>
                    <a:srgbClr val="000000"/>
                  </a:solidFill>
                </a:rPr>
                <a:t>lab = “Time(hours)”, ylab = “Concentration”, 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	title = “VPC!”)</a:t>
              </a:r>
            </a:p>
          </p:txBody>
        </p:sp>
      </p:grpSp>
      <p:sp>
        <p:nvSpPr>
          <p:cNvPr id="139" name="Line">
            <a:extLst>
              <a:ext uri="{FF2B5EF4-FFF2-40B4-BE49-F238E27FC236}">
                <a16:creationId xmlns=""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ine">
            <a:extLst>
              <a:ext uri="{FF2B5EF4-FFF2-40B4-BE49-F238E27FC236}">
                <a16:creationId xmlns=""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195397" y="100865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2" name="Line">
            <a:extLst>
              <a:ext uri="{FF2B5EF4-FFF2-40B4-BE49-F238E27FC236}">
                <a16:creationId xmlns=""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293099" y="1160354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Line">
            <a:extLst>
              <a:ext uri="{FF2B5EF4-FFF2-40B4-BE49-F238E27FC236}">
                <a16:creationId xmlns=""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38352" y="3970002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Rektangel 233">
            <a:extLst>
              <a:ext uri="{FF2B5EF4-FFF2-40B4-BE49-F238E27FC236}">
                <a16:creationId xmlns=""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317718" y="1245722"/>
            <a:ext cx="3832139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sz="2400" dirty="0" smtClean="0">
                <a:solidFill>
                  <a:schemeClr val="accent1"/>
                </a:solidFill>
              </a:rPr>
              <a:t>Platform/Engine defintion</a:t>
            </a:r>
            <a:endParaRPr lang="da-DK" sz="2400" dirty="0">
              <a:solidFill>
                <a:schemeClr val="accent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60840" y="1820698"/>
            <a:ext cx="421767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method=</a:t>
            </a:r>
            <a:r>
              <a:rPr lang="en-US" dirty="0" err="1" smtClean="0"/>
              <a:t>NlmeParallelMethod</a:t>
            </a:r>
            <a:r>
              <a:rPr lang="en-US" dirty="0" smtClean="0"/>
              <a:t>(</a:t>
            </a:r>
            <a:r>
              <a:rPr lang="en-US" b="0" dirty="0" smtClean="0"/>
              <a:t>method=“MULTICORE”|”MPI”|”TORQUE”|”TORQUE_MPI”|”SGE”|”SGE_MPI”|”LSF”|”LSF_MPI</a:t>
            </a:r>
            <a:r>
              <a:rPr lang="en-US" b="0" i="1" dirty="0" smtClean="0"/>
              <a:t>”</a:t>
            </a:r>
            <a:r>
              <a:rPr lang="en-US" dirty="0" smtClean="0"/>
              <a:t>)</a:t>
            </a:r>
          </a:p>
          <a:p>
            <a:r>
              <a:rPr lang="en-US" b="0" i="1" dirty="0" smtClean="0"/>
              <a:t>host</a:t>
            </a:r>
            <a:r>
              <a:rPr lang="en-US" dirty="0" smtClean="0"/>
              <a:t> = </a:t>
            </a:r>
            <a:r>
              <a:rPr lang="en-US" dirty="0" err="1" smtClean="0"/>
              <a:t>NlmeParallelHost</a:t>
            </a:r>
            <a:r>
              <a:rPr lang="en-US" dirty="0" smtClean="0"/>
              <a:t>(</a:t>
            </a:r>
            <a:r>
              <a:rPr lang="en-US" b="0" dirty="0" err="1" smtClean="0"/>
              <a:t>sharedDirectory</a:t>
            </a:r>
            <a:r>
              <a:rPr lang="en-US" b="0" dirty="0" smtClean="0"/>
              <a:t>=“C:/Shared”,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parallelMethod</a:t>
            </a:r>
            <a:r>
              <a:rPr lang="en-US" b="0" dirty="0" smtClean="0"/>
              <a:t>=method,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hostName</a:t>
            </a:r>
            <a:r>
              <a:rPr lang="en-US" b="0" dirty="0" smtClean="0"/>
              <a:t>=“MPI”,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numCores</a:t>
            </a:r>
            <a:r>
              <a:rPr lang="en-US" b="0" dirty="0" smtClean="0"/>
              <a:t>=4)</a:t>
            </a:r>
          </a:p>
          <a:p>
            <a:endParaRPr lang="en-US" b="0" dirty="0" smtClean="0"/>
          </a:p>
        </p:txBody>
      </p:sp>
      <p:sp>
        <p:nvSpPr>
          <p:cNvPr id="160" name="Line"/>
          <p:cNvSpPr/>
          <p:nvPr/>
        </p:nvSpPr>
        <p:spPr>
          <a:xfrm>
            <a:off x="9239014" y="165043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1" name="Line">
            <a:extLst>
              <a:ext uri="{FF2B5EF4-FFF2-40B4-BE49-F238E27FC236}">
                <a16:creationId xmlns=""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84875" y="362784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7" name="Group 166"/>
          <p:cNvGrpSpPr/>
          <p:nvPr/>
        </p:nvGrpSpPr>
        <p:grpSpPr>
          <a:xfrm>
            <a:off x="282375" y="3610790"/>
            <a:ext cx="4168140" cy="1794375"/>
            <a:chOff x="236220" y="3261717"/>
            <a:chExt cx="4168140" cy="1794375"/>
          </a:xfrm>
        </p:grpSpPr>
        <p:sp>
          <p:nvSpPr>
            <p:cNvPr id="157" name="Rektangel 100"/>
            <p:cNvSpPr/>
            <p:nvPr/>
          </p:nvSpPr>
          <p:spPr>
            <a:xfrm>
              <a:off x="272538" y="3261717"/>
              <a:ext cx="1870705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lvl="1" indent="0"/>
              <a:r>
                <a:rPr lang="da-DK" dirty="0" smtClean="0"/>
                <a:t>Fitting Engines Definition</a:t>
              </a:r>
              <a:endParaRPr lang="da-DK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62890" y="4004310"/>
              <a:ext cx="4141470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6220" y="3577590"/>
              <a:ext cx="4126230" cy="1372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err="1" smtClean="0"/>
                <a:t>engineParams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NlmeEngineExtraParams</a:t>
              </a:r>
              <a:r>
                <a:rPr lang="en-US" dirty="0" smtClean="0"/>
                <a:t>(</a:t>
              </a:r>
            </a:p>
            <a:p>
              <a:r>
                <a:rPr lang="en-US" b="0" dirty="0" smtClean="0"/>
                <a:t>	PARAMS_METHOD=METHOD_FOCE_ELS,</a:t>
              </a:r>
            </a:p>
            <a:p>
              <a:r>
                <a:rPr lang="en-US" b="0" dirty="0" smtClean="0"/>
                <a:t>              PARAMS_NUM_ITERATIONS=1000,</a:t>
              </a:r>
            </a:p>
            <a:p>
              <a:r>
                <a:rPr lang="en-US" b="0" dirty="0" smtClean="0"/>
                <a:t>              PARAMS_SAND="TRUE")</a:t>
              </a:r>
            </a:p>
            <a:p>
              <a:endParaRPr lang="en-US" b="0" dirty="0" smtClean="0"/>
            </a:p>
            <a:p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63550" y="4522778"/>
              <a:ext cx="1570990" cy="51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0" dirty="0" smtClean="0"/>
                <a:t>METHOD_QRPEM</a:t>
              </a:r>
            </a:p>
            <a:p>
              <a:r>
                <a:rPr lang="en-US" sz="800" b="0" dirty="0" smtClean="0"/>
                <a:t>METHOD_IT2S_EM</a:t>
              </a:r>
            </a:p>
            <a:p>
              <a:r>
                <a:rPr lang="en-US" sz="800" b="0" dirty="0" smtClean="0"/>
                <a:t>METHOD_FOCE_LB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41220" y="4499610"/>
              <a:ext cx="1428750" cy="556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800" b="0" dirty="0" smtClean="0"/>
                <a:t>METHOD_FIRST_ORDER</a:t>
              </a:r>
            </a:p>
            <a:p>
              <a:r>
                <a:rPr lang="en-US" sz="800" b="0" dirty="0" smtClean="0"/>
                <a:t>METHOD_LAPLACIAN</a:t>
              </a:r>
            </a:p>
            <a:p>
              <a:r>
                <a:rPr lang="en-US" sz="800" b="0" dirty="0" smtClean="0"/>
                <a:t>METHOD_NAIVE_POOLED</a:t>
              </a:r>
              <a:endParaRPr lang="en-US" sz="800" dirty="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68969" y="5561287"/>
            <a:ext cx="4320540" cy="1929402"/>
            <a:chOff x="268969" y="5561287"/>
            <a:chExt cx="4320540" cy="1929402"/>
          </a:xfrm>
        </p:grpSpPr>
        <p:sp>
          <p:nvSpPr>
            <p:cNvPr id="89" name="Logistics"/>
            <p:cNvSpPr txBox="1"/>
            <p:nvPr/>
          </p:nvSpPr>
          <p:spPr>
            <a:xfrm>
              <a:off x="289287" y="5561287"/>
              <a:ext cx="1833835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Fitting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8969" y="5933933"/>
              <a:ext cx="4320540" cy="1556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Job</a:t>
              </a:r>
              <a:r>
                <a:rPr lang="en-US" b="0" dirty="0" smtClean="0"/>
                <a:t> </a:t>
              </a:r>
              <a:r>
                <a:rPr lang="en-US" dirty="0" smtClean="0"/>
                <a:t>= </a:t>
              </a:r>
              <a:r>
                <a:rPr lang="en-US" dirty="0" err="1" smtClean="0"/>
                <a:t>fitmodel</a:t>
              </a:r>
              <a:r>
                <a:rPr lang="en-US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 , model, 	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 )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dirty="0" smtClean="0"/>
                <a:t> job = </a:t>
              </a:r>
              <a:r>
                <a:rPr lang="en-US" dirty="0" err="1" smtClean="0"/>
                <a:t>fitmodel</a:t>
              </a:r>
              <a:r>
                <a:rPr lang="en-US" b="0" dirty="0" smtClean="0"/>
                <a:t>(</a:t>
              </a:r>
              <a:r>
                <a:rPr lang="en-US" b="0" i="1" dirty="0" err="1" smtClean="0"/>
                <a:t>host,engineParams</a:t>
              </a:r>
              <a:r>
                <a:rPr lang="en-US" sz="800" dirty="0" smtClean="0"/>
                <a:t>)</a:t>
              </a:r>
            </a:p>
            <a:p>
              <a:r>
                <a:rPr lang="en-US" b="0" dirty="0" smtClean="0"/>
                <a:t>status = read.csv(“Overall.csv”)</a:t>
              </a:r>
            </a:p>
            <a:p>
              <a:r>
                <a:rPr lang="en-US" b="0" dirty="0" smtClean="0"/>
                <a:t>print(status)</a:t>
              </a:r>
            </a:p>
            <a:p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1" name="Line"/>
          <p:cNvSpPr/>
          <p:nvPr/>
        </p:nvSpPr>
        <p:spPr>
          <a:xfrm>
            <a:off x="272053" y="772026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4" name="Group 203"/>
          <p:cNvGrpSpPr/>
          <p:nvPr/>
        </p:nvGrpSpPr>
        <p:grpSpPr>
          <a:xfrm>
            <a:off x="308866" y="7885991"/>
            <a:ext cx="4315221" cy="2261995"/>
            <a:chOff x="378313" y="7914926"/>
            <a:chExt cx="4240983" cy="1787642"/>
          </a:xfrm>
        </p:grpSpPr>
        <p:sp>
          <p:nvSpPr>
            <p:cNvPr id="170" name="Logistics"/>
            <p:cNvSpPr txBox="1"/>
            <p:nvPr/>
          </p:nvSpPr>
          <p:spPr>
            <a:xfrm>
              <a:off x="378313" y="7914926"/>
              <a:ext cx="2442934" cy="3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301" y="8200662"/>
              <a:ext cx="4229995" cy="1501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Job</a:t>
              </a:r>
              <a:r>
                <a:rPr lang="en-US" b="0" dirty="0" smtClean="0"/>
                <a:t> = </a:t>
              </a:r>
              <a:r>
                <a:rPr lang="en-US" dirty="0" err="1" smtClean="0"/>
                <a:t>simmodel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simParams</a:t>
              </a:r>
              <a:r>
                <a:rPr lang="en-US" b="0" dirty="0" smtClean="0"/>
                <a:t> , 			model , 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 ) 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i="1" dirty="0" err="1" smtClean="0"/>
                <a:t>SimTableObs</a:t>
              </a:r>
              <a:r>
                <a:rPr lang="en-US" dirty="0" smtClean="0"/>
                <a:t> = </a:t>
              </a:r>
              <a:r>
                <a:rPr lang="en-US" dirty="0" err="1" smtClean="0"/>
                <a:t>NlmeSimTableDef</a:t>
              </a:r>
              <a:r>
                <a:rPr lang="en-US" b="0" dirty="0" smtClean="0"/>
                <a:t>("SimTableObs.csv", 	"0,1,2,4,4.9,55.1,56,57,59,60", "C, </a:t>
              </a:r>
              <a:r>
                <a:rPr lang="en-US" b="0" dirty="0" err="1" smtClean="0"/>
                <a:t>CObs</a:t>
              </a:r>
              <a:r>
                <a:rPr lang="en-US" b="0" dirty="0" smtClean="0"/>
                <a:t>", FALSE</a:t>
              </a:r>
              <a:r>
                <a:rPr lang="en-US" dirty="0" smtClean="0"/>
                <a:t>) </a:t>
              </a:r>
            </a:p>
            <a:p>
              <a:r>
                <a:rPr lang="en-US" b="0" dirty="0" err="1" smtClean="0"/>
                <a:t>simParams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NlmeSimulationParams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numReplicates</a:t>
              </a:r>
              <a:r>
                <a:rPr lang="en-US" b="0" dirty="0" smtClean="0"/>
                <a:t> = 50, 	seed = 3527, </a:t>
              </a:r>
              <a:r>
                <a:rPr lang="en-US" b="0" dirty="0" err="1" smtClean="0"/>
                <a:t>simulationTables</a:t>
              </a:r>
              <a:r>
                <a:rPr lang="en-US" b="0" dirty="0" smtClean="0"/>
                <a:t> = c(</a:t>
              </a:r>
              <a:r>
                <a:rPr lang="en-US" b="0" dirty="0" err="1" smtClean="0"/>
                <a:t>SimTableObs</a:t>
              </a:r>
              <a:r>
                <a:rPr lang="en-US" b="0" dirty="0" smtClean="0"/>
                <a:t>)) </a:t>
              </a:r>
            </a:p>
            <a:p>
              <a:r>
                <a:rPr lang="en-US" b="0" dirty="0" smtClean="0"/>
                <a:t>job = </a:t>
              </a:r>
              <a:r>
                <a:rPr lang="en-US" dirty="0" err="1" smtClean="0"/>
                <a:t>simmodel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defaultHost,simParams,model</a:t>
              </a:r>
              <a:r>
                <a:rPr lang="en-US" b="0" dirty="0" smtClean="0"/>
                <a:t>) 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26643" y="1300682"/>
            <a:ext cx="4091650" cy="2301233"/>
            <a:chOff x="4826643" y="1300682"/>
            <a:chExt cx="4091650" cy="2301233"/>
          </a:xfrm>
        </p:grpSpPr>
        <p:sp>
          <p:nvSpPr>
            <p:cNvPr id="174" name="Logistics"/>
            <p:cNvSpPr txBox="1"/>
            <p:nvPr/>
          </p:nvSpPr>
          <p:spPr>
            <a:xfrm>
              <a:off x="4864895" y="1300682"/>
              <a:ext cx="2475037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Covariate Search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26643" y="1701476"/>
              <a:ext cx="4091650" cy="1900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stepwiseSearch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covariateModel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stepwiseParams</a:t>
              </a:r>
              <a:r>
                <a:rPr lang="en-US" b="0" dirty="0" smtClean="0"/>
                <a:t>, model, 	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shotgunSearch</a:t>
              </a:r>
              <a:r>
                <a:rPr lang="en-US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	</a:t>
              </a:r>
              <a:r>
                <a:rPr lang="en-US" b="0" dirty="0" err="1" smtClean="0"/>
                <a:t>covariateModel</a:t>
              </a:r>
              <a:r>
                <a:rPr lang="en-US" b="0" dirty="0" smtClean="0"/>
                <a:t>, model, </a:t>
              </a:r>
              <a:r>
                <a:rPr lang="en-US" b="0" dirty="0" err="1" smtClean="0"/>
                <a:t>runInBackground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Example </a:t>
              </a:r>
            </a:p>
            <a:p>
              <a:r>
                <a:rPr lang="en-US" b="0" dirty="0" smtClean="0"/>
                <a:t>sp = </a:t>
              </a:r>
              <a:r>
                <a:rPr lang="en-US" dirty="0" err="1" smtClean="0"/>
                <a:t>NlmeStepwiseParam</a:t>
              </a:r>
              <a:r>
                <a:rPr lang="en-US" b="0" dirty="0" err="1" smtClean="0"/>
                <a:t>s</a:t>
              </a:r>
              <a:r>
                <a:rPr lang="en-US" b="0" dirty="0" smtClean="0"/>
                <a:t>(0.01, 0.001, "-2LL") </a:t>
              </a:r>
              <a:r>
                <a:rPr lang="en-US" b="0" dirty="0" smtClean="0"/>
                <a:t>job=</a:t>
              </a:r>
              <a:r>
                <a:rPr lang="en-US" dirty="0" err="1" smtClean="0"/>
                <a:t>stepwiseSearch</a:t>
              </a:r>
              <a:r>
                <a:rPr lang="en-US" b="0" dirty="0" smtClean="0"/>
                <a:t>(host,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	</a:t>
              </a:r>
              <a:r>
                <a:rPr lang="en-US" dirty="0" err="1" smtClean="0"/>
                <a:t>covariateMode</a:t>
              </a:r>
              <a:r>
                <a:rPr lang="en-US" b="0" dirty="0" err="1" smtClean="0"/>
                <a:t>l</a:t>
              </a:r>
              <a:r>
                <a:rPr lang="en-US" b="0" dirty="0" smtClean="0"/>
                <a:t>(model), sp, model)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9" name="Line"/>
          <p:cNvSpPr/>
          <p:nvPr/>
        </p:nvSpPr>
        <p:spPr>
          <a:xfrm>
            <a:off x="4699084" y="362540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2" name="Group 201"/>
          <p:cNvGrpSpPr/>
          <p:nvPr/>
        </p:nvGrpSpPr>
        <p:grpSpPr>
          <a:xfrm>
            <a:off x="4633569" y="3711794"/>
            <a:ext cx="4514292" cy="2143364"/>
            <a:chOff x="4650417" y="4844250"/>
            <a:chExt cx="4667369" cy="2083196"/>
          </a:xfrm>
        </p:grpSpPr>
        <p:sp>
          <p:nvSpPr>
            <p:cNvPr id="78" name="Rektangel 77"/>
            <p:cNvSpPr/>
            <p:nvPr/>
          </p:nvSpPr>
          <p:spPr>
            <a:xfrm>
              <a:off x="4745078" y="4844250"/>
              <a:ext cx="1514163" cy="388878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da-DK" sz="2500" b="0" dirty="0">
                  <a:solidFill>
                    <a:schemeClr val="accent1"/>
                  </a:solidFill>
                </a:rPr>
                <a:t>Bootstrap</a:t>
              </a:r>
            </a:p>
          </p:txBody>
        </p:sp>
        <p:sp>
          <p:nvSpPr>
            <p:cNvPr id="77" name="Line"/>
            <p:cNvSpPr/>
            <p:nvPr/>
          </p:nvSpPr>
          <p:spPr>
            <a:xfrm>
              <a:off x="4650417" y="6927446"/>
              <a:ext cx="4667369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15031" y="5255955"/>
              <a:ext cx="4276846" cy="1513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smtClean="0"/>
                <a:t>bootstrap(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bootParams</a:t>
              </a:r>
              <a:r>
                <a:rPr lang="en-US" b="0" dirty="0" smtClean="0"/>
                <a:t>, </a:t>
              </a:r>
              <a:r>
                <a:rPr lang="en-US" b="0" dirty="0" smtClean="0"/>
                <a:t>model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)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dirty="0" err="1" smtClean="0"/>
                <a:t>bootParams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NlmeBootstrapParams</a:t>
              </a:r>
              <a:r>
                <a:rPr lang="en-US" b="0" dirty="0" smtClean="0"/>
                <a:t>(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numReplicates</a:t>
              </a:r>
              <a:r>
                <a:rPr lang="en-US" b="0" dirty="0" smtClean="0"/>
                <a:t>=5, </a:t>
              </a:r>
              <a:r>
                <a:rPr lang="en-US" b="0" dirty="0" err="1" smtClean="0"/>
                <a:t>randomNumSeed</a:t>
              </a:r>
              <a:r>
                <a:rPr lang="en-US" b="0" dirty="0" smtClean="0"/>
                <a:t>=1234) </a:t>
              </a:r>
            </a:p>
            <a:p>
              <a:r>
                <a:rPr lang="en-US" b="0" dirty="0" smtClean="0"/>
                <a:t>job = </a:t>
              </a:r>
              <a:r>
                <a:rPr lang="en-US" dirty="0" smtClean="0"/>
                <a:t>bootstrap(</a:t>
              </a:r>
              <a:r>
                <a:rPr lang="en-US" b="0" dirty="0" err="1" smtClean="0"/>
                <a:t>defaultHost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bootParams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model,TRUE</a:t>
              </a:r>
              <a:r>
                <a:rPr lang="en-US" b="0" dirty="0" smtClean="0"/>
                <a:t>) 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4569050" y="6382444"/>
            <a:ext cx="4485190" cy="2085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 err="1" smtClean="0"/>
              <a:t>vpcmodel</a:t>
            </a:r>
            <a:r>
              <a:rPr lang="en-US" b="0" dirty="0" smtClean="0"/>
              <a:t>(</a:t>
            </a:r>
            <a:r>
              <a:rPr lang="en-US" b="0" dirty="0" err="1" smtClean="0"/>
              <a:t>hostPlatform</a:t>
            </a:r>
            <a:r>
              <a:rPr lang="en-US" b="0" dirty="0" smtClean="0"/>
              <a:t>, </a:t>
            </a:r>
            <a:r>
              <a:rPr lang="en-US" b="0" dirty="0" err="1" smtClean="0"/>
              <a:t>vpcParams</a:t>
            </a:r>
            <a:r>
              <a:rPr lang="en-US" b="0" dirty="0" smtClean="0"/>
              <a:t>, </a:t>
            </a:r>
            <a:r>
              <a:rPr lang="en-US" b="0" dirty="0" smtClean="0"/>
              <a:t>model=model</a:t>
            </a:r>
            <a:r>
              <a:rPr lang="en-US" b="0" dirty="0" smtClean="0"/>
              <a:t>, …) </a:t>
            </a:r>
          </a:p>
          <a:p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Ex.</a:t>
            </a:r>
          </a:p>
          <a:p>
            <a:r>
              <a:rPr lang="en-US" b="0" dirty="0" err="1" smtClean="0"/>
              <a:t>obsVars</a:t>
            </a:r>
            <a:r>
              <a:rPr lang="en-US" b="0" dirty="0" smtClean="0"/>
              <a:t> = </a:t>
            </a:r>
            <a:r>
              <a:rPr lang="en-US" dirty="0" err="1" smtClean="0"/>
              <a:t>GetObservationVariables</a:t>
            </a:r>
            <a:r>
              <a:rPr lang="en-US" b="0" dirty="0" smtClean="0"/>
              <a:t>(</a:t>
            </a:r>
            <a:r>
              <a:rPr lang="en-US" b="0" smtClean="0"/>
              <a:t>model@dataset</a:t>
            </a:r>
            <a:r>
              <a:rPr lang="en-US" b="0" dirty="0" smtClean="0"/>
              <a:t>) </a:t>
            </a:r>
            <a:r>
              <a:rPr lang="en-US" b="0" dirty="0" err="1" smtClean="0"/>
              <a:t>observationParameters</a:t>
            </a:r>
            <a:r>
              <a:rPr lang="en-US" b="0" dirty="0" smtClean="0"/>
              <a:t>(</a:t>
            </a:r>
            <a:r>
              <a:rPr lang="en-US" b="0" dirty="0" err="1" smtClean="0"/>
              <a:t>obsVars</a:t>
            </a:r>
            <a:r>
              <a:rPr lang="en-US" b="0" dirty="0" smtClean="0"/>
              <a:t>[[1]])=c(</a:t>
            </a:r>
            <a:r>
              <a:rPr lang="en-US" b="0" dirty="0" err="1" smtClean="0"/>
              <a:t>xaxis</a:t>
            </a:r>
            <a:r>
              <a:rPr lang="en-US" b="0" dirty="0" smtClean="0"/>
              <a:t>=VPC_XAXIS_T, 	</a:t>
            </a:r>
            <a:r>
              <a:rPr lang="en-US" b="0" dirty="0" err="1" smtClean="0"/>
              <a:t>binningMethod</a:t>
            </a:r>
            <a:r>
              <a:rPr lang="en-US" b="0" dirty="0" smtClean="0"/>
              <a:t>=VPC_BIN_NONE, 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quantilesValues</a:t>
            </a:r>
            <a:r>
              <a:rPr lang="en-US" b="0" dirty="0" smtClean="0"/>
              <a:t> ="5,50,95") </a:t>
            </a:r>
            <a:r>
              <a:rPr lang="en-US" b="0" dirty="0" err="1" smtClean="0"/>
              <a:t>vpcParams</a:t>
            </a:r>
            <a:r>
              <a:rPr lang="en-US" b="0" dirty="0" smtClean="0"/>
              <a:t> = 	</a:t>
            </a:r>
            <a:r>
              <a:rPr lang="en-US" b="0" dirty="0" err="1" smtClean="0"/>
              <a:t>NlmeVpcParams</a:t>
            </a:r>
            <a:r>
              <a:rPr lang="en-US" b="0" dirty="0" smtClean="0"/>
              <a:t>(</a:t>
            </a:r>
            <a:r>
              <a:rPr lang="en-US" b="0" dirty="0" err="1" smtClean="0"/>
              <a:t>numReplicates</a:t>
            </a:r>
            <a:r>
              <a:rPr lang="en-US" b="0" dirty="0" smtClean="0"/>
              <a:t>=2, seed=1234, 	</a:t>
            </a:r>
            <a:r>
              <a:rPr lang="en-US" b="0" dirty="0" err="1" smtClean="0"/>
              <a:t>observationVars</a:t>
            </a:r>
            <a:r>
              <a:rPr lang="en-US" b="0" dirty="0" smtClean="0"/>
              <a:t>=</a:t>
            </a:r>
            <a:r>
              <a:rPr lang="en-US" b="0" dirty="0" err="1" smtClean="0"/>
              <a:t>obsVars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 job = </a:t>
            </a:r>
            <a:r>
              <a:rPr lang="en-US" dirty="0" err="1" smtClean="0"/>
              <a:t>vpcmodel</a:t>
            </a:r>
            <a:r>
              <a:rPr lang="en-US" b="0" dirty="0" smtClean="0"/>
              <a:t>(</a:t>
            </a:r>
            <a:r>
              <a:rPr lang="en-US" b="0" dirty="0" err="1" smtClean="0"/>
              <a:t>defaultHost</a:t>
            </a:r>
            <a:r>
              <a:rPr lang="en-US" b="0" dirty="0" smtClean="0"/>
              <a:t> ,</a:t>
            </a:r>
            <a:r>
              <a:rPr lang="en-US" b="0" dirty="0" err="1" smtClean="0"/>
              <a:t>vpcParams</a:t>
            </a:r>
            <a:r>
              <a:rPr lang="en-US" b="0" dirty="0" smtClean="0"/>
              <a:t> ,model</a:t>
            </a:r>
            <a:r>
              <a:rPr lang="en-US" b="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Line"/>
          <p:cNvSpPr/>
          <p:nvPr/>
        </p:nvSpPr>
        <p:spPr>
          <a:xfrm>
            <a:off x="289129" y="16461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11" name="Group 210"/>
          <p:cNvGrpSpPr/>
          <p:nvPr/>
        </p:nvGrpSpPr>
        <p:grpSpPr>
          <a:xfrm>
            <a:off x="9399431" y="6500655"/>
            <a:ext cx="4276071" cy="2145252"/>
            <a:chOff x="9421792" y="5902939"/>
            <a:chExt cx="4091651" cy="2446767"/>
          </a:xfrm>
        </p:grpSpPr>
        <p:sp>
          <p:nvSpPr>
            <p:cNvPr id="197" name="Rektangel 233">
              <a:extLst>
                <a:ext uri="{FF2B5EF4-FFF2-40B4-BE49-F238E27FC236}">
                  <a16:creationId xmlns="" xmlns:a16="http://schemas.microsoft.com/office/drawing/2014/main" id="{EADC1A11-CA6A-634C-9A77-7EAF4900A12A}"/>
                </a:ext>
              </a:extLst>
            </p:cNvPr>
            <p:cNvSpPr/>
            <p:nvPr/>
          </p:nvSpPr>
          <p:spPr>
            <a:xfrm>
              <a:off x="9431994" y="5902939"/>
              <a:ext cx="817338" cy="2798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Bootstrap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9421792" y="6225401"/>
              <a:ext cx="4091651" cy="2124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00" b="0" dirty="0" smtClean="0"/>
                <a:t>out=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("out.csv")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(out)</a:t>
              </a:r>
            </a:p>
            <a:p>
              <a:r>
                <a:rPr lang="en-US" sz="1000" b="0" dirty="0" smtClean="0"/>
                <a:t>overall=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</a:t>
              </a:r>
              <a:r>
                <a:rPr lang="en-US" sz="1000" b="0" dirty="0" smtClean="0"/>
                <a:t>v("BootOverall.csv")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(overall)</a:t>
              </a:r>
            </a:p>
            <a:p>
              <a:r>
                <a:rPr lang="en-US" sz="1000" b="0" dirty="0" smtClean="0"/>
                <a:t>theta=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("BootTheta.csv")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(theta)</a:t>
              </a:r>
            </a:p>
            <a:p>
              <a:r>
                <a:rPr lang="en-US" sz="1000" b="0" dirty="0" err="1" smtClean="0"/>
                <a:t>varCovar</a:t>
              </a:r>
              <a:r>
                <a:rPr lang="en-US" sz="1000" b="0" dirty="0" smtClean="0"/>
                <a:t>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("BootVarCoVar.csv")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</a:t>
              </a:r>
              <a:r>
                <a:rPr lang="en-US" sz="1000" b="0" dirty="0" err="1" smtClean="0"/>
                <a:t>varCovar</a:t>
              </a:r>
              <a:r>
                <a:rPr lang="en-US" sz="1000" b="0" dirty="0" smtClean="0"/>
                <a:t>)</a:t>
              </a:r>
            </a:p>
            <a:p>
              <a:r>
                <a:rPr lang="en-US" sz="1000" b="0" dirty="0" smtClean="0"/>
                <a:t>omega=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("BootOmega.csv")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(omega)</a:t>
              </a: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9420219" y="8892164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/>
            <a:r>
              <a:rPr lang="da-DK" sz="1400" dirty="0" smtClean="0">
                <a:solidFill>
                  <a:schemeClr val="accent6"/>
                </a:solidFill>
              </a:rPr>
              <a:t>Covariate Search</a:t>
            </a:r>
            <a:endParaRPr lang="da-DK" sz="1400" dirty="0">
              <a:solidFill>
                <a:schemeClr val="accent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431994" y="9167907"/>
            <a:ext cx="42016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o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verall = 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sym typeface="Source Sans Pro"/>
              </a:rPr>
              <a:t>read.csv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(“Overall.csv”)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solidFill>
                  <a:schemeClr val="accent2"/>
                </a:solidFill>
              </a:rPr>
              <a:t>View</a:t>
            </a:r>
            <a:r>
              <a:rPr lang="en-US" sz="1000" b="0" dirty="0" smtClean="0"/>
              <a:t>(overall)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stepwiseLines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=</a:t>
            </a: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sym typeface="Source Sans Pro"/>
              </a:rPr>
              <a:t>readLines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(“Stepwise.txt)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solidFill>
                  <a:schemeClr val="accent2"/>
                </a:solidFill>
              </a:rPr>
              <a:t>View</a:t>
            </a:r>
            <a:r>
              <a:rPr lang="en-US" sz="1000" b="0" dirty="0" smtClean="0"/>
              <a:t>(</a:t>
            </a:r>
            <a:r>
              <a:rPr lang="en-US" sz="1000" b="0" dirty="0" err="1" smtClean="0"/>
              <a:t>stepwiseLines</a:t>
            </a:r>
            <a:r>
              <a:rPr lang="en-US" sz="1000" b="0" dirty="0" smtClean="0"/>
              <a:t>)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9347530" y="880244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4760505" y="16341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4542785" y="5847654"/>
            <a:ext cx="45377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Rektangel 74"/>
          <p:cNvSpPr/>
          <p:nvPr/>
        </p:nvSpPr>
        <p:spPr>
          <a:xfrm>
            <a:off x="4720385" y="8365591"/>
            <a:ext cx="2224968" cy="400110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sz="2500" b="0" dirty="0" smtClean="0">
                <a:solidFill>
                  <a:schemeClr val="accent1"/>
                </a:solidFill>
              </a:rPr>
              <a:t>Scenario Fitting</a:t>
            </a:r>
            <a:endParaRPr lang="da-DK" sz="2500" b="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96064" y="8736528"/>
            <a:ext cx="4485190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/>
              <a:t>scenario1=</a:t>
            </a:r>
            <a:r>
              <a:rPr lang="en-US" dirty="0" err="1"/>
              <a:t>NlmeScenario</a:t>
            </a:r>
            <a:r>
              <a:rPr lang="en-US" b="0" dirty="0"/>
              <a:t>("SC0001","1")</a:t>
            </a:r>
          </a:p>
          <a:p>
            <a:r>
              <a:rPr lang="en-US" b="0" dirty="0" smtClean="0"/>
              <a:t>scenario2=</a:t>
            </a:r>
            <a:r>
              <a:rPr lang="en-US" dirty="0" err="1" smtClean="0"/>
              <a:t>NlmeScenario</a:t>
            </a:r>
            <a:r>
              <a:rPr lang="en-US" b="0" dirty="0"/>
              <a:t>("SC0002","1,2")</a:t>
            </a:r>
          </a:p>
          <a:p>
            <a:r>
              <a:rPr lang="en-US" b="0" dirty="0"/>
              <a:t>scenarios = </a:t>
            </a:r>
            <a:r>
              <a:rPr lang="en-US" b="0" dirty="0" smtClean="0"/>
              <a:t>c(scenario1,scenario2)</a:t>
            </a:r>
            <a:endParaRPr lang="en-US" b="0" dirty="0"/>
          </a:p>
          <a:p>
            <a:r>
              <a:rPr lang="en-US" b="0" dirty="0" err="1"/>
              <a:t>sortColumns</a:t>
            </a:r>
            <a:r>
              <a:rPr lang="en-US" b="0" dirty="0"/>
              <a:t>=</a:t>
            </a:r>
            <a:r>
              <a:rPr lang="en-US" dirty="0" err="1"/>
              <a:t>NlmeSortColumns</a:t>
            </a:r>
            <a:r>
              <a:rPr lang="en-US" b="0" dirty="0"/>
              <a:t>("</a:t>
            </a:r>
            <a:r>
              <a:rPr lang="en-US" b="0" dirty="0" err="1"/>
              <a:t>group,sex</a:t>
            </a:r>
            <a:r>
              <a:rPr lang="en-US" b="0" dirty="0" smtClean="0"/>
              <a:t>")</a:t>
            </a:r>
            <a:endParaRPr lang="en-US" b="0" dirty="0"/>
          </a:p>
          <a:p>
            <a:r>
              <a:rPr lang="en-US" b="0" dirty="0"/>
              <a:t>job = </a:t>
            </a:r>
            <a:r>
              <a:rPr lang="en-US" dirty="0" err="1" smtClean="0"/>
              <a:t>sortfit</a:t>
            </a:r>
            <a:r>
              <a:rPr lang="en-US" b="0" dirty="0" smtClean="0"/>
              <a:t>(</a:t>
            </a:r>
            <a:r>
              <a:rPr lang="en-US" b="0" dirty="0" err="1" smtClean="0"/>
              <a:t>defaultHost,params</a:t>
            </a:r>
            <a:r>
              <a:rPr lang="en-US" b="0" dirty="0" smtClean="0"/>
              <a:t>,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sortColumns,scenarios,model</a:t>
            </a:r>
            <a:r>
              <a:rPr lang="en-US" b="0" dirty="0"/>
              <a:t>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62" name="Line"/>
          <p:cNvSpPr/>
          <p:nvPr/>
        </p:nvSpPr>
        <p:spPr>
          <a:xfrm>
            <a:off x="4669799" y="8736528"/>
            <a:ext cx="45377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0689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12112</TotalTime>
  <Words>473</Words>
  <Application>Microsoft Office PowerPoint</Application>
  <PresentationFormat>Custom</PresentationFormat>
  <Paragraphs>167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PK/PD Modeling with RsNLME : : CHEAT SHEET 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farhad</cp:lastModifiedBy>
  <cp:revision>900</cp:revision>
  <cp:lastPrinted>2019-05-06T02:52:08Z</cp:lastPrinted>
  <dcterms:modified xsi:type="dcterms:W3CDTF">2019-07-18T20:04:20Z</dcterms:modified>
</cp:coreProperties>
</file>