
<file path=[Content_Types].xml><?xml version="1.0" encoding="utf-8"?>
<Types xmlns="http://schemas.openxmlformats.org/package/2006/content-types">
  <Default Extension="emf" ContentType="image/x-emf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15119350" cy="21383625"/>
  <p:notesSz cx="15074900" cy="20104100"/>
  <p:defaultTextStyle>
    <a:defPPr>
      <a:defRPr lang="zh-CN"/>
    </a:defPPr>
    <a:lvl1pPr marL="0" algn="l" defTabSz="948781" rtl="0" eaLnBrk="1" latinLnBrk="0" hangingPunct="1">
      <a:defRPr sz="1868" kern="1200">
        <a:solidFill>
          <a:schemeClr val="tx1"/>
        </a:solidFill>
        <a:latin typeface="+mn-lt"/>
        <a:ea typeface="+mn-ea"/>
        <a:cs typeface="+mn-cs"/>
      </a:defRPr>
    </a:lvl1pPr>
    <a:lvl2pPr marL="474391" algn="l" defTabSz="948781" rtl="0" eaLnBrk="1" latinLnBrk="0" hangingPunct="1">
      <a:defRPr sz="1868" kern="1200">
        <a:solidFill>
          <a:schemeClr val="tx1"/>
        </a:solidFill>
        <a:latin typeface="+mn-lt"/>
        <a:ea typeface="+mn-ea"/>
        <a:cs typeface="+mn-cs"/>
      </a:defRPr>
    </a:lvl2pPr>
    <a:lvl3pPr marL="948781" algn="l" defTabSz="948781" rtl="0" eaLnBrk="1" latinLnBrk="0" hangingPunct="1">
      <a:defRPr sz="1868" kern="1200">
        <a:solidFill>
          <a:schemeClr val="tx1"/>
        </a:solidFill>
        <a:latin typeface="+mn-lt"/>
        <a:ea typeface="+mn-ea"/>
        <a:cs typeface="+mn-cs"/>
      </a:defRPr>
    </a:lvl3pPr>
    <a:lvl4pPr marL="1423172" algn="l" defTabSz="948781" rtl="0" eaLnBrk="1" latinLnBrk="0" hangingPunct="1">
      <a:defRPr sz="1868" kern="1200">
        <a:solidFill>
          <a:schemeClr val="tx1"/>
        </a:solidFill>
        <a:latin typeface="+mn-lt"/>
        <a:ea typeface="+mn-ea"/>
        <a:cs typeface="+mn-cs"/>
      </a:defRPr>
    </a:lvl4pPr>
    <a:lvl5pPr marL="1897563" algn="l" defTabSz="948781" rtl="0" eaLnBrk="1" latinLnBrk="0" hangingPunct="1">
      <a:defRPr sz="1868" kern="1200">
        <a:solidFill>
          <a:schemeClr val="tx1"/>
        </a:solidFill>
        <a:latin typeface="+mn-lt"/>
        <a:ea typeface="+mn-ea"/>
        <a:cs typeface="+mn-cs"/>
      </a:defRPr>
    </a:lvl5pPr>
    <a:lvl6pPr marL="2371954" algn="l" defTabSz="948781" rtl="0" eaLnBrk="1" latinLnBrk="0" hangingPunct="1">
      <a:defRPr sz="1868" kern="1200">
        <a:solidFill>
          <a:schemeClr val="tx1"/>
        </a:solidFill>
        <a:latin typeface="+mn-lt"/>
        <a:ea typeface="+mn-ea"/>
        <a:cs typeface="+mn-cs"/>
      </a:defRPr>
    </a:lvl6pPr>
    <a:lvl7pPr marL="2846344" algn="l" defTabSz="948781" rtl="0" eaLnBrk="1" latinLnBrk="0" hangingPunct="1">
      <a:defRPr sz="1868" kern="1200">
        <a:solidFill>
          <a:schemeClr val="tx1"/>
        </a:solidFill>
        <a:latin typeface="+mn-lt"/>
        <a:ea typeface="+mn-ea"/>
        <a:cs typeface="+mn-cs"/>
      </a:defRPr>
    </a:lvl7pPr>
    <a:lvl8pPr marL="3320735" algn="l" defTabSz="948781" rtl="0" eaLnBrk="1" latinLnBrk="0" hangingPunct="1">
      <a:defRPr sz="1868" kern="1200">
        <a:solidFill>
          <a:schemeClr val="tx1"/>
        </a:solidFill>
        <a:latin typeface="+mn-lt"/>
        <a:ea typeface="+mn-ea"/>
        <a:cs typeface="+mn-cs"/>
      </a:defRPr>
    </a:lvl8pPr>
    <a:lvl9pPr marL="3795126" algn="l" defTabSz="948781" rtl="0" eaLnBrk="1" latinLnBrk="0" hangingPunct="1">
      <a:defRPr sz="186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63" userDrawn="1">
          <p15:clr>
            <a:srgbClr val="A4A3A4"/>
          </p15:clr>
        </p15:guide>
        <p15:guide id="2" pos="216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6"/>
    <p:restoredTop sz="94632"/>
  </p:normalViewPr>
  <p:slideViewPr>
    <p:cSldViewPr>
      <p:cViewPr>
        <p:scale>
          <a:sx n="42" d="100"/>
          <a:sy n="42" d="100"/>
        </p:scale>
        <p:origin x="2616" y="144"/>
      </p:cViewPr>
      <p:guideLst>
        <p:guide orient="horz" pos="3063"/>
        <p:guide pos="216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134429" y="6628924"/>
            <a:ext cx="12856861" cy="8233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268858" y="11974831"/>
            <a:ext cx="10588003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2/13/25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366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2/13/25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366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756285" y="4918234"/>
            <a:ext cx="657968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7789744" y="4918234"/>
            <a:ext cx="657968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2/13/25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366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2/13/25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2/13/25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503959" y="1513608"/>
            <a:ext cx="14008645" cy="19578242"/>
          </a:xfrm>
          <a:custGeom>
            <a:avLst/>
            <a:gdLst/>
            <a:ahLst/>
            <a:cxnLst/>
            <a:rect l="l" t="t" r="r" b="b"/>
            <a:pathLst>
              <a:path w="13967460" h="18406745">
                <a:moveTo>
                  <a:pt x="0" y="18406240"/>
                </a:moveTo>
                <a:lnTo>
                  <a:pt x="13967268" y="18406240"/>
                </a:lnTo>
                <a:lnTo>
                  <a:pt x="13967268" y="0"/>
                </a:lnTo>
                <a:lnTo>
                  <a:pt x="0" y="0"/>
                </a:lnTo>
                <a:lnTo>
                  <a:pt x="0" y="18406240"/>
                </a:lnTo>
                <a:close/>
              </a:path>
            </a:pathLst>
          </a:custGeom>
          <a:ln w="47517">
            <a:solidFill>
              <a:srgbClr val="A4A4A4"/>
            </a:solidFill>
          </a:ln>
        </p:spPr>
        <p:txBody>
          <a:bodyPr wrap="square" lIns="0" tIns="0" rIns="0" bIns="0" rtlCol="0"/>
          <a:lstStyle/>
          <a:p>
            <a:endParaRPr sz="1873"/>
          </a:p>
        </p:txBody>
      </p:sp>
      <p:sp>
        <p:nvSpPr>
          <p:cNvPr id="17" name="bg object 17"/>
          <p:cNvSpPr/>
          <p:nvPr/>
        </p:nvSpPr>
        <p:spPr>
          <a:xfrm>
            <a:off x="1218111" y="149738"/>
            <a:ext cx="12631090" cy="2586838"/>
          </a:xfrm>
          <a:custGeom>
            <a:avLst/>
            <a:gdLst/>
            <a:ahLst/>
            <a:cxnLst/>
            <a:rect l="l" t="t" r="r" b="b"/>
            <a:pathLst>
              <a:path w="12593955" h="2432050">
                <a:moveTo>
                  <a:pt x="12593519" y="0"/>
                </a:moveTo>
                <a:lnTo>
                  <a:pt x="0" y="0"/>
                </a:lnTo>
                <a:lnTo>
                  <a:pt x="0" y="2431896"/>
                </a:lnTo>
                <a:lnTo>
                  <a:pt x="12593519" y="2431896"/>
                </a:lnTo>
                <a:lnTo>
                  <a:pt x="1259351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873"/>
          </a:p>
        </p:txBody>
      </p:sp>
      <p:sp>
        <p:nvSpPr>
          <p:cNvPr id="18" name="bg object 18"/>
          <p:cNvSpPr/>
          <p:nvPr/>
        </p:nvSpPr>
        <p:spPr>
          <a:xfrm>
            <a:off x="1218111" y="149738"/>
            <a:ext cx="12631090" cy="2586838"/>
          </a:xfrm>
          <a:custGeom>
            <a:avLst/>
            <a:gdLst/>
            <a:ahLst/>
            <a:cxnLst/>
            <a:rect l="l" t="t" r="r" b="b"/>
            <a:pathLst>
              <a:path w="12593955" h="2432050">
                <a:moveTo>
                  <a:pt x="0" y="2431896"/>
                </a:moveTo>
                <a:lnTo>
                  <a:pt x="12593519" y="2431896"/>
                </a:lnTo>
                <a:lnTo>
                  <a:pt x="12593519" y="0"/>
                </a:lnTo>
                <a:lnTo>
                  <a:pt x="0" y="0"/>
                </a:lnTo>
                <a:lnTo>
                  <a:pt x="0" y="2431896"/>
                </a:lnTo>
                <a:close/>
              </a:path>
            </a:pathLst>
          </a:custGeom>
          <a:ln w="47517">
            <a:solidFill>
              <a:srgbClr val="A4A4A4"/>
            </a:solidFill>
          </a:ln>
        </p:spPr>
        <p:txBody>
          <a:bodyPr wrap="square" lIns="0" tIns="0" rIns="0" bIns="0" rtlCol="0"/>
          <a:lstStyle/>
          <a:p>
            <a:endParaRPr sz="1873"/>
          </a:p>
        </p:txBody>
      </p:sp>
      <p:sp>
        <p:nvSpPr>
          <p:cNvPr id="19" name="bg object 19"/>
          <p:cNvSpPr/>
          <p:nvPr/>
        </p:nvSpPr>
        <p:spPr>
          <a:xfrm>
            <a:off x="176048" y="4839546"/>
            <a:ext cx="882068" cy="2182940"/>
          </a:xfrm>
          <a:custGeom>
            <a:avLst/>
            <a:gdLst/>
            <a:ahLst/>
            <a:cxnLst/>
            <a:rect l="l" t="t" r="r" b="b"/>
            <a:pathLst>
              <a:path w="879475" h="2052320">
                <a:moveTo>
                  <a:pt x="879425" y="0"/>
                </a:moveTo>
                <a:lnTo>
                  <a:pt x="0" y="0"/>
                </a:lnTo>
                <a:lnTo>
                  <a:pt x="0" y="2051757"/>
                </a:lnTo>
                <a:lnTo>
                  <a:pt x="879425" y="2051757"/>
                </a:lnTo>
                <a:lnTo>
                  <a:pt x="8794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873"/>
          </a:p>
        </p:txBody>
      </p:sp>
      <p:sp>
        <p:nvSpPr>
          <p:cNvPr id="20" name="bg object 20"/>
          <p:cNvSpPr/>
          <p:nvPr/>
        </p:nvSpPr>
        <p:spPr>
          <a:xfrm>
            <a:off x="176048" y="4839546"/>
            <a:ext cx="882068" cy="2182940"/>
          </a:xfrm>
          <a:custGeom>
            <a:avLst/>
            <a:gdLst/>
            <a:ahLst/>
            <a:cxnLst/>
            <a:rect l="l" t="t" r="r" b="b"/>
            <a:pathLst>
              <a:path w="879475" h="2052320">
                <a:moveTo>
                  <a:pt x="0" y="2051757"/>
                </a:moveTo>
                <a:lnTo>
                  <a:pt x="879425" y="2051757"/>
                </a:lnTo>
                <a:lnTo>
                  <a:pt x="879425" y="0"/>
                </a:lnTo>
                <a:lnTo>
                  <a:pt x="0" y="0"/>
                </a:lnTo>
                <a:lnTo>
                  <a:pt x="0" y="2051757"/>
                </a:lnTo>
                <a:close/>
              </a:path>
            </a:pathLst>
          </a:custGeom>
          <a:ln w="47517">
            <a:solidFill>
              <a:srgbClr val="B4C6E7"/>
            </a:solidFill>
          </a:ln>
        </p:spPr>
        <p:txBody>
          <a:bodyPr wrap="square" lIns="0" tIns="0" rIns="0" bIns="0" rtlCol="0"/>
          <a:lstStyle/>
          <a:p>
            <a:endParaRPr sz="1873"/>
          </a:p>
        </p:txBody>
      </p:sp>
      <p:sp>
        <p:nvSpPr>
          <p:cNvPr id="21" name="bg object 21"/>
          <p:cNvSpPr/>
          <p:nvPr/>
        </p:nvSpPr>
        <p:spPr>
          <a:xfrm>
            <a:off x="141905" y="11723766"/>
            <a:ext cx="881431" cy="1993148"/>
          </a:xfrm>
          <a:custGeom>
            <a:avLst/>
            <a:gdLst/>
            <a:ahLst/>
            <a:cxnLst/>
            <a:rect l="l" t="t" r="r" b="b"/>
            <a:pathLst>
              <a:path w="878840" h="1873884">
                <a:moveTo>
                  <a:pt x="878716" y="0"/>
                </a:moveTo>
                <a:lnTo>
                  <a:pt x="0" y="0"/>
                </a:lnTo>
                <a:lnTo>
                  <a:pt x="0" y="1873744"/>
                </a:lnTo>
                <a:lnTo>
                  <a:pt x="878716" y="1873744"/>
                </a:lnTo>
                <a:lnTo>
                  <a:pt x="87871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873"/>
          </a:p>
        </p:txBody>
      </p:sp>
      <p:sp>
        <p:nvSpPr>
          <p:cNvPr id="22" name="bg object 22"/>
          <p:cNvSpPr/>
          <p:nvPr/>
        </p:nvSpPr>
        <p:spPr>
          <a:xfrm>
            <a:off x="141905" y="11723766"/>
            <a:ext cx="881431" cy="1993148"/>
          </a:xfrm>
          <a:custGeom>
            <a:avLst/>
            <a:gdLst/>
            <a:ahLst/>
            <a:cxnLst/>
            <a:rect l="l" t="t" r="r" b="b"/>
            <a:pathLst>
              <a:path w="878840" h="1873884">
                <a:moveTo>
                  <a:pt x="0" y="1873744"/>
                </a:moveTo>
                <a:lnTo>
                  <a:pt x="878716" y="1873744"/>
                </a:lnTo>
                <a:lnTo>
                  <a:pt x="878716" y="0"/>
                </a:lnTo>
                <a:lnTo>
                  <a:pt x="0" y="0"/>
                </a:lnTo>
                <a:lnTo>
                  <a:pt x="0" y="1873744"/>
                </a:lnTo>
                <a:close/>
              </a:path>
            </a:pathLst>
          </a:custGeom>
          <a:ln w="47517">
            <a:solidFill>
              <a:srgbClr val="C5DFB4"/>
            </a:solidFill>
          </a:ln>
        </p:spPr>
        <p:txBody>
          <a:bodyPr wrap="square" lIns="0" tIns="0" rIns="0" bIns="0" rtlCol="0"/>
          <a:lstStyle/>
          <a:p>
            <a:endParaRPr sz="1873"/>
          </a:p>
        </p:txBody>
      </p:sp>
      <p:sp>
        <p:nvSpPr>
          <p:cNvPr id="23" name="bg object 23"/>
          <p:cNvSpPr/>
          <p:nvPr/>
        </p:nvSpPr>
        <p:spPr>
          <a:xfrm>
            <a:off x="118432" y="17944155"/>
            <a:ext cx="881431" cy="1806057"/>
          </a:xfrm>
          <a:custGeom>
            <a:avLst/>
            <a:gdLst/>
            <a:ahLst/>
            <a:cxnLst/>
            <a:rect l="l" t="t" r="r" b="b"/>
            <a:pathLst>
              <a:path w="878840" h="1697990">
                <a:moveTo>
                  <a:pt x="878716" y="0"/>
                </a:moveTo>
                <a:lnTo>
                  <a:pt x="0" y="0"/>
                </a:lnTo>
                <a:lnTo>
                  <a:pt x="0" y="1697859"/>
                </a:lnTo>
                <a:lnTo>
                  <a:pt x="878716" y="1697859"/>
                </a:lnTo>
                <a:lnTo>
                  <a:pt x="87871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873"/>
          </a:p>
        </p:txBody>
      </p:sp>
      <p:sp>
        <p:nvSpPr>
          <p:cNvPr id="24" name="bg object 24"/>
          <p:cNvSpPr/>
          <p:nvPr/>
        </p:nvSpPr>
        <p:spPr>
          <a:xfrm>
            <a:off x="118432" y="17944155"/>
            <a:ext cx="881431" cy="1806057"/>
          </a:xfrm>
          <a:custGeom>
            <a:avLst/>
            <a:gdLst/>
            <a:ahLst/>
            <a:cxnLst/>
            <a:rect l="l" t="t" r="r" b="b"/>
            <a:pathLst>
              <a:path w="878840" h="1697990">
                <a:moveTo>
                  <a:pt x="0" y="1697859"/>
                </a:moveTo>
                <a:lnTo>
                  <a:pt x="878716" y="1697859"/>
                </a:lnTo>
                <a:lnTo>
                  <a:pt x="878716" y="0"/>
                </a:lnTo>
                <a:lnTo>
                  <a:pt x="0" y="0"/>
                </a:lnTo>
                <a:lnTo>
                  <a:pt x="0" y="1697859"/>
                </a:lnTo>
                <a:close/>
              </a:path>
            </a:pathLst>
          </a:custGeom>
          <a:ln w="47517">
            <a:solidFill>
              <a:srgbClr val="F8CAAC"/>
            </a:solidFill>
          </a:ln>
        </p:spPr>
        <p:txBody>
          <a:bodyPr wrap="square" lIns="0" tIns="0" rIns="0" bIns="0" rtlCol="0"/>
          <a:lstStyle/>
          <a:p>
            <a:endParaRPr sz="1873"/>
          </a:p>
        </p:txBody>
      </p:sp>
      <p:sp>
        <p:nvSpPr>
          <p:cNvPr id="25" name="bg object 25"/>
          <p:cNvSpPr/>
          <p:nvPr/>
        </p:nvSpPr>
        <p:spPr>
          <a:xfrm>
            <a:off x="1409452" y="4497071"/>
            <a:ext cx="12873101" cy="1010420"/>
          </a:xfrm>
          <a:custGeom>
            <a:avLst/>
            <a:gdLst/>
            <a:ahLst/>
            <a:cxnLst/>
            <a:rect l="l" t="t" r="r" b="b"/>
            <a:pathLst>
              <a:path w="12835255" h="949960">
                <a:moveTo>
                  <a:pt x="0" y="0"/>
                </a:moveTo>
                <a:lnTo>
                  <a:pt x="3855644" y="0"/>
                </a:lnTo>
                <a:lnTo>
                  <a:pt x="3901881" y="9336"/>
                </a:lnTo>
                <a:lnTo>
                  <a:pt x="3939641" y="34795"/>
                </a:lnTo>
                <a:lnTo>
                  <a:pt x="3965101" y="72555"/>
                </a:lnTo>
                <a:lnTo>
                  <a:pt x="3974437" y="118793"/>
                </a:lnTo>
                <a:lnTo>
                  <a:pt x="3974437" y="712760"/>
                </a:lnTo>
                <a:lnTo>
                  <a:pt x="0" y="712760"/>
                </a:lnTo>
                <a:lnTo>
                  <a:pt x="0" y="0"/>
                </a:lnTo>
                <a:close/>
              </a:path>
              <a:path w="12835255" h="949960">
                <a:moveTo>
                  <a:pt x="5435419" y="225530"/>
                </a:moveTo>
                <a:lnTo>
                  <a:pt x="12713968" y="225530"/>
                </a:lnTo>
                <a:lnTo>
                  <a:pt x="12760949" y="235012"/>
                </a:lnTo>
                <a:lnTo>
                  <a:pt x="12799310" y="260872"/>
                </a:lnTo>
                <a:lnTo>
                  <a:pt x="12825170" y="299233"/>
                </a:lnTo>
                <a:lnTo>
                  <a:pt x="12834652" y="346214"/>
                </a:lnTo>
                <a:lnTo>
                  <a:pt x="12834652" y="949638"/>
                </a:lnTo>
                <a:lnTo>
                  <a:pt x="5435419" y="949638"/>
                </a:lnTo>
                <a:lnTo>
                  <a:pt x="5435419" y="225530"/>
                </a:lnTo>
                <a:close/>
              </a:path>
            </a:pathLst>
          </a:custGeom>
          <a:ln w="47517">
            <a:solidFill>
              <a:srgbClr val="8FAADC"/>
            </a:solidFill>
          </a:ln>
        </p:spPr>
        <p:txBody>
          <a:bodyPr wrap="square" lIns="0" tIns="0" rIns="0" bIns="0" rtlCol="0"/>
          <a:lstStyle/>
          <a:p>
            <a:endParaRPr sz="1873"/>
          </a:p>
        </p:txBody>
      </p:sp>
      <p:sp>
        <p:nvSpPr>
          <p:cNvPr id="26" name="bg object 26"/>
          <p:cNvSpPr/>
          <p:nvPr/>
        </p:nvSpPr>
        <p:spPr>
          <a:xfrm>
            <a:off x="552328" y="9335487"/>
            <a:ext cx="13934767" cy="110767"/>
          </a:xfrm>
          <a:custGeom>
            <a:avLst/>
            <a:gdLst/>
            <a:ahLst/>
            <a:cxnLst/>
            <a:rect l="l" t="t" r="r" b="b"/>
            <a:pathLst>
              <a:path w="13893800" h="104140">
                <a:moveTo>
                  <a:pt x="0" y="0"/>
                </a:moveTo>
                <a:lnTo>
                  <a:pt x="13893805" y="103781"/>
                </a:lnTo>
              </a:path>
            </a:pathLst>
          </a:custGeom>
          <a:ln w="47517">
            <a:solidFill>
              <a:srgbClr val="A4A4A4"/>
            </a:solidFill>
            <a:prstDash val="lgDash"/>
          </a:ln>
        </p:spPr>
        <p:txBody>
          <a:bodyPr wrap="square" lIns="0" tIns="0" rIns="0" bIns="0" rtlCol="0"/>
          <a:lstStyle/>
          <a:p>
            <a:endParaRPr sz="1873"/>
          </a:p>
        </p:txBody>
      </p:sp>
      <p:sp>
        <p:nvSpPr>
          <p:cNvPr id="27" name="bg object 27"/>
          <p:cNvSpPr/>
          <p:nvPr/>
        </p:nvSpPr>
        <p:spPr>
          <a:xfrm>
            <a:off x="1074427" y="6035950"/>
            <a:ext cx="347732" cy="675"/>
          </a:xfrm>
          <a:custGeom>
            <a:avLst/>
            <a:gdLst/>
            <a:ahLst/>
            <a:cxnLst/>
            <a:rect l="l" t="t" r="r" b="b"/>
            <a:pathLst>
              <a:path w="346709" h="635">
                <a:moveTo>
                  <a:pt x="-23758" y="206"/>
                </a:moveTo>
                <a:lnTo>
                  <a:pt x="370269" y="206"/>
                </a:lnTo>
              </a:path>
            </a:pathLst>
          </a:custGeom>
          <a:ln w="47931">
            <a:solidFill>
              <a:srgbClr val="A4A4A4"/>
            </a:solidFill>
          </a:ln>
        </p:spPr>
        <p:txBody>
          <a:bodyPr wrap="square" lIns="0" tIns="0" rIns="0" bIns="0" rtlCol="0"/>
          <a:lstStyle/>
          <a:p>
            <a:endParaRPr sz="1873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861672" y="618951"/>
            <a:ext cx="11517837" cy="8233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35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56286" y="4918234"/>
            <a:ext cx="13613147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142744" y="19886773"/>
            <a:ext cx="4840230" cy="28745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756286" y="19886773"/>
            <a:ext cx="3478915" cy="28745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2/13/25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890518" y="19886773"/>
            <a:ext cx="3478915" cy="28745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8526">
        <a:defRPr>
          <a:latin typeface="+mn-lt"/>
          <a:ea typeface="+mn-ea"/>
          <a:cs typeface="+mn-cs"/>
        </a:defRPr>
      </a:lvl2pPr>
      <a:lvl3pPr marL="917052">
        <a:defRPr>
          <a:latin typeface="+mn-lt"/>
          <a:ea typeface="+mn-ea"/>
          <a:cs typeface="+mn-cs"/>
        </a:defRPr>
      </a:lvl3pPr>
      <a:lvl4pPr marL="1375578">
        <a:defRPr>
          <a:latin typeface="+mn-lt"/>
          <a:ea typeface="+mn-ea"/>
          <a:cs typeface="+mn-cs"/>
        </a:defRPr>
      </a:lvl4pPr>
      <a:lvl5pPr marL="1834104">
        <a:defRPr>
          <a:latin typeface="+mn-lt"/>
          <a:ea typeface="+mn-ea"/>
          <a:cs typeface="+mn-cs"/>
        </a:defRPr>
      </a:lvl5pPr>
      <a:lvl6pPr marL="2292629">
        <a:defRPr>
          <a:latin typeface="+mn-lt"/>
          <a:ea typeface="+mn-ea"/>
          <a:cs typeface="+mn-cs"/>
        </a:defRPr>
      </a:lvl6pPr>
      <a:lvl7pPr marL="2751155">
        <a:defRPr>
          <a:latin typeface="+mn-lt"/>
          <a:ea typeface="+mn-ea"/>
          <a:cs typeface="+mn-cs"/>
        </a:defRPr>
      </a:lvl7pPr>
      <a:lvl8pPr marL="3209681">
        <a:defRPr>
          <a:latin typeface="+mn-lt"/>
          <a:ea typeface="+mn-ea"/>
          <a:cs typeface="+mn-cs"/>
        </a:defRPr>
      </a:lvl8pPr>
      <a:lvl9pPr marL="3668207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8526">
        <a:defRPr>
          <a:latin typeface="+mn-lt"/>
          <a:ea typeface="+mn-ea"/>
          <a:cs typeface="+mn-cs"/>
        </a:defRPr>
      </a:lvl2pPr>
      <a:lvl3pPr marL="917052">
        <a:defRPr>
          <a:latin typeface="+mn-lt"/>
          <a:ea typeface="+mn-ea"/>
          <a:cs typeface="+mn-cs"/>
        </a:defRPr>
      </a:lvl3pPr>
      <a:lvl4pPr marL="1375578">
        <a:defRPr>
          <a:latin typeface="+mn-lt"/>
          <a:ea typeface="+mn-ea"/>
          <a:cs typeface="+mn-cs"/>
        </a:defRPr>
      </a:lvl4pPr>
      <a:lvl5pPr marL="1834104">
        <a:defRPr>
          <a:latin typeface="+mn-lt"/>
          <a:ea typeface="+mn-ea"/>
          <a:cs typeface="+mn-cs"/>
        </a:defRPr>
      </a:lvl5pPr>
      <a:lvl6pPr marL="2292629">
        <a:defRPr>
          <a:latin typeface="+mn-lt"/>
          <a:ea typeface="+mn-ea"/>
          <a:cs typeface="+mn-cs"/>
        </a:defRPr>
      </a:lvl6pPr>
      <a:lvl7pPr marL="2751155">
        <a:defRPr>
          <a:latin typeface="+mn-lt"/>
          <a:ea typeface="+mn-ea"/>
          <a:cs typeface="+mn-cs"/>
        </a:defRPr>
      </a:lvl7pPr>
      <a:lvl8pPr marL="3209681">
        <a:defRPr>
          <a:latin typeface="+mn-lt"/>
          <a:ea typeface="+mn-ea"/>
          <a:cs typeface="+mn-cs"/>
        </a:defRPr>
      </a:lvl8pPr>
      <a:lvl9pPr marL="3668207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emf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12" Type="http://schemas.openxmlformats.org/officeDocument/2006/relationships/image" Target="../media/image10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zhe.guan@cern.ch" TargetMode="External"/><Relationship Id="rId11" Type="http://schemas.openxmlformats.org/officeDocument/2006/relationships/image" Target="../media/image9.emf"/><Relationship Id="rId5" Type="http://schemas.openxmlformats.org/officeDocument/2006/relationships/image" Target="../media/image4.jpg"/><Relationship Id="rId10" Type="http://schemas.openxmlformats.org/officeDocument/2006/relationships/image" Target="../media/image8.emf"/><Relationship Id="rId4" Type="http://schemas.openxmlformats.org/officeDocument/2006/relationships/image" Target="../media/image3.jpg"/><Relationship Id="rId9" Type="http://schemas.openxmlformats.org/officeDocument/2006/relationships/image" Target="../media/image7.emf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0" name="object 10"/>
              <p:cNvSpPr txBox="1"/>
              <p:nvPr/>
            </p:nvSpPr>
            <p:spPr>
              <a:xfrm>
                <a:off x="1617990" y="5730402"/>
                <a:ext cx="12041480" cy="2962918"/>
              </a:xfrm>
              <a:prstGeom prst="rect">
                <a:avLst/>
              </a:prstGeom>
            </p:spPr>
            <p:txBody>
              <a:bodyPr vert="horz" wrap="square" lIns="0" tIns="12101" rIns="0" bIns="0" rtlCol="0">
                <a:spAutoFit/>
              </a:bodyPr>
              <a:lstStyle/>
              <a:p>
                <a:pPr marL="50947" marR="7828056" indent="78332">
                  <a:lnSpc>
                    <a:spcPct val="101499"/>
                  </a:lnSpc>
                  <a:spcBef>
                    <a:spcPts val="95"/>
                  </a:spcBef>
                  <a:tabLst>
                    <a:tab pos="1020219" algn="l"/>
                  </a:tabLst>
                </a:pPr>
                <a:r>
                  <a:rPr lang="en-GB" altLang="zh-CN" sz="2407" dirty="0"/>
                  <a:t>Tri-boson productions are among the forefronts of testing the standard model:</a:t>
                </a:r>
              </a:p>
              <a:p>
                <a:pPr marL="50947" marR="7828056" indent="78332">
                  <a:lnSpc>
                    <a:spcPct val="101499"/>
                  </a:lnSpc>
                  <a:spcBef>
                    <a:spcPts val="95"/>
                  </a:spcBef>
                  <a:tabLst>
                    <a:tab pos="1020219" algn="l"/>
                  </a:tabLst>
                </a:pPr>
                <a:endParaRPr lang="en-GB" altLang="zh-CN" sz="2407" dirty="0"/>
              </a:p>
              <a:p>
                <a:pPr marL="50947" marR="7828056" indent="78332">
                  <a:lnSpc>
                    <a:spcPct val="101499"/>
                  </a:lnSpc>
                  <a:spcBef>
                    <a:spcPts val="95"/>
                  </a:spcBef>
                  <a:tabLst>
                    <a:tab pos="1020219" algn="l"/>
                  </a:tabLst>
                </a:pPr>
                <a:r>
                  <a:rPr lang="en-GB" altLang="zh-CN" sz="2407" dirty="0">
                    <a:latin typeface="URWPalladioL"/>
                  </a:rPr>
                  <a:t>𝑾𝑾𝜸</a:t>
                </a:r>
                <a14:m>
                  <m:oMath xmlns:m="http://schemas.openxmlformats.org/officeDocument/2006/math">
                    <m:r>
                      <a:rPr lang="en-US" altLang="zh-CN" sz="2206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206" b="1" i="1">
                        <a:latin typeface="Cambria Math" panose="02040503050406030204" pitchFamily="18" charset="0"/>
                      </a:rPr>
                      <m:t>𝒆</m:t>
                    </m:r>
                    <m:r>
                      <a:rPr lang="en-US" altLang="zh-CN" sz="2206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𝝁</m:t>
                    </m:r>
                  </m:oMath>
                </a14:m>
                <a:r>
                  <a:rPr lang="en-GB" sz="2206" b="1" spc="10" dirty="0">
                    <a:latin typeface="Arial"/>
                    <a:cs typeface="Arial"/>
                  </a:rPr>
                  <a:t> leptonic </a:t>
                </a:r>
                <a:r>
                  <a:rPr lang="en-GB" sz="2206" b="1" spc="15" dirty="0">
                    <a:latin typeface="Arial"/>
                    <a:cs typeface="Arial"/>
                  </a:rPr>
                  <a:t>process:</a:t>
                </a:r>
              </a:p>
              <a:p>
                <a:pPr marL="50947" marR="7828056" indent="78332">
                  <a:lnSpc>
                    <a:spcPct val="101499"/>
                  </a:lnSpc>
                  <a:spcBef>
                    <a:spcPts val="95"/>
                  </a:spcBef>
                  <a:tabLst>
                    <a:tab pos="1020219" algn="l"/>
                  </a:tabLst>
                </a:pPr>
                <a:r>
                  <a:rPr lang="en-GB" sz="2206" b="1" spc="15" dirty="0">
                    <a:latin typeface="Arial"/>
                    <a:cs typeface="Arial"/>
                  </a:rPr>
                  <a:t> </a:t>
                </a:r>
                <a:r>
                  <a:rPr lang="en-GB" sz="2206" spc="196" dirty="0">
                    <a:latin typeface="DejaVu Serif Condensed"/>
                    <a:cs typeface="DejaVu Serif Condensed"/>
                  </a:rPr>
                  <a:t>𝒑𝒑</a:t>
                </a:r>
                <a:r>
                  <a:rPr lang="en-GB" sz="2206" spc="-15" dirty="0">
                    <a:latin typeface="DejaVu Serif Condensed"/>
                    <a:cs typeface="DejaVu Serif Condensed"/>
                  </a:rPr>
                  <a:t> </a:t>
                </a:r>
                <a:r>
                  <a:rPr lang="en-GB" sz="2206" spc="211" dirty="0">
                    <a:latin typeface="DejaVu Serif Condensed"/>
                    <a:cs typeface="DejaVu Serif Condensed"/>
                  </a:rPr>
                  <a:t>→</a:t>
                </a:r>
                <a:r>
                  <a:rPr lang="en-GB" sz="2206" spc="-5" dirty="0">
                    <a:latin typeface="DejaVu Serif Condensed"/>
                    <a:cs typeface="DejaVu Serif Condensed"/>
                  </a:rPr>
                  <a:t> </a:t>
                </a:r>
                <a:r>
                  <a:rPr lang="en-GB" sz="2206" spc="446" dirty="0">
                    <a:latin typeface="DejaVu Serif Condensed"/>
                    <a:cs typeface="DejaVu Serif Condensed"/>
                  </a:rPr>
                  <a:t>𝑾</a:t>
                </a:r>
                <a:r>
                  <a:rPr lang="en-GB" sz="2407" spc="669" baseline="27777" dirty="0">
                    <a:latin typeface="DejaVu Serif Condensed"/>
                    <a:cs typeface="DejaVu Serif Condensed"/>
                  </a:rPr>
                  <a:t>+</a:t>
                </a:r>
                <a:r>
                  <a:rPr lang="en-GB" sz="2206" spc="446" dirty="0">
                    <a:latin typeface="DejaVu Serif Condensed"/>
                    <a:cs typeface="DejaVu Serif Condensed"/>
                  </a:rPr>
                  <a:t>𝑾</a:t>
                </a:r>
                <a:r>
                  <a:rPr lang="en-GB" sz="2407" spc="669" baseline="27777" dirty="0">
                    <a:latin typeface="DejaVu Serif Condensed"/>
                    <a:cs typeface="DejaVu Serif Condensed"/>
                  </a:rPr>
                  <a:t>−</a:t>
                </a:r>
                <a:r>
                  <a:rPr lang="en-GB" sz="2206" spc="446" dirty="0">
                    <a:latin typeface="DejaVu Serif Condensed"/>
                    <a:cs typeface="DejaVu Serif Condensed"/>
                  </a:rPr>
                  <a:t>𝛄</a:t>
                </a:r>
                <a:r>
                  <a:rPr lang="en-GB" sz="2206" spc="-10" dirty="0">
                    <a:latin typeface="DejaVu Serif Condensed"/>
                    <a:cs typeface="DejaVu Serif Condensed"/>
                  </a:rPr>
                  <a:t> </a:t>
                </a:r>
                <a:r>
                  <a:rPr lang="en-GB" altLang="zh-CN" sz="2206" spc="211" dirty="0">
                    <a:latin typeface="DejaVu Serif Condensed"/>
                    <a:cs typeface="DejaVu Serif Condensed"/>
                  </a:rPr>
                  <a:t>→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altLang="zh-CN" sz="2206" b="1" i="1" spc="21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6" b="1" i="1" spc="211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p>
                        <m:r>
                          <a:rPr lang="en-US" altLang="zh-CN" sz="2206" b="1" i="1" spc="21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altLang="zh-CN" sz="2206" b="1" i="1" spc="21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𝝂</m:t>
                    </m:r>
                    <m:sSup>
                      <m:sSupPr>
                        <m:ctrlPr>
                          <a:rPr lang="en-US" altLang="zh-CN" sz="2206" b="1" i="1" spc="21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6" b="1" i="1" spc="21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</m:e>
                      <m:sup>
                        <m:r>
                          <a:rPr lang="en-US" altLang="zh-CN" sz="2206" b="1" i="1" spc="21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  <m:r>
                      <a:rPr lang="en-US" altLang="zh-CN" sz="2206" b="1" i="1" spc="21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𝝂𝜸</m:t>
                    </m:r>
                  </m:oMath>
                </a14:m>
                <a:endParaRPr lang="en-US" sz="2206" b="1" spc="211" dirty="0">
                  <a:latin typeface="DejaVu Serif Condensed"/>
                  <a:cs typeface="DejaVu Serif Condensed"/>
                </a:endParaRPr>
              </a:p>
              <a:p>
                <a:pPr marL="50947" marR="7828056" indent="78332">
                  <a:lnSpc>
                    <a:spcPct val="101499"/>
                  </a:lnSpc>
                  <a:spcBef>
                    <a:spcPts val="95"/>
                  </a:spcBef>
                  <a:tabLst>
                    <a:tab pos="1020219" algn="l"/>
                  </a:tabLst>
                </a:pPr>
                <a:endParaRPr lang="en-US" sz="2206" b="1" spc="211" dirty="0">
                  <a:latin typeface="DejaVu Serif Condensed"/>
                  <a:cs typeface="DejaVu Serif Condensed"/>
                </a:endParaRPr>
              </a:p>
              <a:p>
                <a:pPr marL="50947" marR="7828056" indent="78332">
                  <a:lnSpc>
                    <a:spcPct val="101499"/>
                  </a:lnSpc>
                  <a:spcBef>
                    <a:spcPts val="95"/>
                  </a:spcBef>
                  <a:tabLst>
                    <a:tab pos="1020219" algn="l"/>
                  </a:tabLst>
                </a:pPr>
                <a:r>
                  <a:rPr lang="en-US" sz="2206" b="1" spc="211" dirty="0">
                    <a:latin typeface="Arial" panose="020B0604020202020204" pitchFamily="34" charset="0"/>
                    <a:cs typeface="Arial" panose="020B0604020202020204" pitchFamily="34" charset="0"/>
                  </a:rPr>
                  <a:t>Cross-section: </a:t>
                </a:r>
                <a:r>
                  <a:rPr lang="en-GB" altLang="zh-CN" sz="2206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0.074 (NLO)</a:t>
                </a:r>
                <a:endParaRPr lang="en-GB" altLang="zh-CN" sz="2407" dirty="0"/>
              </a:p>
            </p:txBody>
          </p:sp>
        </mc:Choice>
        <mc:Fallback>
          <p:sp>
            <p:nvSpPr>
              <p:cNvPr id="10" name="object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7990" y="5730402"/>
                <a:ext cx="12041480" cy="2962918"/>
              </a:xfrm>
              <a:prstGeom prst="rect">
                <a:avLst/>
              </a:prstGeom>
              <a:blipFill>
                <a:blip r:embed="rId2"/>
                <a:stretch>
                  <a:fillRect l="-1159" t="-3419" b="-42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2" name="图片 71">
            <a:extLst>
              <a:ext uri="{FF2B5EF4-FFF2-40B4-BE49-F238E27FC236}">
                <a16:creationId xmlns:a16="http://schemas.microsoft.com/office/drawing/2014/main" id="{C4F80549-6643-0B4C-A83B-7108D6A1F45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871"/>
          <a:stretch/>
        </p:blipFill>
        <p:spPr>
          <a:xfrm>
            <a:off x="11571040" y="6143832"/>
            <a:ext cx="2526314" cy="1704027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 rot="10800000" flipV="1">
            <a:off x="538320" y="14240938"/>
            <a:ext cx="13972324" cy="45854"/>
          </a:xfrm>
          <a:custGeom>
            <a:avLst/>
            <a:gdLst/>
            <a:ahLst/>
            <a:cxnLst/>
            <a:rect l="l" t="t" r="r" b="b"/>
            <a:pathLst>
              <a:path w="13967460" h="55880">
                <a:moveTo>
                  <a:pt x="0" y="0"/>
                </a:moveTo>
                <a:lnTo>
                  <a:pt x="13967327" y="55850"/>
                </a:lnTo>
              </a:path>
            </a:pathLst>
          </a:custGeom>
          <a:ln w="47517">
            <a:solidFill>
              <a:srgbClr val="A4A4A4"/>
            </a:solidFill>
            <a:prstDash val="lgDash"/>
          </a:ln>
        </p:spPr>
        <p:txBody>
          <a:bodyPr wrap="square" lIns="0" tIns="0" rIns="0" bIns="0" rtlCol="0"/>
          <a:lstStyle/>
          <a:p>
            <a:endParaRPr sz="1873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38940" y="402506"/>
            <a:ext cx="11517837" cy="838591"/>
          </a:xfrm>
          <a:prstGeom prst="rect">
            <a:avLst/>
          </a:prstGeom>
        </p:spPr>
        <p:txBody>
          <a:bodyPr vert="horz" wrap="square" lIns="0" tIns="12737" rIns="0" bIns="0" rtlCol="0">
            <a:spAutoFit/>
          </a:bodyPr>
          <a:lstStyle/>
          <a:p>
            <a:pPr marL="12737">
              <a:spcBef>
                <a:spcPts val="100"/>
              </a:spcBef>
            </a:pPr>
            <a:r>
              <a:rPr spc="-5" dirty="0"/>
              <a:t>A </a:t>
            </a:r>
            <a:r>
              <a:rPr dirty="0"/>
              <a:t>New </a:t>
            </a:r>
            <a:r>
              <a:rPr spc="-35" dirty="0"/>
              <a:t>Tri-boson</a:t>
            </a:r>
            <a:r>
              <a:rPr spc="-181" dirty="0"/>
              <a:t> </a:t>
            </a:r>
            <a:r>
              <a:rPr spc="-5" dirty="0"/>
              <a:t>Process</a:t>
            </a:r>
            <a:r>
              <a:rPr lang="en-US" spc="-5" dirty="0"/>
              <a:t> Search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2965194" y="1398583"/>
            <a:ext cx="8865327" cy="838591"/>
          </a:xfrm>
          <a:prstGeom prst="rect">
            <a:avLst/>
          </a:prstGeom>
        </p:spPr>
        <p:txBody>
          <a:bodyPr vert="horz" wrap="square" lIns="0" tIns="12737" rIns="0" bIns="0" rtlCol="0">
            <a:spAutoFit/>
          </a:bodyPr>
          <a:lstStyle/>
          <a:p>
            <a:pPr marL="12737">
              <a:spcBef>
                <a:spcPts val="100"/>
              </a:spcBef>
            </a:pPr>
            <a:r>
              <a:rPr lang="en-GB" sz="5366" b="1" dirty="0">
                <a:latin typeface="Arial"/>
                <a:cs typeface="Arial"/>
              </a:rPr>
              <a:t> and Measurement at CMS</a:t>
            </a:r>
            <a:endParaRPr sz="5366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4052" y="5716291"/>
            <a:ext cx="487313" cy="1264829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37">
              <a:lnSpc>
                <a:spcPts val="3781"/>
              </a:lnSpc>
            </a:pPr>
            <a:r>
              <a:rPr sz="3310" b="1" dirty="0">
                <a:latin typeface="Arial"/>
                <a:cs typeface="Arial"/>
              </a:rPr>
              <a:t>WH</a:t>
            </a:r>
            <a:r>
              <a:rPr sz="3310" b="1" spc="-246" dirty="0">
                <a:latin typeface="Arial"/>
                <a:cs typeface="Arial"/>
              </a:rPr>
              <a:t>A</a:t>
            </a:r>
            <a:r>
              <a:rPr sz="3310" b="1" dirty="0">
                <a:latin typeface="Arial"/>
                <a:cs typeface="Arial"/>
              </a:rPr>
              <a:t>T</a:t>
            </a:r>
            <a:endParaRPr sz="331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173104" y="4941303"/>
            <a:ext cx="2635378" cy="538157"/>
          </a:xfrm>
          <a:prstGeom prst="rect">
            <a:avLst/>
          </a:prstGeom>
        </p:spPr>
        <p:txBody>
          <a:bodyPr vert="horz" wrap="square" lIns="0" tIns="12737" rIns="0" bIns="0" rtlCol="0">
            <a:spAutoFit/>
          </a:bodyPr>
          <a:lstStyle/>
          <a:p>
            <a:pPr marL="12737">
              <a:spcBef>
                <a:spcPts val="100"/>
              </a:spcBef>
            </a:pPr>
            <a:r>
              <a:rPr sz="3360" b="1" dirty="0">
                <a:latin typeface="Arial"/>
                <a:cs typeface="Arial"/>
              </a:rPr>
              <a:t>Indroducti</a:t>
            </a:r>
            <a:r>
              <a:rPr sz="3360" b="1" spc="5" dirty="0">
                <a:latin typeface="Arial"/>
                <a:cs typeface="Arial"/>
              </a:rPr>
              <a:t>o</a:t>
            </a:r>
            <a:r>
              <a:rPr sz="3360" b="1" dirty="0">
                <a:latin typeface="Arial"/>
                <a:cs typeface="Arial"/>
              </a:rPr>
              <a:t>n</a:t>
            </a:r>
            <a:endParaRPr sz="336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011448" y="5164552"/>
            <a:ext cx="5266298" cy="538157"/>
          </a:xfrm>
          <a:prstGeom prst="rect">
            <a:avLst/>
          </a:prstGeom>
        </p:spPr>
        <p:txBody>
          <a:bodyPr vert="horz" wrap="square" lIns="0" tIns="12737" rIns="0" bIns="0" rtlCol="0">
            <a:spAutoFit/>
          </a:bodyPr>
          <a:lstStyle/>
          <a:p>
            <a:pPr marL="12737">
              <a:spcBef>
                <a:spcPts val="100"/>
              </a:spcBef>
              <a:tabLst>
                <a:tab pos="2098393" algn="l"/>
              </a:tabLst>
            </a:pPr>
            <a:r>
              <a:rPr sz="3360" b="1" spc="-5" dirty="0">
                <a:latin typeface="Arial"/>
                <a:cs typeface="Arial"/>
              </a:rPr>
              <a:t>Feynman	Diagrams</a:t>
            </a:r>
            <a:endParaRPr sz="3360" dirty="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88985" y="12080066"/>
            <a:ext cx="487313" cy="1060392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37">
              <a:lnSpc>
                <a:spcPts val="3781"/>
              </a:lnSpc>
            </a:pPr>
            <a:r>
              <a:rPr sz="3310" b="1" dirty="0">
                <a:latin typeface="Arial"/>
                <a:cs typeface="Arial"/>
              </a:rPr>
              <a:t>HOW</a:t>
            </a:r>
            <a:endParaRPr sz="3310" dirty="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363597" y="9781365"/>
            <a:ext cx="2451269" cy="523748"/>
          </a:xfrm>
          <a:custGeom>
            <a:avLst/>
            <a:gdLst/>
            <a:ahLst/>
            <a:cxnLst/>
            <a:rect l="l" t="t" r="r" b="b"/>
            <a:pathLst>
              <a:path w="3974465" h="713104">
                <a:moveTo>
                  <a:pt x="0" y="0"/>
                </a:moveTo>
                <a:lnTo>
                  <a:pt x="3855644" y="0"/>
                </a:lnTo>
                <a:lnTo>
                  <a:pt x="3901881" y="9336"/>
                </a:lnTo>
                <a:lnTo>
                  <a:pt x="3939641" y="34795"/>
                </a:lnTo>
                <a:lnTo>
                  <a:pt x="3965101" y="72555"/>
                </a:lnTo>
                <a:lnTo>
                  <a:pt x="3974437" y="118793"/>
                </a:lnTo>
                <a:lnTo>
                  <a:pt x="3974437" y="712760"/>
                </a:lnTo>
                <a:lnTo>
                  <a:pt x="0" y="712760"/>
                </a:lnTo>
                <a:lnTo>
                  <a:pt x="0" y="0"/>
                </a:lnTo>
                <a:close/>
              </a:path>
            </a:pathLst>
          </a:custGeom>
          <a:ln w="47517">
            <a:solidFill>
              <a:srgbClr val="C5DFB4"/>
            </a:solidFill>
          </a:ln>
        </p:spPr>
        <p:txBody>
          <a:bodyPr wrap="square" lIns="0" tIns="0" rIns="0" bIns="0" rtlCol="0"/>
          <a:lstStyle/>
          <a:p>
            <a:endParaRPr sz="1873"/>
          </a:p>
        </p:txBody>
      </p:sp>
      <p:sp>
        <p:nvSpPr>
          <p:cNvPr id="13" name="object 13"/>
          <p:cNvSpPr txBox="1"/>
          <p:nvPr/>
        </p:nvSpPr>
        <p:spPr>
          <a:xfrm>
            <a:off x="1439837" y="9802752"/>
            <a:ext cx="2753836" cy="445019"/>
          </a:xfrm>
          <a:prstGeom prst="rect">
            <a:avLst/>
          </a:prstGeom>
        </p:spPr>
        <p:txBody>
          <a:bodyPr vert="horz" wrap="square" lIns="0" tIns="12737" rIns="0" bIns="0" rtlCol="0">
            <a:spAutoFit/>
          </a:bodyPr>
          <a:lstStyle/>
          <a:p>
            <a:pPr marL="12737">
              <a:spcBef>
                <a:spcPts val="100"/>
              </a:spcBef>
            </a:pPr>
            <a:r>
              <a:rPr sz="2808" b="1" spc="-5" dirty="0">
                <a:latin typeface="Arial"/>
                <a:cs typeface="Arial"/>
              </a:rPr>
              <a:t>Backgrou</a:t>
            </a:r>
            <a:r>
              <a:rPr sz="2808" b="1" spc="5" dirty="0">
                <a:latin typeface="Arial"/>
                <a:cs typeface="Arial"/>
              </a:rPr>
              <a:t>n</a:t>
            </a:r>
            <a:r>
              <a:rPr sz="2808" b="1" spc="-5" dirty="0">
                <a:latin typeface="Arial"/>
                <a:cs typeface="Arial"/>
              </a:rPr>
              <a:t>ds</a:t>
            </a:r>
            <a:endParaRPr sz="2808" dirty="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020612" y="9986790"/>
            <a:ext cx="1468498" cy="192179"/>
          </a:xfrm>
          <a:custGeom>
            <a:avLst/>
            <a:gdLst/>
            <a:ahLst/>
            <a:cxnLst/>
            <a:rect l="l" t="t" r="r" b="b"/>
            <a:pathLst>
              <a:path w="2763520" h="142875">
                <a:moveTo>
                  <a:pt x="2620901" y="0"/>
                </a:moveTo>
                <a:lnTo>
                  <a:pt x="2620586" y="47537"/>
                </a:lnTo>
                <a:lnTo>
                  <a:pt x="2644365" y="47694"/>
                </a:lnTo>
                <a:lnTo>
                  <a:pt x="2644069" y="95212"/>
                </a:lnTo>
                <a:lnTo>
                  <a:pt x="2620270" y="95212"/>
                </a:lnTo>
                <a:lnTo>
                  <a:pt x="2619956" y="142552"/>
                </a:lnTo>
                <a:lnTo>
                  <a:pt x="2716227" y="95212"/>
                </a:lnTo>
                <a:lnTo>
                  <a:pt x="2644069" y="95212"/>
                </a:lnTo>
                <a:lnTo>
                  <a:pt x="2716547" y="95054"/>
                </a:lnTo>
                <a:lnTo>
                  <a:pt x="2762981" y="72221"/>
                </a:lnTo>
                <a:lnTo>
                  <a:pt x="2620901" y="0"/>
                </a:lnTo>
                <a:close/>
              </a:path>
              <a:path w="2763520" h="142875">
                <a:moveTo>
                  <a:pt x="2620586" y="47537"/>
                </a:moveTo>
                <a:lnTo>
                  <a:pt x="2620271" y="95054"/>
                </a:lnTo>
                <a:lnTo>
                  <a:pt x="2644069" y="95212"/>
                </a:lnTo>
                <a:lnTo>
                  <a:pt x="2644365" y="47694"/>
                </a:lnTo>
                <a:lnTo>
                  <a:pt x="2620586" y="47537"/>
                </a:lnTo>
                <a:close/>
              </a:path>
              <a:path w="2763520" h="142875">
                <a:moveTo>
                  <a:pt x="354" y="30200"/>
                </a:moveTo>
                <a:lnTo>
                  <a:pt x="0" y="77718"/>
                </a:lnTo>
                <a:lnTo>
                  <a:pt x="2620271" y="95054"/>
                </a:lnTo>
                <a:lnTo>
                  <a:pt x="2620586" y="47537"/>
                </a:lnTo>
                <a:lnTo>
                  <a:pt x="354" y="30200"/>
                </a:lnTo>
                <a:close/>
              </a:path>
            </a:pathLst>
          </a:custGeom>
          <a:solidFill>
            <a:srgbClr val="A4A4A4"/>
          </a:solidFill>
        </p:spPr>
        <p:txBody>
          <a:bodyPr wrap="square" lIns="0" tIns="0" rIns="0" bIns="0" rtlCol="0"/>
          <a:lstStyle/>
          <a:p>
            <a:endParaRPr sz="1873"/>
          </a:p>
        </p:txBody>
      </p:sp>
      <p:sp>
        <p:nvSpPr>
          <p:cNvPr id="17" name="object 17"/>
          <p:cNvSpPr/>
          <p:nvPr/>
        </p:nvSpPr>
        <p:spPr>
          <a:xfrm>
            <a:off x="5749435" y="9756852"/>
            <a:ext cx="2910351" cy="590444"/>
          </a:xfrm>
          <a:custGeom>
            <a:avLst/>
            <a:gdLst/>
            <a:ahLst/>
            <a:cxnLst/>
            <a:rect l="l" t="t" r="r" b="b"/>
            <a:pathLst>
              <a:path w="5749290" h="724534">
                <a:moveTo>
                  <a:pt x="0" y="0"/>
                </a:moveTo>
                <a:lnTo>
                  <a:pt x="5628207" y="0"/>
                </a:lnTo>
                <a:lnTo>
                  <a:pt x="5675188" y="9482"/>
                </a:lnTo>
                <a:lnTo>
                  <a:pt x="5713549" y="35342"/>
                </a:lnTo>
                <a:lnTo>
                  <a:pt x="5739409" y="73702"/>
                </a:lnTo>
                <a:lnTo>
                  <a:pt x="5748891" y="120684"/>
                </a:lnTo>
                <a:lnTo>
                  <a:pt x="5748891" y="724107"/>
                </a:lnTo>
                <a:lnTo>
                  <a:pt x="0" y="724107"/>
                </a:lnTo>
                <a:lnTo>
                  <a:pt x="0" y="0"/>
                </a:lnTo>
                <a:close/>
              </a:path>
            </a:pathLst>
          </a:custGeom>
          <a:ln w="47517">
            <a:solidFill>
              <a:srgbClr val="C5DFB4"/>
            </a:solidFill>
          </a:ln>
        </p:spPr>
        <p:txBody>
          <a:bodyPr wrap="square" lIns="0" tIns="0" rIns="0" bIns="0" rtlCol="0"/>
          <a:lstStyle/>
          <a:p>
            <a:endParaRPr sz="1873"/>
          </a:p>
        </p:txBody>
      </p:sp>
      <p:sp>
        <p:nvSpPr>
          <p:cNvPr id="18" name="object 18"/>
          <p:cNvSpPr txBox="1"/>
          <p:nvPr/>
        </p:nvSpPr>
        <p:spPr>
          <a:xfrm>
            <a:off x="5835969" y="9821817"/>
            <a:ext cx="3394833" cy="445019"/>
          </a:xfrm>
          <a:prstGeom prst="rect">
            <a:avLst/>
          </a:prstGeom>
        </p:spPr>
        <p:txBody>
          <a:bodyPr vert="horz" wrap="square" lIns="0" tIns="12737" rIns="0" bIns="0" rtlCol="0">
            <a:spAutoFit/>
          </a:bodyPr>
          <a:lstStyle/>
          <a:p>
            <a:pPr marL="12737">
              <a:spcBef>
                <a:spcPts val="100"/>
              </a:spcBef>
            </a:pPr>
            <a:r>
              <a:rPr lang="en-GB" sz="2808" b="1" spc="-5" dirty="0">
                <a:latin typeface="Arial"/>
                <a:cs typeface="Arial"/>
              </a:rPr>
              <a:t>Physics Object  </a:t>
            </a:r>
            <a:endParaRPr lang="en-GB" sz="2808" dirty="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240036" y="10527648"/>
            <a:ext cx="2022265" cy="301932"/>
          </a:xfrm>
          <a:prstGeom prst="rect">
            <a:avLst/>
          </a:prstGeom>
        </p:spPr>
        <p:txBody>
          <a:bodyPr vert="horz" wrap="square" lIns="0" tIns="12737" rIns="0" bIns="0" rtlCol="0">
            <a:spAutoFit/>
          </a:bodyPr>
          <a:lstStyle/>
          <a:p>
            <a:pPr marL="278937" indent="-266837">
              <a:spcBef>
                <a:spcPts val="100"/>
              </a:spcBef>
              <a:buChar char="•"/>
              <a:tabLst>
                <a:tab pos="278937" algn="l"/>
                <a:tab pos="279573" algn="l"/>
              </a:tabLst>
            </a:pPr>
            <a:r>
              <a:rPr sz="1873" dirty="0">
                <a:latin typeface="Arial"/>
                <a:cs typeface="Arial"/>
              </a:rPr>
              <a:t>Good</a:t>
            </a:r>
            <a:r>
              <a:rPr sz="1873" spc="-65" dirty="0">
                <a:latin typeface="Arial"/>
                <a:cs typeface="Arial"/>
              </a:rPr>
              <a:t> </a:t>
            </a:r>
            <a:r>
              <a:rPr sz="1873" dirty="0">
                <a:latin typeface="Arial"/>
                <a:cs typeface="Arial"/>
              </a:rPr>
              <a:t>Electrons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4602274" y="10877575"/>
            <a:ext cx="2298456" cy="475888"/>
          </a:xfrm>
          <a:prstGeom prst="rect">
            <a:avLst/>
          </a:prstGeom>
        </p:spPr>
        <p:txBody>
          <a:bodyPr vert="horz" wrap="square" lIns="0" tIns="12737" rIns="0" bIns="0" rtlCol="0">
            <a:spAutoFit/>
          </a:bodyPr>
          <a:lstStyle/>
          <a:p>
            <a:pPr marL="278937" indent="-266837">
              <a:spcBef>
                <a:spcPts val="100"/>
              </a:spcBef>
              <a:buFont typeface="Arial"/>
              <a:buChar char="•"/>
              <a:tabLst>
                <a:tab pos="278937" algn="l"/>
                <a:tab pos="279573" algn="l"/>
              </a:tabLst>
            </a:pPr>
            <a:r>
              <a:rPr lang="en-GB" altLang="zh-CN" sz="1504" spc="-45" dirty="0" err="1">
                <a:latin typeface="DejaVu Serif Condensed"/>
                <a:cs typeface="DejaVu Serif Condensed"/>
              </a:rPr>
              <a:t>pT</a:t>
            </a:r>
            <a:r>
              <a:rPr lang="en-GB" altLang="zh-CN" sz="1504" spc="-45" dirty="0">
                <a:latin typeface="DejaVu Serif Condensed"/>
                <a:cs typeface="DejaVu Serif Condensed"/>
              </a:rPr>
              <a:t> &gt; 25 GeV, |</a:t>
            </a:r>
            <a:r>
              <a:rPr lang="el-GR" altLang="zh-CN" sz="1504" spc="-45" dirty="0">
                <a:latin typeface="DejaVu Serif Condensed"/>
                <a:cs typeface="DejaVu Serif Condensed"/>
              </a:rPr>
              <a:t>η|&lt; 2.5</a:t>
            </a:r>
          </a:p>
          <a:p>
            <a:pPr marL="278937" indent="-266837">
              <a:buFont typeface="Arial"/>
              <a:buChar char="•"/>
              <a:tabLst>
                <a:tab pos="278937" algn="l"/>
                <a:tab pos="279573" algn="l"/>
              </a:tabLst>
            </a:pPr>
            <a:r>
              <a:rPr lang="en-US" sz="1504" spc="85" dirty="0">
                <a:latin typeface="DejaVu Serif Condensed"/>
                <a:cs typeface="DejaVu Serif Condensed"/>
              </a:rPr>
              <a:t>MVA Fall17V2Iso ID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4193674" y="11458652"/>
            <a:ext cx="2022266" cy="301932"/>
          </a:xfrm>
          <a:prstGeom prst="rect">
            <a:avLst/>
          </a:prstGeom>
        </p:spPr>
        <p:txBody>
          <a:bodyPr vert="horz" wrap="square" lIns="0" tIns="12737" rIns="0" bIns="0" rtlCol="0">
            <a:spAutoFit/>
          </a:bodyPr>
          <a:lstStyle/>
          <a:p>
            <a:pPr marL="278937" indent="-266837">
              <a:spcBef>
                <a:spcPts val="100"/>
              </a:spcBef>
              <a:buChar char="•"/>
              <a:tabLst>
                <a:tab pos="278937" algn="l"/>
                <a:tab pos="279573" algn="l"/>
              </a:tabLst>
            </a:pPr>
            <a:r>
              <a:rPr sz="1873" dirty="0">
                <a:latin typeface="Arial"/>
                <a:cs typeface="Arial"/>
              </a:rPr>
              <a:t>Good</a:t>
            </a:r>
            <a:r>
              <a:rPr sz="1873" spc="-70" dirty="0">
                <a:latin typeface="Arial"/>
                <a:cs typeface="Arial"/>
              </a:rPr>
              <a:t> </a:t>
            </a:r>
            <a:r>
              <a:rPr sz="1873" dirty="0">
                <a:latin typeface="Arial"/>
                <a:cs typeface="Arial"/>
              </a:rPr>
              <a:t>Muons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4531858" y="11865827"/>
            <a:ext cx="2522599" cy="1207727"/>
          </a:xfrm>
          <a:prstGeom prst="rect">
            <a:avLst/>
          </a:prstGeom>
        </p:spPr>
        <p:txBody>
          <a:bodyPr vert="horz" wrap="square" lIns="0" tIns="12737" rIns="0" bIns="0" rtlCol="0">
            <a:spAutoFit/>
          </a:bodyPr>
          <a:lstStyle/>
          <a:p>
            <a:pPr marL="278937" indent="-266837">
              <a:spcBef>
                <a:spcPts val="100"/>
              </a:spcBef>
              <a:buFont typeface="Arial"/>
              <a:buChar char="•"/>
              <a:tabLst>
                <a:tab pos="278937" algn="l"/>
                <a:tab pos="279573" algn="l"/>
              </a:tabLst>
            </a:pPr>
            <a:r>
              <a:rPr lang="en-GB" altLang="zh-CN" sz="1873" spc="-45" dirty="0">
                <a:latin typeface="DejaVu Serif Condensed"/>
                <a:cs typeface="DejaVu Serif Condensed"/>
              </a:rPr>
              <a:t>Cut-Based Medium ID</a:t>
            </a:r>
          </a:p>
          <a:p>
            <a:pPr marL="278937" indent="-266837">
              <a:spcBef>
                <a:spcPts val="100"/>
              </a:spcBef>
              <a:buFont typeface="Arial"/>
              <a:buChar char="•"/>
              <a:tabLst>
                <a:tab pos="278937" algn="l"/>
                <a:tab pos="279573" algn="l"/>
              </a:tabLst>
            </a:pPr>
            <a:r>
              <a:rPr lang="en-GB" altLang="zh-CN" sz="1873" spc="-45" dirty="0" err="1">
                <a:latin typeface="DejaVu Serif Condensed"/>
                <a:cs typeface="DejaVu Serif Condensed"/>
              </a:rPr>
              <a:t>mvaTTH</a:t>
            </a:r>
            <a:r>
              <a:rPr lang="en-GB" altLang="zh-CN" sz="1873" spc="-45" dirty="0">
                <a:latin typeface="DejaVu Serif Condensed"/>
                <a:cs typeface="DejaVu Serif Condensed"/>
              </a:rPr>
              <a:t>&gt;-0.2 [1]</a:t>
            </a:r>
          </a:p>
          <a:p>
            <a:pPr marL="278937" indent="-266837">
              <a:spcBef>
                <a:spcPts val="100"/>
              </a:spcBef>
              <a:buFont typeface="Arial"/>
              <a:buChar char="•"/>
              <a:tabLst>
                <a:tab pos="278937" algn="l"/>
                <a:tab pos="279573" algn="l"/>
              </a:tabLst>
            </a:pPr>
            <a:r>
              <a:rPr lang="en-GB" altLang="zh-CN" sz="1873" spc="-45" dirty="0" err="1">
                <a:latin typeface="DejaVu Serif Condensed"/>
                <a:cs typeface="DejaVu Serif Condensed"/>
              </a:rPr>
              <a:t>miniPFRelIso_all</a:t>
            </a:r>
            <a:r>
              <a:rPr lang="en-GB" altLang="zh-CN" sz="1873" spc="-45" dirty="0">
                <a:latin typeface="DejaVu Serif Condensed"/>
                <a:cs typeface="DejaVu Serif Condensed"/>
              </a:rPr>
              <a:t> &lt; 0.4 </a:t>
            </a:r>
          </a:p>
          <a:p>
            <a:pPr marL="278937" indent="-266837">
              <a:spcBef>
                <a:spcPts val="100"/>
              </a:spcBef>
              <a:buFont typeface="Arial"/>
              <a:buChar char="•"/>
              <a:tabLst>
                <a:tab pos="278937" algn="l"/>
                <a:tab pos="279573" algn="l"/>
              </a:tabLst>
            </a:pPr>
            <a:r>
              <a:rPr lang="en-GB" altLang="zh-CN" sz="1873" spc="-45" dirty="0" err="1">
                <a:latin typeface="DejaVu Serif Condensed"/>
                <a:cs typeface="DejaVu Serif Condensed"/>
              </a:rPr>
              <a:t>pT</a:t>
            </a:r>
            <a:r>
              <a:rPr lang="en-GB" altLang="zh-CN" sz="1873" spc="-45" dirty="0">
                <a:latin typeface="DejaVu Serif Condensed"/>
                <a:cs typeface="DejaVu Serif Condensed"/>
              </a:rPr>
              <a:t> &gt; 20 GeV, |</a:t>
            </a:r>
            <a:r>
              <a:rPr lang="el-GR" altLang="zh-CN" sz="1873" spc="-45" dirty="0">
                <a:latin typeface="DejaVu Serif Condensed"/>
                <a:cs typeface="DejaVu Serif Condensed"/>
              </a:rPr>
              <a:t>η|&lt; 2.4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6969987" y="10544217"/>
            <a:ext cx="1778817" cy="301932"/>
          </a:xfrm>
          <a:prstGeom prst="rect">
            <a:avLst/>
          </a:prstGeom>
        </p:spPr>
        <p:txBody>
          <a:bodyPr vert="horz" wrap="square" lIns="0" tIns="12737" rIns="0" bIns="0" rtlCol="0">
            <a:spAutoFit/>
          </a:bodyPr>
          <a:lstStyle/>
          <a:p>
            <a:pPr marL="278937" indent="-266837">
              <a:spcBef>
                <a:spcPts val="100"/>
              </a:spcBef>
              <a:buChar char="•"/>
              <a:tabLst>
                <a:tab pos="278937" algn="l"/>
                <a:tab pos="279573" algn="l"/>
              </a:tabLst>
            </a:pPr>
            <a:r>
              <a:rPr sz="1873" dirty="0">
                <a:latin typeface="Arial"/>
                <a:cs typeface="Arial"/>
              </a:rPr>
              <a:t>Good</a:t>
            </a:r>
            <a:r>
              <a:rPr sz="1873" spc="-70" dirty="0">
                <a:latin typeface="Arial"/>
                <a:cs typeface="Arial"/>
              </a:rPr>
              <a:t> </a:t>
            </a:r>
            <a:r>
              <a:rPr sz="1873" dirty="0">
                <a:latin typeface="Arial"/>
                <a:cs typeface="Arial"/>
              </a:rPr>
              <a:t>Photon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7119517" y="10840303"/>
            <a:ext cx="3258572" cy="977500"/>
          </a:xfrm>
          <a:prstGeom prst="rect">
            <a:avLst/>
          </a:prstGeom>
        </p:spPr>
        <p:txBody>
          <a:bodyPr vert="horz" wrap="square" lIns="0" tIns="12737" rIns="0" bIns="0" rtlCol="0">
            <a:spAutoFit/>
          </a:bodyPr>
          <a:lstStyle/>
          <a:p>
            <a:pPr marL="278937" indent="-266837">
              <a:spcBef>
                <a:spcPts val="100"/>
              </a:spcBef>
              <a:buFont typeface="Arial"/>
              <a:buChar char="•"/>
              <a:tabLst>
                <a:tab pos="278937" algn="l"/>
                <a:tab pos="279573" algn="l"/>
              </a:tabLst>
            </a:pPr>
            <a:r>
              <a:rPr lang="en-GB" altLang="zh-CN" sz="1504" spc="-45" dirty="0">
                <a:latin typeface="DejaVu Serif Condensed"/>
                <a:cs typeface="DejaVu Serif Condensed"/>
              </a:rPr>
              <a:t>Cut-based Medium ID</a:t>
            </a:r>
          </a:p>
          <a:p>
            <a:pPr marL="278937" indent="-266837">
              <a:spcBef>
                <a:spcPts val="100"/>
              </a:spcBef>
              <a:buFont typeface="Arial"/>
              <a:buChar char="•"/>
              <a:tabLst>
                <a:tab pos="278937" algn="l"/>
                <a:tab pos="279573" algn="l"/>
              </a:tabLst>
            </a:pPr>
            <a:r>
              <a:rPr lang="en-GB" altLang="zh-CN" sz="1504" spc="-45" dirty="0">
                <a:latin typeface="DejaVu Serif Condensed"/>
                <a:cs typeface="DejaVu Serif Condensed"/>
              </a:rPr>
              <a:t>Conversion-safe electron veto </a:t>
            </a:r>
          </a:p>
          <a:p>
            <a:pPr marL="278937" indent="-266837">
              <a:spcBef>
                <a:spcPts val="100"/>
              </a:spcBef>
              <a:buFont typeface="Arial"/>
              <a:buChar char="•"/>
              <a:tabLst>
                <a:tab pos="278937" algn="l"/>
                <a:tab pos="279573" algn="l"/>
              </a:tabLst>
            </a:pPr>
            <a:r>
              <a:rPr lang="en-GB" altLang="zh-CN" sz="1504" spc="-45" dirty="0" err="1">
                <a:latin typeface="DejaVu Serif Condensed"/>
                <a:cs typeface="DejaVu Serif Condensed"/>
              </a:rPr>
              <a:t>pT</a:t>
            </a:r>
            <a:r>
              <a:rPr lang="en-GB" altLang="zh-CN" sz="1504" spc="-45" dirty="0">
                <a:latin typeface="DejaVu Serif Condensed"/>
                <a:cs typeface="DejaVu Serif Condensed"/>
              </a:rPr>
              <a:t> &gt; 20 GeV, |</a:t>
            </a:r>
            <a:r>
              <a:rPr lang="el-GR" altLang="zh-CN" sz="1504" spc="-45" dirty="0">
                <a:latin typeface="DejaVu Serif Condensed"/>
                <a:cs typeface="DejaVu Serif Condensed"/>
              </a:rPr>
              <a:t>η|&lt; 2.5, |η|&lt; 1.4442</a:t>
            </a:r>
          </a:p>
          <a:p>
            <a:pPr marL="278937" indent="-266837">
              <a:spcBef>
                <a:spcPts val="100"/>
              </a:spcBef>
              <a:buFont typeface="Arial"/>
              <a:buChar char="•"/>
              <a:tabLst>
                <a:tab pos="278937" algn="l"/>
                <a:tab pos="279573" algn="l"/>
              </a:tabLst>
            </a:pPr>
            <a:r>
              <a:rPr lang="en-GB" altLang="zh-CN" sz="1504" spc="-45" dirty="0">
                <a:latin typeface="DejaVu Serif Condensed"/>
                <a:cs typeface="DejaVu Serif Condensed"/>
              </a:rPr>
              <a:t>or 1.566 or |</a:t>
            </a:r>
            <a:r>
              <a:rPr lang="el-GR" altLang="zh-CN" sz="1504" spc="-45" dirty="0">
                <a:latin typeface="DejaVu Serif Condensed"/>
                <a:cs typeface="DejaVu Serif Condensed"/>
              </a:rPr>
              <a:t>η|&lt; 2.5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6911008" y="11900349"/>
            <a:ext cx="1748778" cy="301932"/>
          </a:xfrm>
          <a:prstGeom prst="rect">
            <a:avLst/>
          </a:prstGeom>
        </p:spPr>
        <p:txBody>
          <a:bodyPr vert="horz" wrap="square" lIns="0" tIns="12737" rIns="0" bIns="0" rtlCol="0">
            <a:spAutoFit/>
          </a:bodyPr>
          <a:lstStyle/>
          <a:p>
            <a:pPr marL="278937" indent="-266837">
              <a:spcBef>
                <a:spcPts val="100"/>
              </a:spcBef>
              <a:buChar char="•"/>
              <a:tabLst>
                <a:tab pos="278937" algn="l"/>
                <a:tab pos="279573" algn="l"/>
              </a:tabLst>
            </a:pPr>
            <a:r>
              <a:rPr sz="1873" dirty="0">
                <a:latin typeface="Arial"/>
                <a:cs typeface="Arial"/>
              </a:rPr>
              <a:t>Good</a:t>
            </a:r>
            <a:r>
              <a:rPr sz="1873" spc="-90" dirty="0">
                <a:latin typeface="Arial"/>
                <a:cs typeface="Arial"/>
              </a:rPr>
              <a:t> </a:t>
            </a:r>
            <a:r>
              <a:rPr sz="1873" dirty="0">
                <a:latin typeface="Arial"/>
                <a:cs typeface="Arial"/>
              </a:rPr>
              <a:t>Jets</a:t>
            </a:r>
          </a:p>
        </p:txBody>
      </p:sp>
      <p:sp>
        <p:nvSpPr>
          <p:cNvPr id="27" name="object 27"/>
          <p:cNvSpPr txBox="1"/>
          <p:nvPr/>
        </p:nvSpPr>
        <p:spPr>
          <a:xfrm>
            <a:off x="7334377" y="12329154"/>
            <a:ext cx="1859667" cy="733124"/>
          </a:xfrm>
          <a:prstGeom prst="rect">
            <a:avLst/>
          </a:prstGeom>
        </p:spPr>
        <p:txBody>
          <a:bodyPr vert="horz" wrap="square" lIns="0" tIns="12737" rIns="0" bIns="0" rtlCol="0">
            <a:spAutoFit/>
          </a:bodyPr>
          <a:lstStyle/>
          <a:p>
            <a:pPr marL="266200" indent="-266837">
              <a:spcBef>
                <a:spcPts val="100"/>
              </a:spcBef>
              <a:buFont typeface="Arial"/>
              <a:buChar char="•"/>
              <a:tabLst>
                <a:tab pos="266200" algn="l"/>
                <a:tab pos="266837" algn="l"/>
              </a:tabLst>
            </a:pPr>
            <a:r>
              <a:rPr lang="en-GB" altLang="zh-CN" sz="1504" spc="-114" dirty="0">
                <a:latin typeface="Arial" panose="020B0604020202020204" pitchFamily="34" charset="0"/>
                <a:cs typeface="Arial" panose="020B0604020202020204" pitchFamily="34" charset="0"/>
              </a:rPr>
              <a:t>PF tight ID </a:t>
            </a:r>
          </a:p>
          <a:p>
            <a:pPr marL="266200" indent="-266837">
              <a:spcBef>
                <a:spcPts val="100"/>
              </a:spcBef>
              <a:buFont typeface="Arial"/>
              <a:buChar char="•"/>
              <a:tabLst>
                <a:tab pos="266200" algn="l"/>
                <a:tab pos="266837" algn="l"/>
              </a:tabLst>
            </a:pPr>
            <a:r>
              <a:rPr lang="en-GB" altLang="zh-CN" sz="1504" spc="-114" dirty="0">
                <a:latin typeface="Arial" panose="020B0604020202020204" pitchFamily="34" charset="0"/>
                <a:cs typeface="Arial" panose="020B0604020202020204" pitchFamily="34" charset="0"/>
              </a:rPr>
              <a:t>AK4CHS</a:t>
            </a:r>
          </a:p>
          <a:p>
            <a:pPr marL="266200" indent="-266837">
              <a:spcBef>
                <a:spcPts val="100"/>
              </a:spcBef>
              <a:buFont typeface="Arial"/>
              <a:buChar char="•"/>
              <a:tabLst>
                <a:tab pos="266200" algn="l"/>
                <a:tab pos="266837" algn="l"/>
              </a:tabLst>
            </a:pPr>
            <a:r>
              <a:rPr lang="en-GB" altLang="zh-CN" sz="1504" spc="-114" dirty="0">
                <a:latin typeface="Arial" panose="020B0604020202020204" pitchFamily="34" charset="0"/>
                <a:cs typeface="Arial" panose="020B0604020202020204" pitchFamily="34" charset="0"/>
              </a:rPr>
              <a:t>JEC correction </a:t>
            </a:r>
          </a:p>
        </p:txBody>
      </p:sp>
      <p:sp>
        <p:nvSpPr>
          <p:cNvPr id="28" name="object 28"/>
          <p:cNvSpPr txBox="1"/>
          <p:nvPr/>
        </p:nvSpPr>
        <p:spPr>
          <a:xfrm>
            <a:off x="10134681" y="10493883"/>
            <a:ext cx="2180960" cy="591002"/>
          </a:xfrm>
          <a:prstGeom prst="rect">
            <a:avLst/>
          </a:prstGeom>
        </p:spPr>
        <p:txBody>
          <a:bodyPr vert="horz" wrap="square" lIns="0" tIns="12737" rIns="0" bIns="0" rtlCol="0">
            <a:spAutoFit/>
          </a:bodyPr>
          <a:lstStyle/>
          <a:p>
            <a:pPr marL="278937" indent="-266837">
              <a:spcBef>
                <a:spcPts val="100"/>
              </a:spcBef>
              <a:buChar char="•"/>
              <a:tabLst>
                <a:tab pos="278937" algn="l"/>
                <a:tab pos="279573" algn="l"/>
              </a:tabLst>
            </a:pPr>
            <a:r>
              <a:rPr lang="en-US" sz="1873" dirty="0">
                <a:latin typeface="Arial"/>
                <a:cs typeface="Arial"/>
              </a:rPr>
              <a:t>Baseline</a:t>
            </a:r>
            <a:r>
              <a:rPr sz="1873" spc="-70" dirty="0">
                <a:latin typeface="Arial"/>
                <a:cs typeface="Arial"/>
              </a:rPr>
              <a:t> </a:t>
            </a:r>
            <a:r>
              <a:rPr sz="1873" dirty="0">
                <a:latin typeface="Arial"/>
                <a:cs typeface="Arial"/>
              </a:rPr>
              <a:t>Selection</a:t>
            </a:r>
          </a:p>
        </p:txBody>
      </p:sp>
      <p:sp>
        <p:nvSpPr>
          <p:cNvPr id="29" name="object 29"/>
          <p:cNvSpPr txBox="1"/>
          <p:nvPr/>
        </p:nvSpPr>
        <p:spPr>
          <a:xfrm>
            <a:off x="10410464" y="12529910"/>
            <a:ext cx="3686889" cy="427013"/>
          </a:xfrm>
          <a:prstGeom prst="rect">
            <a:avLst/>
          </a:prstGeom>
        </p:spPr>
        <p:txBody>
          <a:bodyPr vert="horz" wrap="square" lIns="0" tIns="12737" rIns="0" bIns="0" rtlCol="0">
            <a:spAutoFit/>
          </a:bodyPr>
          <a:lstStyle/>
          <a:p>
            <a:pPr marL="278937" indent="-266837">
              <a:spcBef>
                <a:spcPts val="100"/>
              </a:spcBef>
              <a:buChar char="•"/>
              <a:tabLst>
                <a:tab pos="278937" algn="l"/>
                <a:tab pos="279573" algn="l"/>
              </a:tabLst>
            </a:pPr>
            <a:r>
              <a:rPr lang="en-GB" sz="1304" dirty="0">
                <a:latin typeface="Arial"/>
                <a:cs typeface="Arial"/>
              </a:rPr>
              <a:t>Two opposite sign leptons </a:t>
            </a:r>
          </a:p>
          <a:p>
            <a:pPr marL="278937" indent="-266837">
              <a:spcBef>
                <a:spcPts val="100"/>
              </a:spcBef>
              <a:buChar char="•"/>
              <a:tabLst>
                <a:tab pos="278937" algn="l"/>
                <a:tab pos="279573" algn="l"/>
              </a:tabLst>
            </a:pPr>
            <a:r>
              <a:rPr lang="en-GB" sz="1304" dirty="0">
                <a:latin typeface="Arial"/>
                <a:cs typeface="Arial"/>
              </a:rPr>
              <a:t>At least one b-jet (medium </a:t>
            </a:r>
            <a:r>
              <a:rPr lang="en-GB" sz="1304" dirty="0" err="1">
                <a:latin typeface="Arial"/>
                <a:cs typeface="Arial"/>
              </a:rPr>
              <a:t>DeepJet</a:t>
            </a:r>
            <a:r>
              <a:rPr lang="en-GB" sz="1304" dirty="0">
                <a:latin typeface="Arial"/>
                <a:cs typeface="Arial"/>
              </a:rPr>
              <a:t> WP) </a:t>
            </a:r>
          </a:p>
        </p:txBody>
      </p:sp>
      <p:sp>
        <p:nvSpPr>
          <p:cNvPr id="36" name="object 36"/>
          <p:cNvSpPr/>
          <p:nvPr/>
        </p:nvSpPr>
        <p:spPr>
          <a:xfrm>
            <a:off x="6006086" y="5247637"/>
            <a:ext cx="803364" cy="45854"/>
          </a:xfrm>
          <a:custGeom>
            <a:avLst/>
            <a:gdLst/>
            <a:ahLst/>
            <a:cxnLst/>
            <a:rect l="l" t="t" r="r" b="b"/>
            <a:pathLst>
              <a:path w="316229">
                <a:moveTo>
                  <a:pt x="0" y="0"/>
                </a:moveTo>
                <a:lnTo>
                  <a:pt x="316014" y="0"/>
                </a:lnTo>
              </a:path>
            </a:pathLst>
          </a:custGeom>
          <a:ln w="47517">
            <a:solidFill>
              <a:srgbClr val="A4A4A4"/>
            </a:solidFill>
          </a:ln>
        </p:spPr>
        <p:txBody>
          <a:bodyPr wrap="square" lIns="0" tIns="0" rIns="0" bIns="0" rtlCol="0"/>
          <a:lstStyle/>
          <a:p>
            <a:r>
              <a:rPr lang="en-US" sz="1873" dirty="0"/>
              <a:t>c</a:t>
            </a:r>
            <a:endParaRPr sz="1873" dirty="0"/>
          </a:p>
        </p:txBody>
      </p:sp>
      <p:sp>
        <p:nvSpPr>
          <p:cNvPr id="37" name="object 37"/>
          <p:cNvSpPr txBox="1"/>
          <p:nvPr/>
        </p:nvSpPr>
        <p:spPr>
          <a:xfrm>
            <a:off x="305414" y="17341801"/>
            <a:ext cx="487313" cy="1831867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37">
              <a:lnSpc>
                <a:spcPts val="3781"/>
              </a:lnSpc>
            </a:pPr>
            <a:r>
              <a:rPr lang="en-US" sz="3310" b="1" dirty="0">
                <a:latin typeface="Arial"/>
                <a:cs typeface="Arial"/>
              </a:rPr>
              <a:t>Results</a:t>
            </a:r>
            <a:endParaRPr sz="3310" dirty="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883615" y="15358052"/>
            <a:ext cx="2290238" cy="502897"/>
          </a:xfrm>
          <a:prstGeom prst="rect">
            <a:avLst/>
          </a:prstGeom>
        </p:spPr>
        <p:txBody>
          <a:bodyPr vert="horz" wrap="square" lIns="0" tIns="11464" rIns="0" bIns="0" rtlCol="0">
            <a:spAutoFit/>
          </a:bodyPr>
          <a:lstStyle/>
          <a:p>
            <a:pPr marL="12737">
              <a:spcBef>
                <a:spcPts val="90"/>
              </a:spcBef>
            </a:pPr>
            <a:r>
              <a:rPr lang="en-US" altLang="zh-CN" sz="1605" dirty="0">
                <a:latin typeface="Arial"/>
                <a:cs typeface="Arial"/>
              </a:rPr>
              <a:t>Top </a:t>
            </a:r>
            <a:r>
              <a:rPr lang="el-GR" altLang="zh-CN" sz="1605" dirty="0">
                <a:latin typeface="Arial"/>
                <a:cs typeface="Arial"/>
              </a:rPr>
              <a:t>γ </a:t>
            </a:r>
            <a:r>
              <a:rPr lang="en-US" altLang="zh-CN" sz="1605" dirty="0">
                <a:latin typeface="Arial"/>
                <a:cs typeface="Arial"/>
              </a:rPr>
              <a:t>Region</a:t>
            </a:r>
          </a:p>
          <a:p>
            <a:pPr marL="12737">
              <a:spcBef>
                <a:spcPts val="90"/>
              </a:spcBef>
            </a:pPr>
            <a:r>
              <a:rPr lang="en-US" sz="1504" spc="-40" dirty="0">
                <a:latin typeface="Arial"/>
                <a:cs typeface="Arial"/>
              </a:rPr>
              <a:t> </a:t>
            </a:r>
            <a:endParaRPr sz="1504" dirty="0">
              <a:latin typeface="Arial"/>
              <a:cs typeface="Arial"/>
            </a:endParaRPr>
          </a:p>
        </p:txBody>
      </p:sp>
      <p:grpSp>
        <p:nvGrpSpPr>
          <p:cNvPr id="49" name="object 49"/>
          <p:cNvGrpSpPr/>
          <p:nvPr/>
        </p:nvGrpSpPr>
        <p:grpSpPr>
          <a:xfrm>
            <a:off x="651788" y="14642499"/>
            <a:ext cx="3163078" cy="515546"/>
            <a:chOff x="2139345" y="15021515"/>
            <a:chExt cx="4257040" cy="723900"/>
          </a:xfrm>
        </p:grpSpPr>
        <p:sp>
          <p:nvSpPr>
            <p:cNvPr id="51" name="object 51"/>
            <p:cNvSpPr/>
            <p:nvPr/>
          </p:nvSpPr>
          <p:spPr>
            <a:xfrm>
              <a:off x="2139345" y="15021515"/>
              <a:ext cx="4257040" cy="723900"/>
            </a:xfrm>
            <a:custGeom>
              <a:avLst/>
              <a:gdLst/>
              <a:ahLst/>
              <a:cxnLst/>
              <a:rect l="l" t="t" r="r" b="b"/>
              <a:pathLst>
                <a:path w="4257040" h="723900">
                  <a:moveTo>
                    <a:pt x="4136138" y="0"/>
                  </a:moveTo>
                  <a:lnTo>
                    <a:pt x="120566" y="0"/>
                  </a:lnTo>
                  <a:lnTo>
                    <a:pt x="73628" y="9471"/>
                  </a:lnTo>
                  <a:lnTo>
                    <a:pt x="35305" y="35305"/>
                  </a:lnTo>
                  <a:lnTo>
                    <a:pt x="9471" y="73628"/>
                  </a:lnTo>
                  <a:lnTo>
                    <a:pt x="0" y="120566"/>
                  </a:lnTo>
                  <a:lnTo>
                    <a:pt x="0" y="602832"/>
                  </a:lnTo>
                  <a:lnTo>
                    <a:pt x="9471" y="649770"/>
                  </a:lnTo>
                  <a:lnTo>
                    <a:pt x="35305" y="688093"/>
                  </a:lnTo>
                  <a:lnTo>
                    <a:pt x="73628" y="713926"/>
                  </a:lnTo>
                  <a:lnTo>
                    <a:pt x="120566" y="723398"/>
                  </a:lnTo>
                  <a:lnTo>
                    <a:pt x="4136138" y="723398"/>
                  </a:lnTo>
                  <a:lnTo>
                    <a:pt x="4183076" y="713926"/>
                  </a:lnTo>
                  <a:lnTo>
                    <a:pt x="4221399" y="688093"/>
                  </a:lnTo>
                  <a:lnTo>
                    <a:pt x="4247232" y="649770"/>
                  </a:lnTo>
                  <a:lnTo>
                    <a:pt x="4256704" y="602832"/>
                  </a:lnTo>
                  <a:lnTo>
                    <a:pt x="4256704" y="120566"/>
                  </a:lnTo>
                  <a:lnTo>
                    <a:pt x="4247232" y="73628"/>
                  </a:lnTo>
                  <a:lnTo>
                    <a:pt x="4221399" y="35305"/>
                  </a:lnTo>
                  <a:lnTo>
                    <a:pt x="4183076" y="9471"/>
                  </a:lnTo>
                  <a:lnTo>
                    <a:pt x="413613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873" dirty="0"/>
            </a:p>
          </p:txBody>
        </p:sp>
        <p:sp>
          <p:nvSpPr>
            <p:cNvPr id="52" name="object 52"/>
            <p:cNvSpPr/>
            <p:nvPr/>
          </p:nvSpPr>
          <p:spPr>
            <a:xfrm>
              <a:off x="2139345" y="15021515"/>
              <a:ext cx="4257040" cy="723900"/>
            </a:xfrm>
            <a:custGeom>
              <a:avLst/>
              <a:gdLst/>
              <a:ahLst/>
              <a:cxnLst/>
              <a:rect l="l" t="t" r="r" b="b"/>
              <a:pathLst>
                <a:path w="4257040" h="723900">
                  <a:moveTo>
                    <a:pt x="0" y="120566"/>
                  </a:moveTo>
                  <a:lnTo>
                    <a:pt x="9471" y="73628"/>
                  </a:lnTo>
                  <a:lnTo>
                    <a:pt x="35305" y="35305"/>
                  </a:lnTo>
                  <a:lnTo>
                    <a:pt x="73628" y="9471"/>
                  </a:lnTo>
                  <a:lnTo>
                    <a:pt x="120566" y="0"/>
                  </a:lnTo>
                  <a:lnTo>
                    <a:pt x="4136138" y="0"/>
                  </a:lnTo>
                  <a:lnTo>
                    <a:pt x="4183076" y="9471"/>
                  </a:lnTo>
                  <a:lnTo>
                    <a:pt x="4221399" y="35305"/>
                  </a:lnTo>
                  <a:lnTo>
                    <a:pt x="4247232" y="73628"/>
                  </a:lnTo>
                  <a:lnTo>
                    <a:pt x="4256704" y="120566"/>
                  </a:lnTo>
                  <a:lnTo>
                    <a:pt x="4256704" y="602832"/>
                  </a:lnTo>
                  <a:lnTo>
                    <a:pt x="4247232" y="649770"/>
                  </a:lnTo>
                  <a:lnTo>
                    <a:pt x="4221399" y="688093"/>
                  </a:lnTo>
                  <a:lnTo>
                    <a:pt x="4183076" y="713926"/>
                  </a:lnTo>
                  <a:lnTo>
                    <a:pt x="4136138" y="723398"/>
                  </a:lnTo>
                  <a:lnTo>
                    <a:pt x="120566" y="723398"/>
                  </a:lnTo>
                  <a:lnTo>
                    <a:pt x="73628" y="713926"/>
                  </a:lnTo>
                  <a:lnTo>
                    <a:pt x="35305" y="688093"/>
                  </a:lnTo>
                  <a:lnTo>
                    <a:pt x="9471" y="649770"/>
                  </a:lnTo>
                  <a:lnTo>
                    <a:pt x="0" y="602832"/>
                  </a:lnTo>
                  <a:lnTo>
                    <a:pt x="0" y="120566"/>
                  </a:lnTo>
                  <a:close/>
                </a:path>
              </a:pathLst>
            </a:custGeom>
            <a:ln w="47517">
              <a:solidFill>
                <a:srgbClr val="F8CAAC"/>
              </a:solidFill>
            </a:ln>
          </p:spPr>
          <p:txBody>
            <a:bodyPr wrap="square" lIns="0" tIns="0" rIns="0" bIns="0" rtlCol="0"/>
            <a:lstStyle/>
            <a:p>
              <a:endParaRPr sz="1873"/>
            </a:p>
          </p:txBody>
        </p:sp>
      </p:grpSp>
      <p:sp>
        <p:nvSpPr>
          <p:cNvPr id="55" name="object 55"/>
          <p:cNvSpPr txBox="1"/>
          <p:nvPr/>
        </p:nvSpPr>
        <p:spPr>
          <a:xfrm>
            <a:off x="842723" y="14712347"/>
            <a:ext cx="3850242" cy="322832"/>
          </a:xfrm>
          <a:prstGeom prst="rect">
            <a:avLst/>
          </a:prstGeom>
        </p:spPr>
        <p:txBody>
          <a:bodyPr vert="horz" wrap="square" lIns="0" tIns="14011" rIns="0" bIns="0" rtlCol="0">
            <a:spAutoFit/>
          </a:bodyPr>
          <a:lstStyle/>
          <a:p>
            <a:pPr marL="12737">
              <a:spcBef>
                <a:spcPts val="110"/>
              </a:spcBef>
            </a:pPr>
            <a:r>
              <a:rPr lang="en-US" sz="2006" b="1" dirty="0">
                <a:latin typeface="Arial"/>
                <a:cs typeface="Arial"/>
              </a:rPr>
              <a:t>Significance (expected)</a:t>
            </a:r>
            <a:endParaRPr sz="2006" b="1" dirty="0">
              <a:latin typeface="Arial"/>
              <a:cs typeface="Arial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1779403" y="1506657"/>
            <a:ext cx="1000095" cy="89088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873"/>
          </a:p>
        </p:txBody>
      </p:sp>
      <p:sp>
        <p:nvSpPr>
          <p:cNvPr id="62" name="object 62"/>
          <p:cNvSpPr/>
          <p:nvPr/>
        </p:nvSpPr>
        <p:spPr>
          <a:xfrm>
            <a:off x="12144832" y="2027043"/>
            <a:ext cx="1000095" cy="89024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873"/>
          </a:p>
        </p:txBody>
      </p:sp>
      <p:sp>
        <p:nvSpPr>
          <p:cNvPr id="65" name="object 65"/>
          <p:cNvSpPr txBox="1"/>
          <p:nvPr/>
        </p:nvSpPr>
        <p:spPr>
          <a:xfrm>
            <a:off x="2414014" y="3171794"/>
            <a:ext cx="10742763" cy="1608373"/>
          </a:xfrm>
          <a:prstGeom prst="rect">
            <a:avLst/>
          </a:prstGeom>
          <a:ln w="47517">
            <a:solidFill>
              <a:srgbClr val="A4A4A4"/>
            </a:solidFill>
          </a:ln>
        </p:spPr>
        <p:txBody>
          <a:bodyPr vert="horz" wrap="square" lIns="0" tIns="156034" rIns="0" bIns="0" rtlCol="0">
            <a:spAutoFit/>
          </a:bodyPr>
          <a:lstStyle/>
          <a:p>
            <a:pPr marR="116542" algn="ctr">
              <a:spcBef>
                <a:spcPts val="1229"/>
              </a:spcBef>
            </a:pPr>
            <a:r>
              <a:rPr sz="2206" spc="15" dirty="0" err="1">
                <a:latin typeface="Arial"/>
                <a:cs typeface="Arial"/>
              </a:rPr>
              <a:t>Zhe</a:t>
            </a:r>
            <a:r>
              <a:rPr sz="2206" spc="15" dirty="0">
                <a:latin typeface="Arial"/>
                <a:cs typeface="Arial"/>
              </a:rPr>
              <a:t> Guan</a:t>
            </a:r>
            <a:endParaRPr lang="en-US" sz="2206" spc="15" dirty="0">
              <a:latin typeface="Arial"/>
              <a:cs typeface="Arial"/>
            </a:endParaRPr>
          </a:p>
          <a:p>
            <a:pPr marR="116542" algn="ctr">
              <a:spcBef>
                <a:spcPts val="1229"/>
              </a:spcBef>
            </a:pPr>
            <a:r>
              <a:rPr sz="1855" dirty="0">
                <a:latin typeface="Arial"/>
                <a:cs typeface="Arial"/>
              </a:rPr>
              <a:t>State </a:t>
            </a:r>
            <a:r>
              <a:rPr sz="1855" spc="5" dirty="0">
                <a:latin typeface="Arial"/>
                <a:cs typeface="Arial"/>
              </a:rPr>
              <a:t>Key </a:t>
            </a:r>
            <a:r>
              <a:rPr sz="1855" dirty="0">
                <a:latin typeface="Arial"/>
                <a:cs typeface="Arial"/>
              </a:rPr>
              <a:t>Laboratory of Nuclear </a:t>
            </a:r>
            <a:r>
              <a:rPr sz="1855" spc="5" dirty="0">
                <a:latin typeface="Arial"/>
                <a:cs typeface="Arial"/>
              </a:rPr>
              <a:t>Physics and </a:t>
            </a:r>
            <a:r>
              <a:rPr sz="1855" spc="-30" dirty="0">
                <a:latin typeface="Arial"/>
                <a:cs typeface="Arial"/>
              </a:rPr>
              <a:t>Technology, </a:t>
            </a:r>
            <a:r>
              <a:rPr sz="1855" dirty="0">
                <a:latin typeface="Arial"/>
                <a:cs typeface="Arial"/>
              </a:rPr>
              <a:t>Peking </a:t>
            </a:r>
            <a:r>
              <a:rPr sz="1855" spc="-10" dirty="0">
                <a:latin typeface="Arial"/>
                <a:cs typeface="Arial"/>
              </a:rPr>
              <a:t>University, </a:t>
            </a:r>
            <a:r>
              <a:rPr sz="1855" dirty="0">
                <a:latin typeface="Arial"/>
                <a:cs typeface="Arial"/>
              </a:rPr>
              <a:t>Beijing, </a:t>
            </a:r>
            <a:r>
              <a:rPr sz="1855" spc="5" dirty="0">
                <a:latin typeface="Arial"/>
                <a:cs typeface="Arial"/>
              </a:rPr>
              <a:t>100871  </a:t>
            </a:r>
            <a:endParaRPr lang="en-US" sz="1855" spc="5" dirty="0">
              <a:latin typeface="Arial"/>
              <a:cs typeface="Arial"/>
            </a:endParaRPr>
          </a:p>
          <a:p>
            <a:pPr marR="116542" algn="ctr">
              <a:spcBef>
                <a:spcPts val="1229"/>
              </a:spcBef>
            </a:pPr>
            <a:r>
              <a:rPr sz="1855" dirty="0">
                <a:latin typeface="Arial"/>
                <a:cs typeface="Arial"/>
              </a:rPr>
              <a:t>Email :</a:t>
            </a:r>
            <a:r>
              <a:rPr sz="1855" spc="5" dirty="0">
                <a:latin typeface="Arial"/>
                <a:cs typeface="Arial"/>
              </a:rPr>
              <a:t> </a:t>
            </a:r>
            <a:r>
              <a:rPr sz="1855" dirty="0">
                <a:latin typeface="Arial"/>
                <a:cs typeface="Arial"/>
                <a:hlinkClick r:id="rId6"/>
              </a:rPr>
              <a:t>zhe.guan@cern.ch</a:t>
            </a:r>
            <a:endParaRPr lang="en-US" sz="1855" dirty="0">
              <a:latin typeface="Arial"/>
              <a:cs typeface="Arial"/>
            </a:endParaRPr>
          </a:p>
          <a:p>
            <a:pPr marR="116542" algn="ctr">
              <a:spcBef>
                <a:spcPts val="1229"/>
              </a:spcBef>
            </a:pPr>
            <a:endParaRPr lang="en-US" sz="501" dirty="0">
              <a:latin typeface="Arial"/>
              <a:cs typeface="Arial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681615" y="20139936"/>
            <a:ext cx="3265245" cy="243089"/>
          </a:xfrm>
          <a:prstGeom prst="rect">
            <a:avLst/>
          </a:prstGeom>
        </p:spPr>
        <p:txBody>
          <a:bodyPr vert="horz" wrap="square" lIns="0" tIns="11464" rIns="0" bIns="0" rtlCol="0">
            <a:spAutoFit/>
          </a:bodyPr>
          <a:lstStyle/>
          <a:p>
            <a:pPr marL="12737">
              <a:spcBef>
                <a:spcPts val="90"/>
              </a:spcBef>
            </a:pPr>
            <a:r>
              <a:rPr lang="en-US" altLang="zh-CN" sz="1504" dirty="0">
                <a:latin typeface="Arial"/>
                <a:cs typeface="Arial"/>
              </a:rPr>
              <a:t>2022/05  </a:t>
            </a:r>
            <a:r>
              <a:rPr lang="en-US" sz="1504" dirty="0">
                <a:latin typeface="Arial"/>
                <a:cs typeface="Arial"/>
              </a:rPr>
              <a:t>Zhong Shen Biao forum</a:t>
            </a:r>
            <a:endParaRPr sz="1504" dirty="0">
              <a:latin typeface="Arial"/>
              <a:cs typeface="Arial"/>
            </a:endParaRPr>
          </a:p>
        </p:txBody>
      </p:sp>
      <p:pic>
        <p:nvPicPr>
          <p:cNvPr id="70" name="图片 69">
            <a:extLst>
              <a:ext uri="{FF2B5EF4-FFF2-40B4-BE49-F238E27FC236}">
                <a16:creationId xmlns:a16="http://schemas.microsoft.com/office/drawing/2014/main" id="{B347C668-31E0-BF4B-B949-A8A8991B1E31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09" t="7611"/>
          <a:stretch/>
        </p:blipFill>
        <p:spPr>
          <a:xfrm>
            <a:off x="6915162" y="6049121"/>
            <a:ext cx="4855523" cy="1784399"/>
          </a:xfrm>
          <a:prstGeom prst="rect">
            <a:avLst/>
          </a:prstGeom>
        </p:spPr>
      </p:pic>
      <p:sp>
        <p:nvSpPr>
          <p:cNvPr id="74" name="文本框 73">
            <a:extLst>
              <a:ext uri="{FF2B5EF4-FFF2-40B4-BE49-F238E27FC236}">
                <a16:creationId xmlns:a16="http://schemas.microsoft.com/office/drawing/2014/main" id="{B30C2ED1-7DD0-894B-9ACC-22B52EB6A007}"/>
              </a:ext>
            </a:extLst>
          </p:cNvPr>
          <p:cNvSpPr txBox="1"/>
          <p:nvPr/>
        </p:nvSpPr>
        <p:spPr>
          <a:xfrm>
            <a:off x="6710994" y="8201096"/>
            <a:ext cx="9862537" cy="6707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altLang="zh-CN" sz="1805" dirty="0">
                <a:latin typeface="URWPalladioL"/>
              </a:rPr>
              <a:t>                  Representative Feynman Diagrams for </a:t>
            </a:r>
            <a:r>
              <a:rPr lang="en-GB" altLang="zh-CN" sz="1873" dirty="0">
                <a:latin typeface="URWPalladioL"/>
              </a:rPr>
              <a:t>𝑾𝑾𝜸 Process. </a:t>
            </a:r>
          </a:p>
          <a:p>
            <a:r>
              <a:rPr lang="en-GB" altLang="zh-CN" sz="1873" dirty="0">
                <a:latin typeface="URWPalladioL"/>
              </a:rPr>
              <a:t>        The last diagram can be used to measure </a:t>
            </a:r>
            <a:r>
              <a:rPr lang="en-GB" altLang="zh-CN" sz="1805" dirty="0">
                <a:latin typeface="URWPalladioL"/>
              </a:rPr>
              <a:t>Higgs couplings to light SM quarks.</a:t>
            </a:r>
            <a:endParaRPr lang="en-GB" altLang="zh-CN" sz="1873" dirty="0"/>
          </a:p>
        </p:txBody>
      </p:sp>
      <p:sp>
        <p:nvSpPr>
          <p:cNvPr id="81" name="object 33">
            <a:extLst>
              <a:ext uri="{FF2B5EF4-FFF2-40B4-BE49-F238E27FC236}">
                <a16:creationId xmlns:a16="http://schemas.microsoft.com/office/drawing/2014/main" id="{4DC25105-2B9F-5D44-BC8B-CDFE26125DE7}"/>
              </a:ext>
            </a:extLst>
          </p:cNvPr>
          <p:cNvSpPr/>
          <p:nvPr/>
        </p:nvSpPr>
        <p:spPr>
          <a:xfrm rot="6863535">
            <a:off x="50609" y="7200634"/>
            <a:ext cx="2683474" cy="1068535"/>
          </a:xfrm>
          <a:custGeom>
            <a:avLst/>
            <a:gdLst/>
            <a:ahLst/>
            <a:cxnLst/>
            <a:rect l="l" t="t" r="r" b="b"/>
            <a:pathLst>
              <a:path w="5079" h="3357879">
                <a:moveTo>
                  <a:pt x="4491" y="0"/>
                </a:moveTo>
                <a:lnTo>
                  <a:pt x="0" y="3357361"/>
                </a:lnTo>
              </a:path>
            </a:pathLst>
          </a:custGeom>
          <a:ln w="47517">
            <a:solidFill>
              <a:srgbClr val="A4A4A4"/>
            </a:solidFill>
          </a:ln>
        </p:spPr>
        <p:txBody>
          <a:bodyPr wrap="square" lIns="0" tIns="0" rIns="0" bIns="0" rtlCol="0"/>
          <a:lstStyle/>
          <a:p>
            <a:endParaRPr sz="1873"/>
          </a:p>
        </p:txBody>
      </p:sp>
      <p:sp>
        <p:nvSpPr>
          <p:cNvPr id="83" name="object 33">
            <a:extLst>
              <a:ext uri="{FF2B5EF4-FFF2-40B4-BE49-F238E27FC236}">
                <a16:creationId xmlns:a16="http://schemas.microsoft.com/office/drawing/2014/main" id="{7422112E-256B-804C-A7CD-C2E04A095B17}"/>
              </a:ext>
            </a:extLst>
          </p:cNvPr>
          <p:cNvSpPr/>
          <p:nvPr/>
        </p:nvSpPr>
        <p:spPr>
          <a:xfrm rot="19070925">
            <a:off x="4748364" y="5565632"/>
            <a:ext cx="2821018" cy="2714146"/>
          </a:xfrm>
          <a:custGeom>
            <a:avLst/>
            <a:gdLst/>
            <a:ahLst/>
            <a:cxnLst/>
            <a:rect l="l" t="t" r="r" b="b"/>
            <a:pathLst>
              <a:path w="5079" h="3357879">
                <a:moveTo>
                  <a:pt x="4491" y="0"/>
                </a:moveTo>
                <a:lnTo>
                  <a:pt x="0" y="3357361"/>
                </a:lnTo>
              </a:path>
            </a:pathLst>
          </a:custGeom>
          <a:ln w="47517">
            <a:solidFill>
              <a:srgbClr val="A4A4A4"/>
            </a:solidFill>
          </a:ln>
        </p:spPr>
        <p:txBody>
          <a:bodyPr wrap="square" lIns="0" tIns="0" rIns="0" bIns="0" rtlCol="0"/>
          <a:lstStyle/>
          <a:p>
            <a:endParaRPr sz="1873"/>
          </a:p>
        </p:txBody>
      </p:sp>
      <p:sp>
        <p:nvSpPr>
          <p:cNvPr id="85" name="object 36">
            <a:extLst>
              <a:ext uri="{FF2B5EF4-FFF2-40B4-BE49-F238E27FC236}">
                <a16:creationId xmlns:a16="http://schemas.microsoft.com/office/drawing/2014/main" id="{D7AF432A-0BD6-5B40-B40A-188BE7F829C2}"/>
              </a:ext>
            </a:extLst>
          </p:cNvPr>
          <p:cNvSpPr/>
          <p:nvPr/>
        </p:nvSpPr>
        <p:spPr>
          <a:xfrm>
            <a:off x="1459879" y="8830198"/>
            <a:ext cx="4563993" cy="87803"/>
          </a:xfrm>
          <a:custGeom>
            <a:avLst/>
            <a:gdLst/>
            <a:ahLst/>
            <a:cxnLst/>
            <a:rect l="l" t="t" r="r" b="b"/>
            <a:pathLst>
              <a:path w="316229">
                <a:moveTo>
                  <a:pt x="0" y="0"/>
                </a:moveTo>
                <a:lnTo>
                  <a:pt x="316014" y="0"/>
                </a:lnTo>
              </a:path>
            </a:pathLst>
          </a:custGeom>
          <a:ln w="47517">
            <a:solidFill>
              <a:srgbClr val="A4A4A4"/>
            </a:solidFill>
          </a:ln>
        </p:spPr>
        <p:txBody>
          <a:bodyPr wrap="square" lIns="0" tIns="0" rIns="0" bIns="0" rtlCol="0"/>
          <a:lstStyle/>
          <a:p>
            <a:endParaRPr sz="1873" dirty="0"/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AF0816E7-CFC5-E240-B941-E2B8D499486A}"/>
              </a:ext>
            </a:extLst>
          </p:cNvPr>
          <p:cNvSpPr txBox="1"/>
          <p:nvPr/>
        </p:nvSpPr>
        <p:spPr>
          <a:xfrm>
            <a:off x="1549650" y="10515367"/>
            <a:ext cx="2095965" cy="34063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307" dirty="0"/>
              <a:t> MC:</a:t>
            </a:r>
            <a:endParaRPr lang="zh-CN" altLang="zh-CN" sz="2307" dirty="0"/>
          </a:p>
          <a:p>
            <a:r>
              <a:rPr lang="en-GB" altLang="zh-CN" sz="1873" dirty="0"/>
              <a:t>QCD Z</a:t>
            </a:r>
            <a:r>
              <a:rPr lang="el-GR" altLang="zh-CN" sz="1873" i="1" dirty="0"/>
              <a:t>γ</a:t>
            </a:r>
            <a:r>
              <a:rPr lang="en-US" altLang="zh-CN" sz="1873" i="1" dirty="0"/>
              <a:t>+</a:t>
            </a:r>
            <a:r>
              <a:rPr lang="en-GB" altLang="zh-CN" sz="1873" dirty="0"/>
              <a:t>jets </a:t>
            </a:r>
            <a:endParaRPr lang="zh-CN" altLang="zh-CN" sz="1873" dirty="0"/>
          </a:p>
          <a:p>
            <a:r>
              <a:rPr lang="en-GB" altLang="zh-CN" sz="1873" dirty="0"/>
              <a:t>ZZ/WZ/WW</a:t>
            </a:r>
            <a:endParaRPr lang="zh-CN" altLang="zh-CN" sz="1873" dirty="0"/>
          </a:p>
          <a:p>
            <a:r>
              <a:rPr lang="en-GB" altLang="zh-CN" sz="1873" dirty="0" err="1"/>
              <a:t>tt+jets</a:t>
            </a:r>
            <a:r>
              <a:rPr lang="en-GB" altLang="zh-CN" sz="1873" dirty="0"/>
              <a:t>  </a:t>
            </a:r>
            <a:endParaRPr lang="zh-CN" altLang="zh-CN" sz="1873" dirty="0"/>
          </a:p>
          <a:p>
            <a:r>
              <a:rPr lang="en-GB" altLang="zh-CN" sz="1873" dirty="0" err="1"/>
              <a:t>tt</a:t>
            </a:r>
            <a:r>
              <a:rPr lang="el-GR" altLang="zh-CN" sz="1873" i="1" dirty="0"/>
              <a:t>γ</a:t>
            </a:r>
            <a:r>
              <a:rPr lang="el-GR" altLang="zh-CN" sz="1873" dirty="0"/>
              <a:t>+</a:t>
            </a:r>
            <a:r>
              <a:rPr lang="en-GB" altLang="zh-CN" sz="1873" dirty="0"/>
              <a:t>jets </a:t>
            </a:r>
            <a:endParaRPr lang="zh-CN" altLang="zh-CN" sz="1873" dirty="0"/>
          </a:p>
          <a:p>
            <a:r>
              <a:rPr lang="en-GB" altLang="zh-CN" sz="1873" dirty="0"/>
              <a:t>QCD W</a:t>
            </a:r>
            <a:r>
              <a:rPr lang="el-GR" altLang="zh-CN" sz="1873" i="1" dirty="0"/>
              <a:t>γ</a:t>
            </a:r>
            <a:r>
              <a:rPr lang="el-GR" altLang="zh-CN" sz="1873" dirty="0"/>
              <a:t>+</a:t>
            </a:r>
            <a:r>
              <a:rPr lang="en-GB" altLang="zh-CN" sz="1873" dirty="0"/>
              <a:t>jets </a:t>
            </a:r>
          </a:p>
          <a:p>
            <a:endParaRPr lang="zh-CN" altLang="zh-CN" sz="1873" dirty="0"/>
          </a:p>
          <a:p>
            <a:r>
              <a:rPr lang="en-GB" altLang="zh-CN" sz="2307" dirty="0"/>
              <a:t>Data Driven:</a:t>
            </a:r>
            <a:endParaRPr lang="zh-CN" altLang="zh-CN" sz="2307" dirty="0"/>
          </a:p>
          <a:p>
            <a:r>
              <a:rPr lang="en-GB" altLang="zh-CN" sz="1873" dirty="0" err="1"/>
              <a:t>Nonprompt</a:t>
            </a:r>
            <a:r>
              <a:rPr lang="en-GB" altLang="zh-CN" sz="1873" dirty="0"/>
              <a:t> photon</a:t>
            </a:r>
            <a:endParaRPr lang="zh-CN" altLang="zh-CN" sz="1873" dirty="0"/>
          </a:p>
          <a:p>
            <a:r>
              <a:rPr lang="en-GB" altLang="zh-CN" sz="1873" dirty="0" err="1"/>
              <a:t>Nonprompt</a:t>
            </a:r>
            <a:r>
              <a:rPr lang="en-GB" altLang="zh-CN" sz="1873" dirty="0"/>
              <a:t> lepton</a:t>
            </a:r>
            <a:endParaRPr lang="zh-CN" altLang="zh-CN" sz="1873" dirty="0"/>
          </a:p>
          <a:p>
            <a:endParaRPr kumimoji="1" lang="zh-CN" altLang="en-US" sz="1873" dirty="0"/>
          </a:p>
        </p:txBody>
      </p:sp>
      <p:sp>
        <p:nvSpPr>
          <p:cNvPr id="89" name="object 27">
            <a:extLst>
              <a:ext uri="{FF2B5EF4-FFF2-40B4-BE49-F238E27FC236}">
                <a16:creationId xmlns:a16="http://schemas.microsoft.com/office/drawing/2014/main" id="{C88CFA50-BCA4-EC4F-B291-54B085BAFA1E}"/>
              </a:ext>
            </a:extLst>
          </p:cNvPr>
          <p:cNvSpPr txBox="1"/>
          <p:nvPr/>
        </p:nvSpPr>
        <p:spPr>
          <a:xfrm>
            <a:off x="5655101" y="13401203"/>
            <a:ext cx="2928831" cy="488750"/>
          </a:xfrm>
          <a:prstGeom prst="rect">
            <a:avLst/>
          </a:prstGeom>
        </p:spPr>
        <p:txBody>
          <a:bodyPr vert="horz" wrap="square" lIns="0" tIns="12737" rIns="0" bIns="0" rtlCol="0">
            <a:spAutoFit/>
          </a:bodyPr>
          <a:lstStyle/>
          <a:p>
            <a:pPr marL="266200" indent="-266837">
              <a:spcBef>
                <a:spcPts val="100"/>
              </a:spcBef>
              <a:buFont typeface="Arial"/>
              <a:buChar char="•"/>
              <a:tabLst>
                <a:tab pos="266200" algn="l"/>
                <a:tab pos="266837" algn="l"/>
              </a:tabLst>
            </a:pPr>
            <a:r>
              <a:rPr lang="en-GB" altLang="zh-CN" sz="1504" spc="-114" dirty="0" err="1">
                <a:latin typeface="Arial" panose="020B0604020202020204" pitchFamily="34" charset="0"/>
                <a:cs typeface="Arial" panose="020B0604020202020204" pitchFamily="34" charset="0"/>
              </a:rPr>
              <a:t>PuppiMET</a:t>
            </a:r>
            <a:r>
              <a:rPr lang="en-GB" altLang="zh-CN" sz="1504" spc="-114" dirty="0">
                <a:latin typeface="Arial" panose="020B0604020202020204" pitchFamily="34" charset="0"/>
                <a:cs typeface="Arial" panose="020B0604020202020204" pitchFamily="34" charset="0"/>
              </a:rPr>
              <a:t>+ type-I correction </a:t>
            </a:r>
          </a:p>
          <a:p>
            <a:pPr marL="266200" indent="-266837">
              <a:spcBef>
                <a:spcPts val="100"/>
              </a:spcBef>
              <a:buFont typeface="Arial"/>
              <a:buChar char="•"/>
              <a:tabLst>
                <a:tab pos="266200" algn="l"/>
                <a:tab pos="266837" algn="l"/>
              </a:tabLst>
            </a:pPr>
            <a:r>
              <a:rPr lang="en-GB" altLang="zh-CN" sz="1504" spc="-114" dirty="0">
                <a:latin typeface="Arial" panose="020B0604020202020204" pitchFamily="34" charset="0"/>
                <a:cs typeface="Arial" panose="020B0604020202020204" pitchFamily="34" charset="0"/>
              </a:rPr>
              <a:t>JES/JER correction</a:t>
            </a:r>
          </a:p>
        </p:txBody>
      </p:sp>
      <p:sp>
        <p:nvSpPr>
          <p:cNvPr id="90" name="object 25">
            <a:extLst>
              <a:ext uri="{FF2B5EF4-FFF2-40B4-BE49-F238E27FC236}">
                <a16:creationId xmlns:a16="http://schemas.microsoft.com/office/drawing/2014/main" id="{93E9F143-B02F-6C44-82D4-EC57560E90B3}"/>
              </a:ext>
            </a:extLst>
          </p:cNvPr>
          <p:cNvSpPr txBox="1"/>
          <p:nvPr/>
        </p:nvSpPr>
        <p:spPr>
          <a:xfrm>
            <a:off x="5571773" y="13079008"/>
            <a:ext cx="1036190" cy="301932"/>
          </a:xfrm>
          <a:prstGeom prst="rect">
            <a:avLst/>
          </a:prstGeom>
        </p:spPr>
        <p:txBody>
          <a:bodyPr vert="horz" wrap="square" lIns="0" tIns="12737" rIns="0" bIns="0" rtlCol="0">
            <a:spAutoFit/>
          </a:bodyPr>
          <a:lstStyle/>
          <a:p>
            <a:pPr marL="278937" indent="-266837">
              <a:spcBef>
                <a:spcPts val="100"/>
              </a:spcBef>
              <a:buChar char="•"/>
              <a:tabLst>
                <a:tab pos="278937" algn="l"/>
                <a:tab pos="279573" algn="l"/>
              </a:tabLst>
            </a:pPr>
            <a:r>
              <a:rPr lang="en-US" sz="1873" dirty="0">
                <a:latin typeface="Arial"/>
                <a:cs typeface="Arial"/>
              </a:rPr>
              <a:t>MET</a:t>
            </a:r>
            <a:endParaRPr sz="1873" dirty="0">
              <a:latin typeface="Arial"/>
              <a:cs typeface="Arial"/>
            </a:endParaRPr>
          </a:p>
        </p:txBody>
      </p:sp>
      <p:sp>
        <p:nvSpPr>
          <p:cNvPr id="91" name="object 18">
            <a:extLst>
              <a:ext uri="{FF2B5EF4-FFF2-40B4-BE49-F238E27FC236}">
                <a16:creationId xmlns:a16="http://schemas.microsoft.com/office/drawing/2014/main" id="{0021796B-71EB-1B42-B44F-D973DBA38EFC}"/>
              </a:ext>
            </a:extLst>
          </p:cNvPr>
          <p:cNvSpPr txBox="1"/>
          <p:nvPr/>
        </p:nvSpPr>
        <p:spPr>
          <a:xfrm>
            <a:off x="10546377" y="9877160"/>
            <a:ext cx="3394833" cy="445019"/>
          </a:xfrm>
          <a:prstGeom prst="rect">
            <a:avLst/>
          </a:prstGeom>
        </p:spPr>
        <p:txBody>
          <a:bodyPr vert="horz" wrap="square" lIns="0" tIns="12737" rIns="0" bIns="0" rtlCol="0">
            <a:spAutoFit/>
          </a:bodyPr>
          <a:lstStyle/>
          <a:p>
            <a:pPr marL="12737">
              <a:spcBef>
                <a:spcPts val="100"/>
              </a:spcBef>
            </a:pPr>
            <a:r>
              <a:rPr lang="en-GB" sz="2808" b="1" spc="-5" dirty="0">
                <a:latin typeface="Arial"/>
                <a:cs typeface="Arial"/>
              </a:rPr>
              <a:t>Events Selection</a:t>
            </a:r>
            <a:endParaRPr lang="en-GB" sz="2808" dirty="0">
              <a:latin typeface="Arial"/>
              <a:cs typeface="Arial"/>
            </a:endParaRPr>
          </a:p>
        </p:txBody>
      </p:sp>
      <p:sp>
        <p:nvSpPr>
          <p:cNvPr id="92" name="object 17">
            <a:extLst>
              <a:ext uri="{FF2B5EF4-FFF2-40B4-BE49-F238E27FC236}">
                <a16:creationId xmlns:a16="http://schemas.microsoft.com/office/drawing/2014/main" id="{A0F58350-7063-2045-99F0-896574C5F03F}"/>
              </a:ext>
            </a:extLst>
          </p:cNvPr>
          <p:cNvSpPr/>
          <p:nvPr/>
        </p:nvSpPr>
        <p:spPr>
          <a:xfrm>
            <a:off x="10406590" y="9794393"/>
            <a:ext cx="3114211" cy="590444"/>
          </a:xfrm>
          <a:custGeom>
            <a:avLst/>
            <a:gdLst/>
            <a:ahLst/>
            <a:cxnLst/>
            <a:rect l="l" t="t" r="r" b="b"/>
            <a:pathLst>
              <a:path w="5749290" h="724534">
                <a:moveTo>
                  <a:pt x="0" y="0"/>
                </a:moveTo>
                <a:lnTo>
                  <a:pt x="5628207" y="0"/>
                </a:lnTo>
                <a:lnTo>
                  <a:pt x="5675188" y="9482"/>
                </a:lnTo>
                <a:lnTo>
                  <a:pt x="5713549" y="35342"/>
                </a:lnTo>
                <a:lnTo>
                  <a:pt x="5739409" y="73702"/>
                </a:lnTo>
                <a:lnTo>
                  <a:pt x="5748891" y="120684"/>
                </a:lnTo>
                <a:lnTo>
                  <a:pt x="5748891" y="724107"/>
                </a:lnTo>
                <a:lnTo>
                  <a:pt x="0" y="724107"/>
                </a:lnTo>
                <a:lnTo>
                  <a:pt x="0" y="0"/>
                </a:lnTo>
                <a:close/>
              </a:path>
            </a:pathLst>
          </a:custGeom>
          <a:ln w="47517">
            <a:solidFill>
              <a:srgbClr val="C5DFB4"/>
            </a:solidFill>
          </a:ln>
        </p:spPr>
        <p:txBody>
          <a:bodyPr wrap="square" lIns="0" tIns="0" rIns="0" bIns="0" rtlCol="0"/>
          <a:lstStyle/>
          <a:p>
            <a:endParaRPr sz="1873"/>
          </a:p>
        </p:txBody>
      </p:sp>
      <p:sp>
        <p:nvSpPr>
          <p:cNvPr id="93" name="object 16">
            <a:extLst>
              <a:ext uri="{FF2B5EF4-FFF2-40B4-BE49-F238E27FC236}">
                <a16:creationId xmlns:a16="http://schemas.microsoft.com/office/drawing/2014/main" id="{5BA47943-5CC4-094A-ABC7-82B69270B6FC}"/>
              </a:ext>
            </a:extLst>
          </p:cNvPr>
          <p:cNvSpPr/>
          <p:nvPr/>
        </p:nvSpPr>
        <p:spPr>
          <a:xfrm>
            <a:off x="8785307" y="9992005"/>
            <a:ext cx="1468498" cy="192179"/>
          </a:xfrm>
          <a:custGeom>
            <a:avLst/>
            <a:gdLst/>
            <a:ahLst/>
            <a:cxnLst/>
            <a:rect l="l" t="t" r="r" b="b"/>
            <a:pathLst>
              <a:path w="2763520" h="142875">
                <a:moveTo>
                  <a:pt x="2620901" y="0"/>
                </a:moveTo>
                <a:lnTo>
                  <a:pt x="2620586" y="47537"/>
                </a:lnTo>
                <a:lnTo>
                  <a:pt x="2644365" y="47694"/>
                </a:lnTo>
                <a:lnTo>
                  <a:pt x="2644069" y="95212"/>
                </a:lnTo>
                <a:lnTo>
                  <a:pt x="2620270" y="95212"/>
                </a:lnTo>
                <a:lnTo>
                  <a:pt x="2619956" y="142552"/>
                </a:lnTo>
                <a:lnTo>
                  <a:pt x="2716227" y="95212"/>
                </a:lnTo>
                <a:lnTo>
                  <a:pt x="2644069" y="95212"/>
                </a:lnTo>
                <a:lnTo>
                  <a:pt x="2716547" y="95054"/>
                </a:lnTo>
                <a:lnTo>
                  <a:pt x="2762981" y="72221"/>
                </a:lnTo>
                <a:lnTo>
                  <a:pt x="2620901" y="0"/>
                </a:lnTo>
                <a:close/>
              </a:path>
              <a:path w="2763520" h="142875">
                <a:moveTo>
                  <a:pt x="2620586" y="47537"/>
                </a:moveTo>
                <a:lnTo>
                  <a:pt x="2620271" y="95054"/>
                </a:lnTo>
                <a:lnTo>
                  <a:pt x="2644069" y="95212"/>
                </a:lnTo>
                <a:lnTo>
                  <a:pt x="2644365" y="47694"/>
                </a:lnTo>
                <a:lnTo>
                  <a:pt x="2620586" y="47537"/>
                </a:lnTo>
                <a:close/>
              </a:path>
              <a:path w="2763520" h="142875">
                <a:moveTo>
                  <a:pt x="354" y="30200"/>
                </a:moveTo>
                <a:lnTo>
                  <a:pt x="0" y="77718"/>
                </a:lnTo>
                <a:lnTo>
                  <a:pt x="2620271" y="95054"/>
                </a:lnTo>
                <a:lnTo>
                  <a:pt x="2620586" y="47537"/>
                </a:lnTo>
                <a:lnTo>
                  <a:pt x="354" y="30200"/>
                </a:lnTo>
                <a:close/>
              </a:path>
            </a:pathLst>
          </a:custGeom>
          <a:solidFill>
            <a:srgbClr val="A4A4A4"/>
          </a:solidFill>
        </p:spPr>
        <p:txBody>
          <a:bodyPr wrap="square" lIns="0" tIns="0" rIns="0" bIns="0" rtlCol="0"/>
          <a:lstStyle/>
          <a:p>
            <a:endParaRPr sz="1873"/>
          </a:p>
        </p:txBody>
      </p:sp>
      <p:sp>
        <p:nvSpPr>
          <p:cNvPr id="96" name="object 33">
            <a:extLst>
              <a:ext uri="{FF2B5EF4-FFF2-40B4-BE49-F238E27FC236}">
                <a16:creationId xmlns:a16="http://schemas.microsoft.com/office/drawing/2014/main" id="{01229E74-EA8B-284B-929E-158D333E3A10}"/>
              </a:ext>
            </a:extLst>
          </p:cNvPr>
          <p:cNvSpPr/>
          <p:nvPr/>
        </p:nvSpPr>
        <p:spPr>
          <a:xfrm rot="6863535">
            <a:off x="2600940" y="11741145"/>
            <a:ext cx="2683474" cy="1068535"/>
          </a:xfrm>
          <a:custGeom>
            <a:avLst/>
            <a:gdLst/>
            <a:ahLst/>
            <a:cxnLst/>
            <a:rect l="l" t="t" r="r" b="b"/>
            <a:pathLst>
              <a:path w="5079" h="3357879">
                <a:moveTo>
                  <a:pt x="4491" y="0"/>
                </a:moveTo>
                <a:lnTo>
                  <a:pt x="0" y="3357361"/>
                </a:lnTo>
              </a:path>
            </a:pathLst>
          </a:custGeom>
          <a:ln w="47517">
            <a:solidFill>
              <a:srgbClr val="A4A4A4"/>
            </a:solidFill>
          </a:ln>
        </p:spPr>
        <p:txBody>
          <a:bodyPr wrap="square" lIns="0" tIns="0" rIns="0" bIns="0" rtlCol="0"/>
          <a:lstStyle/>
          <a:p>
            <a:endParaRPr sz="1873"/>
          </a:p>
        </p:txBody>
      </p:sp>
      <p:sp>
        <p:nvSpPr>
          <p:cNvPr id="97" name="object 33">
            <a:extLst>
              <a:ext uri="{FF2B5EF4-FFF2-40B4-BE49-F238E27FC236}">
                <a16:creationId xmlns:a16="http://schemas.microsoft.com/office/drawing/2014/main" id="{A865C4F3-EF68-7C43-8D07-F56BEAED9268}"/>
              </a:ext>
            </a:extLst>
          </p:cNvPr>
          <p:cNvSpPr/>
          <p:nvPr/>
        </p:nvSpPr>
        <p:spPr>
          <a:xfrm rot="6863535">
            <a:off x="8547336" y="11727481"/>
            <a:ext cx="2683474" cy="1068535"/>
          </a:xfrm>
          <a:custGeom>
            <a:avLst/>
            <a:gdLst/>
            <a:ahLst/>
            <a:cxnLst/>
            <a:rect l="l" t="t" r="r" b="b"/>
            <a:pathLst>
              <a:path w="5079" h="3357879">
                <a:moveTo>
                  <a:pt x="4491" y="0"/>
                </a:moveTo>
                <a:lnTo>
                  <a:pt x="0" y="3357361"/>
                </a:lnTo>
              </a:path>
            </a:pathLst>
          </a:custGeom>
          <a:ln w="47517">
            <a:solidFill>
              <a:srgbClr val="A4A4A4"/>
            </a:solidFill>
          </a:ln>
        </p:spPr>
        <p:txBody>
          <a:bodyPr wrap="square" lIns="0" tIns="0" rIns="0" bIns="0" rtlCol="0"/>
          <a:lstStyle/>
          <a:p>
            <a:endParaRPr sz="1873"/>
          </a:p>
        </p:txBody>
      </p:sp>
      <p:sp>
        <p:nvSpPr>
          <p:cNvPr id="100" name="object 27">
            <a:extLst>
              <a:ext uri="{FF2B5EF4-FFF2-40B4-BE49-F238E27FC236}">
                <a16:creationId xmlns:a16="http://schemas.microsoft.com/office/drawing/2014/main" id="{51A0D39F-7144-5D46-B6D4-DDA9FF2B38D3}"/>
              </a:ext>
            </a:extLst>
          </p:cNvPr>
          <p:cNvSpPr txBox="1"/>
          <p:nvPr/>
        </p:nvSpPr>
        <p:spPr>
          <a:xfrm>
            <a:off x="10445231" y="10870181"/>
            <a:ext cx="3850465" cy="1221874"/>
          </a:xfrm>
          <a:prstGeom prst="rect">
            <a:avLst/>
          </a:prstGeom>
        </p:spPr>
        <p:txBody>
          <a:bodyPr vert="horz" wrap="square" lIns="0" tIns="12737" rIns="0" bIns="0" rtlCol="0">
            <a:spAutoFit/>
          </a:bodyPr>
          <a:lstStyle/>
          <a:p>
            <a:pPr marL="266200" indent="-266837">
              <a:spcBef>
                <a:spcPts val="100"/>
              </a:spcBef>
              <a:buFont typeface="Arial"/>
              <a:buChar char="•"/>
              <a:tabLst>
                <a:tab pos="266200" algn="l"/>
                <a:tab pos="266837" algn="l"/>
              </a:tabLst>
            </a:pPr>
            <a:r>
              <a:rPr lang="en-GB" altLang="zh-CN" sz="1504" spc="-114" dirty="0">
                <a:latin typeface="DejaVu Serif Condensed"/>
                <a:cs typeface="DejaVu Serif Condensed"/>
              </a:rPr>
              <a:t>Two leptons  with </a:t>
            </a:r>
            <a:r>
              <a:rPr lang="en-GB" altLang="zh-CN" sz="1504" spc="-114" dirty="0" err="1">
                <a:latin typeface="DejaVu Serif Condensed"/>
                <a:cs typeface="DejaVu Serif Condensed"/>
              </a:rPr>
              <a:t>pT</a:t>
            </a:r>
            <a:r>
              <a:rPr lang="el-GR" altLang="zh-CN" sz="1504" spc="-114" dirty="0">
                <a:latin typeface="DejaVu Serif Condensed"/>
                <a:cs typeface="DejaVu Serif Condensed"/>
              </a:rPr>
              <a:t>μ/</a:t>
            </a:r>
            <a:r>
              <a:rPr lang="en-GB" altLang="zh-CN" sz="1504" spc="-114" dirty="0">
                <a:latin typeface="DejaVu Serif Condensed"/>
                <a:cs typeface="DejaVu Serif Condensed"/>
              </a:rPr>
              <a:t>e&gt; 20 (25) GeV, |</a:t>
            </a:r>
            <a:r>
              <a:rPr lang="el-GR" altLang="zh-CN" sz="1504" spc="-114" dirty="0">
                <a:latin typeface="DejaVu Serif Condensed"/>
                <a:cs typeface="DejaVu Serif Condensed"/>
              </a:rPr>
              <a:t>η| &lt; 2.4 (2.5) </a:t>
            </a:r>
          </a:p>
          <a:p>
            <a:pPr marL="266200" indent="-266837">
              <a:spcBef>
                <a:spcPts val="100"/>
              </a:spcBef>
              <a:buFont typeface="Arial"/>
              <a:buChar char="•"/>
              <a:tabLst>
                <a:tab pos="266200" algn="l"/>
                <a:tab pos="266837" algn="l"/>
              </a:tabLst>
            </a:pPr>
            <a:r>
              <a:rPr lang="en-GB" altLang="zh-CN" sz="1504" spc="-114" dirty="0">
                <a:latin typeface="DejaVu Serif Condensed"/>
                <a:cs typeface="DejaVu Serif Condensed"/>
              </a:rPr>
              <a:t>Pass HLT paths </a:t>
            </a:r>
          </a:p>
          <a:p>
            <a:pPr marL="266200" indent="-266837">
              <a:spcBef>
                <a:spcPts val="100"/>
              </a:spcBef>
              <a:buFont typeface="Arial"/>
              <a:buChar char="•"/>
              <a:tabLst>
                <a:tab pos="266200" algn="l"/>
                <a:tab pos="266837" algn="l"/>
              </a:tabLst>
            </a:pPr>
            <a:r>
              <a:rPr lang="en-GB" altLang="zh-CN" sz="1504" spc="-114" dirty="0" err="1">
                <a:latin typeface="DejaVu Serif Condensed"/>
                <a:cs typeface="DejaVu Serif Condensed"/>
              </a:rPr>
              <a:t>mll</a:t>
            </a:r>
            <a:r>
              <a:rPr lang="en-GB" altLang="zh-CN" sz="1504" spc="-114" dirty="0">
                <a:latin typeface="DejaVu Serif Condensed"/>
                <a:cs typeface="DejaVu Serif Condensed"/>
              </a:rPr>
              <a:t>&gt; 20 GeV and  </a:t>
            </a:r>
            <a:r>
              <a:rPr lang="en-GB" altLang="zh-CN" sz="1504" spc="-114" dirty="0" err="1">
                <a:latin typeface="DejaVu Serif Condensed"/>
                <a:cs typeface="DejaVu Serif Condensed"/>
              </a:rPr>
              <a:t>ptll</a:t>
            </a:r>
            <a:r>
              <a:rPr lang="en-GB" altLang="zh-CN" sz="1504" spc="-114" dirty="0">
                <a:latin typeface="DejaVu Serif Condensed"/>
                <a:cs typeface="DejaVu Serif Condensed"/>
              </a:rPr>
              <a:t>&gt; 30 GeV </a:t>
            </a:r>
          </a:p>
          <a:p>
            <a:pPr marL="266200" indent="-266837">
              <a:spcBef>
                <a:spcPts val="100"/>
              </a:spcBef>
              <a:buFont typeface="Arial"/>
              <a:buChar char="•"/>
              <a:tabLst>
                <a:tab pos="266200" algn="l"/>
                <a:tab pos="266837" algn="l"/>
              </a:tabLst>
            </a:pPr>
            <a:r>
              <a:rPr lang="en-GB" altLang="zh-CN" sz="1504" spc="-114" dirty="0" err="1">
                <a:latin typeface="DejaVu Serif Condensed"/>
                <a:cs typeface="DejaVu Serif Condensed"/>
              </a:rPr>
              <a:t>ETmiss</a:t>
            </a:r>
            <a:r>
              <a:rPr lang="en-GB" altLang="zh-CN" sz="1504" spc="-114" dirty="0">
                <a:latin typeface="DejaVu Serif Condensed"/>
                <a:cs typeface="DejaVu Serif Condensed"/>
              </a:rPr>
              <a:t>(</a:t>
            </a:r>
            <a:r>
              <a:rPr lang="en-GB" altLang="zh-CN" sz="1504" spc="-114" dirty="0" err="1">
                <a:latin typeface="DejaVu Serif Condensed"/>
                <a:cs typeface="DejaVu Serif Condensed"/>
              </a:rPr>
              <a:t>Puppi</a:t>
            </a:r>
            <a:r>
              <a:rPr lang="en-GB" altLang="zh-CN" sz="1504" spc="-114" dirty="0">
                <a:latin typeface="DejaVu Serif Condensed"/>
                <a:cs typeface="DejaVu Serif Condensed"/>
              </a:rPr>
              <a:t>) &gt; 20 GeV </a:t>
            </a:r>
          </a:p>
          <a:p>
            <a:pPr marL="266200" indent="-266837">
              <a:spcBef>
                <a:spcPts val="100"/>
              </a:spcBef>
              <a:buFont typeface="Arial"/>
              <a:buChar char="•"/>
              <a:tabLst>
                <a:tab pos="266200" algn="l"/>
                <a:tab pos="266837" algn="l"/>
              </a:tabLst>
            </a:pPr>
            <a:r>
              <a:rPr lang="en-GB" altLang="zh-CN" sz="1504" spc="-114" dirty="0" err="1">
                <a:latin typeface="DejaVu Serif Condensed"/>
                <a:cs typeface="DejaVu Serif Condensed"/>
              </a:rPr>
              <a:t>pT</a:t>
            </a:r>
            <a:r>
              <a:rPr lang="el-GR" altLang="zh-CN" sz="1504" spc="-114" dirty="0">
                <a:latin typeface="DejaVu Serif Condensed"/>
                <a:cs typeface="DejaVu Serif Condensed"/>
              </a:rPr>
              <a:t>γ&gt; 20 </a:t>
            </a:r>
            <a:r>
              <a:rPr lang="en-GB" altLang="zh-CN" sz="1504" spc="-114" dirty="0">
                <a:latin typeface="DejaVu Serif Condensed"/>
                <a:cs typeface="DejaVu Serif Condensed"/>
              </a:rPr>
              <a:t>GeV in the barrel or endcap </a:t>
            </a:r>
          </a:p>
        </p:txBody>
      </p:sp>
      <p:sp>
        <p:nvSpPr>
          <p:cNvPr id="101" name="object 29">
            <a:extLst>
              <a:ext uri="{FF2B5EF4-FFF2-40B4-BE49-F238E27FC236}">
                <a16:creationId xmlns:a16="http://schemas.microsoft.com/office/drawing/2014/main" id="{470DA8E4-4C42-2343-B1A9-D9530C235AE3}"/>
              </a:ext>
            </a:extLst>
          </p:cNvPr>
          <p:cNvSpPr txBox="1"/>
          <p:nvPr/>
        </p:nvSpPr>
        <p:spPr>
          <a:xfrm>
            <a:off x="10612315" y="13353876"/>
            <a:ext cx="3099269" cy="640519"/>
          </a:xfrm>
          <a:prstGeom prst="rect">
            <a:avLst/>
          </a:prstGeom>
        </p:spPr>
        <p:txBody>
          <a:bodyPr vert="horz" wrap="square" lIns="0" tIns="12737" rIns="0" bIns="0" rtlCol="0">
            <a:spAutoFit/>
          </a:bodyPr>
          <a:lstStyle/>
          <a:p>
            <a:pPr marL="278937" indent="-266837">
              <a:spcBef>
                <a:spcPts val="100"/>
              </a:spcBef>
              <a:buChar char="•"/>
              <a:tabLst>
                <a:tab pos="278937" algn="l"/>
                <a:tab pos="279573" algn="l"/>
              </a:tabLst>
            </a:pPr>
            <a:r>
              <a:rPr lang="en-GB" sz="1304" dirty="0">
                <a:latin typeface="Arial"/>
                <a:cs typeface="Arial"/>
              </a:rPr>
              <a:t>Two opposite sign leptons</a:t>
            </a:r>
          </a:p>
          <a:p>
            <a:pPr marL="278937" indent="-266837">
              <a:spcBef>
                <a:spcPts val="100"/>
              </a:spcBef>
              <a:buChar char="•"/>
              <a:tabLst>
                <a:tab pos="278937" algn="l"/>
                <a:tab pos="279573" algn="l"/>
              </a:tabLst>
            </a:pPr>
            <a:r>
              <a:rPr lang="en-GB" sz="1304" dirty="0" err="1">
                <a:latin typeface="Arial"/>
                <a:cs typeface="Arial"/>
              </a:rPr>
              <a:t>mT</a:t>
            </a:r>
            <a:r>
              <a:rPr lang="en-GB" sz="1304" dirty="0">
                <a:latin typeface="Arial"/>
                <a:cs typeface="Arial"/>
              </a:rPr>
              <a:t> &gt; 50 GeV</a:t>
            </a:r>
          </a:p>
          <a:p>
            <a:pPr marL="278937" indent="-266837">
              <a:spcBef>
                <a:spcPts val="100"/>
              </a:spcBef>
              <a:buChar char="•"/>
              <a:tabLst>
                <a:tab pos="278937" algn="l"/>
                <a:tab pos="279573" algn="l"/>
              </a:tabLst>
            </a:pPr>
            <a:r>
              <a:rPr lang="en-GB" sz="1304" dirty="0">
                <a:latin typeface="Arial"/>
                <a:cs typeface="Arial"/>
              </a:rPr>
              <a:t>b-jet veto (medium </a:t>
            </a:r>
            <a:r>
              <a:rPr lang="en-GB" sz="1304" dirty="0" err="1">
                <a:latin typeface="Arial"/>
                <a:cs typeface="Arial"/>
              </a:rPr>
              <a:t>DeepJet</a:t>
            </a:r>
            <a:r>
              <a:rPr lang="en-GB" sz="1304" dirty="0">
                <a:latin typeface="Arial"/>
                <a:cs typeface="Arial"/>
              </a:rPr>
              <a:t> WP) </a:t>
            </a:r>
          </a:p>
        </p:txBody>
      </p:sp>
      <p:sp>
        <p:nvSpPr>
          <p:cNvPr id="102" name="object 28">
            <a:extLst>
              <a:ext uri="{FF2B5EF4-FFF2-40B4-BE49-F238E27FC236}">
                <a16:creationId xmlns:a16="http://schemas.microsoft.com/office/drawing/2014/main" id="{CCD7FFB4-F803-2646-AAA4-E11D07304FA4}"/>
              </a:ext>
            </a:extLst>
          </p:cNvPr>
          <p:cNvSpPr txBox="1"/>
          <p:nvPr/>
        </p:nvSpPr>
        <p:spPr>
          <a:xfrm>
            <a:off x="10134681" y="12152801"/>
            <a:ext cx="2180960" cy="301932"/>
          </a:xfrm>
          <a:prstGeom prst="rect">
            <a:avLst/>
          </a:prstGeom>
        </p:spPr>
        <p:txBody>
          <a:bodyPr vert="horz" wrap="square" lIns="0" tIns="12737" rIns="0" bIns="0" rtlCol="0">
            <a:spAutoFit/>
          </a:bodyPr>
          <a:lstStyle/>
          <a:p>
            <a:pPr marL="278937" indent="-266837">
              <a:spcBef>
                <a:spcPts val="100"/>
              </a:spcBef>
              <a:buChar char="•"/>
              <a:tabLst>
                <a:tab pos="278937" algn="l"/>
                <a:tab pos="279573" algn="l"/>
              </a:tabLst>
            </a:pPr>
            <a:r>
              <a:rPr lang="en-US" sz="1873" dirty="0">
                <a:latin typeface="Arial"/>
                <a:cs typeface="Arial"/>
              </a:rPr>
              <a:t>Top </a:t>
            </a:r>
            <a:r>
              <a:rPr lang="el-GR" sz="1873" dirty="0">
                <a:latin typeface="Arial"/>
                <a:cs typeface="Arial"/>
              </a:rPr>
              <a:t>γ </a:t>
            </a:r>
            <a:r>
              <a:rPr lang="en-US" sz="1873" dirty="0">
                <a:latin typeface="Arial"/>
                <a:cs typeface="Arial"/>
              </a:rPr>
              <a:t>Region</a:t>
            </a:r>
          </a:p>
        </p:txBody>
      </p:sp>
      <p:sp>
        <p:nvSpPr>
          <p:cNvPr id="103" name="object 28">
            <a:extLst>
              <a:ext uri="{FF2B5EF4-FFF2-40B4-BE49-F238E27FC236}">
                <a16:creationId xmlns:a16="http://schemas.microsoft.com/office/drawing/2014/main" id="{CAC3ED8D-19F0-C647-A622-F28274EDA7C2}"/>
              </a:ext>
            </a:extLst>
          </p:cNvPr>
          <p:cNvSpPr txBox="1"/>
          <p:nvPr/>
        </p:nvSpPr>
        <p:spPr>
          <a:xfrm>
            <a:off x="10189502" y="13059053"/>
            <a:ext cx="2180960" cy="301932"/>
          </a:xfrm>
          <a:prstGeom prst="rect">
            <a:avLst/>
          </a:prstGeom>
        </p:spPr>
        <p:txBody>
          <a:bodyPr vert="horz" wrap="square" lIns="0" tIns="12737" rIns="0" bIns="0" rtlCol="0">
            <a:spAutoFit/>
          </a:bodyPr>
          <a:lstStyle/>
          <a:p>
            <a:pPr marL="278937" indent="-266837">
              <a:spcBef>
                <a:spcPts val="100"/>
              </a:spcBef>
              <a:buChar char="•"/>
              <a:tabLst>
                <a:tab pos="278937" algn="l"/>
                <a:tab pos="279573" algn="l"/>
              </a:tabLst>
            </a:pPr>
            <a:r>
              <a:rPr lang="en-US" sz="1873" dirty="0">
                <a:latin typeface="Arial"/>
                <a:cs typeface="Arial"/>
              </a:rPr>
              <a:t>Signal Region</a:t>
            </a:r>
          </a:p>
        </p:txBody>
      </p:sp>
      <p:sp>
        <p:nvSpPr>
          <p:cNvPr id="106" name="文本框 105">
            <a:extLst>
              <a:ext uri="{FF2B5EF4-FFF2-40B4-BE49-F238E27FC236}">
                <a16:creationId xmlns:a16="http://schemas.microsoft.com/office/drawing/2014/main" id="{E4C0BBD4-E3C9-9E44-8054-F5A7D47063EC}"/>
              </a:ext>
            </a:extLst>
          </p:cNvPr>
          <p:cNvSpPr txBox="1"/>
          <p:nvPr/>
        </p:nvSpPr>
        <p:spPr>
          <a:xfrm>
            <a:off x="1042799" y="19399214"/>
            <a:ext cx="6011658" cy="6482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altLang="zh-CN" sz="1805" dirty="0">
                <a:latin typeface="URWPalladioL"/>
              </a:rPr>
              <a:t>A simultaneous fit using events in the signal and Top </a:t>
            </a:r>
            <a:r>
              <a:rPr lang="el-GR" altLang="zh-CN" sz="1805" i="1" dirty="0">
                <a:latin typeface="PazoMath"/>
              </a:rPr>
              <a:t>γ </a:t>
            </a:r>
            <a:r>
              <a:rPr lang="en-GB" altLang="zh-CN" sz="1805" dirty="0">
                <a:latin typeface="URWPalladioL"/>
              </a:rPr>
              <a:t>control regions with the corresponding </a:t>
            </a:r>
            <a:r>
              <a:rPr lang="en-GB" altLang="zh-CN" sz="802" dirty="0">
                <a:latin typeface="NimbusSanL"/>
              </a:rPr>
              <a:t> </a:t>
            </a:r>
            <a:r>
              <a:rPr lang="en-GB" altLang="zh-CN" sz="1805" dirty="0">
                <a:latin typeface="URWPalladioL"/>
              </a:rPr>
              <a:t>categories are used. </a:t>
            </a:r>
            <a:endParaRPr lang="en-GB" altLang="zh-CN" sz="1873" dirty="0"/>
          </a:p>
        </p:txBody>
      </p:sp>
      <p:graphicFrame>
        <p:nvGraphicFramePr>
          <p:cNvPr id="107" name="表格 106">
            <a:extLst>
              <a:ext uri="{FF2B5EF4-FFF2-40B4-BE49-F238E27FC236}">
                <a16:creationId xmlns:a16="http://schemas.microsoft.com/office/drawing/2014/main" id="{E8913E41-F295-1442-89A1-14EDA52FDB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8092958"/>
              </p:ext>
            </p:extLst>
          </p:nvPr>
        </p:nvGraphicFramePr>
        <p:xfrm>
          <a:off x="1111193" y="17817425"/>
          <a:ext cx="6422194" cy="1301291"/>
        </p:xfrm>
        <a:graphic>
          <a:graphicData uri="http://schemas.openxmlformats.org/drawingml/2006/table">
            <a:tbl>
              <a:tblPr/>
              <a:tblGrid>
                <a:gridCol w="1039935">
                  <a:extLst>
                    <a:ext uri="{9D8B030D-6E8A-4147-A177-3AD203B41FA5}">
                      <a16:colId xmlns:a16="http://schemas.microsoft.com/office/drawing/2014/main" val="1811769688"/>
                    </a:ext>
                  </a:extLst>
                </a:gridCol>
                <a:gridCol w="1540056">
                  <a:extLst>
                    <a:ext uri="{9D8B030D-6E8A-4147-A177-3AD203B41FA5}">
                      <a16:colId xmlns:a16="http://schemas.microsoft.com/office/drawing/2014/main" val="2300295655"/>
                    </a:ext>
                  </a:extLst>
                </a:gridCol>
                <a:gridCol w="1278088">
                  <a:extLst>
                    <a:ext uri="{9D8B030D-6E8A-4147-A177-3AD203B41FA5}">
                      <a16:colId xmlns:a16="http://schemas.microsoft.com/office/drawing/2014/main" val="131293447"/>
                    </a:ext>
                  </a:extLst>
                </a:gridCol>
                <a:gridCol w="1278088">
                  <a:extLst>
                    <a:ext uri="{9D8B030D-6E8A-4147-A177-3AD203B41FA5}">
                      <a16:colId xmlns:a16="http://schemas.microsoft.com/office/drawing/2014/main" val="4149709228"/>
                    </a:ext>
                  </a:extLst>
                </a:gridCol>
                <a:gridCol w="1286027">
                  <a:extLst>
                    <a:ext uri="{9D8B030D-6E8A-4147-A177-3AD203B41FA5}">
                      <a16:colId xmlns:a16="http://schemas.microsoft.com/office/drawing/2014/main" val="2266643885"/>
                    </a:ext>
                  </a:extLst>
                </a:gridCol>
              </a:tblGrid>
              <a:tr h="598183"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effectLst/>
                      </a:endParaRPr>
                    </a:p>
                  </a:txBody>
                  <a:tcPr marL="38212" marR="38212" marT="38212" marB="38212" anchor="ctr">
                    <a:lnL w="9525" cap="flat" cmpd="sng" algn="ctr">
                      <a:solidFill>
                        <a:srgbClr val="FB800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B4B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B800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B800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2016</a:t>
                      </a:r>
                      <a:r>
                        <a:rPr lang="en-GB" sz="16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(</a:t>
                      </a:r>
                      <a:r>
                        <a:rPr lang="en-GB" sz="1600" dirty="0" err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pre+post</a:t>
                      </a:r>
                      <a:r>
                        <a:rPr lang="en-GB" sz="16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)</a:t>
                      </a:r>
                      <a:endParaRPr lang="en-GB" sz="1600" dirty="0">
                        <a:effectLst/>
                      </a:endParaRPr>
                    </a:p>
                  </a:txBody>
                  <a:tcPr marL="38212" marR="38212" marT="38212" marB="38212" anchor="ctr">
                    <a:lnL w="9525" cap="flat" cmpd="sng" algn="ctr">
                      <a:solidFill>
                        <a:srgbClr val="4B4B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B4B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B800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B800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2017</a:t>
                      </a:r>
                      <a:endParaRPr lang="zh-CN" altLang="en-US" sz="1800" dirty="0">
                        <a:effectLst/>
                      </a:endParaRPr>
                    </a:p>
                  </a:txBody>
                  <a:tcPr marL="38212" marR="38212" marT="38212" marB="38212" anchor="ctr">
                    <a:lnL w="9525" cap="flat" cmpd="sng" algn="ctr">
                      <a:solidFill>
                        <a:srgbClr val="4B4B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B800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B800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B800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2018</a:t>
                      </a:r>
                      <a:endParaRPr lang="zh-CN" altLang="en-US" sz="1800" dirty="0">
                        <a:effectLst/>
                      </a:endParaRPr>
                    </a:p>
                  </a:txBody>
                  <a:tcPr marL="38212" marR="38212" marT="38212" marB="38212" anchor="ctr">
                    <a:lnL w="9525" cap="flat" cmpd="sng" algn="ctr">
                      <a:solidFill>
                        <a:srgbClr val="FB800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B800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B800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B800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Combined</a:t>
                      </a:r>
                      <a:endParaRPr lang="en-GB" sz="1800" dirty="0">
                        <a:effectLst/>
                      </a:endParaRPr>
                    </a:p>
                  </a:txBody>
                  <a:tcPr marL="38212" marR="38212" marT="38212" marB="38212" anchor="ctr">
                    <a:lnL w="9525" cap="flat" cmpd="sng" algn="ctr">
                      <a:solidFill>
                        <a:srgbClr val="FB800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B800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B800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B800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5462538"/>
                  </a:ext>
                </a:extLst>
              </a:tr>
              <a:tr h="351554">
                <a:tc>
                  <a:txBody>
                    <a:bodyPr/>
                    <a:lstStyle/>
                    <a:p>
                      <a:pPr algn="ctr"/>
                      <a:r>
                        <a:rPr lang="en-GB" sz="1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0Jet</a:t>
                      </a:r>
                      <a:endParaRPr lang="en-GB" sz="1800">
                        <a:effectLst/>
                      </a:endParaRPr>
                    </a:p>
                  </a:txBody>
                  <a:tcPr marL="38212" marR="38212" marT="38212" marB="38212" anchor="ctr">
                    <a:lnL w="9525" cap="flat" cmpd="sng" algn="ctr">
                      <a:solidFill>
                        <a:srgbClr val="4B4B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B4B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B800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B4B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5E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2.41387 </a:t>
                      </a:r>
                      <a:endParaRPr lang="zh-CN" altLang="en-US" sz="1800" dirty="0">
                        <a:effectLst/>
                      </a:endParaRPr>
                    </a:p>
                  </a:txBody>
                  <a:tcPr marL="38212" marR="38212" marT="38212" marB="38212" anchor="ctr">
                    <a:lnL w="9525" cap="flat" cmpd="sng" algn="ctr">
                      <a:solidFill>
                        <a:srgbClr val="4B4B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B4B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B800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B4B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5E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2.35994</a:t>
                      </a:r>
                      <a:endParaRPr lang="zh-CN" altLang="en-US" sz="1800" dirty="0">
                        <a:effectLst/>
                      </a:endParaRPr>
                    </a:p>
                  </a:txBody>
                  <a:tcPr marL="38212" marR="38212" marT="38212" marB="38212" anchor="ctr">
                    <a:lnL w="9525" cap="flat" cmpd="sng" algn="ctr">
                      <a:solidFill>
                        <a:srgbClr val="4B4B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B4B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B800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B4B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5E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3.06809</a:t>
                      </a:r>
                      <a:endParaRPr lang="zh-CN" altLang="en-US" sz="1800" dirty="0">
                        <a:effectLst/>
                      </a:endParaRPr>
                    </a:p>
                  </a:txBody>
                  <a:tcPr marL="38212" marR="38212" marT="38212" marB="38212" anchor="ctr">
                    <a:lnL w="9525" cap="flat" cmpd="sng" algn="ctr">
                      <a:solidFill>
                        <a:srgbClr val="4B4B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B4B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B800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B4B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5E4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4.86808</a:t>
                      </a:r>
                      <a:endParaRPr lang="zh-CN" altLang="en-US" sz="1800" dirty="0">
                        <a:effectLst/>
                      </a:endParaRPr>
                    </a:p>
                  </a:txBody>
                  <a:tcPr marL="38212" marR="38212" marT="38212" marB="38212" anchor="ctr">
                    <a:lnL w="9525" cap="flat" cmpd="sng" algn="ctr">
                      <a:solidFill>
                        <a:srgbClr val="4B4B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B4B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B800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5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770862"/>
                  </a:ext>
                </a:extLst>
              </a:tr>
              <a:tr h="351554">
                <a:tc>
                  <a:txBody>
                    <a:bodyPr/>
                    <a:lstStyle/>
                    <a:p>
                      <a:pPr algn="ctr"/>
                      <a:r>
                        <a:rPr lang="en-GB" sz="1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1Jet</a:t>
                      </a:r>
                      <a:endParaRPr lang="en-GB" sz="1800">
                        <a:effectLst/>
                      </a:endParaRPr>
                    </a:p>
                  </a:txBody>
                  <a:tcPr marL="38212" marR="38212" marT="38212" marB="38212" anchor="ctr">
                    <a:lnL w="9525" cap="flat" cmpd="sng" algn="ctr">
                      <a:solidFill>
                        <a:srgbClr val="4B4B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B4B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B4B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B4B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5E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1.3367</a:t>
                      </a:r>
                      <a:endParaRPr lang="zh-CN" altLang="en-US" sz="1800" dirty="0">
                        <a:effectLst/>
                      </a:endParaRPr>
                    </a:p>
                  </a:txBody>
                  <a:tcPr marL="38212" marR="38212" marT="38212" marB="38212" anchor="ctr">
                    <a:lnL w="9525" cap="flat" cmpd="sng" algn="ctr">
                      <a:solidFill>
                        <a:srgbClr val="4B4B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B4B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B4B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B4B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5E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1.50904</a:t>
                      </a:r>
                      <a:endParaRPr lang="zh-CN" altLang="en-US" sz="1800" dirty="0">
                        <a:effectLst/>
                      </a:endParaRPr>
                    </a:p>
                  </a:txBody>
                  <a:tcPr marL="38212" marR="38212" marT="38212" marB="38212" anchor="ctr">
                    <a:lnL w="9525" cap="flat" cmpd="sng" algn="ctr">
                      <a:solidFill>
                        <a:srgbClr val="4B4B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B4B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B4B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B4B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5E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1.65621</a:t>
                      </a:r>
                      <a:endParaRPr lang="zh-CN" altLang="en-US" sz="1800" dirty="0">
                        <a:effectLst/>
                      </a:endParaRPr>
                    </a:p>
                  </a:txBody>
                  <a:tcPr marL="38212" marR="38212" marT="38212" marB="38212" anchor="ctr">
                    <a:lnL w="9525" cap="flat" cmpd="sng" algn="ctr">
                      <a:solidFill>
                        <a:srgbClr val="4B4B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B4B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B4B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B4B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5E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0974611"/>
                  </a:ext>
                </a:extLst>
              </a:tr>
            </a:tbl>
          </a:graphicData>
        </a:graphic>
      </p:graphicFrame>
      <p:sp>
        <p:nvSpPr>
          <p:cNvPr id="109" name="文本框 108">
            <a:extLst>
              <a:ext uri="{FF2B5EF4-FFF2-40B4-BE49-F238E27FC236}">
                <a16:creationId xmlns:a16="http://schemas.microsoft.com/office/drawing/2014/main" id="{8947F0EB-AEE9-584F-9DF4-3CDCA098D2CA}"/>
              </a:ext>
            </a:extLst>
          </p:cNvPr>
          <p:cNvSpPr txBox="1"/>
          <p:nvPr/>
        </p:nvSpPr>
        <p:spPr>
          <a:xfrm>
            <a:off x="4143310" y="10504782"/>
            <a:ext cx="8286618" cy="3816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zh-CN" altLang="en-US" sz="1873" dirty="0"/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id="{002D5039-7F55-3C41-95C8-6439EE725008}"/>
              </a:ext>
            </a:extLst>
          </p:cNvPr>
          <p:cNvSpPr txBox="1"/>
          <p:nvPr/>
        </p:nvSpPr>
        <p:spPr>
          <a:xfrm>
            <a:off x="4143310" y="10504782"/>
            <a:ext cx="8286618" cy="3816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zh-CN" altLang="en-US" sz="1873" dirty="0"/>
          </a:p>
        </p:txBody>
      </p:sp>
      <p:sp>
        <p:nvSpPr>
          <p:cNvPr id="113" name="文本框 112">
            <a:extLst>
              <a:ext uri="{FF2B5EF4-FFF2-40B4-BE49-F238E27FC236}">
                <a16:creationId xmlns:a16="http://schemas.microsoft.com/office/drawing/2014/main" id="{FA4E3958-6946-974D-9F01-D84319FAE692}"/>
              </a:ext>
            </a:extLst>
          </p:cNvPr>
          <p:cNvSpPr txBox="1"/>
          <p:nvPr/>
        </p:nvSpPr>
        <p:spPr>
          <a:xfrm>
            <a:off x="4143310" y="10504782"/>
            <a:ext cx="8286618" cy="3816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zh-CN" altLang="en-US" sz="1873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6" name="文本框 115">
                <a:extLst>
                  <a:ext uri="{FF2B5EF4-FFF2-40B4-BE49-F238E27FC236}">
                    <a16:creationId xmlns:a16="http://schemas.microsoft.com/office/drawing/2014/main" id="{CD86C393-82F9-4644-9EEC-A3B9A1D4C69A}"/>
                  </a:ext>
                </a:extLst>
              </p:cNvPr>
              <p:cNvSpPr txBox="1"/>
              <p:nvPr/>
            </p:nvSpPr>
            <p:spPr>
              <a:xfrm>
                <a:off x="1184289" y="17968123"/>
                <a:ext cx="867402" cy="2072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sz="1203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sz="1203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kumimoji="1" lang="en-US" altLang="zh-CN" sz="1203" i="1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  <m:sup>
                          <m:r>
                            <a:rPr kumimoji="1" lang="en-US" altLang="zh-CN" sz="1203" i="1">
                              <a:latin typeface="Cambria Math" panose="02040503050406030204" pitchFamily="18" charset="0"/>
                            </a:rPr>
                            <m:t>𝑊𝑊</m:t>
                          </m:r>
                        </m:sup>
                      </m:sSubSup>
                      <m:r>
                        <a:rPr kumimoji="1" lang="en-US" altLang="zh-CN" sz="1203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kumimoji="1" lang="en-US" altLang="zh-CN" sz="1203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203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kumimoji="1" lang="en-US" altLang="zh-CN" sz="1203" i="1">
                              <a:latin typeface="Cambria Math" panose="02040503050406030204" pitchFamily="18" charset="0"/>
                            </a:rPr>
                            <m:t>𝑙𝑙</m:t>
                          </m:r>
                          <m:r>
                            <a:rPr kumimoji="1" lang="en-US" altLang="zh-CN" sz="1203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sub>
                      </m:sSub>
                    </m:oMath>
                  </m:oMathPara>
                </a14:m>
                <a:endParaRPr kumimoji="1" lang="zh-CN" altLang="en-US" sz="1203" dirty="0"/>
              </a:p>
            </p:txBody>
          </p:sp>
        </mc:Choice>
        <mc:Fallback>
          <p:sp>
            <p:nvSpPr>
              <p:cNvPr id="116" name="文本框 115">
                <a:extLst>
                  <a:ext uri="{FF2B5EF4-FFF2-40B4-BE49-F238E27FC236}">
                    <a16:creationId xmlns:a16="http://schemas.microsoft.com/office/drawing/2014/main" id="{CD86C393-82F9-4644-9EEC-A3B9A1D4C6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4289" y="17968123"/>
                <a:ext cx="867402" cy="207269"/>
              </a:xfrm>
              <a:prstGeom prst="rect">
                <a:avLst/>
              </a:prstGeom>
              <a:blipFill>
                <a:blip r:embed="rId8"/>
                <a:stretch>
                  <a:fillRect l="-2899" t="-5882" r="-1449" b="-117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8" name="图片 117">
            <a:extLst>
              <a:ext uri="{FF2B5EF4-FFF2-40B4-BE49-F238E27FC236}">
                <a16:creationId xmlns:a16="http://schemas.microsoft.com/office/drawing/2014/main" id="{299DC3F5-A66D-E349-BB03-3E5C328CD93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10205" y="15787644"/>
            <a:ext cx="1678890" cy="1749873"/>
          </a:xfrm>
          <a:prstGeom prst="rect">
            <a:avLst/>
          </a:prstGeom>
        </p:spPr>
      </p:pic>
      <p:pic>
        <p:nvPicPr>
          <p:cNvPr id="120" name="图片 119">
            <a:extLst>
              <a:ext uri="{FF2B5EF4-FFF2-40B4-BE49-F238E27FC236}">
                <a16:creationId xmlns:a16="http://schemas.microsoft.com/office/drawing/2014/main" id="{A2A602AB-B14C-FB41-93FD-4A34F7CF4CA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005256" y="15801022"/>
            <a:ext cx="1811501" cy="1888090"/>
          </a:xfrm>
          <a:prstGeom prst="rect">
            <a:avLst/>
          </a:prstGeom>
        </p:spPr>
      </p:pic>
      <p:pic>
        <p:nvPicPr>
          <p:cNvPr id="127" name="图片 126">
            <a:extLst>
              <a:ext uri="{FF2B5EF4-FFF2-40B4-BE49-F238E27FC236}">
                <a16:creationId xmlns:a16="http://schemas.microsoft.com/office/drawing/2014/main" id="{7B66608B-7199-E640-9C90-C2C468C7897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142554" y="15765593"/>
            <a:ext cx="1808747" cy="1885219"/>
          </a:xfrm>
          <a:prstGeom prst="rect">
            <a:avLst/>
          </a:prstGeom>
        </p:spPr>
      </p:pic>
      <p:pic>
        <p:nvPicPr>
          <p:cNvPr id="129" name="图片 128">
            <a:extLst>
              <a:ext uri="{FF2B5EF4-FFF2-40B4-BE49-F238E27FC236}">
                <a16:creationId xmlns:a16="http://schemas.microsoft.com/office/drawing/2014/main" id="{B335234C-15EA-D343-BCA1-DBC9FFB4F78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412512" y="15799049"/>
            <a:ext cx="1678890" cy="1749873"/>
          </a:xfrm>
          <a:prstGeom prst="rect">
            <a:avLst/>
          </a:prstGeom>
        </p:spPr>
      </p:pic>
      <p:sp>
        <p:nvSpPr>
          <p:cNvPr id="130" name="object 42">
            <a:extLst>
              <a:ext uri="{FF2B5EF4-FFF2-40B4-BE49-F238E27FC236}">
                <a16:creationId xmlns:a16="http://schemas.microsoft.com/office/drawing/2014/main" id="{166AEDF9-9200-8849-B414-8823B7DB2E3A}"/>
              </a:ext>
            </a:extLst>
          </p:cNvPr>
          <p:cNvSpPr txBox="1"/>
          <p:nvPr/>
        </p:nvSpPr>
        <p:spPr>
          <a:xfrm>
            <a:off x="5422427" y="15406992"/>
            <a:ext cx="2290238" cy="502897"/>
          </a:xfrm>
          <a:prstGeom prst="rect">
            <a:avLst/>
          </a:prstGeom>
        </p:spPr>
        <p:txBody>
          <a:bodyPr vert="horz" wrap="square" lIns="0" tIns="11464" rIns="0" bIns="0" rtlCol="0">
            <a:spAutoFit/>
          </a:bodyPr>
          <a:lstStyle/>
          <a:p>
            <a:pPr marL="12737">
              <a:spcBef>
                <a:spcPts val="90"/>
              </a:spcBef>
            </a:pPr>
            <a:r>
              <a:rPr lang="en-US" altLang="zh-CN" sz="1605" dirty="0">
                <a:latin typeface="Arial"/>
                <a:cs typeface="Arial"/>
              </a:rPr>
              <a:t>Signal Region</a:t>
            </a:r>
          </a:p>
          <a:p>
            <a:pPr marL="12737">
              <a:spcBef>
                <a:spcPts val="90"/>
              </a:spcBef>
            </a:pPr>
            <a:r>
              <a:rPr lang="en-US" sz="1504" spc="-40" dirty="0">
                <a:latin typeface="Arial"/>
                <a:cs typeface="Arial"/>
              </a:rPr>
              <a:t> </a:t>
            </a:r>
            <a:endParaRPr sz="1504" dirty="0">
              <a:latin typeface="Arial"/>
              <a:cs typeface="Arial"/>
            </a:endParaRPr>
          </a:p>
        </p:txBody>
      </p:sp>
      <p:grpSp>
        <p:nvGrpSpPr>
          <p:cNvPr id="131" name="object 49">
            <a:extLst>
              <a:ext uri="{FF2B5EF4-FFF2-40B4-BE49-F238E27FC236}">
                <a16:creationId xmlns:a16="http://schemas.microsoft.com/office/drawing/2014/main" id="{6CDFFE79-B7A3-BC46-99AD-086C3D60352D}"/>
              </a:ext>
            </a:extLst>
          </p:cNvPr>
          <p:cNvGrpSpPr/>
          <p:nvPr/>
        </p:nvGrpSpPr>
        <p:grpSpPr>
          <a:xfrm>
            <a:off x="7855052" y="14484393"/>
            <a:ext cx="3163078" cy="515546"/>
            <a:chOff x="2139345" y="15021515"/>
            <a:chExt cx="4257040" cy="723900"/>
          </a:xfrm>
        </p:grpSpPr>
        <p:sp>
          <p:nvSpPr>
            <p:cNvPr id="132" name="object 51">
              <a:extLst>
                <a:ext uri="{FF2B5EF4-FFF2-40B4-BE49-F238E27FC236}">
                  <a16:creationId xmlns:a16="http://schemas.microsoft.com/office/drawing/2014/main" id="{2F59DCB6-162D-FB4C-98E5-1594E19DF9D1}"/>
                </a:ext>
              </a:extLst>
            </p:cNvPr>
            <p:cNvSpPr/>
            <p:nvPr/>
          </p:nvSpPr>
          <p:spPr>
            <a:xfrm>
              <a:off x="2139345" y="15021515"/>
              <a:ext cx="4257040" cy="723900"/>
            </a:xfrm>
            <a:custGeom>
              <a:avLst/>
              <a:gdLst/>
              <a:ahLst/>
              <a:cxnLst/>
              <a:rect l="l" t="t" r="r" b="b"/>
              <a:pathLst>
                <a:path w="4257040" h="723900">
                  <a:moveTo>
                    <a:pt x="4136138" y="0"/>
                  </a:moveTo>
                  <a:lnTo>
                    <a:pt x="120566" y="0"/>
                  </a:lnTo>
                  <a:lnTo>
                    <a:pt x="73628" y="9471"/>
                  </a:lnTo>
                  <a:lnTo>
                    <a:pt x="35305" y="35305"/>
                  </a:lnTo>
                  <a:lnTo>
                    <a:pt x="9471" y="73628"/>
                  </a:lnTo>
                  <a:lnTo>
                    <a:pt x="0" y="120566"/>
                  </a:lnTo>
                  <a:lnTo>
                    <a:pt x="0" y="602832"/>
                  </a:lnTo>
                  <a:lnTo>
                    <a:pt x="9471" y="649770"/>
                  </a:lnTo>
                  <a:lnTo>
                    <a:pt x="35305" y="688093"/>
                  </a:lnTo>
                  <a:lnTo>
                    <a:pt x="73628" y="713926"/>
                  </a:lnTo>
                  <a:lnTo>
                    <a:pt x="120566" y="723398"/>
                  </a:lnTo>
                  <a:lnTo>
                    <a:pt x="4136138" y="723398"/>
                  </a:lnTo>
                  <a:lnTo>
                    <a:pt x="4183076" y="713926"/>
                  </a:lnTo>
                  <a:lnTo>
                    <a:pt x="4221399" y="688093"/>
                  </a:lnTo>
                  <a:lnTo>
                    <a:pt x="4247232" y="649770"/>
                  </a:lnTo>
                  <a:lnTo>
                    <a:pt x="4256704" y="602832"/>
                  </a:lnTo>
                  <a:lnTo>
                    <a:pt x="4256704" y="120566"/>
                  </a:lnTo>
                  <a:lnTo>
                    <a:pt x="4247232" y="73628"/>
                  </a:lnTo>
                  <a:lnTo>
                    <a:pt x="4221399" y="35305"/>
                  </a:lnTo>
                  <a:lnTo>
                    <a:pt x="4183076" y="9471"/>
                  </a:lnTo>
                  <a:lnTo>
                    <a:pt x="413613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873" dirty="0"/>
            </a:p>
          </p:txBody>
        </p:sp>
        <p:sp>
          <p:nvSpPr>
            <p:cNvPr id="133" name="object 52">
              <a:extLst>
                <a:ext uri="{FF2B5EF4-FFF2-40B4-BE49-F238E27FC236}">
                  <a16:creationId xmlns:a16="http://schemas.microsoft.com/office/drawing/2014/main" id="{5C3AD066-2C51-D34D-8FE6-852674EDC561}"/>
                </a:ext>
              </a:extLst>
            </p:cNvPr>
            <p:cNvSpPr/>
            <p:nvPr/>
          </p:nvSpPr>
          <p:spPr>
            <a:xfrm>
              <a:off x="2139345" y="15021515"/>
              <a:ext cx="4257040" cy="723900"/>
            </a:xfrm>
            <a:custGeom>
              <a:avLst/>
              <a:gdLst/>
              <a:ahLst/>
              <a:cxnLst/>
              <a:rect l="l" t="t" r="r" b="b"/>
              <a:pathLst>
                <a:path w="4257040" h="723900">
                  <a:moveTo>
                    <a:pt x="0" y="120566"/>
                  </a:moveTo>
                  <a:lnTo>
                    <a:pt x="9471" y="73628"/>
                  </a:lnTo>
                  <a:lnTo>
                    <a:pt x="35305" y="35305"/>
                  </a:lnTo>
                  <a:lnTo>
                    <a:pt x="73628" y="9471"/>
                  </a:lnTo>
                  <a:lnTo>
                    <a:pt x="120566" y="0"/>
                  </a:lnTo>
                  <a:lnTo>
                    <a:pt x="4136138" y="0"/>
                  </a:lnTo>
                  <a:lnTo>
                    <a:pt x="4183076" y="9471"/>
                  </a:lnTo>
                  <a:lnTo>
                    <a:pt x="4221399" y="35305"/>
                  </a:lnTo>
                  <a:lnTo>
                    <a:pt x="4247232" y="73628"/>
                  </a:lnTo>
                  <a:lnTo>
                    <a:pt x="4256704" y="120566"/>
                  </a:lnTo>
                  <a:lnTo>
                    <a:pt x="4256704" y="602832"/>
                  </a:lnTo>
                  <a:lnTo>
                    <a:pt x="4247232" y="649770"/>
                  </a:lnTo>
                  <a:lnTo>
                    <a:pt x="4221399" y="688093"/>
                  </a:lnTo>
                  <a:lnTo>
                    <a:pt x="4183076" y="713926"/>
                  </a:lnTo>
                  <a:lnTo>
                    <a:pt x="4136138" y="723398"/>
                  </a:lnTo>
                  <a:lnTo>
                    <a:pt x="120566" y="723398"/>
                  </a:lnTo>
                  <a:lnTo>
                    <a:pt x="73628" y="713926"/>
                  </a:lnTo>
                  <a:lnTo>
                    <a:pt x="35305" y="688093"/>
                  </a:lnTo>
                  <a:lnTo>
                    <a:pt x="9471" y="649770"/>
                  </a:lnTo>
                  <a:lnTo>
                    <a:pt x="0" y="602832"/>
                  </a:lnTo>
                  <a:lnTo>
                    <a:pt x="0" y="120566"/>
                  </a:lnTo>
                  <a:close/>
                </a:path>
              </a:pathLst>
            </a:custGeom>
            <a:ln w="47517">
              <a:solidFill>
                <a:srgbClr val="F8CAAC"/>
              </a:solidFill>
            </a:ln>
          </p:spPr>
          <p:txBody>
            <a:bodyPr wrap="square" lIns="0" tIns="0" rIns="0" bIns="0" rtlCol="0"/>
            <a:lstStyle/>
            <a:p>
              <a:endParaRPr sz="1873"/>
            </a:p>
          </p:txBody>
        </p:sp>
      </p:grpSp>
      <p:sp>
        <p:nvSpPr>
          <p:cNvPr id="134" name="object 55">
            <a:extLst>
              <a:ext uri="{FF2B5EF4-FFF2-40B4-BE49-F238E27FC236}">
                <a16:creationId xmlns:a16="http://schemas.microsoft.com/office/drawing/2014/main" id="{9EA698BD-6E06-9B46-9A8D-450549AD5D7C}"/>
              </a:ext>
            </a:extLst>
          </p:cNvPr>
          <p:cNvSpPr txBox="1"/>
          <p:nvPr/>
        </p:nvSpPr>
        <p:spPr>
          <a:xfrm>
            <a:off x="7963951" y="14537563"/>
            <a:ext cx="3850242" cy="322832"/>
          </a:xfrm>
          <a:prstGeom prst="rect">
            <a:avLst/>
          </a:prstGeom>
        </p:spPr>
        <p:txBody>
          <a:bodyPr vert="horz" wrap="square" lIns="0" tIns="14011" rIns="0" bIns="0" rtlCol="0">
            <a:spAutoFit/>
          </a:bodyPr>
          <a:lstStyle/>
          <a:p>
            <a:pPr marL="12737">
              <a:spcBef>
                <a:spcPts val="110"/>
              </a:spcBef>
            </a:pPr>
            <a:r>
              <a:rPr lang="en-US" sz="2006" b="1" dirty="0">
                <a:latin typeface="Arial"/>
                <a:cs typeface="Arial"/>
              </a:rPr>
              <a:t>Fiducial cross-section</a:t>
            </a:r>
            <a:endParaRPr sz="2006" b="1" dirty="0">
              <a:latin typeface="Arial"/>
              <a:cs typeface="Arial"/>
            </a:endParaRPr>
          </a:p>
        </p:txBody>
      </p:sp>
      <p:sp>
        <p:nvSpPr>
          <p:cNvPr id="136" name="文本框 135">
            <a:extLst>
              <a:ext uri="{FF2B5EF4-FFF2-40B4-BE49-F238E27FC236}">
                <a16:creationId xmlns:a16="http://schemas.microsoft.com/office/drawing/2014/main" id="{115C51E0-4825-C945-92CA-9501D6B7DDF4}"/>
              </a:ext>
            </a:extLst>
          </p:cNvPr>
          <p:cNvSpPr txBox="1"/>
          <p:nvPr/>
        </p:nvSpPr>
        <p:spPr>
          <a:xfrm>
            <a:off x="7925158" y="16847957"/>
            <a:ext cx="6185944" cy="9598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altLang="zh-CN" sz="1873" dirty="0"/>
              <a:t>The fitting procedure is the same as the significance, but the events satisfying the signal selection but out of the fiducial region are regarded as one of the background.</a:t>
            </a:r>
            <a:endParaRPr lang="zh-CN" altLang="en-US" sz="1873" dirty="0"/>
          </a:p>
        </p:txBody>
      </p:sp>
      <p:grpSp>
        <p:nvGrpSpPr>
          <p:cNvPr id="137" name="object 49">
            <a:extLst>
              <a:ext uri="{FF2B5EF4-FFF2-40B4-BE49-F238E27FC236}">
                <a16:creationId xmlns:a16="http://schemas.microsoft.com/office/drawing/2014/main" id="{01BE38E0-F646-A144-A32E-17F7D63D38E3}"/>
              </a:ext>
            </a:extLst>
          </p:cNvPr>
          <p:cNvGrpSpPr/>
          <p:nvPr/>
        </p:nvGrpSpPr>
        <p:grpSpPr>
          <a:xfrm>
            <a:off x="7916801" y="17867924"/>
            <a:ext cx="3163078" cy="515546"/>
            <a:chOff x="2139345" y="15021515"/>
            <a:chExt cx="4257040" cy="723900"/>
          </a:xfrm>
        </p:grpSpPr>
        <p:sp>
          <p:nvSpPr>
            <p:cNvPr id="138" name="object 51">
              <a:extLst>
                <a:ext uri="{FF2B5EF4-FFF2-40B4-BE49-F238E27FC236}">
                  <a16:creationId xmlns:a16="http://schemas.microsoft.com/office/drawing/2014/main" id="{06D8E96E-1A3C-E540-981E-94E3C1E14432}"/>
                </a:ext>
              </a:extLst>
            </p:cNvPr>
            <p:cNvSpPr/>
            <p:nvPr/>
          </p:nvSpPr>
          <p:spPr>
            <a:xfrm>
              <a:off x="2139345" y="15021515"/>
              <a:ext cx="4257040" cy="723900"/>
            </a:xfrm>
            <a:custGeom>
              <a:avLst/>
              <a:gdLst/>
              <a:ahLst/>
              <a:cxnLst/>
              <a:rect l="l" t="t" r="r" b="b"/>
              <a:pathLst>
                <a:path w="4257040" h="723900">
                  <a:moveTo>
                    <a:pt x="4136138" y="0"/>
                  </a:moveTo>
                  <a:lnTo>
                    <a:pt x="120566" y="0"/>
                  </a:lnTo>
                  <a:lnTo>
                    <a:pt x="73628" y="9471"/>
                  </a:lnTo>
                  <a:lnTo>
                    <a:pt x="35305" y="35305"/>
                  </a:lnTo>
                  <a:lnTo>
                    <a:pt x="9471" y="73628"/>
                  </a:lnTo>
                  <a:lnTo>
                    <a:pt x="0" y="120566"/>
                  </a:lnTo>
                  <a:lnTo>
                    <a:pt x="0" y="602832"/>
                  </a:lnTo>
                  <a:lnTo>
                    <a:pt x="9471" y="649770"/>
                  </a:lnTo>
                  <a:lnTo>
                    <a:pt x="35305" y="688093"/>
                  </a:lnTo>
                  <a:lnTo>
                    <a:pt x="73628" y="713926"/>
                  </a:lnTo>
                  <a:lnTo>
                    <a:pt x="120566" y="723398"/>
                  </a:lnTo>
                  <a:lnTo>
                    <a:pt x="4136138" y="723398"/>
                  </a:lnTo>
                  <a:lnTo>
                    <a:pt x="4183076" y="713926"/>
                  </a:lnTo>
                  <a:lnTo>
                    <a:pt x="4221399" y="688093"/>
                  </a:lnTo>
                  <a:lnTo>
                    <a:pt x="4247232" y="649770"/>
                  </a:lnTo>
                  <a:lnTo>
                    <a:pt x="4256704" y="602832"/>
                  </a:lnTo>
                  <a:lnTo>
                    <a:pt x="4256704" y="120566"/>
                  </a:lnTo>
                  <a:lnTo>
                    <a:pt x="4247232" y="73628"/>
                  </a:lnTo>
                  <a:lnTo>
                    <a:pt x="4221399" y="35305"/>
                  </a:lnTo>
                  <a:lnTo>
                    <a:pt x="4183076" y="9471"/>
                  </a:lnTo>
                  <a:lnTo>
                    <a:pt x="413613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873" dirty="0"/>
            </a:p>
          </p:txBody>
        </p:sp>
        <p:sp>
          <p:nvSpPr>
            <p:cNvPr id="139" name="object 52">
              <a:extLst>
                <a:ext uri="{FF2B5EF4-FFF2-40B4-BE49-F238E27FC236}">
                  <a16:creationId xmlns:a16="http://schemas.microsoft.com/office/drawing/2014/main" id="{121E0AA0-42BB-8945-940A-2C21D8F1971F}"/>
                </a:ext>
              </a:extLst>
            </p:cNvPr>
            <p:cNvSpPr/>
            <p:nvPr/>
          </p:nvSpPr>
          <p:spPr>
            <a:xfrm>
              <a:off x="2139345" y="15021515"/>
              <a:ext cx="4257040" cy="723900"/>
            </a:xfrm>
            <a:custGeom>
              <a:avLst/>
              <a:gdLst/>
              <a:ahLst/>
              <a:cxnLst/>
              <a:rect l="l" t="t" r="r" b="b"/>
              <a:pathLst>
                <a:path w="4257040" h="723900">
                  <a:moveTo>
                    <a:pt x="0" y="120566"/>
                  </a:moveTo>
                  <a:lnTo>
                    <a:pt x="9471" y="73628"/>
                  </a:lnTo>
                  <a:lnTo>
                    <a:pt x="35305" y="35305"/>
                  </a:lnTo>
                  <a:lnTo>
                    <a:pt x="73628" y="9471"/>
                  </a:lnTo>
                  <a:lnTo>
                    <a:pt x="120566" y="0"/>
                  </a:lnTo>
                  <a:lnTo>
                    <a:pt x="4136138" y="0"/>
                  </a:lnTo>
                  <a:lnTo>
                    <a:pt x="4183076" y="9471"/>
                  </a:lnTo>
                  <a:lnTo>
                    <a:pt x="4221399" y="35305"/>
                  </a:lnTo>
                  <a:lnTo>
                    <a:pt x="4247232" y="73628"/>
                  </a:lnTo>
                  <a:lnTo>
                    <a:pt x="4256704" y="120566"/>
                  </a:lnTo>
                  <a:lnTo>
                    <a:pt x="4256704" y="602832"/>
                  </a:lnTo>
                  <a:lnTo>
                    <a:pt x="4247232" y="649770"/>
                  </a:lnTo>
                  <a:lnTo>
                    <a:pt x="4221399" y="688093"/>
                  </a:lnTo>
                  <a:lnTo>
                    <a:pt x="4183076" y="713926"/>
                  </a:lnTo>
                  <a:lnTo>
                    <a:pt x="4136138" y="723398"/>
                  </a:lnTo>
                  <a:lnTo>
                    <a:pt x="120566" y="723398"/>
                  </a:lnTo>
                  <a:lnTo>
                    <a:pt x="73628" y="713926"/>
                  </a:lnTo>
                  <a:lnTo>
                    <a:pt x="35305" y="688093"/>
                  </a:lnTo>
                  <a:lnTo>
                    <a:pt x="9471" y="649770"/>
                  </a:lnTo>
                  <a:lnTo>
                    <a:pt x="0" y="602832"/>
                  </a:lnTo>
                  <a:lnTo>
                    <a:pt x="0" y="120566"/>
                  </a:lnTo>
                  <a:close/>
                </a:path>
              </a:pathLst>
            </a:custGeom>
            <a:ln w="47517">
              <a:solidFill>
                <a:srgbClr val="F8CAAC"/>
              </a:solidFill>
            </a:ln>
          </p:spPr>
          <p:txBody>
            <a:bodyPr wrap="square" lIns="0" tIns="0" rIns="0" bIns="0" rtlCol="0"/>
            <a:lstStyle/>
            <a:p>
              <a:endParaRPr sz="1873"/>
            </a:p>
          </p:txBody>
        </p:sp>
      </p:grpSp>
      <p:sp>
        <p:nvSpPr>
          <p:cNvPr id="140" name="object 55">
            <a:extLst>
              <a:ext uri="{FF2B5EF4-FFF2-40B4-BE49-F238E27FC236}">
                <a16:creationId xmlns:a16="http://schemas.microsoft.com/office/drawing/2014/main" id="{234C903A-4F7F-1840-92E4-5EA7A80D0136}"/>
              </a:ext>
            </a:extLst>
          </p:cNvPr>
          <p:cNvSpPr txBox="1"/>
          <p:nvPr/>
        </p:nvSpPr>
        <p:spPr>
          <a:xfrm>
            <a:off x="7982376" y="17955984"/>
            <a:ext cx="3850242" cy="322832"/>
          </a:xfrm>
          <a:prstGeom prst="rect">
            <a:avLst/>
          </a:prstGeom>
        </p:spPr>
        <p:txBody>
          <a:bodyPr vert="horz" wrap="square" lIns="0" tIns="14011" rIns="0" bIns="0" rtlCol="0">
            <a:spAutoFit/>
          </a:bodyPr>
          <a:lstStyle/>
          <a:p>
            <a:pPr marL="12737">
              <a:spcBef>
                <a:spcPts val="110"/>
              </a:spcBef>
            </a:pPr>
            <a:r>
              <a:rPr lang="en-US" sz="2006" b="1" dirty="0">
                <a:latin typeface="Arial"/>
                <a:cs typeface="Arial"/>
              </a:rPr>
              <a:t>Higgs to quark couplings</a:t>
            </a:r>
            <a:endParaRPr sz="2006" b="1" dirty="0">
              <a:latin typeface="Arial"/>
              <a:cs typeface="Arial"/>
            </a:endParaRPr>
          </a:p>
        </p:txBody>
      </p:sp>
      <p:graphicFrame>
        <p:nvGraphicFramePr>
          <p:cNvPr id="141" name="表格 140">
            <a:extLst>
              <a:ext uri="{FF2B5EF4-FFF2-40B4-BE49-F238E27FC236}">
                <a16:creationId xmlns:a16="http://schemas.microsoft.com/office/drawing/2014/main" id="{457F76FD-E999-5942-9441-E6CBB9F155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987311"/>
              </p:ext>
            </p:extLst>
          </p:nvPr>
        </p:nvGraphicFramePr>
        <p:xfrm>
          <a:off x="7873503" y="15148243"/>
          <a:ext cx="6422193" cy="1652845"/>
        </p:xfrm>
        <a:graphic>
          <a:graphicData uri="http://schemas.openxmlformats.org/drawingml/2006/table">
            <a:tbl>
              <a:tblPr/>
              <a:tblGrid>
                <a:gridCol w="756118">
                  <a:extLst>
                    <a:ext uri="{9D8B030D-6E8A-4147-A177-3AD203B41FA5}">
                      <a16:colId xmlns:a16="http://schemas.microsoft.com/office/drawing/2014/main" val="1811769688"/>
                    </a:ext>
                  </a:extLst>
                </a:gridCol>
                <a:gridCol w="1452069">
                  <a:extLst>
                    <a:ext uri="{9D8B030D-6E8A-4147-A177-3AD203B41FA5}">
                      <a16:colId xmlns:a16="http://schemas.microsoft.com/office/drawing/2014/main" val="2300295655"/>
                    </a:ext>
                  </a:extLst>
                </a:gridCol>
                <a:gridCol w="1910617">
                  <a:extLst>
                    <a:ext uri="{9D8B030D-6E8A-4147-A177-3AD203B41FA5}">
                      <a16:colId xmlns:a16="http://schemas.microsoft.com/office/drawing/2014/main" val="131293447"/>
                    </a:ext>
                  </a:extLst>
                </a:gridCol>
                <a:gridCol w="1017362">
                  <a:extLst>
                    <a:ext uri="{9D8B030D-6E8A-4147-A177-3AD203B41FA5}">
                      <a16:colId xmlns:a16="http://schemas.microsoft.com/office/drawing/2014/main" val="4149709228"/>
                    </a:ext>
                  </a:extLst>
                </a:gridCol>
                <a:gridCol w="1286027">
                  <a:extLst>
                    <a:ext uri="{9D8B030D-6E8A-4147-A177-3AD203B41FA5}">
                      <a16:colId xmlns:a16="http://schemas.microsoft.com/office/drawing/2014/main" val="2266643885"/>
                    </a:ext>
                  </a:extLst>
                </a:gridCol>
              </a:tblGrid>
              <a:tr h="59818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effectLst/>
                        </a:rPr>
                        <a:t>year</a:t>
                      </a:r>
                      <a:endParaRPr lang="zh-CN" altLang="en-US" sz="1800" dirty="0">
                        <a:effectLst/>
                      </a:endParaRPr>
                    </a:p>
                  </a:txBody>
                  <a:tcPr marL="38212" marR="38212" marT="38212" marB="38212" anchor="ctr">
                    <a:lnL w="9525" cap="flat" cmpd="sng" algn="ctr">
                      <a:solidFill>
                        <a:srgbClr val="FB800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B4B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B800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B800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altLang="zh-CN" sz="1600" dirty="0"/>
                        <a:t>Theoretical XS</a:t>
                      </a:r>
                      <a:endParaRPr lang="en-GB" sz="1600" dirty="0">
                        <a:effectLst/>
                      </a:endParaRPr>
                    </a:p>
                  </a:txBody>
                  <a:tcPr marL="38212" marR="38212" marT="38212" marB="38212" anchor="ctr">
                    <a:lnL w="9525" cap="flat" cmpd="sng" algn="ctr">
                      <a:solidFill>
                        <a:srgbClr val="4B4B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B4B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B800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B800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µ ± ∆µ</a:t>
                      </a:r>
                      <a:endParaRPr lang="zh-CN" altLang="en-US" sz="1800" dirty="0">
                        <a:effectLst/>
                      </a:endParaRPr>
                    </a:p>
                  </a:txBody>
                  <a:tcPr marL="38212" marR="38212" marT="38212" marB="38212" anchor="ctr">
                    <a:lnL w="9525" cap="flat" cmpd="sng" algn="ctr">
                      <a:solidFill>
                        <a:srgbClr val="4B4B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B800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B800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B800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altLang="zh-CN" sz="1800" dirty="0"/>
                        <a:t>∆σ</a:t>
                      </a:r>
                      <a:endParaRPr lang="zh-CN" altLang="en-US" sz="1800" dirty="0">
                        <a:effectLst/>
                      </a:endParaRPr>
                    </a:p>
                  </a:txBody>
                  <a:tcPr marL="38212" marR="38212" marT="38212" marB="38212" anchor="ctr">
                    <a:lnL w="9525" cap="flat" cmpd="sng" algn="ctr">
                      <a:solidFill>
                        <a:srgbClr val="FB800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B800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B800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B800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altLang="zh-CN" sz="1800" dirty="0"/>
                        <a:t>σ</a:t>
                      </a:r>
                      <a:endParaRPr lang="en-GB" sz="1800" dirty="0">
                        <a:effectLst/>
                      </a:endParaRPr>
                    </a:p>
                  </a:txBody>
                  <a:tcPr marL="38212" marR="38212" marT="38212" marB="38212" anchor="ctr">
                    <a:lnL w="9525" cap="flat" cmpd="sng" algn="ctr">
                      <a:solidFill>
                        <a:srgbClr val="FB800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B800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B800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B800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5462538"/>
                  </a:ext>
                </a:extLst>
              </a:tr>
              <a:tr h="351554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2016</a:t>
                      </a:r>
                      <a:endParaRPr lang="en-GB" sz="1800" dirty="0">
                        <a:effectLst/>
                      </a:endParaRPr>
                    </a:p>
                  </a:txBody>
                  <a:tcPr marL="38212" marR="38212" marT="38212" marB="38212" anchor="ctr">
                    <a:lnL w="9525" cap="flat" cmpd="sng" algn="ctr">
                      <a:solidFill>
                        <a:srgbClr val="4B4B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B4B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B800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B4B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5E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altLang="zh-CN" sz="1800" dirty="0"/>
                        <a:t>5.91 fb</a:t>
                      </a:r>
                      <a:endParaRPr lang="zh-CN" altLang="en-US" sz="1800" dirty="0">
                        <a:effectLst/>
                      </a:endParaRPr>
                    </a:p>
                  </a:txBody>
                  <a:tcPr marL="38212" marR="38212" marT="38212" marB="38212" anchor="ctr">
                    <a:lnL w="9525" cap="flat" cmpd="sng" algn="ctr">
                      <a:solidFill>
                        <a:srgbClr val="4B4B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B4B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B800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B4B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5E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1 (−0.413 +0.436)</a:t>
                      </a:r>
                      <a:endParaRPr lang="zh-CN" altLang="en-US" sz="1800" dirty="0">
                        <a:effectLst/>
                      </a:endParaRPr>
                    </a:p>
                  </a:txBody>
                  <a:tcPr marL="38212" marR="38212" marT="38212" marB="38212" anchor="ctr">
                    <a:lnL w="9525" cap="flat" cmpd="sng" algn="ctr">
                      <a:solidFill>
                        <a:srgbClr val="4B4B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B4B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B800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B4B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5E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altLang="zh-CN" sz="1800" dirty="0"/>
                        <a:t>2.44fb</a:t>
                      </a:r>
                      <a:endParaRPr lang="zh-CN" altLang="en-US" sz="1800" dirty="0">
                        <a:effectLst/>
                      </a:endParaRPr>
                    </a:p>
                  </a:txBody>
                  <a:tcPr marL="38212" marR="38212" marT="38212" marB="38212" anchor="ctr">
                    <a:lnL w="9525" cap="flat" cmpd="sng" algn="ctr">
                      <a:solidFill>
                        <a:srgbClr val="4B4B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B4B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B800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B4B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5E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altLang="zh-CN" sz="1800" dirty="0"/>
                        <a:t>5.91 fb</a:t>
                      </a:r>
                      <a:endParaRPr lang="zh-CN" altLang="en-US" sz="1800" dirty="0">
                        <a:effectLst/>
                      </a:endParaRPr>
                    </a:p>
                  </a:txBody>
                  <a:tcPr marL="38212" marR="38212" marT="38212" marB="38212" anchor="ctr">
                    <a:lnL w="9525" cap="flat" cmpd="sng" algn="ctr">
                      <a:solidFill>
                        <a:srgbClr val="4B4B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B4B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B800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5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770862"/>
                  </a:ext>
                </a:extLst>
              </a:tr>
              <a:tr h="351554">
                <a:tc>
                  <a:txBody>
                    <a:bodyPr/>
                    <a:lstStyle/>
                    <a:p>
                      <a:pPr algn="ctr"/>
                      <a:r>
                        <a:rPr lang="en-GB" altLang="zh-CN" sz="18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2017</a:t>
                      </a:r>
                      <a:endParaRPr lang="en-GB" altLang="zh-CN" sz="1800" dirty="0">
                        <a:effectLst/>
                      </a:endParaRPr>
                    </a:p>
                  </a:txBody>
                  <a:tcPr marL="38212" marR="38212" marT="38212" marB="38212" anchor="ctr">
                    <a:lnL w="9525" cap="flat" cmpd="sng" algn="ctr">
                      <a:solidFill>
                        <a:srgbClr val="4B4B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B4B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B4B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B4B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5E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altLang="zh-CN" sz="1800" dirty="0"/>
                        <a:t>5.94 fb</a:t>
                      </a:r>
                      <a:endParaRPr lang="zh-CN" altLang="en-US" sz="1800" dirty="0">
                        <a:effectLst/>
                      </a:endParaRPr>
                    </a:p>
                  </a:txBody>
                  <a:tcPr marL="38212" marR="38212" marT="38212" marB="38212" anchor="ctr">
                    <a:lnL w="9525" cap="flat" cmpd="sng" algn="ctr">
                      <a:solidFill>
                        <a:srgbClr val="4B4B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B4B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B4B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B4B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5E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1 (−0.507 +0.515)</a:t>
                      </a:r>
                      <a:endParaRPr lang="zh-CN" altLang="en-US" sz="1800" dirty="0">
                        <a:effectLst/>
                      </a:endParaRPr>
                    </a:p>
                  </a:txBody>
                  <a:tcPr marL="38212" marR="38212" marT="38212" marB="38212" anchor="ctr">
                    <a:lnL w="9525" cap="flat" cmpd="sng" algn="ctr">
                      <a:solidFill>
                        <a:srgbClr val="4B4B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B4B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B4B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B4B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5E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altLang="zh-CN" sz="1800" dirty="0"/>
                        <a:t>2.97fb</a:t>
                      </a:r>
                      <a:endParaRPr lang="zh-CN" altLang="en-US" sz="1800" dirty="0">
                        <a:effectLst/>
                      </a:endParaRPr>
                    </a:p>
                  </a:txBody>
                  <a:tcPr marL="38212" marR="38212" marT="38212" marB="38212" anchor="ctr">
                    <a:lnL w="9525" cap="flat" cmpd="sng" algn="ctr">
                      <a:solidFill>
                        <a:srgbClr val="4B4B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B4B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B4B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B4B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5E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altLang="zh-CN" sz="1800" dirty="0"/>
                        <a:t>5.94 fb</a:t>
                      </a:r>
                      <a:endParaRPr lang="zh-CN" altLang="en-US" sz="1800" dirty="0">
                        <a:effectLst/>
                      </a:endParaRPr>
                    </a:p>
                  </a:txBody>
                  <a:tcPr marL="38212" marR="38212" marT="38212" marB="38212" anchor="ctr">
                    <a:lnL w="9525" cap="flat" cmpd="sng" algn="ctr">
                      <a:solidFill>
                        <a:srgbClr val="4B4B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B4B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5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0974611"/>
                  </a:ext>
                </a:extLst>
              </a:tr>
              <a:tr h="351554">
                <a:tc>
                  <a:txBody>
                    <a:bodyPr/>
                    <a:lstStyle/>
                    <a:p>
                      <a:pPr algn="ctr"/>
                      <a:r>
                        <a:rPr lang="en-GB" altLang="zh-CN" sz="18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2018</a:t>
                      </a:r>
                      <a:endParaRPr lang="en-GB" altLang="zh-CN" sz="1800" dirty="0">
                        <a:effectLst/>
                      </a:endParaRPr>
                    </a:p>
                  </a:txBody>
                  <a:tcPr marL="38212" marR="38212" marT="38212" marB="38212" anchor="ctr">
                    <a:lnL w="9525" cap="flat" cmpd="sng" algn="ctr">
                      <a:solidFill>
                        <a:srgbClr val="4B4B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B4B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B4B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B4B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5E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altLang="zh-CN" sz="1800" dirty="0"/>
                        <a:t>5.82 fb</a:t>
                      </a:r>
                      <a:endParaRPr lang="zh-CN" altLang="en-US" sz="1800" dirty="0">
                        <a:effectLst/>
                      </a:endParaRPr>
                    </a:p>
                  </a:txBody>
                  <a:tcPr marL="38212" marR="38212" marT="38212" marB="38212" anchor="ctr">
                    <a:lnL w="9525" cap="flat" cmpd="sng" algn="ctr">
                      <a:solidFill>
                        <a:srgbClr val="4B4B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B4B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B4B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B4B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5E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1 (−0.448 +0.462)</a:t>
                      </a:r>
                      <a:endParaRPr lang="zh-CN" altLang="en-US" sz="1800" dirty="0">
                        <a:effectLst/>
                      </a:endParaRPr>
                    </a:p>
                  </a:txBody>
                  <a:tcPr marL="38212" marR="38212" marT="38212" marB="38212" anchor="ctr">
                    <a:lnL w="9525" cap="flat" cmpd="sng" algn="ctr">
                      <a:solidFill>
                        <a:srgbClr val="4B4B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B4B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B4B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B4B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5E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altLang="zh-CN" sz="1800" dirty="0"/>
                        <a:t>2.60fb</a:t>
                      </a:r>
                      <a:endParaRPr lang="zh-CN" altLang="en-US" sz="1800" dirty="0">
                        <a:effectLst/>
                      </a:endParaRPr>
                    </a:p>
                  </a:txBody>
                  <a:tcPr marL="38212" marR="38212" marT="38212" marB="38212" anchor="ctr">
                    <a:lnL w="9525" cap="flat" cmpd="sng" algn="ctr">
                      <a:solidFill>
                        <a:srgbClr val="4B4B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B4B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B4B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B4B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5E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altLang="zh-CN" sz="1800" dirty="0"/>
                        <a:t>5.82 fb</a:t>
                      </a:r>
                      <a:endParaRPr lang="zh-CN" altLang="en-US" sz="1800" dirty="0">
                        <a:effectLst/>
                      </a:endParaRPr>
                    </a:p>
                  </a:txBody>
                  <a:tcPr marL="38212" marR="38212" marT="38212" marB="38212" anchor="ctr">
                    <a:lnL w="9525" cap="flat" cmpd="sng" algn="ctr">
                      <a:solidFill>
                        <a:srgbClr val="4B4B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B4B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5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8999145"/>
                  </a:ext>
                </a:extLst>
              </a:tr>
            </a:tbl>
          </a:graphicData>
        </a:graphic>
      </p:graphicFrame>
      <p:pic>
        <p:nvPicPr>
          <p:cNvPr id="150" name="图片 149">
            <a:extLst>
              <a:ext uri="{FF2B5EF4-FFF2-40B4-BE49-F238E27FC236}">
                <a16:creationId xmlns:a16="http://schemas.microsoft.com/office/drawing/2014/main" id="{036101FB-96D5-6C49-831B-4B11B45CFFB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326405" y="17997904"/>
            <a:ext cx="1929143" cy="284110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54" name="表格 153">
                <a:extLst>
                  <a:ext uri="{FF2B5EF4-FFF2-40B4-BE49-F238E27FC236}">
                    <a16:creationId xmlns:a16="http://schemas.microsoft.com/office/drawing/2014/main" id="{F8854F21-B987-C24F-AA66-EA405F24D24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67000683"/>
                  </p:ext>
                </p:extLst>
              </p:nvPr>
            </p:nvGraphicFramePr>
            <p:xfrm>
              <a:off x="10605621" y="18500128"/>
              <a:ext cx="3793826" cy="1900362"/>
            </p:xfrm>
            <a:graphic>
              <a:graphicData uri="http://schemas.openxmlformats.org/drawingml/2006/table">
                <a:tbl>
                  <a:tblPr/>
                  <a:tblGrid>
                    <a:gridCol w="1299066">
                      <a:extLst>
                        <a:ext uri="{9D8B030D-6E8A-4147-A177-3AD203B41FA5}">
                          <a16:colId xmlns:a16="http://schemas.microsoft.com/office/drawing/2014/main" val="1811769688"/>
                        </a:ext>
                      </a:extLst>
                    </a:gridCol>
                    <a:gridCol w="2494760">
                      <a:extLst>
                        <a:ext uri="{9D8B030D-6E8A-4147-A177-3AD203B41FA5}">
                          <a16:colId xmlns:a16="http://schemas.microsoft.com/office/drawing/2014/main" val="2300295655"/>
                        </a:ext>
                      </a:extLst>
                    </a:gridCol>
                  </a:tblGrid>
                  <a:tr h="46937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effectLst/>
                            </a:rPr>
                            <a:t>Process</a:t>
                          </a:r>
                          <a:endParaRPr lang="zh-CN" altLang="en-US" sz="1800" dirty="0">
                            <a:effectLst/>
                          </a:endParaRPr>
                        </a:p>
                      </a:txBody>
                      <a:tcPr marL="38212" marR="38212" marT="38212" marB="38212" anchor="ctr">
                        <a:lnL w="9525" cap="flat" cmpd="sng" algn="ctr">
                          <a:solidFill>
                            <a:srgbClr val="FB800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4B4B4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FB800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FB800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altLang="zh-CN" sz="1600" dirty="0"/>
                            <a:t>Yukawa Coupling Limits</a:t>
                          </a:r>
                          <a:endParaRPr lang="en-GB" sz="1600" dirty="0">
                            <a:effectLst/>
                          </a:endParaRPr>
                        </a:p>
                      </a:txBody>
                      <a:tcPr marL="38212" marR="38212" marT="38212" marB="38212" anchor="ctr">
                        <a:lnL w="9525" cap="flat" cmpd="sng" algn="ctr">
                          <a:solidFill>
                            <a:srgbClr val="4B4B4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4B4B4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FB800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FB800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35462538"/>
                      </a:ext>
                    </a:extLst>
                  </a:tr>
                  <a:tr h="37027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altLang="zh-CN" sz="18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18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</m:acc>
                                <m:r>
                                  <a:rPr lang="en-US" altLang="zh-CN" sz="1800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en-US" altLang="zh-CN" sz="1800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  <m:r>
                                  <a:rPr lang="en-US" altLang="zh-CN" sz="1800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CN" sz="1800" b="0" i="1" smtClean="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𝛾</m:t>
                                </m:r>
                              </m:oMath>
                            </m:oMathPara>
                          </a14:m>
                          <a:endParaRPr lang="en-GB" sz="1800" dirty="0">
                            <a:effectLst/>
                          </a:endParaRPr>
                        </a:p>
                      </a:txBody>
                      <a:tcPr marL="38212" marR="38212" marT="38212" marB="38212" anchor="ctr">
                        <a:lnL w="9525" cap="flat" cmpd="sng" algn="ctr">
                          <a:solidFill>
                            <a:srgbClr val="4B4B4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4B4B4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FB800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4B4B4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9F5E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/>
                            <a:t>-6712.400 , 6712.400</a:t>
                          </a:r>
                          <a:endParaRPr lang="zh-CN" altLang="en-US" sz="1800" dirty="0">
                            <a:effectLst/>
                          </a:endParaRPr>
                        </a:p>
                      </a:txBody>
                      <a:tcPr marL="38212" marR="38212" marT="38212" marB="38212" anchor="ctr">
                        <a:lnL w="9525" cap="flat" cmpd="sng" algn="ctr">
                          <a:solidFill>
                            <a:srgbClr val="4B4B4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4B4B4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FB800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4B4B4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9F5E4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7770862"/>
                      </a:ext>
                    </a:extLst>
                  </a:tr>
                  <a:tr h="35760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altLang="zh-CN" sz="18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18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</m:acc>
                                <m:r>
                                  <a:rPr lang="en-US" altLang="zh-CN" sz="1800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en-US" altLang="zh-CN" sz="1800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  <m:r>
                                  <a:rPr lang="en-US" altLang="zh-CN" sz="1800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CN" sz="1800" b="0" i="1" smtClean="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𝛾</m:t>
                                </m:r>
                              </m:oMath>
                            </m:oMathPara>
                          </a14:m>
                          <a:endParaRPr lang="en-GB" altLang="zh-CN" sz="1800" dirty="0">
                            <a:effectLst/>
                          </a:endParaRPr>
                        </a:p>
                      </a:txBody>
                      <a:tcPr marL="38212" marR="38212" marT="38212" marB="38212" anchor="ctr">
                        <a:lnL w="9525" cap="flat" cmpd="sng" algn="ctr">
                          <a:solidFill>
                            <a:srgbClr val="4B4B4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4B4B4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4B4B4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4B4B4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9F5E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/>
                            <a:t>-7255.600 , 7255.600</a:t>
                          </a:r>
                          <a:endParaRPr lang="zh-CN" altLang="en-US" sz="1800" dirty="0">
                            <a:effectLst/>
                          </a:endParaRPr>
                        </a:p>
                      </a:txBody>
                      <a:tcPr marL="38212" marR="38212" marT="38212" marB="38212" anchor="ctr">
                        <a:lnL w="9525" cap="flat" cmpd="sng" algn="ctr">
                          <a:solidFill>
                            <a:srgbClr val="4B4B4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4B4B4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4B4B4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4B4B4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9F5E4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10974611"/>
                      </a:ext>
                    </a:extLst>
                  </a:tr>
                  <a:tr h="35155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altLang="zh-CN" sz="18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18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</m:acc>
                                <m:r>
                                  <a:rPr lang="en-US" altLang="zh-CN" sz="1800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en-US" altLang="zh-CN" sz="1800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  <m:r>
                                  <a:rPr lang="en-US" altLang="zh-CN" sz="1800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CN" sz="1800" b="0" i="1" smtClean="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𝛾</m:t>
                                </m:r>
                              </m:oMath>
                            </m:oMathPara>
                          </a14:m>
                          <a:endParaRPr lang="en-GB" altLang="zh-CN" sz="1800" dirty="0">
                            <a:effectLst/>
                          </a:endParaRPr>
                        </a:p>
                      </a:txBody>
                      <a:tcPr marL="38212" marR="38212" marT="38212" marB="38212" anchor="ctr">
                        <a:lnL w="9525" cap="flat" cmpd="sng" algn="ctr">
                          <a:solidFill>
                            <a:srgbClr val="4B4B4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4B4B4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4B4B4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4B4B4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9F5E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/>
                            <a:t>-729.440 , 729.440</a:t>
                          </a:r>
                          <a:endParaRPr lang="zh-CN" altLang="en-US" sz="1800" dirty="0">
                            <a:effectLst/>
                          </a:endParaRPr>
                        </a:p>
                      </a:txBody>
                      <a:tcPr marL="38212" marR="38212" marT="38212" marB="38212" anchor="ctr">
                        <a:lnL w="9525" cap="flat" cmpd="sng" algn="ctr">
                          <a:solidFill>
                            <a:srgbClr val="4B4B4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4B4B4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4B4B4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4B4B4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9F5E4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8999145"/>
                      </a:ext>
                    </a:extLst>
                  </a:tr>
                  <a:tr h="351554">
                    <a:tc>
                      <a:txBody>
                        <a:bodyPr/>
                        <a:lstStyle/>
                        <a:p>
                          <a:pPr marL="0" marR="0" lvl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altLang="zh-CN" sz="18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18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</m:acc>
                                <m:r>
                                  <a:rPr lang="en-US" altLang="zh-CN" sz="1800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en-US" altLang="zh-CN" sz="1800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  <m:r>
                                  <a:rPr lang="en-US" altLang="zh-CN" sz="1800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CN" sz="1800" b="0" i="1" smtClean="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𝛾</m:t>
                                </m:r>
                              </m:oMath>
                            </m:oMathPara>
                          </a14:m>
                          <a:endParaRPr lang="en-US" altLang="zh-CN" sz="1800" b="0" dirty="0">
                            <a:effectLst/>
                            <a:ea typeface="Cambria Math" panose="02040503050406030204" pitchFamily="18" charset="0"/>
                          </a:endParaRPr>
                        </a:p>
                      </a:txBody>
                      <a:tcPr marL="38212" marR="38212" marT="38212" marB="38212" anchor="ctr">
                        <a:lnL w="9525" cap="flat" cmpd="sng" algn="ctr">
                          <a:solidFill>
                            <a:srgbClr val="4B4B4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4B4B4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4B4B4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4B4B4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9F5E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/>
                            <a:t>-58.976 , 58.976</a:t>
                          </a:r>
                          <a:endParaRPr lang="zh-CN" altLang="en-US" sz="1800" dirty="0">
                            <a:effectLst/>
                          </a:endParaRPr>
                        </a:p>
                      </a:txBody>
                      <a:tcPr marL="38212" marR="38212" marT="38212" marB="38212" anchor="ctr">
                        <a:lnL w="9525" cap="flat" cmpd="sng" algn="ctr">
                          <a:solidFill>
                            <a:srgbClr val="4B4B4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4B4B4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4B4B4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4B4B4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9F5E4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3726831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54" name="表格 153">
                <a:extLst>
                  <a:ext uri="{FF2B5EF4-FFF2-40B4-BE49-F238E27FC236}">
                    <a16:creationId xmlns:a16="http://schemas.microsoft.com/office/drawing/2014/main" id="{F8854F21-B987-C24F-AA66-EA405F24D24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67000683"/>
                  </p:ext>
                </p:extLst>
              </p:nvPr>
            </p:nvGraphicFramePr>
            <p:xfrm>
              <a:off x="10605621" y="18500128"/>
              <a:ext cx="3793826" cy="1900362"/>
            </p:xfrm>
            <a:graphic>
              <a:graphicData uri="http://schemas.openxmlformats.org/drawingml/2006/table">
                <a:tbl>
                  <a:tblPr/>
                  <a:tblGrid>
                    <a:gridCol w="1299066">
                      <a:extLst>
                        <a:ext uri="{9D8B030D-6E8A-4147-A177-3AD203B41FA5}">
                          <a16:colId xmlns:a16="http://schemas.microsoft.com/office/drawing/2014/main" val="1811769688"/>
                        </a:ext>
                      </a:extLst>
                    </a:gridCol>
                    <a:gridCol w="2494760">
                      <a:extLst>
                        <a:ext uri="{9D8B030D-6E8A-4147-A177-3AD203B41FA5}">
                          <a16:colId xmlns:a16="http://schemas.microsoft.com/office/drawing/2014/main" val="2300295655"/>
                        </a:ext>
                      </a:extLst>
                    </a:gridCol>
                  </a:tblGrid>
                  <a:tr h="46937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effectLst/>
                            </a:rPr>
                            <a:t>Process</a:t>
                          </a:r>
                          <a:endParaRPr lang="zh-CN" altLang="en-US" sz="1800" dirty="0">
                            <a:effectLst/>
                          </a:endParaRPr>
                        </a:p>
                      </a:txBody>
                      <a:tcPr marL="38212" marR="38212" marT="38212" marB="38212" anchor="ctr">
                        <a:lnL w="9525" cap="flat" cmpd="sng" algn="ctr">
                          <a:solidFill>
                            <a:srgbClr val="FB800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4B4B4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FB800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FB800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altLang="zh-CN" sz="1600" dirty="0"/>
                            <a:t>Yukawa Coupling Limits</a:t>
                          </a:r>
                          <a:endParaRPr lang="en-GB" sz="1600" dirty="0">
                            <a:effectLst/>
                          </a:endParaRPr>
                        </a:p>
                      </a:txBody>
                      <a:tcPr marL="38212" marR="38212" marT="38212" marB="38212" anchor="ctr">
                        <a:lnL w="9525" cap="flat" cmpd="sng" algn="ctr">
                          <a:solidFill>
                            <a:srgbClr val="4B4B4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4B4B4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FB800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FB800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35462538"/>
                      </a:ext>
                    </a:extLst>
                  </a:tr>
                  <a:tr h="370271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38212" marR="38212" marT="38212" marB="38212" anchor="ctr">
                        <a:lnL w="9525" cap="flat" cmpd="sng" algn="ctr">
                          <a:solidFill>
                            <a:srgbClr val="4B4B4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4B4B4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FB800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4B4B4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4"/>
                          <a:stretch>
                            <a:fillRect l="-980" t="-123333" r="-194118" b="-3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/>
                            <a:t>-6712.400 , 6712.400</a:t>
                          </a:r>
                          <a:endParaRPr lang="zh-CN" altLang="en-US" sz="1800" dirty="0">
                            <a:effectLst/>
                          </a:endParaRPr>
                        </a:p>
                      </a:txBody>
                      <a:tcPr marL="38212" marR="38212" marT="38212" marB="38212" anchor="ctr">
                        <a:lnL w="9525" cap="flat" cmpd="sng" algn="ctr">
                          <a:solidFill>
                            <a:srgbClr val="4B4B4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4B4B4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FB800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4B4B4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9F5E4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7770862"/>
                      </a:ext>
                    </a:extLst>
                  </a:tr>
                  <a:tr h="357604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38212" marR="38212" marT="38212" marB="38212" anchor="ctr">
                        <a:lnL w="9525" cap="flat" cmpd="sng" algn="ctr">
                          <a:solidFill>
                            <a:srgbClr val="4B4B4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4B4B4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4B4B4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4B4B4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4"/>
                          <a:stretch>
                            <a:fillRect l="-980" t="-239286" r="-194118" b="-22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/>
                            <a:t>-7255.600 , 7255.600</a:t>
                          </a:r>
                          <a:endParaRPr lang="zh-CN" altLang="en-US" sz="1800" dirty="0">
                            <a:effectLst/>
                          </a:endParaRPr>
                        </a:p>
                      </a:txBody>
                      <a:tcPr marL="38212" marR="38212" marT="38212" marB="38212" anchor="ctr">
                        <a:lnL w="9525" cap="flat" cmpd="sng" algn="ctr">
                          <a:solidFill>
                            <a:srgbClr val="4B4B4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4B4B4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4B4B4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4B4B4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9F5E4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10974611"/>
                      </a:ext>
                    </a:extLst>
                  </a:tr>
                  <a:tr h="351554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38212" marR="38212" marT="38212" marB="38212" anchor="ctr">
                        <a:lnL w="9525" cap="flat" cmpd="sng" algn="ctr">
                          <a:solidFill>
                            <a:srgbClr val="4B4B4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4B4B4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4B4B4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4B4B4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4"/>
                          <a:stretch>
                            <a:fillRect l="-980" t="-339286" r="-194118" b="-12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/>
                            <a:t>-729.440 , 729.440</a:t>
                          </a:r>
                          <a:endParaRPr lang="zh-CN" altLang="en-US" sz="1800" dirty="0">
                            <a:effectLst/>
                          </a:endParaRPr>
                        </a:p>
                      </a:txBody>
                      <a:tcPr marL="38212" marR="38212" marT="38212" marB="38212" anchor="ctr">
                        <a:lnL w="9525" cap="flat" cmpd="sng" algn="ctr">
                          <a:solidFill>
                            <a:srgbClr val="4B4B4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4B4B4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4B4B4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4B4B4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9F5E4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8999145"/>
                      </a:ext>
                    </a:extLst>
                  </a:tr>
                  <a:tr h="351554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38212" marR="38212" marT="38212" marB="38212" anchor="ctr">
                        <a:lnL w="9525" cap="flat" cmpd="sng" algn="ctr">
                          <a:solidFill>
                            <a:srgbClr val="4B4B4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4B4B4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4B4B4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4B4B4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4"/>
                          <a:stretch>
                            <a:fillRect l="-980" t="-439286" r="-194118" b="-2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/>
                            <a:t>-58.976 , 58.976</a:t>
                          </a:r>
                          <a:endParaRPr lang="zh-CN" altLang="en-US" sz="1800" dirty="0">
                            <a:effectLst/>
                          </a:endParaRPr>
                        </a:p>
                      </a:txBody>
                      <a:tcPr marL="38212" marR="38212" marT="38212" marB="38212" anchor="ctr">
                        <a:lnL w="9525" cap="flat" cmpd="sng" algn="ctr">
                          <a:solidFill>
                            <a:srgbClr val="4B4B4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4B4B4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4B4B4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4B4B4B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9F5E4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37268318"/>
                      </a:ext>
                    </a:extLst>
                  </a:tr>
                </a:tbl>
              </a:graphicData>
            </a:graphic>
          </p:graphicFrame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164</TotalTime>
  <Words>495</Words>
  <Application>Microsoft Macintosh PowerPoint</Application>
  <PresentationFormat>自定义</PresentationFormat>
  <Paragraphs>119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DejaVu Serif Condensed</vt:lpstr>
      <vt:lpstr>NimbusSanL</vt:lpstr>
      <vt:lpstr>PazoMath</vt:lpstr>
      <vt:lpstr>URWPalladioL</vt:lpstr>
      <vt:lpstr>Arial</vt:lpstr>
      <vt:lpstr>Calibri</vt:lpstr>
      <vt:lpstr>Cambria Math</vt:lpstr>
      <vt:lpstr>Helvetica Neue</vt:lpstr>
      <vt:lpstr>Office Theme</vt:lpstr>
      <vt:lpstr>A New Tri-boson Process Search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zhe guan</dc:creator>
  <cp:lastModifiedBy>喆 关</cp:lastModifiedBy>
  <cp:revision>2</cp:revision>
  <dcterms:created xsi:type="dcterms:W3CDTF">2022-05-20T12:50:53Z</dcterms:created>
  <dcterms:modified xsi:type="dcterms:W3CDTF">2025-02-13T10:51:59Z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2021-05-21T00:00:00Z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2022-05-20T00:00:00Z</vt:filetime>
  </property>
</Properties>
</file>