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420E-12DD-4F8F-A76E-10353074BF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03218445-5E6F-4CB0-A6C3-314ED40121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325C71E8-5DAA-4B09-B54A-EF368D908460}"/>
              </a:ext>
            </a:extLst>
          </p:cNvPr>
          <p:cNvSpPr>
            <a:spLocks noGrp="1"/>
          </p:cNvSpPr>
          <p:nvPr>
            <p:ph type="dt" sz="half" idx="10"/>
          </p:nvPr>
        </p:nvSpPr>
        <p:spPr/>
        <p:txBody>
          <a:bodyPr/>
          <a:lstStyle/>
          <a:p>
            <a:fld id="{2535199B-DEEA-47EC-861D-0CD456229B8F}" type="datetimeFigureOut">
              <a:rPr lang="en-MY" smtClean="0"/>
              <a:t>19/2/2022</a:t>
            </a:fld>
            <a:endParaRPr lang="en-MY"/>
          </a:p>
        </p:txBody>
      </p:sp>
      <p:sp>
        <p:nvSpPr>
          <p:cNvPr id="5" name="Footer Placeholder 4">
            <a:extLst>
              <a:ext uri="{FF2B5EF4-FFF2-40B4-BE49-F238E27FC236}">
                <a16:creationId xmlns:a16="http://schemas.microsoft.com/office/drawing/2014/main" id="{AB65857B-2DA5-4BD7-8C69-A308522CA33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93176E0-6081-461D-B946-2B5D16C737DE}"/>
              </a:ext>
            </a:extLst>
          </p:cNvPr>
          <p:cNvSpPr>
            <a:spLocks noGrp="1"/>
          </p:cNvSpPr>
          <p:nvPr>
            <p:ph type="sldNum" sz="quarter" idx="12"/>
          </p:nvPr>
        </p:nvSpPr>
        <p:spPr/>
        <p:txBody>
          <a:bodyPr/>
          <a:lstStyle/>
          <a:p>
            <a:fld id="{8CC6778B-FB58-437B-8F73-1EC2EF6D4702}" type="slidenum">
              <a:rPr lang="en-MY" smtClean="0"/>
              <a:t>‹#›</a:t>
            </a:fld>
            <a:endParaRPr lang="en-MY"/>
          </a:p>
        </p:txBody>
      </p:sp>
    </p:spTree>
    <p:extLst>
      <p:ext uri="{BB962C8B-B14F-4D97-AF65-F5344CB8AC3E}">
        <p14:creationId xmlns:p14="http://schemas.microsoft.com/office/powerpoint/2010/main" val="331600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BE481-2822-4B65-8647-BED020610145}"/>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58198574-9A9B-48DC-855B-CEE1307479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EC669D6-7B02-4591-9204-07DEB5BB7DF9}"/>
              </a:ext>
            </a:extLst>
          </p:cNvPr>
          <p:cNvSpPr>
            <a:spLocks noGrp="1"/>
          </p:cNvSpPr>
          <p:nvPr>
            <p:ph type="dt" sz="half" idx="10"/>
          </p:nvPr>
        </p:nvSpPr>
        <p:spPr/>
        <p:txBody>
          <a:bodyPr/>
          <a:lstStyle/>
          <a:p>
            <a:fld id="{2535199B-DEEA-47EC-861D-0CD456229B8F}" type="datetimeFigureOut">
              <a:rPr lang="en-MY" smtClean="0"/>
              <a:t>19/2/2022</a:t>
            </a:fld>
            <a:endParaRPr lang="en-MY"/>
          </a:p>
        </p:txBody>
      </p:sp>
      <p:sp>
        <p:nvSpPr>
          <p:cNvPr id="5" name="Footer Placeholder 4">
            <a:extLst>
              <a:ext uri="{FF2B5EF4-FFF2-40B4-BE49-F238E27FC236}">
                <a16:creationId xmlns:a16="http://schemas.microsoft.com/office/drawing/2014/main" id="{0ED0C05F-F798-4604-BFA3-94122D858D8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F45C9EA-EB9C-459D-8186-CDF0CC0BF723}"/>
              </a:ext>
            </a:extLst>
          </p:cNvPr>
          <p:cNvSpPr>
            <a:spLocks noGrp="1"/>
          </p:cNvSpPr>
          <p:nvPr>
            <p:ph type="sldNum" sz="quarter" idx="12"/>
          </p:nvPr>
        </p:nvSpPr>
        <p:spPr/>
        <p:txBody>
          <a:bodyPr/>
          <a:lstStyle/>
          <a:p>
            <a:fld id="{8CC6778B-FB58-437B-8F73-1EC2EF6D4702}" type="slidenum">
              <a:rPr lang="en-MY" smtClean="0"/>
              <a:t>‹#›</a:t>
            </a:fld>
            <a:endParaRPr lang="en-MY"/>
          </a:p>
        </p:txBody>
      </p:sp>
    </p:spTree>
    <p:extLst>
      <p:ext uri="{BB962C8B-B14F-4D97-AF65-F5344CB8AC3E}">
        <p14:creationId xmlns:p14="http://schemas.microsoft.com/office/powerpoint/2010/main" val="41999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BCF454-549A-4BEA-8DB8-78E8A7DC42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B3207E46-9383-497D-9FCF-BCBFBBBB4B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55F98D9-EAFB-49D3-8AB7-265C66C62C35}"/>
              </a:ext>
            </a:extLst>
          </p:cNvPr>
          <p:cNvSpPr>
            <a:spLocks noGrp="1"/>
          </p:cNvSpPr>
          <p:nvPr>
            <p:ph type="dt" sz="half" idx="10"/>
          </p:nvPr>
        </p:nvSpPr>
        <p:spPr/>
        <p:txBody>
          <a:bodyPr/>
          <a:lstStyle/>
          <a:p>
            <a:fld id="{2535199B-DEEA-47EC-861D-0CD456229B8F}" type="datetimeFigureOut">
              <a:rPr lang="en-MY" smtClean="0"/>
              <a:t>19/2/2022</a:t>
            </a:fld>
            <a:endParaRPr lang="en-MY"/>
          </a:p>
        </p:txBody>
      </p:sp>
      <p:sp>
        <p:nvSpPr>
          <p:cNvPr id="5" name="Footer Placeholder 4">
            <a:extLst>
              <a:ext uri="{FF2B5EF4-FFF2-40B4-BE49-F238E27FC236}">
                <a16:creationId xmlns:a16="http://schemas.microsoft.com/office/drawing/2014/main" id="{24E505A7-BBDA-413D-9506-179B2A8A2EC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144110E-F2C5-4780-8541-BA6CE3916C72}"/>
              </a:ext>
            </a:extLst>
          </p:cNvPr>
          <p:cNvSpPr>
            <a:spLocks noGrp="1"/>
          </p:cNvSpPr>
          <p:nvPr>
            <p:ph type="sldNum" sz="quarter" idx="12"/>
          </p:nvPr>
        </p:nvSpPr>
        <p:spPr/>
        <p:txBody>
          <a:bodyPr/>
          <a:lstStyle/>
          <a:p>
            <a:fld id="{8CC6778B-FB58-437B-8F73-1EC2EF6D4702}" type="slidenum">
              <a:rPr lang="en-MY" smtClean="0"/>
              <a:t>‹#›</a:t>
            </a:fld>
            <a:endParaRPr lang="en-MY"/>
          </a:p>
        </p:txBody>
      </p:sp>
    </p:spTree>
    <p:extLst>
      <p:ext uri="{BB962C8B-B14F-4D97-AF65-F5344CB8AC3E}">
        <p14:creationId xmlns:p14="http://schemas.microsoft.com/office/powerpoint/2010/main" val="2911437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25990-72AF-4465-9E54-F3A93D658843}"/>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B18F9D78-2A49-46A8-8648-EA875A13B9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1383F22-7473-4108-8B65-B03B36451F96}"/>
              </a:ext>
            </a:extLst>
          </p:cNvPr>
          <p:cNvSpPr>
            <a:spLocks noGrp="1"/>
          </p:cNvSpPr>
          <p:nvPr>
            <p:ph type="dt" sz="half" idx="10"/>
          </p:nvPr>
        </p:nvSpPr>
        <p:spPr/>
        <p:txBody>
          <a:bodyPr/>
          <a:lstStyle/>
          <a:p>
            <a:fld id="{2535199B-DEEA-47EC-861D-0CD456229B8F}" type="datetimeFigureOut">
              <a:rPr lang="en-MY" smtClean="0"/>
              <a:t>19/2/2022</a:t>
            </a:fld>
            <a:endParaRPr lang="en-MY"/>
          </a:p>
        </p:txBody>
      </p:sp>
      <p:sp>
        <p:nvSpPr>
          <p:cNvPr id="5" name="Footer Placeholder 4">
            <a:extLst>
              <a:ext uri="{FF2B5EF4-FFF2-40B4-BE49-F238E27FC236}">
                <a16:creationId xmlns:a16="http://schemas.microsoft.com/office/drawing/2014/main" id="{8365546F-4B70-4A0C-A259-603483277CF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26FD9E0-9EEE-45D1-B41D-B960402562E5}"/>
              </a:ext>
            </a:extLst>
          </p:cNvPr>
          <p:cNvSpPr>
            <a:spLocks noGrp="1"/>
          </p:cNvSpPr>
          <p:nvPr>
            <p:ph type="sldNum" sz="quarter" idx="12"/>
          </p:nvPr>
        </p:nvSpPr>
        <p:spPr/>
        <p:txBody>
          <a:bodyPr/>
          <a:lstStyle/>
          <a:p>
            <a:fld id="{8CC6778B-FB58-437B-8F73-1EC2EF6D4702}" type="slidenum">
              <a:rPr lang="en-MY" smtClean="0"/>
              <a:t>‹#›</a:t>
            </a:fld>
            <a:endParaRPr lang="en-MY"/>
          </a:p>
        </p:txBody>
      </p:sp>
    </p:spTree>
    <p:extLst>
      <p:ext uri="{BB962C8B-B14F-4D97-AF65-F5344CB8AC3E}">
        <p14:creationId xmlns:p14="http://schemas.microsoft.com/office/powerpoint/2010/main" val="1649917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3C47-E4A8-461F-9521-21A85404C7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AB793701-0DF0-4B13-BA6D-A3DD0AECBC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BCD380-DC48-46A6-A027-09E7A7A6B352}"/>
              </a:ext>
            </a:extLst>
          </p:cNvPr>
          <p:cNvSpPr>
            <a:spLocks noGrp="1"/>
          </p:cNvSpPr>
          <p:nvPr>
            <p:ph type="dt" sz="half" idx="10"/>
          </p:nvPr>
        </p:nvSpPr>
        <p:spPr/>
        <p:txBody>
          <a:bodyPr/>
          <a:lstStyle/>
          <a:p>
            <a:fld id="{2535199B-DEEA-47EC-861D-0CD456229B8F}" type="datetimeFigureOut">
              <a:rPr lang="en-MY" smtClean="0"/>
              <a:t>19/2/2022</a:t>
            </a:fld>
            <a:endParaRPr lang="en-MY"/>
          </a:p>
        </p:txBody>
      </p:sp>
      <p:sp>
        <p:nvSpPr>
          <p:cNvPr id="5" name="Footer Placeholder 4">
            <a:extLst>
              <a:ext uri="{FF2B5EF4-FFF2-40B4-BE49-F238E27FC236}">
                <a16:creationId xmlns:a16="http://schemas.microsoft.com/office/drawing/2014/main" id="{F940FF44-F9B1-4420-92FE-B443681B614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152C76C-AF5D-4343-B4FE-88BAC27F8416}"/>
              </a:ext>
            </a:extLst>
          </p:cNvPr>
          <p:cNvSpPr>
            <a:spLocks noGrp="1"/>
          </p:cNvSpPr>
          <p:nvPr>
            <p:ph type="sldNum" sz="quarter" idx="12"/>
          </p:nvPr>
        </p:nvSpPr>
        <p:spPr/>
        <p:txBody>
          <a:bodyPr/>
          <a:lstStyle/>
          <a:p>
            <a:fld id="{8CC6778B-FB58-437B-8F73-1EC2EF6D4702}" type="slidenum">
              <a:rPr lang="en-MY" smtClean="0"/>
              <a:t>‹#›</a:t>
            </a:fld>
            <a:endParaRPr lang="en-MY"/>
          </a:p>
        </p:txBody>
      </p:sp>
    </p:spTree>
    <p:extLst>
      <p:ext uri="{BB962C8B-B14F-4D97-AF65-F5344CB8AC3E}">
        <p14:creationId xmlns:p14="http://schemas.microsoft.com/office/powerpoint/2010/main" val="25608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02B8C-B110-4D11-B888-F215CAFA3891}"/>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B4523C55-3A1D-40BD-9122-B8E3EDF044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A59FFCED-0EEA-4D2F-B3FF-83409D2928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E6384AFB-2EFC-4C15-B57F-E58466AFF37D}"/>
              </a:ext>
            </a:extLst>
          </p:cNvPr>
          <p:cNvSpPr>
            <a:spLocks noGrp="1"/>
          </p:cNvSpPr>
          <p:nvPr>
            <p:ph type="dt" sz="half" idx="10"/>
          </p:nvPr>
        </p:nvSpPr>
        <p:spPr/>
        <p:txBody>
          <a:bodyPr/>
          <a:lstStyle/>
          <a:p>
            <a:fld id="{2535199B-DEEA-47EC-861D-0CD456229B8F}" type="datetimeFigureOut">
              <a:rPr lang="en-MY" smtClean="0"/>
              <a:t>19/2/2022</a:t>
            </a:fld>
            <a:endParaRPr lang="en-MY"/>
          </a:p>
        </p:txBody>
      </p:sp>
      <p:sp>
        <p:nvSpPr>
          <p:cNvPr id="6" name="Footer Placeholder 5">
            <a:extLst>
              <a:ext uri="{FF2B5EF4-FFF2-40B4-BE49-F238E27FC236}">
                <a16:creationId xmlns:a16="http://schemas.microsoft.com/office/drawing/2014/main" id="{C92B406A-F212-45B7-B522-7477FD3A49D8}"/>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B7E91C3-55A4-4873-86C8-AD7589DA16CC}"/>
              </a:ext>
            </a:extLst>
          </p:cNvPr>
          <p:cNvSpPr>
            <a:spLocks noGrp="1"/>
          </p:cNvSpPr>
          <p:nvPr>
            <p:ph type="sldNum" sz="quarter" idx="12"/>
          </p:nvPr>
        </p:nvSpPr>
        <p:spPr/>
        <p:txBody>
          <a:bodyPr/>
          <a:lstStyle/>
          <a:p>
            <a:fld id="{8CC6778B-FB58-437B-8F73-1EC2EF6D4702}" type="slidenum">
              <a:rPr lang="en-MY" smtClean="0"/>
              <a:t>‹#›</a:t>
            </a:fld>
            <a:endParaRPr lang="en-MY"/>
          </a:p>
        </p:txBody>
      </p:sp>
    </p:spTree>
    <p:extLst>
      <p:ext uri="{BB962C8B-B14F-4D97-AF65-F5344CB8AC3E}">
        <p14:creationId xmlns:p14="http://schemas.microsoft.com/office/powerpoint/2010/main" val="10447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CC9B2-6A43-4B51-B118-0F2312AC2B0D}"/>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4964BF46-9237-4169-A942-C167F1EBE5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B0F4A-C375-4C81-9EB9-E28036D7FE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534F0698-F55B-427B-B1AF-3E1A9E0A52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4523EE-93FE-4DE0-B7D8-D8004C6AA9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8FDC0306-A245-49D5-BE11-5B662E4A0814}"/>
              </a:ext>
            </a:extLst>
          </p:cNvPr>
          <p:cNvSpPr>
            <a:spLocks noGrp="1"/>
          </p:cNvSpPr>
          <p:nvPr>
            <p:ph type="dt" sz="half" idx="10"/>
          </p:nvPr>
        </p:nvSpPr>
        <p:spPr/>
        <p:txBody>
          <a:bodyPr/>
          <a:lstStyle/>
          <a:p>
            <a:fld id="{2535199B-DEEA-47EC-861D-0CD456229B8F}" type="datetimeFigureOut">
              <a:rPr lang="en-MY" smtClean="0"/>
              <a:t>19/2/2022</a:t>
            </a:fld>
            <a:endParaRPr lang="en-MY"/>
          </a:p>
        </p:txBody>
      </p:sp>
      <p:sp>
        <p:nvSpPr>
          <p:cNvPr id="8" name="Footer Placeholder 7">
            <a:extLst>
              <a:ext uri="{FF2B5EF4-FFF2-40B4-BE49-F238E27FC236}">
                <a16:creationId xmlns:a16="http://schemas.microsoft.com/office/drawing/2014/main" id="{FEE2AF50-96E0-4451-9FE1-2906048B5B5E}"/>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BD1EE914-5516-40D4-AF47-B90ABEEF8D4E}"/>
              </a:ext>
            </a:extLst>
          </p:cNvPr>
          <p:cNvSpPr>
            <a:spLocks noGrp="1"/>
          </p:cNvSpPr>
          <p:nvPr>
            <p:ph type="sldNum" sz="quarter" idx="12"/>
          </p:nvPr>
        </p:nvSpPr>
        <p:spPr/>
        <p:txBody>
          <a:bodyPr/>
          <a:lstStyle/>
          <a:p>
            <a:fld id="{8CC6778B-FB58-437B-8F73-1EC2EF6D4702}" type="slidenum">
              <a:rPr lang="en-MY" smtClean="0"/>
              <a:t>‹#›</a:t>
            </a:fld>
            <a:endParaRPr lang="en-MY"/>
          </a:p>
        </p:txBody>
      </p:sp>
    </p:spTree>
    <p:extLst>
      <p:ext uri="{BB962C8B-B14F-4D97-AF65-F5344CB8AC3E}">
        <p14:creationId xmlns:p14="http://schemas.microsoft.com/office/powerpoint/2010/main" val="3168498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50963-95B4-4AB3-B747-181BF205FE85}"/>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F36D34DF-6189-4E81-B3BA-9A856DA01B30}"/>
              </a:ext>
            </a:extLst>
          </p:cNvPr>
          <p:cNvSpPr>
            <a:spLocks noGrp="1"/>
          </p:cNvSpPr>
          <p:nvPr>
            <p:ph type="dt" sz="half" idx="10"/>
          </p:nvPr>
        </p:nvSpPr>
        <p:spPr/>
        <p:txBody>
          <a:bodyPr/>
          <a:lstStyle/>
          <a:p>
            <a:fld id="{2535199B-DEEA-47EC-861D-0CD456229B8F}" type="datetimeFigureOut">
              <a:rPr lang="en-MY" smtClean="0"/>
              <a:t>19/2/2022</a:t>
            </a:fld>
            <a:endParaRPr lang="en-MY"/>
          </a:p>
        </p:txBody>
      </p:sp>
      <p:sp>
        <p:nvSpPr>
          <p:cNvPr id="4" name="Footer Placeholder 3">
            <a:extLst>
              <a:ext uri="{FF2B5EF4-FFF2-40B4-BE49-F238E27FC236}">
                <a16:creationId xmlns:a16="http://schemas.microsoft.com/office/drawing/2014/main" id="{69251278-02D7-4832-ACA3-E4F13D989D19}"/>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56B5AED4-5920-4216-A8CD-383EB60D71FB}"/>
              </a:ext>
            </a:extLst>
          </p:cNvPr>
          <p:cNvSpPr>
            <a:spLocks noGrp="1"/>
          </p:cNvSpPr>
          <p:nvPr>
            <p:ph type="sldNum" sz="quarter" idx="12"/>
          </p:nvPr>
        </p:nvSpPr>
        <p:spPr/>
        <p:txBody>
          <a:bodyPr/>
          <a:lstStyle/>
          <a:p>
            <a:fld id="{8CC6778B-FB58-437B-8F73-1EC2EF6D4702}" type="slidenum">
              <a:rPr lang="en-MY" smtClean="0"/>
              <a:t>‹#›</a:t>
            </a:fld>
            <a:endParaRPr lang="en-MY"/>
          </a:p>
        </p:txBody>
      </p:sp>
    </p:spTree>
    <p:extLst>
      <p:ext uri="{BB962C8B-B14F-4D97-AF65-F5344CB8AC3E}">
        <p14:creationId xmlns:p14="http://schemas.microsoft.com/office/powerpoint/2010/main" val="165783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C3B351-2F6A-41E8-89C9-5F867E899A8D}"/>
              </a:ext>
            </a:extLst>
          </p:cNvPr>
          <p:cNvSpPr>
            <a:spLocks noGrp="1"/>
          </p:cNvSpPr>
          <p:nvPr>
            <p:ph type="dt" sz="half" idx="10"/>
          </p:nvPr>
        </p:nvSpPr>
        <p:spPr/>
        <p:txBody>
          <a:bodyPr/>
          <a:lstStyle/>
          <a:p>
            <a:fld id="{2535199B-DEEA-47EC-861D-0CD456229B8F}" type="datetimeFigureOut">
              <a:rPr lang="en-MY" smtClean="0"/>
              <a:t>19/2/2022</a:t>
            </a:fld>
            <a:endParaRPr lang="en-MY"/>
          </a:p>
        </p:txBody>
      </p:sp>
      <p:sp>
        <p:nvSpPr>
          <p:cNvPr id="3" name="Footer Placeholder 2">
            <a:extLst>
              <a:ext uri="{FF2B5EF4-FFF2-40B4-BE49-F238E27FC236}">
                <a16:creationId xmlns:a16="http://schemas.microsoft.com/office/drawing/2014/main" id="{EDF20773-11F0-4E09-A01A-F19D0D8BB22E}"/>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BBE7A6E5-EB23-4C8F-A59E-3150159EA311}"/>
              </a:ext>
            </a:extLst>
          </p:cNvPr>
          <p:cNvSpPr>
            <a:spLocks noGrp="1"/>
          </p:cNvSpPr>
          <p:nvPr>
            <p:ph type="sldNum" sz="quarter" idx="12"/>
          </p:nvPr>
        </p:nvSpPr>
        <p:spPr/>
        <p:txBody>
          <a:bodyPr/>
          <a:lstStyle/>
          <a:p>
            <a:fld id="{8CC6778B-FB58-437B-8F73-1EC2EF6D4702}" type="slidenum">
              <a:rPr lang="en-MY" smtClean="0"/>
              <a:t>‹#›</a:t>
            </a:fld>
            <a:endParaRPr lang="en-MY"/>
          </a:p>
        </p:txBody>
      </p:sp>
    </p:spTree>
    <p:extLst>
      <p:ext uri="{BB962C8B-B14F-4D97-AF65-F5344CB8AC3E}">
        <p14:creationId xmlns:p14="http://schemas.microsoft.com/office/powerpoint/2010/main" val="4149584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0618-2E6D-4D18-A745-0387A67207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10AED253-6B3F-40E3-ACBE-945EE8BE94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C4211B68-0453-49E5-86B3-7BF9B5EB1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944BA-D560-4173-ACEA-50A07DEA8226}"/>
              </a:ext>
            </a:extLst>
          </p:cNvPr>
          <p:cNvSpPr>
            <a:spLocks noGrp="1"/>
          </p:cNvSpPr>
          <p:nvPr>
            <p:ph type="dt" sz="half" idx="10"/>
          </p:nvPr>
        </p:nvSpPr>
        <p:spPr/>
        <p:txBody>
          <a:bodyPr/>
          <a:lstStyle/>
          <a:p>
            <a:fld id="{2535199B-DEEA-47EC-861D-0CD456229B8F}" type="datetimeFigureOut">
              <a:rPr lang="en-MY" smtClean="0"/>
              <a:t>19/2/2022</a:t>
            </a:fld>
            <a:endParaRPr lang="en-MY"/>
          </a:p>
        </p:txBody>
      </p:sp>
      <p:sp>
        <p:nvSpPr>
          <p:cNvPr id="6" name="Footer Placeholder 5">
            <a:extLst>
              <a:ext uri="{FF2B5EF4-FFF2-40B4-BE49-F238E27FC236}">
                <a16:creationId xmlns:a16="http://schemas.microsoft.com/office/drawing/2014/main" id="{F9A01680-BFC4-4A5A-B00F-49F75527815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7359DF60-E252-4E42-9DD8-36F395D6DD86}"/>
              </a:ext>
            </a:extLst>
          </p:cNvPr>
          <p:cNvSpPr>
            <a:spLocks noGrp="1"/>
          </p:cNvSpPr>
          <p:nvPr>
            <p:ph type="sldNum" sz="quarter" idx="12"/>
          </p:nvPr>
        </p:nvSpPr>
        <p:spPr/>
        <p:txBody>
          <a:bodyPr/>
          <a:lstStyle/>
          <a:p>
            <a:fld id="{8CC6778B-FB58-437B-8F73-1EC2EF6D4702}" type="slidenum">
              <a:rPr lang="en-MY" smtClean="0"/>
              <a:t>‹#›</a:t>
            </a:fld>
            <a:endParaRPr lang="en-MY"/>
          </a:p>
        </p:txBody>
      </p:sp>
    </p:spTree>
    <p:extLst>
      <p:ext uri="{BB962C8B-B14F-4D97-AF65-F5344CB8AC3E}">
        <p14:creationId xmlns:p14="http://schemas.microsoft.com/office/powerpoint/2010/main" val="217008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21A45-BE80-4D92-8F43-6AFDA64E7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2D90CAAB-1DD1-421A-9F9C-D48A9BE1E9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507186F4-8C7C-40B7-864D-BCD8664D98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E0FF53-3504-4D86-9159-F248A5C64A3D}"/>
              </a:ext>
            </a:extLst>
          </p:cNvPr>
          <p:cNvSpPr>
            <a:spLocks noGrp="1"/>
          </p:cNvSpPr>
          <p:nvPr>
            <p:ph type="dt" sz="half" idx="10"/>
          </p:nvPr>
        </p:nvSpPr>
        <p:spPr/>
        <p:txBody>
          <a:bodyPr/>
          <a:lstStyle/>
          <a:p>
            <a:fld id="{2535199B-DEEA-47EC-861D-0CD456229B8F}" type="datetimeFigureOut">
              <a:rPr lang="en-MY" smtClean="0"/>
              <a:t>19/2/2022</a:t>
            </a:fld>
            <a:endParaRPr lang="en-MY"/>
          </a:p>
        </p:txBody>
      </p:sp>
      <p:sp>
        <p:nvSpPr>
          <p:cNvPr id="6" name="Footer Placeholder 5">
            <a:extLst>
              <a:ext uri="{FF2B5EF4-FFF2-40B4-BE49-F238E27FC236}">
                <a16:creationId xmlns:a16="http://schemas.microsoft.com/office/drawing/2014/main" id="{6511F8E2-6D83-475D-BC84-1FE98CF8590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D4E3017C-CBF0-4B37-A441-2A183057484D}"/>
              </a:ext>
            </a:extLst>
          </p:cNvPr>
          <p:cNvSpPr>
            <a:spLocks noGrp="1"/>
          </p:cNvSpPr>
          <p:nvPr>
            <p:ph type="sldNum" sz="quarter" idx="12"/>
          </p:nvPr>
        </p:nvSpPr>
        <p:spPr/>
        <p:txBody>
          <a:bodyPr/>
          <a:lstStyle/>
          <a:p>
            <a:fld id="{8CC6778B-FB58-437B-8F73-1EC2EF6D4702}" type="slidenum">
              <a:rPr lang="en-MY" smtClean="0"/>
              <a:t>‹#›</a:t>
            </a:fld>
            <a:endParaRPr lang="en-MY"/>
          </a:p>
        </p:txBody>
      </p:sp>
    </p:spTree>
    <p:extLst>
      <p:ext uri="{BB962C8B-B14F-4D97-AF65-F5344CB8AC3E}">
        <p14:creationId xmlns:p14="http://schemas.microsoft.com/office/powerpoint/2010/main" val="3091617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34305D-AFCA-464F-A3F5-2C41CBB500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0ED9A670-EE7D-4767-BE8B-74A02637F0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2E3723E-49F3-4DDA-9D1D-DAD2956EC2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35199B-DEEA-47EC-861D-0CD456229B8F}" type="datetimeFigureOut">
              <a:rPr lang="en-MY" smtClean="0"/>
              <a:t>19/2/2022</a:t>
            </a:fld>
            <a:endParaRPr lang="en-MY"/>
          </a:p>
        </p:txBody>
      </p:sp>
      <p:sp>
        <p:nvSpPr>
          <p:cNvPr id="5" name="Footer Placeholder 4">
            <a:extLst>
              <a:ext uri="{FF2B5EF4-FFF2-40B4-BE49-F238E27FC236}">
                <a16:creationId xmlns:a16="http://schemas.microsoft.com/office/drawing/2014/main" id="{D867CA4F-D09D-47D9-8C11-92061B8699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BFDD7D17-D4B2-40F3-A109-C4F8AE082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6778B-FB58-437B-8F73-1EC2EF6D4702}" type="slidenum">
              <a:rPr lang="en-MY" smtClean="0"/>
              <a:t>‹#›</a:t>
            </a:fld>
            <a:endParaRPr lang="en-MY"/>
          </a:p>
        </p:txBody>
      </p:sp>
    </p:spTree>
    <p:extLst>
      <p:ext uri="{BB962C8B-B14F-4D97-AF65-F5344CB8AC3E}">
        <p14:creationId xmlns:p14="http://schemas.microsoft.com/office/powerpoint/2010/main" val="1894668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0D5A-7CB6-4DD5-9F20-59F85FE65E59}"/>
              </a:ext>
            </a:extLst>
          </p:cNvPr>
          <p:cNvSpPr>
            <a:spLocks noGrp="1"/>
          </p:cNvSpPr>
          <p:nvPr>
            <p:ph type="ctrTitle"/>
          </p:nvPr>
        </p:nvSpPr>
        <p:spPr/>
        <p:txBody>
          <a:bodyPr/>
          <a:lstStyle/>
          <a:p>
            <a:r>
              <a:rPr lang="en-US" dirty="0"/>
              <a:t>Take-home Assessment</a:t>
            </a:r>
            <a:endParaRPr lang="en-MY" dirty="0"/>
          </a:p>
        </p:txBody>
      </p:sp>
      <p:sp>
        <p:nvSpPr>
          <p:cNvPr id="3" name="Subtitle 2">
            <a:extLst>
              <a:ext uri="{FF2B5EF4-FFF2-40B4-BE49-F238E27FC236}">
                <a16:creationId xmlns:a16="http://schemas.microsoft.com/office/drawing/2014/main" id="{94F605E5-8229-4FB6-B89C-8FE54947DE6E}"/>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1582789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B777-828C-4CFE-8C79-2D90AA243894}"/>
              </a:ext>
            </a:extLst>
          </p:cNvPr>
          <p:cNvSpPr>
            <a:spLocks noGrp="1"/>
          </p:cNvSpPr>
          <p:nvPr>
            <p:ph type="title"/>
          </p:nvPr>
        </p:nvSpPr>
        <p:spPr/>
        <p:txBody>
          <a:bodyPr/>
          <a:lstStyle/>
          <a:p>
            <a:r>
              <a:rPr lang="en-US" dirty="0"/>
              <a:t>Bot Performance</a:t>
            </a:r>
            <a:endParaRPr lang="en-MY" dirty="0"/>
          </a:p>
        </p:txBody>
      </p:sp>
      <p:pic>
        <p:nvPicPr>
          <p:cNvPr id="5" name="Picture 4">
            <a:extLst>
              <a:ext uri="{FF2B5EF4-FFF2-40B4-BE49-F238E27FC236}">
                <a16:creationId xmlns:a16="http://schemas.microsoft.com/office/drawing/2014/main" id="{4381D2F1-C59D-4D7F-837C-0B7829925D2C}"/>
              </a:ext>
            </a:extLst>
          </p:cNvPr>
          <p:cNvPicPr>
            <a:picLocks noChangeAspect="1"/>
          </p:cNvPicPr>
          <p:nvPr/>
        </p:nvPicPr>
        <p:blipFill>
          <a:blip r:embed="rId2"/>
          <a:stretch>
            <a:fillRect/>
          </a:stretch>
        </p:blipFill>
        <p:spPr>
          <a:xfrm>
            <a:off x="758750" y="1547719"/>
            <a:ext cx="5037536" cy="2584834"/>
          </a:xfrm>
          <a:prstGeom prst="rect">
            <a:avLst/>
          </a:prstGeom>
        </p:spPr>
      </p:pic>
      <p:pic>
        <p:nvPicPr>
          <p:cNvPr id="7" name="Picture 6">
            <a:extLst>
              <a:ext uri="{FF2B5EF4-FFF2-40B4-BE49-F238E27FC236}">
                <a16:creationId xmlns:a16="http://schemas.microsoft.com/office/drawing/2014/main" id="{CBFE7DBC-E811-4E77-B62C-FE8A9AEECF35}"/>
              </a:ext>
            </a:extLst>
          </p:cNvPr>
          <p:cNvPicPr>
            <a:picLocks noChangeAspect="1"/>
          </p:cNvPicPr>
          <p:nvPr/>
        </p:nvPicPr>
        <p:blipFill>
          <a:blip r:embed="rId3"/>
          <a:stretch>
            <a:fillRect/>
          </a:stretch>
        </p:blipFill>
        <p:spPr>
          <a:xfrm>
            <a:off x="6395716" y="1520697"/>
            <a:ext cx="5251882" cy="2638877"/>
          </a:xfrm>
          <a:prstGeom prst="rect">
            <a:avLst/>
          </a:prstGeom>
        </p:spPr>
      </p:pic>
      <p:sp>
        <p:nvSpPr>
          <p:cNvPr id="8" name="TextBox 7">
            <a:extLst>
              <a:ext uri="{FF2B5EF4-FFF2-40B4-BE49-F238E27FC236}">
                <a16:creationId xmlns:a16="http://schemas.microsoft.com/office/drawing/2014/main" id="{A813D20F-014C-4602-9028-85E8996F1961}"/>
              </a:ext>
            </a:extLst>
          </p:cNvPr>
          <p:cNvSpPr txBox="1"/>
          <p:nvPr/>
        </p:nvSpPr>
        <p:spPr>
          <a:xfrm>
            <a:off x="1606858" y="4159574"/>
            <a:ext cx="2104008" cy="369332"/>
          </a:xfrm>
          <a:prstGeom prst="rect">
            <a:avLst/>
          </a:prstGeom>
          <a:noFill/>
        </p:spPr>
        <p:txBody>
          <a:bodyPr wrap="square" rtlCol="0">
            <a:spAutoFit/>
          </a:bodyPr>
          <a:lstStyle/>
          <a:p>
            <a:r>
              <a:rPr lang="en-US" dirty="0"/>
              <a:t>Train Data</a:t>
            </a:r>
            <a:endParaRPr lang="en-MY" dirty="0"/>
          </a:p>
        </p:txBody>
      </p:sp>
      <p:sp>
        <p:nvSpPr>
          <p:cNvPr id="9" name="TextBox 8">
            <a:extLst>
              <a:ext uri="{FF2B5EF4-FFF2-40B4-BE49-F238E27FC236}">
                <a16:creationId xmlns:a16="http://schemas.microsoft.com/office/drawing/2014/main" id="{C4CFCC3C-CDDB-4CB3-9C00-4D025D362247}"/>
              </a:ext>
            </a:extLst>
          </p:cNvPr>
          <p:cNvSpPr txBox="1"/>
          <p:nvPr/>
        </p:nvSpPr>
        <p:spPr>
          <a:xfrm>
            <a:off x="7742807" y="4215899"/>
            <a:ext cx="2104008" cy="369332"/>
          </a:xfrm>
          <a:prstGeom prst="rect">
            <a:avLst/>
          </a:prstGeom>
          <a:noFill/>
        </p:spPr>
        <p:txBody>
          <a:bodyPr wrap="square" rtlCol="0">
            <a:spAutoFit/>
          </a:bodyPr>
          <a:lstStyle/>
          <a:p>
            <a:r>
              <a:rPr lang="en-US" dirty="0"/>
              <a:t>Test Data</a:t>
            </a:r>
            <a:endParaRPr lang="en-MY" dirty="0"/>
          </a:p>
        </p:txBody>
      </p:sp>
      <p:sp>
        <p:nvSpPr>
          <p:cNvPr id="10" name="TextBox 9">
            <a:extLst>
              <a:ext uri="{FF2B5EF4-FFF2-40B4-BE49-F238E27FC236}">
                <a16:creationId xmlns:a16="http://schemas.microsoft.com/office/drawing/2014/main" id="{14BE8D45-461B-4194-89A9-D9D06AEEB548}"/>
              </a:ext>
            </a:extLst>
          </p:cNvPr>
          <p:cNvSpPr txBox="1"/>
          <p:nvPr/>
        </p:nvSpPr>
        <p:spPr>
          <a:xfrm>
            <a:off x="613748" y="4555927"/>
            <a:ext cx="8033102"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NOTE : Tolerance value of 0.5 is used to filter out results with lower probability, i.e., sent to human operator due to low confidence.</a:t>
            </a:r>
          </a:p>
          <a:p>
            <a:pPr marL="285750" indent="-285750">
              <a:buFont typeface="Arial" panose="020B0604020202020204" pitchFamily="34" charset="0"/>
              <a:buChar char="•"/>
            </a:pPr>
            <a:r>
              <a:rPr lang="en-MY" dirty="0"/>
              <a:t>The percentage of correct, sent to human and wrong </a:t>
            </a:r>
            <a:r>
              <a:rPr lang="en-MY" dirty="0" err="1"/>
              <a:t>predition</a:t>
            </a:r>
            <a:r>
              <a:rPr lang="en-MY" dirty="0"/>
              <a:t> for each category for train and test is shown above.</a:t>
            </a:r>
            <a:endParaRPr lang="en-US" b="1" dirty="0"/>
          </a:p>
          <a:p>
            <a:pPr marL="285750" indent="-285750">
              <a:buFont typeface="Arial" panose="020B0604020202020204" pitchFamily="34" charset="0"/>
              <a:buChar char="•"/>
            </a:pPr>
            <a:r>
              <a:rPr lang="en-MY" dirty="0"/>
              <a:t>The train data had good score in most category but, the confidence probability is very low for the </a:t>
            </a:r>
            <a:r>
              <a:rPr lang="en-MY" dirty="0" err="1"/>
              <a:t>atis_abbreviation</a:t>
            </a:r>
            <a:r>
              <a:rPr lang="en-MY" dirty="0"/>
              <a:t> in both train and test data (100%).</a:t>
            </a:r>
          </a:p>
          <a:p>
            <a:r>
              <a:rPr lang="en-MY" sz="1200" dirty="0"/>
              <a:t>(The probable reason for such low confidence could be due to the similarity of this particular category with other intents. To mitigate such behaviour the testing must be conducted on different models such as SVM, ANN. Additionally feature engineering should implemented to enhance the contents of each intent.)</a:t>
            </a:r>
          </a:p>
          <a:p>
            <a:pPr marL="285750" indent="-285750">
              <a:buFont typeface="Arial" panose="020B0604020202020204" pitchFamily="34" charset="0"/>
              <a:buChar char="•"/>
            </a:pPr>
            <a:endParaRPr lang="en-MY" dirty="0"/>
          </a:p>
        </p:txBody>
      </p:sp>
    </p:spTree>
    <p:extLst>
      <p:ext uri="{BB962C8B-B14F-4D97-AF65-F5344CB8AC3E}">
        <p14:creationId xmlns:p14="http://schemas.microsoft.com/office/powerpoint/2010/main" val="485817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59924-5636-4098-A2A8-13AA1A03C24E}"/>
              </a:ext>
            </a:extLst>
          </p:cNvPr>
          <p:cNvSpPr>
            <a:spLocks noGrp="1"/>
          </p:cNvSpPr>
          <p:nvPr>
            <p:ph type="title"/>
          </p:nvPr>
        </p:nvSpPr>
        <p:spPr>
          <a:xfrm>
            <a:off x="838200" y="347371"/>
            <a:ext cx="10515600" cy="939892"/>
          </a:xfrm>
        </p:spPr>
        <p:txBody>
          <a:bodyPr/>
          <a:lstStyle/>
          <a:p>
            <a:r>
              <a:rPr lang="en-US" dirty="0"/>
              <a:t>Conclusion</a:t>
            </a:r>
            <a:endParaRPr lang="en-MY" dirty="0"/>
          </a:p>
        </p:txBody>
      </p:sp>
      <p:sp>
        <p:nvSpPr>
          <p:cNvPr id="3" name="Content Placeholder 2">
            <a:extLst>
              <a:ext uri="{FF2B5EF4-FFF2-40B4-BE49-F238E27FC236}">
                <a16:creationId xmlns:a16="http://schemas.microsoft.com/office/drawing/2014/main" id="{D5D24C60-5DAE-4B73-B554-2E97470DEE25}"/>
              </a:ext>
            </a:extLst>
          </p:cNvPr>
          <p:cNvSpPr>
            <a:spLocks noGrp="1"/>
          </p:cNvSpPr>
          <p:nvPr>
            <p:ph idx="1"/>
          </p:nvPr>
        </p:nvSpPr>
        <p:spPr>
          <a:xfrm>
            <a:off x="838199" y="1417251"/>
            <a:ext cx="10596239" cy="4956915"/>
          </a:xfrm>
        </p:spPr>
        <p:txBody>
          <a:bodyPr/>
          <a:lstStyle/>
          <a:p>
            <a:r>
              <a:rPr lang="en-US" dirty="0"/>
              <a:t>To estimate the workload reduction:</a:t>
            </a:r>
          </a:p>
          <a:p>
            <a:pPr lvl="1"/>
            <a:r>
              <a:rPr lang="en-US" dirty="0"/>
              <a:t>Log the user interaction time with bot for each session.</a:t>
            </a:r>
          </a:p>
          <a:p>
            <a:pPr lvl="1"/>
            <a:r>
              <a:rPr lang="en-US" dirty="0"/>
              <a:t>Log the user interaction time with human operator for each session.</a:t>
            </a:r>
            <a:endParaRPr lang="en-MY" dirty="0"/>
          </a:p>
          <a:p>
            <a:r>
              <a:rPr lang="en-MY" dirty="0"/>
              <a:t>To ensure the bot accuracy over time:</a:t>
            </a:r>
          </a:p>
          <a:p>
            <a:pPr lvl="1"/>
            <a:r>
              <a:rPr lang="en-MY" dirty="0"/>
              <a:t>Continuously monitor the correct, incorrect and chats transferred to human due to low confidence for given pair of datasets.</a:t>
            </a:r>
          </a:p>
          <a:p>
            <a:pPr lvl="1"/>
            <a:r>
              <a:rPr lang="en-MY" dirty="0"/>
              <a:t>Update the train and test datasets with varying linguistics/slangs/demography and retrain the model and test accordingly.</a:t>
            </a:r>
          </a:p>
          <a:p>
            <a:pPr lvl="1"/>
            <a:r>
              <a:rPr lang="en-MY" dirty="0"/>
              <a:t>Perform feature engineering using PCA to improve classifications results.</a:t>
            </a:r>
          </a:p>
          <a:p>
            <a:pPr lvl="1"/>
            <a:r>
              <a:rPr lang="en-MY" dirty="0"/>
              <a:t>Optimize the lower probability confidence limit to increase correct intent prediction and lower the count of chat transfer to human operator. </a:t>
            </a:r>
          </a:p>
          <a:p>
            <a:pPr lvl="1"/>
            <a:r>
              <a:rPr lang="en-MY" dirty="0"/>
              <a:t>Create ensemble of different models with varying sampling techniques </a:t>
            </a:r>
          </a:p>
          <a:p>
            <a:pPr marL="457200" lvl="1" indent="0">
              <a:buNone/>
            </a:pPr>
            <a:endParaRPr lang="en-US" dirty="0"/>
          </a:p>
        </p:txBody>
      </p:sp>
    </p:spTree>
    <p:extLst>
      <p:ext uri="{BB962C8B-B14F-4D97-AF65-F5344CB8AC3E}">
        <p14:creationId xmlns:p14="http://schemas.microsoft.com/office/powerpoint/2010/main" val="166284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A545-0F1F-48FE-B893-40611F3D9A20}"/>
              </a:ext>
            </a:extLst>
          </p:cNvPr>
          <p:cNvSpPr>
            <a:spLocks noGrp="1"/>
          </p:cNvSpPr>
          <p:nvPr>
            <p:ph type="title"/>
          </p:nvPr>
        </p:nvSpPr>
        <p:spPr/>
        <p:txBody>
          <a:bodyPr/>
          <a:lstStyle/>
          <a:p>
            <a:r>
              <a:rPr lang="en-US" dirty="0"/>
              <a:t>Introduction</a:t>
            </a:r>
            <a:endParaRPr lang="en-MY" dirty="0"/>
          </a:p>
        </p:txBody>
      </p:sp>
      <p:sp>
        <p:nvSpPr>
          <p:cNvPr id="3" name="Content Placeholder 2">
            <a:extLst>
              <a:ext uri="{FF2B5EF4-FFF2-40B4-BE49-F238E27FC236}">
                <a16:creationId xmlns:a16="http://schemas.microsoft.com/office/drawing/2014/main" id="{5F5B1F6B-6642-4AB0-87B6-3CD7E3F75890}"/>
              </a:ext>
            </a:extLst>
          </p:cNvPr>
          <p:cNvSpPr>
            <a:spLocks noGrp="1"/>
          </p:cNvSpPr>
          <p:nvPr>
            <p:ph idx="1"/>
          </p:nvPr>
        </p:nvSpPr>
        <p:spPr/>
        <p:txBody>
          <a:bodyPr/>
          <a:lstStyle/>
          <a:p>
            <a:r>
              <a:rPr lang="en-US" dirty="0"/>
              <a:t>Problem Statement</a:t>
            </a:r>
          </a:p>
          <a:p>
            <a:r>
              <a:rPr lang="en-US" dirty="0"/>
              <a:t>Data Loading and Preprocessing</a:t>
            </a:r>
          </a:p>
          <a:p>
            <a:r>
              <a:rPr lang="en-US" dirty="0"/>
              <a:t>Data Cleaning</a:t>
            </a:r>
          </a:p>
          <a:p>
            <a:r>
              <a:rPr lang="en-MY" dirty="0"/>
              <a:t>Modelling and Validation</a:t>
            </a:r>
          </a:p>
          <a:p>
            <a:r>
              <a:rPr lang="en-MY" dirty="0"/>
              <a:t>Result Analysis</a:t>
            </a:r>
          </a:p>
          <a:p>
            <a:r>
              <a:rPr lang="en-MY" dirty="0"/>
              <a:t>Bot &amp; Performance Analysis</a:t>
            </a:r>
          </a:p>
          <a:p>
            <a:r>
              <a:rPr lang="en-MY" dirty="0"/>
              <a:t>Conclusion</a:t>
            </a:r>
          </a:p>
          <a:p>
            <a:endParaRPr lang="en-MY" dirty="0"/>
          </a:p>
        </p:txBody>
      </p:sp>
    </p:spTree>
    <p:extLst>
      <p:ext uri="{BB962C8B-B14F-4D97-AF65-F5344CB8AC3E}">
        <p14:creationId xmlns:p14="http://schemas.microsoft.com/office/powerpoint/2010/main" val="4239733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EA517-26F0-4090-9237-FAB732D3392D}"/>
              </a:ext>
            </a:extLst>
          </p:cNvPr>
          <p:cNvSpPr>
            <a:spLocks noGrp="1"/>
          </p:cNvSpPr>
          <p:nvPr>
            <p:ph type="title"/>
          </p:nvPr>
        </p:nvSpPr>
        <p:spPr/>
        <p:txBody>
          <a:bodyPr/>
          <a:lstStyle/>
          <a:p>
            <a:r>
              <a:rPr lang="en-US" dirty="0"/>
              <a:t>Problem Statement</a:t>
            </a:r>
            <a:endParaRPr lang="en-MY" dirty="0"/>
          </a:p>
        </p:txBody>
      </p:sp>
      <p:sp>
        <p:nvSpPr>
          <p:cNvPr id="3" name="Content Placeholder 2">
            <a:extLst>
              <a:ext uri="{FF2B5EF4-FFF2-40B4-BE49-F238E27FC236}">
                <a16:creationId xmlns:a16="http://schemas.microsoft.com/office/drawing/2014/main" id="{BBD3ACEF-2994-4829-8633-F7DEDF08C273}"/>
              </a:ext>
            </a:extLst>
          </p:cNvPr>
          <p:cNvSpPr>
            <a:spLocks noGrp="1"/>
          </p:cNvSpPr>
          <p:nvPr>
            <p:ph idx="1"/>
          </p:nvPr>
        </p:nvSpPr>
        <p:spPr/>
        <p:txBody>
          <a:bodyPr/>
          <a:lstStyle/>
          <a:p>
            <a:r>
              <a:rPr lang="en-US" dirty="0"/>
              <a:t>To create a chatbot that can direct visitors to correct page (unknown inputs to be handled by human).</a:t>
            </a:r>
          </a:p>
          <a:p>
            <a:endParaRPr lang="en-US" dirty="0"/>
          </a:p>
          <a:p>
            <a:r>
              <a:rPr lang="en-US" dirty="0"/>
              <a:t>Design tools to estimate the workload reduction and map a process to ensure bot's accuracy over time. </a:t>
            </a:r>
            <a:endParaRPr lang="en-MY" dirty="0"/>
          </a:p>
        </p:txBody>
      </p:sp>
    </p:spTree>
    <p:extLst>
      <p:ext uri="{BB962C8B-B14F-4D97-AF65-F5344CB8AC3E}">
        <p14:creationId xmlns:p14="http://schemas.microsoft.com/office/powerpoint/2010/main" val="3486075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23635-E2F6-4F72-99DB-6BD82738B437}"/>
              </a:ext>
            </a:extLst>
          </p:cNvPr>
          <p:cNvSpPr>
            <a:spLocks noGrp="1"/>
          </p:cNvSpPr>
          <p:nvPr>
            <p:ph type="title"/>
          </p:nvPr>
        </p:nvSpPr>
        <p:spPr/>
        <p:txBody>
          <a:bodyPr/>
          <a:lstStyle/>
          <a:p>
            <a:r>
              <a:rPr lang="en-US" dirty="0"/>
              <a:t>Data Loading and Preprocessing</a:t>
            </a:r>
            <a:endParaRPr lang="en-MY" dirty="0"/>
          </a:p>
        </p:txBody>
      </p:sp>
      <p:sp>
        <p:nvSpPr>
          <p:cNvPr id="3" name="Content Placeholder 2">
            <a:extLst>
              <a:ext uri="{FF2B5EF4-FFF2-40B4-BE49-F238E27FC236}">
                <a16:creationId xmlns:a16="http://schemas.microsoft.com/office/drawing/2014/main" id="{E6D09C84-6032-45DE-9B2B-F35B8B47302F}"/>
              </a:ext>
            </a:extLst>
          </p:cNvPr>
          <p:cNvSpPr>
            <a:spLocks noGrp="1"/>
          </p:cNvSpPr>
          <p:nvPr>
            <p:ph idx="1"/>
          </p:nvPr>
        </p:nvSpPr>
        <p:spPr/>
        <p:txBody>
          <a:bodyPr/>
          <a:lstStyle/>
          <a:p>
            <a:r>
              <a:rPr lang="en-US" dirty="0"/>
              <a:t>The original training data is imbalanced</a:t>
            </a:r>
          </a:p>
          <a:p>
            <a:r>
              <a:rPr lang="en-US" dirty="0" err="1"/>
              <a:t>Undersampling</a:t>
            </a:r>
            <a:r>
              <a:rPr lang="en-US" dirty="0"/>
              <a:t> strategy is used to balance classes</a:t>
            </a:r>
            <a:endParaRPr lang="en-MY" dirty="0"/>
          </a:p>
        </p:txBody>
      </p:sp>
      <p:pic>
        <p:nvPicPr>
          <p:cNvPr id="4" name="Picture 3">
            <a:extLst>
              <a:ext uri="{FF2B5EF4-FFF2-40B4-BE49-F238E27FC236}">
                <a16:creationId xmlns:a16="http://schemas.microsoft.com/office/drawing/2014/main" id="{64464DC9-CD06-44AD-B2EE-5ADA71331207}"/>
              </a:ext>
            </a:extLst>
          </p:cNvPr>
          <p:cNvPicPr>
            <a:picLocks noChangeAspect="1"/>
          </p:cNvPicPr>
          <p:nvPr/>
        </p:nvPicPr>
        <p:blipFill>
          <a:blip r:embed="rId2"/>
          <a:stretch>
            <a:fillRect/>
          </a:stretch>
        </p:blipFill>
        <p:spPr>
          <a:xfrm>
            <a:off x="1189607" y="2860659"/>
            <a:ext cx="3466823" cy="3084122"/>
          </a:xfrm>
          <a:prstGeom prst="rect">
            <a:avLst/>
          </a:prstGeom>
        </p:spPr>
      </p:pic>
      <p:pic>
        <p:nvPicPr>
          <p:cNvPr id="5" name="Picture 4">
            <a:extLst>
              <a:ext uri="{FF2B5EF4-FFF2-40B4-BE49-F238E27FC236}">
                <a16:creationId xmlns:a16="http://schemas.microsoft.com/office/drawing/2014/main" id="{94E7FA09-9B82-475D-88CF-A230C33890AF}"/>
              </a:ext>
            </a:extLst>
          </p:cNvPr>
          <p:cNvPicPr>
            <a:picLocks noChangeAspect="1"/>
          </p:cNvPicPr>
          <p:nvPr/>
        </p:nvPicPr>
        <p:blipFill>
          <a:blip r:embed="rId3"/>
          <a:stretch>
            <a:fillRect/>
          </a:stretch>
        </p:blipFill>
        <p:spPr>
          <a:xfrm>
            <a:off x="7350112" y="2876827"/>
            <a:ext cx="3519351" cy="3144154"/>
          </a:xfrm>
          <a:prstGeom prst="rect">
            <a:avLst/>
          </a:prstGeom>
        </p:spPr>
      </p:pic>
      <p:sp>
        <p:nvSpPr>
          <p:cNvPr id="6" name="TextBox 5">
            <a:extLst>
              <a:ext uri="{FF2B5EF4-FFF2-40B4-BE49-F238E27FC236}">
                <a16:creationId xmlns:a16="http://schemas.microsoft.com/office/drawing/2014/main" id="{1EEDA5C3-63D2-4CBD-9909-BF6AAD371F88}"/>
              </a:ext>
            </a:extLst>
          </p:cNvPr>
          <p:cNvSpPr txBox="1"/>
          <p:nvPr/>
        </p:nvSpPr>
        <p:spPr>
          <a:xfrm>
            <a:off x="1284681" y="6118333"/>
            <a:ext cx="3371749" cy="369332"/>
          </a:xfrm>
          <a:prstGeom prst="rect">
            <a:avLst/>
          </a:prstGeom>
          <a:noFill/>
        </p:spPr>
        <p:txBody>
          <a:bodyPr wrap="square" rtlCol="0">
            <a:spAutoFit/>
          </a:bodyPr>
          <a:lstStyle/>
          <a:p>
            <a:r>
              <a:rPr lang="en-US" dirty="0"/>
              <a:t>Training data after loading</a:t>
            </a:r>
            <a:endParaRPr lang="en-MY" dirty="0"/>
          </a:p>
        </p:txBody>
      </p:sp>
      <p:sp>
        <p:nvSpPr>
          <p:cNvPr id="7" name="TextBox 6">
            <a:extLst>
              <a:ext uri="{FF2B5EF4-FFF2-40B4-BE49-F238E27FC236}">
                <a16:creationId xmlns:a16="http://schemas.microsoft.com/office/drawing/2014/main" id="{34C44137-E38D-4B7D-9704-5A1D13D7FAC3}"/>
              </a:ext>
            </a:extLst>
          </p:cNvPr>
          <p:cNvSpPr txBox="1"/>
          <p:nvPr/>
        </p:nvSpPr>
        <p:spPr>
          <a:xfrm>
            <a:off x="7711422" y="6123543"/>
            <a:ext cx="3371749" cy="369332"/>
          </a:xfrm>
          <a:prstGeom prst="rect">
            <a:avLst/>
          </a:prstGeom>
          <a:noFill/>
        </p:spPr>
        <p:txBody>
          <a:bodyPr wrap="square" rtlCol="0">
            <a:spAutoFit/>
          </a:bodyPr>
          <a:lstStyle/>
          <a:p>
            <a:r>
              <a:rPr lang="en-US" dirty="0"/>
              <a:t>Training data after resampling </a:t>
            </a:r>
            <a:endParaRPr lang="en-MY" dirty="0"/>
          </a:p>
        </p:txBody>
      </p:sp>
    </p:spTree>
    <p:extLst>
      <p:ext uri="{BB962C8B-B14F-4D97-AF65-F5344CB8AC3E}">
        <p14:creationId xmlns:p14="http://schemas.microsoft.com/office/powerpoint/2010/main" val="2352865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B469-41A5-4702-BA63-6AFBF118B08E}"/>
              </a:ext>
            </a:extLst>
          </p:cNvPr>
          <p:cNvSpPr>
            <a:spLocks noGrp="1"/>
          </p:cNvSpPr>
          <p:nvPr>
            <p:ph type="title"/>
          </p:nvPr>
        </p:nvSpPr>
        <p:spPr/>
        <p:txBody>
          <a:bodyPr/>
          <a:lstStyle/>
          <a:p>
            <a:r>
              <a:rPr lang="en-US" dirty="0"/>
              <a:t>Data Loading and Preprocessing</a:t>
            </a:r>
            <a:endParaRPr lang="en-MY" dirty="0"/>
          </a:p>
        </p:txBody>
      </p:sp>
      <p:sp>
        <p:nvSpPr>
          <p:cNvPr id="10" name="Content Placeholder 9">
            <a:extLst>
              <a:ext uri="{FF2B5EF4-FFF2-40B4-BE49-F238E27FC236}">
                <a16:creationId xmlns:a16="http://schemas.microsoft.com/office/drawing/2014/main" id="{0DB8CBDF-6C3A-4FCF-91E9-8F768D2BFE18}"/>
              </a:ext>
            </a:extLst>
          </p:cNvPr>
          <p:cNvSpPr>
            <a:spLocks noGrp="1"/>
          </p:cNvSpPr>
          <p:nvPr>
            <p:ph idx="1"/>
          </p:nvPr>
        </p:nvSpPr>
        <p:spPr/>
        <p:txBody>
          <a:bodyPr/>
          <a:lstStyle/>
          <a:p>
            <a:r>
              <a:rPr lang="en-US" dirty="0"/>
              <a:t>The resampled training data is used to train model.</a:t>
            </a:r>
          </a:p>
          <a:p>
            <a:r>
              <a:rPr lang="en-US" dirty="0"/>
              <a:t>A json file is created to store the : </a:t>
            </a:r>
          </a:p>
          <a:p>
            <a:pPr lvl="1"/>
            <a:r>
              <a:rPr lang="en-US" dirty="0"/>
              <a:t>Intent (as tag)</a:t>
            </a:r>
          </a:p>
          <a:p>
            <a:pPr lvl="1"/>
            <a:r>
              <a:rPr lang="en-US" dirty="0"/>
              <a:t>Train &amp; test dataset</a:t>
            </a:r>
          </a:p>
          <a:p>
            <a:pPr lvl="1"/>
            <a:r>
              <a:rPr lang="en-US" dirty="0"/>
              <a:t>Store the response for each intent</a:t>
            </a:r>
          </a:p>
          <a:p>
            <a:endParaRPr lang="en-MY" dirty="0"/>
          </a:p>
        </p:txBody>
      </p:sp>
    </p:spTree>
    <p:extLst>
      <p:ext uri="{BB962C8B-B14F-4D97-AF65-F5344CB8AC3E}">
        <p14:creationId xmlns:p14="http://schemas.microsoft.com/office/powerpoint/2010/main" val="1854430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8400-25C5-496F-97B2-A06F14188705}"/>
              </a:ext>
            </a:extLst>
          </p:cNvPr>
          <p:cNvSpPr>
            <a:spLocks noGrp="1"/>
          </p:cNvSpPr>
          <p:nvPr>
            <p:ph type="title"/>
          </p:nvPr>
        </p:nvSpPr>
        <p:spPr/>
        <p:txBody>
          <a:bodyPr/>
          <a:lstStyle/>
          <a:p>
            <a:r>
              <a:rPr lang="en-US" dirty="0"/>
              <a:t>Data Cleaning</a:t>
            </a:r>
            <a:endParaRPr lang="en-MY" dirty="0"/>
          </a:p>
        </p:txBody>
      </p:sp>
      <p:sp>
        <p:nvSpPr>
          <p:cNvPr id="3" name="Content Placeholder 2">
            <a:extLst>
              <a:ext uri="{FF2B5EF4-FFF2-40B4-BE49-F238E27FC236}">
                <a16:creationId xmlns:a16="http://schemas.microsoft.com/office/drawing/2014/main" id="{05C4F424-918B-4FC3-9F76-1F604046487C}"/>
              </a:ext>
            </a:extLst>
          </p:cNvPr>
          <p:cNvSpPr>
            <a:spLocks noGrp="1"/>
          </p:cNvSpPr>
          <p:nvPr>
            <p:ph idx="1"/>
          </p:nvPr>
        </p:nvSpPr>
        <p:spPr/>
        <p:txBody>
          <a:bodyPr/>
          <a:lstStyle/>
          <a:p>
            <a:r>
              <a:rPr lang="en-US" dirty="0"/>
              <a:t>Tokenize the input data</a:t>
            </a:r>
          </a:p>
          <a:p>
            <a:r>
              <a:rPr lang="en-US" dirty="0"/>
              <a:t>Ignore special characters (symbols, numbers, </a:t>
            </a:r>
            <a:r>
              <a:rPr lang="en-US" dirty="0" err="1"/>
              <a:t>char+numbers</a:t>
            </a:r>
            <a:r>
              <a:rPr lang="en-US" dirty="0"/>
              <a:t>)</a:t>
            </a:r>
          </a:p>
          <a:p>
            <a:r>
              <a:rPr lang="en-US" dirty="0"/>
              <a:t>Lemmatize the words</a:t>
            </a:r>
          </a:p>
          <a:p>
            <a:r>
              <a:rPr lang="en-MY" dirty="0"/>
              <a:t>Create bag of words</a:t>
            </a:r>
          </a:p>
          <a:p>
            <a:r>
              <a:rPr lang="en-MY" dirty="0"/>
              <a:t>Save the train and test datasets</a:t>
            </a:r>
          </a:p>
        </p:txBody>
      </p:sp>
    </p:spTree>
    <p:extLst>
      <p:ext uri="{BB962C8B-B14F-4D97-AF65-F5344CB8AC3E}">
        <p14:creationId xmlns:p14="http://schemas.microsoft.com/office/powerpoint/2010/main" val="701994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FA1C-0C8A-4F6D-AEB9-84F85484E6E7}"/>
              </a:ext>
            </a:extLst>
          </p:cNvPr>
          <p:cNvSpPr>
            <a:spLocks noGrp="1"/>
          </p:cNvSpPr>
          <p:nvPr>
            <p:ph type="title"/>
          </p:nvPr>
        </p:nvSpPr>
        <p:spPr/>
        <p:txBody>
          <a:bodyPr/>
          <a:lstStyle/>
          <a:p>
            <a:r>
              <a:rPr lang="en-MY" dirty="0"/>
              <a:t>Modelling and Validation</a:t>
            </a:r>
          </a:p>
        </p:txBody>
      </p:sp>
      <p:sp>
        <p:nvSpPr>
          <p:cNvPr id="3" name="Content Placeholder 2">
            <a:extLst>
              <a:ext uri="{FF2B5EF4-FFF2-40B4-BE49-F238E27FC236}">
                <a16:creationId xmlns:a16="http://schemas.microsoft.com/office/drawing/2014/main" id="{462CA1DF-AC4E-41AF-84B4-AB6F550A3660}"/>
              </a:ext>
            </a:extLst>
          </p:cNvPr>
          <p:cNvSpPr>
            <a:spLocks noGrp="1"/>
          </p:cNvSpPr>
          <p:nvPr>
            <p:ph idx="1"/>
          </p:nvPr>
        </p:nvSpPr>
        <p:spPr/>
        <p:txBody>
          <a:bodyPr/>
          <a:lstStyle/>
          <a:p>
            <a:r>
              <a:rPr lang="en-US" dirty="0"/>
              <a:t>Random Forest model is used</a:t>
            </a:r>
          </a:p>
          <a:p>
            <a:r>
              <a:rPr lang="en-MY" dirty="0"/>
              <a:t>Accuracy on train data is 1.0 &amp; on test data it is 0.94</a:t>
            </a:r>
          </a:p>
        </p:txBody>
      </p:sp>
      <p:pic>
        <p:nvPicPr>
          <p:cNvPr id="5" name="Picture 4">
            <a:extLst>
              <a:ext uri="{FF2B5EF4-FFF2-40B4-BE49-F238E27FC236}">
                <a16:creationId xmlns:a16="http://schemas.microsoft.com/office/drawing/2014/main" id="{1D101311-DD2A-4996-840C-EF15D382DF59}"/>
              </a:ext>
            </a:extLst>
          </p:cNvPr>
          <p:cNvPicPr>
            <a:picLocks noChangeAspect="1"/>
          </p:cNvPicPr>
          <p:nvPr/>
        </p:nvPicPr>
        <p:blipFill>
          <a:blip r:embed="rId2"/>
          <a:stretch>
            <a:fillRect/>
          </a:stretch>
        </p:blipFill>
        <p:spPr>
          <a:xfrm>
            <a:off x="961402" y="2980573"/>
            <a:ext cx="4453053" cy="2447173"/>
          </a:xfrm>
          <a:prstGeom prst="rect">
            <a:avLst/>
          </a:prstGeom>
        </p:spPr>
      </p:pic>
      <p:pic>
        <p:nvPicPr>
          <p:cNvPr id="7" name="Picture 6">
            <a:extLst>
              <a:ext uri="{FF2B5EF4-FFF2-40B4-BE49-F238E27FC236}">
                <a16:creationId xmlns:a16="http://schemas.microsoft.com/office/drawing/2014/main" id="{0E54C3E1-CB03-40F1-AB76-26D0E7B86AD0}"/>
              </a:ext>
            </a:extLst>
          </p:cNvPr>
          <p:cNvPicPr>
            <a:picLocks noChangeAspect="1"/>
          </p:cNvPicPr>
          <p:nvPr/>
        </p:nvPicPr>
        <p:blipFill>
          <a:blip r:embed="rId3"/>
          <a:stretch>
            <a:fillRect/>
          </a:stretch>
        </p:blipFill>
        <p:spPr>
          <a:xfrm>
            <a:off x="6861949" y="2980572"/>
            <a:ext cx="4491851" cy="2447173"/>
          </a:xfrm>
          <a:prstGeom prst="rect">
            <a:avLst/>
          </a:prstGeom>
        </p:spPr>
      </p:pic>
      <p:sp>
        <p:nvSpPr>
          <p:cNvPr id="8" name="TextBox 7">
            <a:extLst>
              <a:ext uri="{FF2B5EF4-FFF2-40B4-BE49-F238E27FC236}">
                <a16:creationId xmlns:a16="http://schemas.microsoft.com/office/drawing/2014/main" id="{49E9677B-4EC2-41A3-89A1-4AE6EB0A593F}"/>
              </a:ext>
            </a:extLst>
          </p:cNvPr>
          <p:cNvSpPr txBox="1"/>
          <p:nvPr/>
        </p:nvSpPr>
        <p:spPr>
          <a:xfrm>
            <a:off x="1157591" y="5593404"/>
            <a:ext cx="3968886" cy="369332"/>
          </a:xfrm>
          <a:prstGeom prst="rect">
            <a:avLst/>
          </a:prstGeom>
          <a:noFill/>
        </p:spPr>
        <p:txBody>
          <a:bodyPr wrap="square" rtlCol="0">
            <a:spAutoFit/>
          </a:bodyPr>
          <a:lstStyle/>
          <a:p>
            <a:r>
              <a:rPr lang="en-US" dirty="0"/>
              <a:t>Classification report of train data</a:t>
            </a:r>
            <a:endParaRPr lang="en-MY" dirty="0"/>
          </a:p>
        </p:txBody>
      </p:sp>
      <p:sp>
        <p:nvSpPr>
          <p:cNvPr id="11" name="TextBox 10">
            <a:extLst>
              <a:ext uri="{FF2B5EF4-FFF2-40B4-BE49-F238E27FC236}">
                <a16:creationId xmlns:a16="http://schemas.microsoft.com/office/drawing/2014/main" id="{D66192C5-D682-4FBC-897E-49A4E0061363}"/>
              </a:ext>
            </a:extLst>
          </p:cNvPr>
          <p:cNvSpPr txBox="1"/>
          <p:nvPr/>
        </p:nvSpPr>
        <p:spPr>
          <a:xfrm>
            <a:off x="7302230" y="5627256"/>
            <a:ext cx="3968886" cy="369332"/>
          </a:xfrm>
          <a:prstGeom prst="rect">
            <a:avLst/>
          </a:prstGeom>
          <a:noFill/>
        </p:spPr>
        <p:txBody>
          <a:bodyPr wrap="square" rtlCol="0">
            <a:spAutoFit/>
          </a:bodyPr>
          <a:lstStyle/>
          <a:p>
            <a:r>
              <a:rPr lang="en-US" dirty="0"/>
              <a:t>Classification report of test data</a:t>
            </a:r>
            <a:endParaRPr lang="en-MY" dirty="0"/>
          </a:p>
        </p:txBody>
      </p:sp>
    </p:spTree>
    <p:extLst>
      <p:ext uri="{BB962C8B-B14F-4D97-AF65-F5344CB8AC3E}">
        <p14:creationId xmlns:p14="http://schemas.microsoft.com/office/powerpoint/2010/main" val="4166367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849B-EEE7-4CB0-B747-3C4B7036E2C2}"/>
              </a:ext>
            </a:extLst>
          </p:cNvPr>
          <p:cNvSpPr>
            <a:spLocks noGrp="1"/>
          </p:cNvSpPr>
          <p:nvPr>
            <p:ph type="title"/>
          </p:nvPr>
        </p:nvSpPr>
        <p:spPr/>
        <p:txBody>
          <a:bodyPr/>
          <a:lstStyle/>
          <a:p>
            <a:r>
              <a:rPr lang="en-US" dirty="0"/>
              <a:t>Result Analysis</a:t>
            </a:r>
            <a:endParaRPr lang="en-MY" dirty="0"/>
          </a:p>
        </p:txBody>
      </p:sp>
      <p:pic>
        <p:nvPicPr>
          <p:cNvPr id="5" name="Content Placeholder 4">
            <a:extLst>
              <a:ext uri="{FF2B5EF4-FFF2-40B4-BE49-F238E27FC236}">
                <a16:creationId xmlns:a16="http://schemas.microsoft.com/office/drawing/2014/main" id="{6852582B-63C8-4181-B5FC-4F4A34D61673}"/>
              </a:ext>
            </a:extLst>
          </p:cNvPr>
          <p:cNvPicPr>
            <a:picLocks noGrp="1" noChangeAspect="1"/>
          </p:cNvPicPr>
          <p:nvPr>
            <p:ph idx="1"/>
          </p:nvPr>
        </p:nvPicPr>
        <p:blipFill>
          <a:blip r:embed="rId2"/>
          <a:stretch>
            <a:fillRect/>
          </a:stretch>
        </p:blipFill>
        <p:spPr>
          <a:xfrm>
            <a:off x="7905133" y="488272"/>
            <a:ext cx="3358318" cy="2818899"/>
          </a:xfrm>
        </p:spPr>
      </p:pic>
      <p:pic>
        <p:nvPicPr>
          <p:cNvPr id="7" name="Picture 6">
            <a:extLst>
              <a:ext uri="{FF2B5EF4-FFF2-40B4-BE49-F238E27FC236}">
                <a16:creationId xmlns:a16="http://schemas.microsoft.com/office/drawing/2014/main" id="{4BDE3EAF-89F2-4E7F-9792-D7B484F4F661}"/>
              </a:ext>
            </a:extLst>
          </p:cNvPr>
          <p:cNvPicPr>
            <a:picLocks noChangeAspect="1"/>
          </p:cNvPicPr>
          <p:nvPr/>
        </p:nvPicPr>
        <p:blipFill>
          <a:blip r:embed="rId3"/>
          <a:stretch>
            <a:fillRect/>
          </a:stretch>
        </p:blipFill>
        <p:spPr>
          <a:xfrm>
            <a:off x="7995482" y="3820935"/>
            <a:ext cx="3358318" cy="2816090"/>
          </a:xfrm>
          <a:prstGeom prst="rect">
            <a:avLst/>
          </a:prstGeom>
        </p:spPr>
      </p:pic>
      <p:sp>
        <p:nvSpPr>
          <p:cNvPr id="8" name="TextBox 7">
            <a:extLst>
              <a:ext uri="{FF2B5EF4-FFF2-40B4-BE49-F238E27FC236}">
                <a16:creationId xmlns:a16="http://schemas.microsoft.com/office/drawing/2014/main" id="{284AEE4C-459B-46B4-8D00-D245542D6BB2}"/>
              </a:ext>
            </a:extLst>
          </p:cNvPr>
          <p:cNvSpPr txBox="1"/>
          <p:nvPr/>
        </p:nvSpPr>
        <p:spPr>
          <a:xfrm>
            <a:off x="8087557" y="97654"/>
            <a:ext cx="2308194" cy="369332"/>
          </a:xfrm>
          <a:prstGeom prst="rect">
            <a:avLst/>
          </a:prstGeom>
          <a:noFill/>
        </p:spPr>
        <p:txBody>
          <a:bodyPr wrap="square" rtlCol="0">
            <a:spAutoFit/>
          </a:bodyPr>
          <a:lstStyle/>
          <a:p>
            <a:r>
              <a:rPr lang="en-US" dirty="0"/>
              <a:t>Train Dataset</a:t>
            </a:r>
            <a:endParaRPr lang="en-MY" dirty="0"/>
          </a:p>
        </p:txBody>
      </p:sp>
      <p:sp>
        <p:nvSpPr>
          <p:cNvPr id="9" name="TextBox 8">
            <a:extLst>
              <a:ext uri="{FF2B5EF4-FFF2-40B4-BE49-F238E27FC236}">
                <a16:creationId xmlns:a16="http://schemas.microsoft.com/office/drawing/2014/main" id="{D6753A30-8579-4EB7-A58C-0A743B4ADADE}"/>
              </a:ext>
            </a:extLst>
          </p:cNvPr>
          <p:cNvSpPr txBox="1"/>
          <p:nvPr/>
        </p:nvSpPr>
        <p:spPr>
          <a:xfrm>
            <a:off x="8520544" y="3436184"/>
            <a:ext cx="2308194" cy="369332"/>
          </a:xfrm>
          <a:prstGeom prst="rect">
            <a:avLst/>
          </a:prstGeom>
          <a:noFill/>
        </p:spPr>
        <p:txBody>
          <a:bodyPr wrap="square" rtlCol="0">
            <a:spAutoFit/>
          </a:bodyPr>
          <a:lstStyle/>
          <a:p>
            <a:r>
              <a:rPr lang="en-US" dirty="0"/>
              <a:t>Test Dataset</a:t>
            </a:r>
            <a:endParaRPr lang="en-MY" dirty="0"/>
          </a:p>
        </p:txBody>
      </p:sp>
      <p:sp>
        <p:nvSpPr>
          <p:cNvPr id="11" name="TextBox 10">
            <a:extLst>
              <a:ext uri="{FF2B5EF4-FFF2-40B4-BE49-F238E27FC236}">
                <a16:creationId xmlns:a16="http://schemas.microsoft.com/office/drawing/2014/main" id="{3972F25F-6838-4FF6-89AA-879DD59AE4A2}"/>
              </a:ext>
            </a:extLst>
          </p:cNvPr>
          <p:cNvSpPr txBox="1"/>
          <p:nvPr/>
        </p:nvSpPr>
        <p:spPr>
          <a:xfrm>
            <a:off x="719091" y="1580225"/>
            <a:ext cx="6445189" cy="1015663"/>
          </a:xfrm>
          <a:prstGeom prst="rect">
            <a:avLst/>
          </a:prstGeom>
          <a:noFill/>
        </p:spPr>
        <p:txBody>
          <a:bodyPr wrap="square" rtlCol="0">
            <a:spAutoFit/>
          </a:bodyPr>
          <a:lstStyle/>
          <a:p>
            <a:pPr marL="285750" indent="-285750">
              <a:buFont typeface="Arial" panose="020B0604020202020204" pitchFamily="34" charset="0"/>
              <a:buChar char="•"/>
            </a:pPr>
            <a:r>
              <a:rPr lang="en-US" dirty="0"/>
              <a:t>The model predicts all the intents accurately on train data.</a:t>
            </a:r>
          </a:p>
          <a:p>
            <a:r>
              <a:rPr lang="en-US" sz="1200" dirty="0"/>
              <a:t>(The model seems to be overtrained, however this hypothesis should be confirmed by analyzing the results from different types of models and optimizing the hyperparameters)</a:t>
            </a:r>
          </a:p>
          <a:p>
            <a:pPr marL="285750" indent="-285750">
              <a:buFont typeface="Arial" panose="020B0604020202020204" pitchFamily="34" charset="0"/>
              <a:buChar char="•"/>
            </a:pPr>
            <a:endParaRPr lang="en-MY" dirty="0"/>
          </a:p>
        </p:txBody>
      </p:sp>
      <p:sp>
        <p:nvSpPr>
          <p:cNvPr id="12" name="TextBox 11">
            <a:extLst>
              <a:ext uri="{FF2B5EF4-FFF2-40B4-BE49-F238E27FC236}">
                <a16:creationId xmlns:a16="http://schemas.microsoft.com/office/drawing/2014/main" id="{9275DD7E-B83C-4AEF-880E-27DB9F780D0D}"/>
              </a:ext>
            </a:extLst>
          </p:cNvPr>
          <p:cNvSpPr txBox="1"/>
          <p:nvPr/>
        </p:nvSpPr>
        <p:spPr>
          <a:xfrm>
            <a:off x="631794" y="3820935"/>
            <a:ext cx="644518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Some predictions are mislabeled by the model on test data.</a:t>
            </a:r>
          </a:p>
          <a:p>
            <a:pPr marL="285750" indent="-285750">
              <a:buFont typeface="Arial" panose="020B0604020202020204" pitchFamily="34" charset="0"/>
              <a:buChar char="•"/>
            </a:pPr>
            <a:r>
              <a:rPr lang="en-US" dirty="0"/>
              <a:t>Label 4 i.e., </a:t>
            </a:r>
            <a:r>
              <a:rPr lang="en-US" dirty="0" err="1"/>
              <a:t>atis_flight</a:t>
            </a:r>
            <a:r>
              <a:rPr lang="en-US" dirty="0"/>
              <a:t> has been misclassified as </a:t>
            </a:r>
            <a:r>
              <a:rPr lang="en-US" dirty="0" err="1"/>
              <a:t>atis_aircraft</a:t>
            </a:r>
            <a:r>
              <a:rPr lang="en-US" dirty="0"/>
              <a:t>, </a:t>
            </a:r>
            <a:r>
              <a:rPr lang="en-US" dirty="0" err="1"/>
              <a:t>atis_airfare</a:t>
            </a:r>
            <a:r>
              <a:rPr lang="en-US" dirty="0"/>
              <a:t>, </a:t>
            </a:r>
            <a:r>
              <a:rPr lang="en-US" dirty="0" err="1"/>
              <a:t>atis_airline</a:t>
            </a:r>
            <a:r>
              <a:rPr lang="en-US" dirty="0"/>
              <a:t>, </a:t>
            </a:r>
            <a:r>
              <a:rPr lang="en-US" dirty="0" err="1"/>
              <a:t>atis_quantity</a:t>
            </a:r>
            <a:r>
              <a:rPr lang="en-US" dirty="0"/>
              <a:t>. </a:t>
            </a:r>
          </a:p>
          <a:p>
            <a:pPr marL="285750" indent="-285750">
              <a:buFont typeface="Arial" panose="020B0604020202020204" pitchFamily="34" charset="0"/>
              <a:buChar char="•"/>
            </a:pPr>
            <a:r>
              <a:rPr lang="en-US" dirty="0"/>
              <a:t>The probable reason for wrong prediction can be attributed to </a:t>
            </a:r>
            <a:r>
              <a:rPr lang="en-US" dirty="0" err="1"/>
              <a:t>undersampling</a:t>
            </a:r>
            <a:r>
              <a:rPr lang="en-US" dirty="0"/>
              <a:t> strategy (increased variance).</a:t>
            </a:r>
          </a:p>
          <a:p>
            <a:pPr marL="285750" indent="-285750">
              <a:buFont typeface="Arial" panose="020B0604020202020204" pitchFamily="34" charset="0"/>
              <a:buChar char="•"/>
            </a:pPr>
            <a:r>
              <a:rPr lang="en-US" dirty="0"/>
              <a:t>The original size of </a:t>
            </a:r>
            <a:r>
              <a:rPr lang="en-US" dirty="0" err="1"/>
              <a:t>atis_flight</a:t>
            </a:r>
            <a:r>
              <a:rPr lang="en-US" dirty="0"/>
              <a:t> category was 3665, which was decreased to 170 to reduce the imbalance in dataset. </a:t>
            </a:r>
          </a:p>
          <a:p>
            <a:pPr marL="285750" indent="-285750">
              <a:buFont typeface="Arial" panose="020B0604020202020204" pitchFamily="34" charset="0"/>
              <a:buChar char="•"/>
            </a:pPr>
            <a:r>
              <a:rPr lang="en-US" dirty="0"/>
              <a:t>However, this  strategy should be revised, ensemble of different sampling technique and models could be used to address this. </a:t>
            </a:r>
          </a:p>
          <a:p>
            <a:pPr marL="285750" indent="-285750">
              <a:buFont typeface="Arial" panose="020B0604020202020204" pitchFamily="34" charset="0"/>
              <a:buChar char="•"/>
            </a:pPr>
            <a:endParaRPr lang="en-MY" dirty="0"/>
          </a:p>
        </p:txBody>
      </p:sp>
    </p:spTree>
    <p:extLst>
      <p:ext uri="{BB962C8B-B14F-4D97-AF65-F5344CB8AC3E}">
        <p14:creationId xmlns:p14="http://schemas.microsoft.com/office/powerpoint/2010/main" val="168163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DB0B9-B582-463D-B9CF-67BC8387C612}"/>
              </a:ext>
            </a:extLst>
          </p:cNvPr>
          <p:cNvSpPr>
            <a:spLocks noGrp="1"/>
          </p:cNvSpPr>
          <p:nvPr>
            <p:ph type="title"/>
          </p:nvPr>
        </p:nvSpPr>
        <p:spPr>
          <a:xfrm>
            <a:off x="838200" y="500062"/>
            <a:ext cx="10515600" cy="1325563"/>
          </a:xfrm>
        </p:spPr>
        <p:txBody>
          <a:bodyPr/>
          <a:lstStyle/>
          <a:p>
            <a:r>
              <a:rPr lang="en-US" dirty="0"/>
              <a:t>Bot</a:t>
            </a:r>
            <a:endParaRPr lang="en-MY" dirty="0"/>
          </a:p>
        </p:txBody>
      </p:sp>
      <p:pic>
        <p:nvPicPr>
          <p:cNvPr id="9" name="Picture 8">
            <a:extLst>
              <a:ext uri="{FF2B5EF4-FFF2-40B4-BE49-F238E27FC236}">
                <a16:creationId xmlns:a16="http://schemas.microsoft.com/office/drawing/2014/main" id="{51450966-6659-4F6D-8607-D0A7BD46DEB6}"/>
              </a:ext>
            </a:extLst>
          </p:cNvPr>
          <p:cNvPicPr>
            <a:picLocks noChangeAspect="1"/>
          </p:cNvPicPr>
          <p:nvPr/>
        </p:nvPicPr>
        <p:blipFill>
          <a:blip r:embed="rId2"/>
          <a:stretch>
            <a:fillRect/>
          </a:stretch>
        </p:blipFill>
        <p:spPr>
          <a:xfrm>
            <a:off x="2788225" y="1577050"/>
            <a:ext cx="6364653" cy="4419898"/>
          </a:xfrm>
          <a:prstGeom prst="rect">
            <a:avLst/>
          </a:prstGeom>
        </p:spPr>
      </p:pic>
    </p:spTree>
    <p:extLst>
      <p:ext uri="{BB962C8B-B14F-4D97-AF65-F5344CB8AC3E}">
        <p14:creationId xmlns:p14="http://schemas.microsoft.com/office/powerpoint/2010/main" val="2448222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TotalTime>
  <Words>595</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Take-home Assessment</vt:lpstr>
      <vt:lpstr>Introduction</vt:lpstr>
      <vt:lpstr>Problem Statement</vt:lpstr>
      <vt:lpstr>Data Loading and Preprocessing</vt:lpstr>
      <vt:lpstr>Data Loading and Preprocessing</vt:lpstr>
      <vt:lpstr>Data Cleaning</vt:lpstr>
      <vt:lpstr>Modelling and Validation</vt:lpstr>
      <vt:lpstr>Result Analysis</vt:lpstr>
      <vt:lpstr>Bot</vt:lpstr>
      <vt:lpstr>Bot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Take-home Assessment</dc:title>
  <dc:creator>Kumar Abhishek</dc:creator>
  <cp:lastModifiedBy>Kumar Abhishek</cp:lastModifiedBy>
  <cp:revision>32</cp:revision>
  <dcterms:created xsi:type="dcterms:W3CDTF">2022-02-19T00:29:11Z</dcterms:created>
  <dcterms:modified xsi:type="dcterms:W3CDTF">2022-02-19T16:43:01Z</dcterms:modified>
</cp:coreProperties>
</file>