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81" r:id="rId8"/>
    <p:sldId id="276" r:id="rId9"/>
    <p:sldId id="278" r:id="rId10"/>
    <p:sldId id="279" r:id="rId11"/>
    <p:sldId id="277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泽阳" initials="张泽阳" lastIdx="9" clrIdx="0">
    <p:extLst>
      <p:ext uri="{19B8F6BF-5375-455C-9EA6-DF929625EA0E}">
        <p15:presenceInfo xmlns:p15="http://schemas.microsoft.com/office/powerpoint/2012/main" userId="张泽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FFC46-8B0A-A540-ADB5-0816A4A6A907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EA9EA-F61D-414E-8365-3A349EB4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08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21077-F5F7-5741-B906-42B02758295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3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60D5D-F77E-B03C-BD10-50A4672C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8AC4E-88A2-B1B3-E70B-6C870E5E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2ECC-8813-321B-16F6-D0BC2404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67916-A87C-0EF8-ECC7-130AD587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90D40-8F15-ECFC-B0CE-F95F5E2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4221-F894-DF4C-F1B8-D878510A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CD78C-937F-3CC3-8DC0-BEBCB789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6AD35-3534-478A-8BAE-FACE451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8778C-A4F0-7651-D305-9EB334A2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9982B-C678-8694-B449-05E5659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5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6D490-D592-8A8F-928D-A77E8588C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D04F6-62CA-BEB0-6955-D49E820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7DE21-DA8C-8DC2-DCFC-857314F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7788-D070-A80D-61B9-F5979ED2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E5E91-F104-F517-CEE8-DB274361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89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FFFE-0950-1EA9-5470-38D89CD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3387-9718-E06D-1DFD-A0BAAEC4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78593-BA86-822A-C4A0-D4F1F74A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E6E87-A171-0F04-7B61-A3EF004A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2F6AA-1B2C-1107-6637-3A4AEE50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9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83C3-AC99-1F76-923F-C1E97E21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D599B-A85B-E29C-1291-7CF8EBCC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EA0B-EA70-32DE-13C1-24F59F3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C230D-B123-3F73-3A6A-65B6E69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CE42F-EEAD-0C2E-3872-E8FFF02B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4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B6ED-1667-6870-A0BE-5929121A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1EF3B-F0B4-F572-AB74-509CDD51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C0D1D-F61A-12DA-8B61-48A1F35B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373BE-0B23-5A70-E565-06E0D220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6DFFF-6596-2405-C4D9-C254CCE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CEB28-412D-EF00-2B3B-D6DAE7E1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9E5D-18BC-B15D-7F04-255007C0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F7322-FEB0-DD18-A1CB-55D8BF0A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44EF8-4DE7-50F6-2922-CDB86072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CD6FF-51B2-4068-205C-81C4DC0BF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17EB9-9E35-8993-5E92-1DA7B2314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CE06F-AD4C-DDB3-3930-A379C0C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280E6-059B-4792-AA62-E2ED72D6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C2A6B-92E5-D271-0E7F-C8FF08DD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50DC4-BDEE-C437-24BA-31AB33D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48082-7F2C-CC52-AC1B-F5BDAD7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63ACC9-F80C-F6CE-6533-44A21BD1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FB02C-4457-3927-E314-29976959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1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89731-8D56-595F-D1C0-285996C5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F55E6-2FC7-F970-4A97-84D0D60B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757B0-C874-FE88-76A7-38574EE4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6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B989-E001-787E-4914-DAC99E91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E0DA-34AB-1D06-35B7-91306386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80D70-C83D-3BAD-4BC0-D34796C8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25350-6A24-367D-381C-2B6BD33F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45BBA-89AE-5468-DCD7-E1FE4EC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15F66-2A3A-B55E-6AF0-55AB5B35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949A-A9F9-625F-072C-254D6779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7299B0-71F3-1CC1-9411-B275E2BD4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5723D-326E-8145-48A7-1C404C37F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95350-1A46-4BC4-7C51-B26AC43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AF5D-E3A1-4B3C-C023-91FDC71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F1C40-2E07-B4AB-922F-8E5ECEA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63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D466A3-9F8F-4CDA-0764-DF5B8B92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86A31-5D35-BCBB-1FC9-BC6AC183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01DCC-EB47-E45D-4863-838BEB37F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0EBD-628A-9947-A47D-A017F852C48C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B8947-7710-E2C6-2AB5-F95C16E1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9CF87-DF97-14B8-008B-7A5D95524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483E-A3C4-0A42-B355-484DAC8FB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37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1.png"/><Relationship Id="rId3" Type="http://schemas.openxmlformats.org/officeDocument/2006/relationships/image" Target="../media/image29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20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41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2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17" Type="http://schemas.openxmlformats.org/officeDocument/2006/relationships/image" Target="../media/image42.png"/><Relationship Id="rId2" Type="http://schemas.openxmlformats.org/officeDocument/2006/relationships/image" Target="../media/image28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90.png"/><Relationship Id="rId7" Type="http://schemas.openxmlformats.org/officeDocument/2006/relationships/image" Target="../media/image48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8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0.png"/><Relationship Id="rId5" Type="http://schemas.openxmlformats.org/officeDocument/2006/relationships/image" Target="../media/image46.png"/><Relationship Id="rId15" Type="http://schemas.openxmlformats.org/officeDocument/2006/relationships/image" Target="../media/image24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4.png"/><Relationship Id="rId18" Type="http://schemas.openxmlformats.org/officeDocument/2006/relationships/image" Target="../media/image54.png"/><Relationship Id="rId3" Type="http://schemas.openxmlformats.org/officeDocument/2006/relationships/image" Target="../media/image38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53.png"/><Relationship Id="rId2" Type="http://schemas.openxmlformats.org/officeDocument/2006/relationships/image" Target="../media/image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5" Type="http://schemas.openxmlformats.org/officeDocument/2006/relationships/image" Target="../media/image36.png"/><Relationship Id="rId23" Type="http://schemas.openxmlformats.org/officeDocument/2006/relationships/image" Target="../media/image59.png"/><Relationship Id="rId19" Type="http://schemas.openxmlformats.org/officeDocument/2006/relationships/image" Target="../media/image5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5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EF982-55FA-426E-0038-48329BD1B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Vision Transformer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4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MLP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/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/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D07F142-EE42-97BB-81AD-8CF83CE78A0B}"/>
              </a:ext>
            </a:extLst>
          </p:cNvPr>
          <p:cNvCxnSpPr/>
          <p:nvPr/>
        </p:nvCxnSpPr>
        <p:spPr>
          <a:xfrm>
            <a:off x="1351386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88D0082-0E27-95D8-CCE6-6F3380FFE069}"/>
              </a:ext>
            </a:extLst>
          </p:cNvPr>
          <p:cNvCxnSpPr/>
          <p:nvPr/>
        </p:nvCxnSpPr>
        <p:spPr>
          <a:xfrm>
            <a:off x="1974433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47009B-ACC9-F7EC-79F8-5747E2280D99}"/>
              </a:ext>
            </a:extLst>
          </p:cNvPr>
          <p:cNvCxnSpPr/>
          <p:nvPr/>
        </p:nvCxnSpPr>
        <p:spPr>
          <a:xfrm>
            <a:off x="5806845" y="2484632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8B3088-04DC-A19C-EF11-C8E68ECB0712}"/>
              </a:ext>
            </a:extLst>
          </p:cNvPr>
          <p:cNvCxnSpPr/>
          <p:nvPr/>
        </p:nvCxnSpPr>
        <p:spPr>
          <a:xfrm>
            <a:off x="6429892" y="2484632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8B402DC-A531-E60D-7DBF-94AFCC5F9E61}"/>
                  </a:ext>
                </a:extLst>
              </p:cNvPr>
              <p:cNvSpPr txBox="1"/>
              <p:nvPr/>
            </p:nvSpPr>
            <p:spPr>
              <a:xfrm>
                <a:off x="-270311" y="1856072"/>
                <a:ext cx="9369413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𝑀𝐿𝑃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𝑀𝐿𝑃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8B402DC-A531-E60D-7DBF-94AFCC5F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311" y="1856072"/>
                <a:ext cx="9369413" cy="410497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699BA45-AC24-02DA-6FC5-9F71AE85969D}"/>
              </a:ext>
            </a:extLst>
          </p:cNvPr>
          <p:cNvGrpSpPr/>
          <p:nvPr/>
        </p:nvGrpSpPr>
        <p:grpSpPr>
          <a:xfrm>
            <a:off x="8941339" y="0"/>
            <a:ext cx="3250661" cy="5866475"/>
            <a:chOff x="622375" y="791597"/>
            <a:chExt cx="3250661" cy="5866475"/>
          </a:xfrm>
        </p:grpSpPr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C7B3EC4-C333-A878-1CD7-2CB8A5FA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3C684A9-149F-DD0B-1D89-66BD696F8F98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3C684A9-149F-DD0B-1D89-66BD696F8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380B565F-FE54-5C18-ABA9-C555D3C26141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380B565F-FE54-5C18-ABA9-C555D3C26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A3EA6AAB-ED17-F044-BB6A-76588BDE3F6B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A3EA6AAB-ED17-F044-BB6A-76588BDE3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C9CE8688-CD07-7103-1686-9EEB502E1697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C9CE8688-CD07-7103-1686-9EEB502E1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C296CCF2-5C49-2E16-B313-DEC345A3D38A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C296CCF2-5C49-2E16-B313-DEC345A3D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37BFCDE-91E5-0B45-988A-48E331B55698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37BFCDE-91E5-0B45-988A-48E331B55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D0839462-4B1F-4A02-5704-C95892B2F0A0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D0839462-4B1F-4A02-5704-C95892B2F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8F980D1B-00DB-307B-2944-BEAB4D830819}"/>
                  </a:ext>
                </a:extLst>
              </p:cNvPr>
              <p:cNvSpPr txBox="1"/>
              <p:nvPr/>
            </p:nvSpPr>
            <p:spPr>
              <a:xfrm>
                <a:off x="928221" y="2687924"/>
                <a:ext cx="7370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/>
                  <a:t>由两层线性连接层组成，中间层的维度为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𝑀𝐿𝑃</m:t>
                        </m:r>
                      </m:sub>
                    </m:sSub>
                    <m:r>
                      <a:rPr lang="zh-CN" altLang="en-US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通常</m:t>
                    </m:r>
                    <m:r>
                      <a:rPr lang="zh-CN" altLang="en-US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选为</m:t>
                    </m:r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，神经元激活函数选择</a:t>
                </a:r>
                <a:r>
                  <a:rPr kumimoji="1" lang="en-US" altLang="zh-CN" dirty="0"/>
                  <a:t>GELU-non linearity.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8F980D1B-00DB-307B-2944-BEAB4D830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21" y="2687924"/>
                <a:ext cx="7370943" cy="646331"/>
              </a:xfrm>
              <a:prstGeom prst="rect">
                <a:avLst/>
              </a:prstGeom>
              <a:blipFill>
                <a:blip r:embed="rId13"/>
                <a:stretch>
                  <a:fillRect l="-515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91ABD8D-CE1A-644E-FE63-836B37FBD86D}"/>
              </a:ext>
            </a:extLst>
          </p:cNvPr>
          <p:cNvSpPr txBox="1"/>
          <p:nvPr/>
        </p:nvSpPr>
        <p:spPr>
          <a:xfrm>
            <a:off x="806774" y="364255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S3.2.3: </a:t>
            </a:r>
            <a:r>
              <a:rPr kumimoji="1" lang="zh-CN" altLang="en-US" dirty="0"/>
              <a:t> 残差连接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ResNet</a:t>
            </a:r>
            <a:r>
              <a:rPr kumimoji="1" lang="en-US" altLang="zh-CN" dirty="0"/>
              <a:t>)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C0480D-7C5D-07EF-6AEF-124BB292098A}"/>
                  </a:ext>
                </a:extLst>
              </p:cNvPr>
              <p:cNvSpPr/>
              <p:nvPr/>
            </p:nvSpPr>
            <p:spPr>
              <a:xfrm>
                <a:off x="692644" y="4345762"/>
                <a:ext cx="5971619" cy="6874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</a:t>
                </a:r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C0480D-7C5D-07EF-6AEF-124BB2920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4" y="4345762"/>
                <a:ext cx="5971619" cy="687496"/>
              </a:xfrm>
              <a:prstGeom prst="rect">
                <a:avLst/>
              </a:prstGeom>
              <a:blipFill>
                <a:blip r:embed="rId1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D038912-ADB9-7C9E-F901-48166918C4B4}"/>
              </a:ext>
            </a:extLst>
          </p:cNvPr>
          <p:cNvSpPr txBox="1"/>
          <p:nvPr/>
        </p:nvSpPr>
        <p:spPr>
          <a:xfrm>
            <a:off x="928221" y="5400169"/>
            <a:ext cx="737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增加模型网络的层数，缓解梯度消失或爆炸。</a:t>
            </a:r>
          </a:p>
        </p:txBody>
      </p:sp>
    </p:spTree>
    <p:extLst>
      <p:ext uri="{BB962C8B-B14F-4D97-AF65-F5344CB8AC3E}">
        <p14:creationId xmlns:p14="http://schemas.microsoft.com/office/powerpoint/2010/main" val="319800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EE775BC-0384-2F69-58A6-9D3A29A5AC85}"/>
              </a:ext>
            </a:extLst>
          </p:cNvPr>
          <p:cNvGrpSpPr/>
          <p:nvPr/>
        </p:nvGrpSpPr>
        <p:grpSpPr>
          <a:xfrm>
            <a:off x="622375" y="791597"/>
            <a:ext cx="3250661" cy="5866475"/>
            <a:chOff x="622375" y="791597"/>
            <a:chExt cx="3250661" cy="5866475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B6848A3F-A166-E2B2-1C94-70840798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7D672AA-23B2-8A59-AFE3-897CBD3A5DDD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7D672AA-23B2-8A59-AFE3-897CBD3A5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CB35F80-19FE-3F6C-E0D9-F48AB17D50E6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CB35F80-19FE-3F6C-E0D9-F48AB17D5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45891AD-1DA5-1BCC-EF7B-40C548CF52FC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45891AD-1DA5-1BCC-EF7B-40C548CF52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2248D06-85EA-F5FA-2FF6-C207736D87A0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2248D06-85EA-F5FA-2FF6-C207736D8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1D7D0A4-B3C1-D786-226F-E315BA58F77E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1D7D0A4-B3C1-D786-226F-E315BA58F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E590B1B-1813-CEDB-8500-37B9240E1CB6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E590B1B-1813-CEDB-8500-37B9240E1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06BA79F-7E4D-A657-BEF0-A65D1FF37761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06BA79F-7E4D-A657-BEF0-A65D1FF37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Multi-Head Attention MHA </a:t>
            </a:r>
            <a:r>
              <a:rPr kumimoji="1" lang="zh-CN" altLang="en-US" dirty="0"/>
              <a:t>一个流程内的参量变化图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5FC0B3-1E60-011D-66DF-97D81D52AD43}"/>
                  </a:ext>
                </a:extLst>
              </p:cNvPr>
              <p:cNvSpPr txBox="1"/>
              <p:nvPr/>
            </p:nvSpPr>
            <p:spPr>
              <a:xfrm>
                <a:off x="4340913" y="5661226"/>
                <a:ext cx="6552373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按照行向量进行归一化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5FC0B3-1E60-011D-66DF-97D81D52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13" y="5661226"/>
                <a:ext cx="6552373" cy="410497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D4EC03-8FE9-E48D-8574-B1CC99946764}"/>
                  </a:ext>
                </a:extLst>
              </p:cNvPr>
              <p:cNvSpPr/>
              <p:nvPr/>
            </p:nvSpPr>
            <p:spPr>
              <a:xfrm>
                <a:off x="3957572" y="4701279"/>
                <a:ext cx="3959560" cy="4104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𝑀𝐻𝐴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D4EC03-8FE9-E48D-8574-B1CC9994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72" y="4701279"/>
                <a:ext cx="3959560" cy="410497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C70E145-A587-9089-25AF-A3A0D81CF318}"/>
                  </a:ext>
                </a:extLst>
              </p:cNvPr>
              <p:cNvSpPr/>
              <p:nvPr/>
            </p:nvSpPr>
            <p:spPr>
              <a:xfrm>
                <a:off x="3957572" y="4066330"/>
                <a:ext cx="5971619" cy="4104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</a:t>
                </a:r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C70E145-A587-9089-25AF-A3A0D81CF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72" y="4066330"/>
                <a:ext cx="5971619" cy="410497"/>
              </a:xfrm>
              <a:prstGeom prst="rect">
                <a:avLst/>
              </a:prstGeom>
              <a:blipFill>
                <a:blip r:embed="rId12"/>
                <a:stretch>
                  <a:fillRect t="-303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0E18E2-0B00-C475-D99C-AB0BA3B1FC50}"/>
                  </a:ext>
                </a:extLst>
              </p:cNvPr>
              <p:cNvSpPr txBox="1"/>
              <p:nvPr/>
            </p:nvSpPr>
            <p:spPr>
              <a:xfrm>
                <a:off x="4244835" y="3338359"/>
                <a:ext cx="6552373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0E18E2-0B00-C475-D99C-AB0BA3B1F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35" y="3338359"/>
                <a:ext cx="6552373" cy="410497"/>
              </a:xfrm>
              <a:prstGeom prst="rect">
                <a:avLst/>
              </a:prstGeom>
              <a:blipFill>
                <a:blip r:embed="rId13"/>
                <a:stretch>
                  <a:fillRect l="-193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4634950-733D-7DD1-0C17-A237514C6E0E}"/>
                  </a:ext>
                </a:extLst>
              </p:cNvPr>
              <p:cNvSpPr txBox="1"/>
              <p:nvPr/>
            </p:nvSpPr>
            <p:spPr>
              <a:xfrm>
                <a:off x="4228270" y="2759058"/>
                <a:ext cx="9401592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MLP</m:t>
                    </m:r>
                    <m:r>
                      <a:rPr lang="en-US" altLang="zh-CN" sz="1800" b="0" i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4634950-733D-7DD1-0C17-A237514C6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70" y="2759058"/>
                <a:ext cx="9401592" cy="410497"/>
              </a:xfrm>
              <a:prstGeom prst="rect">
                <a:avLst/>
              </a:prstGeom>
              <a:blipFill>
                <a:blip r:embed="rId14"/>
                <a:stretch>
                  <a:fillRect l="-135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036C11-7B56-EA31-16D1-9ECFE6D85F8E}"/>
                  </a:ext>
                </a:extLst>
              </p:cNvPr>
              <p:cNvSpPr txBox="1"/>
              <p:nvPr/>
            </p:nvSpPr>
            <p:spPr>
              <a:xfrm>
                <a:off x="4228270" y="2180032"/>
                <a:ext cx="6097656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sz="18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𝑠𝑒𝑞</m:t>
                            </m:r>
                          </m:sub>
                        </m:sSub>
                        <m:r>
                          <a:rPr lang="en-US" altLang="zh-CN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036C11-7B56-EA31-16D1-9ECFE6D8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70" y="2180032"/>
                <a:ext cx="6097656" cy="410497"/>
              </a:xfrm>
              <a:prstGeom prst="rect">
                <a:avLst/>
              </a:prstGeom>
              <a:blipFill>
                <a:blip r:embed="rId15"/>
                <a:stretch>
                  <a:fillRect l="-208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E5E2CE-1E78-F39B-F29C-5F194BAB9AB0}"/>
                  </a:ext>
                </a:extLst>
              </p:cNvPr>
              <p:cNvSpPr txBox="1"/>
              <p:nvPr/>
            </p:nvSpPr>
            <p:spPr>
              <a:xfrm>
                <a:off x="3873036" y="6315829"/>
                <a:ext cx="3975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注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只要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涉及到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线性层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自动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加上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E5E2CE-1E78-F39B-F29C-5F194BAB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36" y="6315829"/>
                <a:ext cx="3975447" cy="276999"/>
              </a:xfrm>
              <a:prstGeom prst="rect">
                <a:avLst/>
              </a:prstGeom>
              <a:blipFill>
                <a:blip r:embed="rId16"/>
                <a:stretch>
                  <a:fillRect l="-1274" t="-8696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5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75EBAA1-AB74-38BF-7F0C-84558E01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72" y="1490069"/>
            <a:ext cx="5702300" cy="256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S3.2.2: </a:t>
            </a:r>
            <a:r>
              <a:rPr kumimoji="1" lang="zh-CN" altLang="en-US" dirty="0"/>
              <a:t> 分类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D07F142-EE42-97BB-81AD-8CF83CE78A0B}"/>
              </a:ext>
            </a:extLst>
          </p:cNvPr>
          <p:cNvCxnSpPr/>
          <p:nvPr/>
        </p:nvCxnSpPr>
        <p:spPr>
          <a:xfrm>
            <a:off x="1351386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88D0082-0E27-95D8-CCE6-6F3380FFE069}"/>
              </a:ext>
            </a:extLst>
          </p:cNvPr>
          <p:cNvCxnSpPr/>
          <p:nvPr/>
        </p:nvCxnSpPr>
        <p:spPr>
          <a:xfrm>
            <a:off x="1974433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F980D1B-00DB-307B-2944-BEAB4D830819}"/>
              </a:ext>
            </a:extLst>
          </p:cNvPr>
          <p:cNvSpPr txBox="1"/>
          <p:nvPr/>
        </p:nvSpPr>
        <p:spPr>
          <a:xfrm>
            <a:off x="928221" y="1564873"/>
            <a:ext cx="737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这样重复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后的输出矩阵为：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33EAC3-99DE-642F-F0F9-3C197187F6A5}"/>
                  </a:ext>
                </a:extLst>
              </p:cNvPr>
              <p:cNvSpPr txBox="1"/>
              <p:nvPr/>
            </p:nvSpPr>
            <p:spPr>
              <a:xfrm>
                <a:off x="2161286" y="2613687"/>
                <a:ext cx="2497350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33EAC3-99DE-642F-F0F9-3C197187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86" y="2613687"/>
                <a:ext cx="2497350" cy="318164"/>
              </a:xfrm>
              <a:prstGeom prst="rect">
                <a:avLst/>
              </a:prstGeom>
              <a:blipFill>
                <a:blip r:embed="rId3"/>
                <a:stretch>
                  <a:fillRect l="-2030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AF67D35-E720-4FCA-9393-B82916C12B50}"/>
              </a:ext>
            </a:extLst>
          </p:cNvPr>
          <p:cNvSpPr txBox="1"/>
          <p:nvPr/>
        </p:nvSpPr>
        <p:spPr>
          <a:xfrm>
            <a:off x="928221" y="4384323"/>
            <a:ext cx="1025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选择将输出的*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连接一个分类的全连接层后，使用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函数分类，可以得出交叉熵并且采取</a:t>
            </a:r>
            <a:r>
              <a:rPr kumimoji="1" lang="zh-CN" altLang="en-US" dirty="0">
                <a:solidFill>
                  <a:srgbClr val="FF0000"/>
                </a:solidFill>
              </a:rPr>
              <a:t>反向</a:t>
            </a:r>
            <a:r>
              <a:rPr kumimoji="1" lang="zh-CN" altLang="en-US" dirty="0"/>
              <a:t>传播更换参数梯度。</a:t>
            </a:r>
          </a:p>
        </p:txBody>
      </p:sp>
    </p:spTree>
    <p:extLst>
      <p:ext uri="{BB962C8B-B14F-4D97-AF65-F5344CB8AC3E}">
        <p14:creationId xmlns:p14="http://schemas.microsoft.com/office/powerpoint/2010/main" val="3094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4BBA6F-4BE5-033F-463E-C11CA1BA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81" y="857151"/>
            <a:ext cx="8029211" cy="426348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F0C018B-77CE-A4BE-0F90-FE413800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-2516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7749A9-FB70-D191-9FFF-DE68DFD89BBB}"/>
              </a:ext>
            </a:extLst>
          </p:cNvPr>
          <p:cNvSpPr/>
          <p:nvPr/>
        </p:nvSpPr>
        <p:spPr>
          <a:xfrm>
            <a:off x="2265680" y="3332480"/>
            <a:ext cx="1188720" cy="149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424782-78D5-5297-756E-19C75F392BB4}"/>
              </a:ext>
            </a:extLst>
          </p:cNvPr>
          <p:cNvSpPr txBox="1"/>
          <p:nvPr/>
        </p:nvSpPr>
        <p:spPr>
          <a:xfrm>
            <a:off x="1550420" y="3069213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432FF"/>
                </a:solidFill>
              </a:rPr>
              <a:t>Step 1:</a:t>
            </a:r>
            <a:endParaRPr kumimoji="1" lang="zh-CN" altLang="en-US" sz="1400" dirty="0">
              <a:solidFill>
                <a:srgbClr val="0432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EC1D5-2EE4-6690-F8B9-D34C39D1DE26}"/>
              </a:ext>
            </a:extLst>
          </p:cNvPr>
          <p:cNvSpPr txBox="1"/>
          <p:nvPr/>
        </p:nvSpPr>
        <p:spPr>
          <a:xfrm>
            <a:off x="4898926" y="226830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432FF"/>
                </a:solidFill>
              </a:rPr>
              <a:t>Step 2:</a:t>
            </a:r>
            <a:endParaRPr kumimoji="1" lang="zh-CN" altLang="en-US" sz="1400" dirty="0">
              <a:solidFill>
                <a:srgbClr val="0432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044C64-60B3-6A50-64BF-2295A33CE1B1}"/>
              </a:ext>
            </a:extLst>
          </p:cNvPr>
          <p:cNvSpPr txBox="1"/>
          <p:nvPr/>
        </p:nvSpPr>
        <p:spPr>
          <a:xfrm>
            <a:off x="2502410" y="1322686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432FF"/>
                </a:solidFill>
              </a:rPr>
              <a:t>Step 3:</a:t>
            </a:r>
            <a:endParaRPr kumimoji="1" lang="zh-CN" alt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5FC3B0-16B4-2234-A474-90C8890B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"/>
            <a:ext cx="301752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流程示意图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843685" y="140588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S1: </a:t>
            </a:r>
            <a:r>
              <a:rPr kumimoji="1" lang="zh-CN" altLang="en-US" dirty="0"/>
              <a:t>图像 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 处理，线性连接层投影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465C11-8212-3E74-93ED-2F743F0A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76" y="153817"/>
            <a:ext cx="2106247" cy="2037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447C5-D288-42F7-6860-83CF2F58F878}"/>
                  </a:ext>
                </a:extLst>
              </p:cNvPr>
              <p:cNvSpPr txBox="1"/>
              <p:nvPr/>
            </p:nvSpPr>
            <p:spPr>
              <a:xfrm>
                <a:off x="907197" y="1919170"/>
                <a:ext cx="9475293" cy="1526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zh-CN" altLang="en-US" dirty="0"/>
                  <a:t>将图片大小为通道为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𝑟𝑔𝑏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的图片进行</a:t>
                </a:r>
                <a:r>
                  <a:rPr kumimoji="1" lang="en-US" altLang="zh-CN" dirty="0"/>
                  <a:t>patch</a:t>
                </a:r>
                <a:r>
                  <a:rPr kumimoji="1" lang="zh-CN" altLang="en-US" dirty="0"/>
                  <a:t>分割，形成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个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𝑟𝑔𝑏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大小的子图片。</a:t>
                </a:r>
                <a:endParaRPr kumimoji="1" lang="en-US" altLang="zh-CN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zh-CN" altLang="en-US" dirty="0"/>
                  <a:t>将每个长度为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𝑟𝑔𝑏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的子图片，进行线性拉长一维的向量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𝑟𝑔𝑏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kumimoji="1" lang="zh-CN" altLang="en-US" dirty="0"/>
                  <a:t>，进行线性连接层变换成一个长度为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的一维输入向量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447C5-D288-42F7-6860-83CF2F58F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7" y="1919170"/>
                <a:ext cx="9475293" cy="1526059"/>
              </a:xfrm>
              <a:prstGeom prst="rect">
                <a:avLst/>
              </a:prstGeom>
              <a:blipFill>
                <a:blip r:embed="rId3"/>
                <a:stretch>
                  <a:fillRect l="-402" r="-402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图片 95">
            <a:extLst>
              <a:ext uri="{FF2B5EF4-FFF2-40B4-BE49-F238E27FC236}">
                <a16:creationId xmlns:a16="http://schemas.microsoft.com/office/drawing/2014/main" id="{E520A155-6B11-3D39-CEDB-15B3A3BF3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697" y="4301147"/>
            <a:ext cx="1008795" cy="896707"/>
          </a:xfrm>
          <a:prstGeom prst="rect">
            <a:avLst/>
          </a:prstGeom>
        </p:spPr>
      </p:pic>
      <p:sp>
        <p:nvSpPr>
          <p:cNvPr id="97" name="右箭头 96">
            <a:extLst>
              <a:ext uri="{FF2B5EF4-FFF2-40B4-BE49-F238E27FC236}">
                <a16:creationId xmlns:a16="http://schemas.microsoft.com/office/drawing/2014/main" id="{830F64C3-E46F-4AEF-4B5B-A5F0C6494EE1}"/>
              </a:ext>
            </a:extLst>
          </p:cNvPr>
          <p:cNvSpPr/>
          <p:nvPr/>
        </p:nvSpPr>
        <p:spPr>
          <a:xfrm>
            <a:off x="3282587" y="4518872"/>
            <a:ext cx="50097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83F6B21-8B96-7E58-F92B-6ACB35D163F2}"/>
              </a:ext>
            </a:extLst>
          </p:cNvPr>
          <p:cNvGrpSpPr/>
          <p:nvPr/>
        </p:nvGrpSpPr>
        <p:grpSpPr>
          <a:xfrm>
            <a:off x="3919460" y="3390505"/>
            <a:ext cx="2518103" cy="3467495"/>
            <a:chOff x="1642596" y="583895"/>
            <a:chExt cx="2436271" cy="3781655"/>
          </a:xfrm>
        </p:grpSpPr>
        <p:sp>
          <p:nvSpPr>
            <p:cNvPr id="103" name="矩形: 圆角 20">
              <a:extLst>
                <a:ext uri="{FF2B5EF4-FFF2-40B4-BE49-F238E27FC236}">
                  <a16:creationId xmlns:a16="http://schemas.microsoft.com/office/drawing/2014/main" id="{8CAC6580-883C-3A61-8DD3-10A746E13506}"/>
                </a:ext>
              </a:extLst>
            </p:cNvPr>
            <p:cNvSpPr/>
            <p:nvPr/>
          </p:nvSpPr>
          <p:spPr>
            <a:xfrm>
              <a:off x="1642596" y="583895"/>
              <a:ext cx="647700" cy="3781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D18ABAB-A1DF-6FFC-2697-7AA0A805A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72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0</a:t>
              </a:r>
              <a:endParaRPr kumimoji="1" lang="zh-CN" altLang="en-US" sz="1400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BB29430-B413-B021-94E0-692DAC8CE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1647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3A7179B-7D78-0801-ED8F-632040650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B96F481-E1F8-66EE-25F8-E31D63871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3</a:t>
              </a:r>
              <a:endParaRPr kumimoji="1" lang="zh-CN" altLang="en-US" sz="1400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89A70AF-48E2-59BA-C110-B4DBC5FDA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4</a:t>
              </a:r>
              <a:endParaRPr kumimoji="1" lang="zh-CN" altLang="en-US" sz="1400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0C809A1-CC40-C0C3-7720-13F55054E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5</a:t>
              </a:r>
              <a:endParaRPr kumimoji="1" lang="zh-CN" altLang="en-US" sz="1400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5D71B0C-C668-E2E4-7701-531B3C434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6</a:t>
              </a:r>
              <a:endParaRPr kumimoji="1" lang="zh-CN" altLang="en-US" sz="1400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19AAFD8-D27B-BD48-EB21-89D98B634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7</a:t>
              </a:r>
              <a:endParaRPr kumimoji="1" lang="zh-CN" altLang="en-US" sz="14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1737B7E-D6B7-1514-7FA5-2A4F0B8E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8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4C7DD389-8E34-39E9-A92D-5B7E8668B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00000" y="3960000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4C7DD389-8E34-39E9-A92D-5B7E8668BD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00" y="3960000"/>
                  <a:ext cx="288000" cy="28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07D66B41-87F5-37CC-E533-A9F44033E650}"/>
                </a:ext>
              </a:extLst>
            </p:cNvPr>
            <p:cNvGrpSpPr/>
            <p:nvPr/>
          </p:nvGrpSpPr>
          <p:grpSpPr>
            <a:xfrm>
              <a:off x="3431167" y="1403448"/>
              <a:ext cx="647700" cy="2249847"/>
              <a:chOff x="3420150" y="1179153"/>
              <a:chExt cx="647700" cy="2249847"/>
            </a:xfrm>
          </p:grpSpPr>
          <p:sp>
            <p:nvSpPr>
              <p:cNvPr id="180" name="矩形: 圆角 20">
                <a:extLst>
                  <a:ext uri="{FF2B5EF4-FFF2-40B4-BE49-F238E27FC236}">
                    <a16:creationId xmlns:a16="http://schemas.microsoft.com/office/drawing/2014/main" id="{441ECC34-F5A8-AC01-8A51-3A36C531857A}"/>
                  </a:ext>
                </a:extLst>
              </p:cNvPr>
              <p:cNvSpPr/>
              <p:nvPr/>
            </p:nvSpPr>
            <p:spPr>
              <a:xfrm>
                <a:off x="3420150" y="1179153"/>
                <a:ext cx="647700" cy="224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38D2CE76-1135-9275-2039-95629A118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000" y="1260000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0</a:t>
                </a:r>
                <a:endParaRPr kumimoji="1" lang="zh-CN" altLang="en-US" sz="1400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A421A15E-B702-9F09-EFE8-85D20D826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000" y="1620000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1</a:t>
                </a:r>
                <a:endParaRPr kumimoji="1" lang="zh-CN" altLang="en-US" sz="1400" dirty="0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3F930DC-7CEA-3B7A-01CE-9F823E87B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000" y="1980000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2</a:t>
                </a:r>
                <a:endParaRPr kumimoji="1" lang="zh-CN" altLang="en-US" sz="1400" dirty="0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E8D8BA34-1DE4-F09E-9F80-5E6BE45D3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000" y="2340000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3</a:t>
                </a:r>
                <a:endParaRPr kumimoji="1" lang="zh-CN" altLang="en-US" sz="1400" dirty="0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BECF803E-8660-BBF1-316B-51DB6D370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0000" y="2700000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4</a:t>
                </a:r>
                <a:endParaRPr kumimoji="1"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77D62987-B733-CBE7-E57E-8F9554B877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00000" y="3060000"/>
                    <a:ext cx="288000" cy="28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77D62987-B733-CBE7-E57E-8F9554B87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000" y="3060000"/>
                    <a:ext cx="288000" cy="288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7ACA151B-363C-5E4E-A41B-1F25A491D956}"/>
                </a:ext>
              </a:extLst>
            </p:cNvPr>
            <p:cNvCxnSpPr>
              <a:stCxn id="104" idx="6"/>
              <a:endCxn id="181" idx="2"/>
            </p:cNvCxnSpPr>
            <p:nvPr/>
          </p:nvCxnSpPr>
          <p:spPr>
            <a:xfrm>
              <a:off x="2088000" y="864000"/>
              <a:ext cx="1523017" cy="7642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B78CC978-AF7A-789B-8479-E85210012743}"/>
                </a:ext>
              </a:extLst>
            </p:cNvPr>
            <p:cNvCxnSpPr>
              <a:cxnSpLocks/>
              <a:stCxn id="105" idx="6"/>
              <a:endCxn id="181" idx="2"/>
            </p:cNvCxnSpPr>
            <p:nvPr/>
          </p:nvCxnSpPr>
          <p:spPr>
            <a:xfrm>
              <a:off x="2088000" y="1225647"/>
              <a:ext cx="1523017" cy="4026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6DA13270-9085-C51C-03CE-8854F168E3F4}"/>
                </a:ext>
              </a:extLst>
            </p:cNvPr>
            <p:cNvCxnSpPr>
              <a:cxnSpLocks/>
              <a:stCxn id="106" idx="6"/>
              <a:endCxn id="181" idx="2"/>
            </p:cNvCxnSpPr>
            <p:nvPr/>
          </p:nvCxnSpPr>
          <p:spPr>
            <a:xfrm>
              <a:off x="2088000" y="1584000"/>
              <a:ext cx="1523017" cy="442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7A8A3B2B-ED1E-D8B4-7CF7-8659088C7EB8}"/>
                </a:ext>
              </a:extLst>
            </p:cNvPr>
            <p:cNvCxnSpPr>
              <a:cxnSpLocks/>
              <a:stCxn id="107" idx="6"/>
              <a:endCxn id="181" idx="2"/>
            </p:cNvCxnSpPr>
            <p:nvPr/>
          </p:nvCxnSpPr>
          <p:spPr>
            <a:xfrm flipV="1">
              <a:off x="2088000" y="1628295"/>
              <a:ext cx="1523017" cy="31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D0167FDB-8054-85B5-A689-F0C42E63F470}"/>
                </a:ext>
              </a:extLst>
            </p:cNvPr>
            <p:cNvCxnSpPr>
              <a:cxnSpLocks/>
              <a:stCxn id="108" idx="6"/>
              <a:endCxn id="181" idx="2"/>
            </p:cNvCxnSpPr>
            <p:nvPr/>
          </p:nvCxnSpPr>
          <p:spPr>
            <a:xfrm flipV="1">
              <a:off x="2088000" y="1628295"/>
              <a:ext cx="1523017" cy="67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1013BFD2-D4BD-746D-8859-06A5A2C47AF1}"/>
                </a:ext>
              </a:extLst>
            </p:cNvPr>
            <p:cNvCxnSpPr>
              <a:cxnSpLocks/>
              <a:stCxn id="109" idx="6"/>
              <a:endCxn id="181" idx="2"/>
            </p:cNvCxnSpPr>
            <p:nvPr/>
          </p:nvCxnSpPr>
          <p:spPr>
            <a:xfrm flipV="1">
              <a:off x="2088000" y="1628295"/>
              <a:ext cx="1523017" cy="103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3B115614-EEE2-6774-94B9-566162341265}"/>
                </a:ext>
              </a:extLst>
            </p:cNvPr>
            <p:cNvCxnSpPr>
              <a:cxnSpLocks/>
              <a:stCxn id="110" idx="6"/>
            </p:cNvCxnSpPr>
            <p:nvPr/>
          </p:nvCxnSpPr>
          <p:spPr>
            <a:xfrm flipV="1">
              <a:off x="2088000" y="1628295"/>
              <a:ext cx="1523017" cy="139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1DFBE1E6-A6FE-EB0A-3F68-3FEF5BE0533D}"/>
                </a:ext>
              </a:extLst>
            </p:cNvPr>
            <p:cNvCxnSpPr>
              <a:cxnSpLocks/>
              <a:stCxn id="111" idx="6"/>
              <a:endCxn id="181" idx="2"/>
            </p:cNvCxnSpPr>
            <p:nvPr/>
          </p:nvCxnSpPr>
          <p:spPr>
            <a:xfrm flipV="1">
              <a:off x="2088000" y="1628295"/>
              <a:ext cx="1523017" cy="175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31AEA997-EE05-5067-E7D5-B25AD72E3AC5}"/>
                </a:ext>
              </a:extLst>
            </p:cNvPr>
            <p:cNvCxnSpPr>
              <a:cxnSpLocks/>
              <a:stCxn id="112" idx="6"/>
              <a:endCxn id="181" idx="2"/>
            </p:cNvCxnSpPr>
            <p:nvPr/>
          </p:nvCxnSpPr>
          <p:spPr>
            <a:xfrm flipV="1">
              <a:off x="2088000" y="1628295"/>
              <a:ext cx="1523017" cy="211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6652D454-F574-586C-05CF-91A623793B67}"/>
                </a:ext>
              </a:extLst>
            </p:cNvPr>
            <p:cNvCxnSpPr>
              <a:cxnSpLocks/>
              <a:stCxn id="113" idx="6"/>
              <a:endCxn id="181" idx="2"/>
            </p:cNvCxnSpPr>
            <p:nvPr/>
          </p:nvCxnSpPr>
          <p:spPr>
            <a:xfrm flipV="1">
              <a:off x="2088000" y="1628295"/>
              <a:ext cx="1523017" cy="2475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3383E31-6AAF-9FC1-C532-B156CC16F522}"/>
                </a:ext>
              </a:extLst>
            </p:cNvPr>
            <p:cNvGrpSpPr/>
            <p:nvPr/>
          </p:nvGrpSpPr>
          <p:grpSpPr>
            <a:xfrm>
              <a:off x="2088000" y="864000"/>
              <a:ext cx="1523017" cy="3240000"/>
              <a:chOff x="2088000" y="864000"/>
              <a:chExt cx="1523017" cy="3240000"/>
            </a:xfrm>
          </p:grpSpPr>
          <p:cxnSp>
            <p:nvCxnSpPr>
              <p:cNvPr id="170" name="直线连接符 169">
                <a:extLst>
                  <a:ext uri="{FF2B5EF4-FFF2-40B4-BE49-F238E27FC236}">
                    <a16:creationId xmlns:a16="http://schemas.microsoft.com/office/drawing/2014/main" id="{C9D4D165-4124-9D08-19D0-7D46277C70F3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2088000" y="864000"/>
                <a:ext cx="1523017" cy="112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>
                <a:extLst>
                  <a:ext uri="{FF2B5EF4-FFF2-40B4-BE49-F238E27FC236}">
                    <a16:creationId xmlns:a16="http://schemas.microsoft.com/office/drawing/2014/main" id="{C849DBA2-5796-DA5F-B52E-3BFBA5B20792}"/>
                  </a:ext>
                </a:extLst>
              </p:cNvPr>
              <p:cNvCxnSpPr>
                <a:cxnSpLocks/>
                <a:stCxn id="105" idx="6"/>
                <a:endCxn id="182" idx="2"/>
              </p:cNvCxnSpPr>
              <p:nvPr/>
            </p:nvCxnSpPr>
            <p:spPr>
              <a:xfrm>
                <a:off x="2088000" y="1225647"/>
                <a:ext cx="1523017" cy="7626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线连接符 171">
                <a:extLst>
                  <a:ext uri="{FF2B5EF4-FFF2-40B4-BE49-F238E27FC236}">
                    <a16:creationId xmlns:a16="http://schemas.microsoft.com/office/drawing/2014/main" id="{846C8443-5E38-7573-0B0C-79F7DDC68277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2099223" y="1584000"/>
                <a:ext cx="1511794" cy="40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线连接符 172">
                <a:extLst>
                  <a:ext uri="{FF2B5EF4-FFF2-40B4-BE49-F238E27FC236}">
                    <a16:creationId xmlns:a16="http://schemas.microsoft.com/office/drawing/2014/main" id="{EEF33C2F-1C61-0ED6-62CA-28AD6C989071}"/>
                  </a:ext>
                </a:extLst>
              </p:cNvPr>
              <p:cNvCxnSpPr>
                <a:cxnSpLocks/>
                <a:stCxn id="107" idx="6"/>
                <a:endCxn id="182" idx="2"/>
              </p:cNvCxnSpPr>
              <p:nvPr/>
            </p:nvCxnSpPr>
            <p:spPr>
              <a:xfrm>
                <a:off x="2088000" y="1944000"/>
                <a:ext cx="1523017" cy="4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线连接符 173">
                <a:extLst>
                  <a:ext uri="{FF2B5EF4-FFF2-40B4-BE49-F238E27FC236}">
                    <a16:creationId xmlns:a16="http://schemas.microsoft.com/office/drawing/2014/main" id="{BE80512E-571A-C0B3-242A-5009B93BDC93}"/>
                  </a:ext>
                </a:extLst>
              </p:cNvPr>
              <p:cNvCxnSpPr>
                <a:cxnSpLocks/>
                <a:stCxn id="108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3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线连接符 174">
                <a:extLst>
                  <a:ext uri="{FF2B5EF4-FFF2-40B4-BE49-F238E27FC236}">
                    <a16:creationId xmlns:a16="http://schemas.microsoft.com/office/drawing/2014/main" id="{D8ED9129-EBD8-1444-DC16-F483D5F85F71}"/>
                  </a:ext>
                </a:extLst>
              </p:cNvPr>
              <p:cNvCxnSpPr>
                <a:cxnSpLocks/>
                <a:stCxn id="109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67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线连接符 175">
                <a:extLst>
                  <a:ext uri="{FF2B5EF4-FFF2-40B4-BE49-F238E27FC236}">
                    <a16:creationId xmlns:a16="http://schemas.microsoft.com/office/drawing/2014/main" id="{335447F5-66CA-0E24-FE03-53CB6126B566}"/>
                  </a:ext>
                </a:extLst>
              </p:cNvPr>
              <p:cNvCxnSpPr>
                <a:cxnSpLocks/>
                <a:stCxn id="110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103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线连接符 176">
                <a:extLst>
                  <a:ext uri="{FF2B5EF4-FFF2-40B4-BE49-F238E27FC236}">
                    <a16:creationId xmlns:a16="http://schemas.microsoft.com/office/drawing/2014/main" id="{9CD4300B-AA8D-E95D-FB47-96B30179F04D}"/>
                  </a:ext>
                </a:extLst>
              </p:cNvPr>
              <p:cNvCxnSpPr>
                <a:cxnSpLocks/>
                <a:stCxn id="111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139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线连接符 177">
                <a:extLst>
                  <a:ext uri="{FF2B5EF4-FFF2-40B4-BE49-F238E27FC236}">
                    <a16:creationId xmlns:a16="http://schemas.microsoft.com/office/drawing/2014/main" id="{505A98B8-DA8A-4D81-0F80-5E8EED88C736}"/>
                  </a:ext>
                </a:extLst>
              </p:cNvPr>
              <p:cNvCxnSpPr>
                <a:cxnSpLocks/>
                <a:stCxn id="112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175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>
                <a:extLst>
                  <a:ext uri="{FF2B5EF4-FFF2-40B4-BE49-F238E27FC236}">
                    <a16:creationId xmlns:a16="http://schemas.microsoft.com/office/drawing/2014/main" id="{214EF884-68BA-4916-269F-1EC29340AED6}"/>
                  </a:ext>
                </a:extLst>
              </p:cNvPr>
              <p:cNvCxnSpPr>
                <a:cxnSpLocks/>
                <a:stCxn id="113" idx="6"/>
                <a:endCxn id="182" idx="2"/>
              </p:cNvCxnSpPr>
              <p:nvPr/>
            </p:nvCxnSpPr>
            <p:spPr>
              <a:xfrm flipV="1">
                <a:off x="2088000" y="1988295"/>
                <a:ext cx="1523017" cy="21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8204348-C822-64D5-5D6B-C4BABAA8DB9D}"/>
                </a:ext>
              </a:extLst>
            </p:cNvPr>
            <p:cNvGrpSpPr/>
            <p:nvPr/>
          </p:nvGrpSpPr>
          <p:grpSpPr>
            <a:xfrm>
              <a:off x="2087999" y="864000"/>
              <a:ext cx="1523017" cy="3241647"/>
              <a:chOff x="2088000" y="502353"/>
              <a:chExt cx="1523017" cy="3241647"/>
            </a:xfrm>
          </p:grpSpPr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02EA795D-8E1B-2103-1ACE-C02467C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864000"/>
                <a:ext cx="1523017" cy="112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BFF3F1F5-4626-59D4-30E3-CF277A262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225647"/>
                <a:ext cx="1523017" cy="7626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线连接符 161">
                <a:extLst>
                  <a:ext uri="{FF2B5EF4-FFF2-40B4-BE49-F238E27FC236}">
                    <a16:creationId xmlns:a16="http://schemas.microsoft.com/office/drawing/2014/main" id="{FB32118B-D228-DA28-91BB-773CAFB9E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23" y="1584000"/>
                <a:ext cx="1511794" cy="40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5A5B2F92-B5FB-83BB-8CC5-AEDCC0ADC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944000"/>
                <a:ext cx="1523017" cy="4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3E476D5A-CF1D-E94D-66F1-6DDA16EFC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3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78083277-6FAF-4CC5-82DE-94875E7A1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67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线连接符 165">
                <a:extLst>
                  <a:ext uri="{FF2B5EF4-FFF2-40B4-BE49-F238E27FC236}">
                    <a16:creationId xmlns:a16="http://schemas.microsoft.com/office/drawing/2014/main" id="{8D1716C2-1A09-A952-D8CB-7C2753029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103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>
                <a:extLst>
                  <a:ext uri="{FF2B5EF4-FFF2-40B4-BE49-F238E27FC236}">
                    <a16:creationId xmlns:a16="http://schemas.microsoft.com/office/drawing/2014/main" id="{CCF009CB-8297-F405-B2F4-AEA9634F2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139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>
                <a:extLst>
                  <a:ext uri="{FF2B5EF4-FFF2-40B4-BE49-F238E27FC236}">
                    <a16:creationId xmlns:a16="http://schemas.microsoft.com/office/drawing/2014/main" id="{6FC8741F-07DC-1A11-566E-8219C8452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175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>
                <a:extLst>
                  <a:ext uri="{FF2B5EF4-FFF2-40B4-BE49-F238E27FC236}">
                    <a16:creationId xmlns:a16="http://schemas.microsoft.com/office/drawing/2014/main" id="{11FAC36E-1C4E-E240-A4F2-40DD462CCE3B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2088001" y="502353"/>
                <a:ext cx="1523016" cy="14859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79BF68-36F5-689F-D531-EE74D4D79770}"/>
                </a:ext>
              </a:extLst>
            </p:cNvPr>
            <p:cNvGrpSpPr/>
            <p:nvPr/>
          </p:nvGrpSpPr>
          <p:grpSpPr>
            <a:xfrm>
              <a:off x="2082388" y="864000"/>
              <a:ext cx="1555745" cy="3242338"/>
              <a:chOff x="2088000" y="141662"/>
              <a:chExt cx="1555745" cy="3242338"/>
            </a:xfrm>
          </p:grpSpPr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EA77AECF-779F-1AE5-B633-CD93CF185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864000"/>
                <a:ext cx="1523017" cy="112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CE840326-15F5-AF17-FEF6-96A50136C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225647"/>
                <a:ext cx="1523017" cy="7626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7E64E22A-7044-47CA-D6FF-C718B441E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23" y="1584000"/>
                <a:ext cx="1511794" cy="40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0A035CD8-787F-4F15-D9D7-1CE074618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944000"/>
                <a:ext cx="1523017" cy="4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8282E519-ACCB-6C7F-DBEA-8A39F4292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3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22010637-BDBD-77B1-8B86-D33F7567A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67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38014095-BDFF-632F-E9A5-3CDFBC193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103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18BA1D78-6F5E-7C83-F4A4-E6454B5E65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139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连接符 157">
                <a:extLst>
                  <a:ext uri="{FF2B5EF4-FFF2-40B4-BE49-F238E27FC236}">
                    <a16:creationId xmlns:a16="http://schemas.microsoft.com/office/drawing/2014/main" id="{7D9D0921-6C6B-73E2-9A04-3161975402F6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2093612" y="141662"/>
                <a:ext cx="1517405" cy="184663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EF558C61-37B0-B480-CA49-BAD2F735A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729" y="604414"/>
                <a:ext cx="1523016" cy="14859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6DECCA8B-61B6-7240-D11D-A31F6A755B20}"/>
                </a:ext>
              </a:extLst>
            </p:cNvPr>
            <p:cNvGrpSpPr/>
            <p:nvPr/>
          </p:nvGrpSpPr>
          <p:grpSpPr>
            <a:xfrm>
              <a:off x="2088000" y="864000"/>
              <a:ext cx="1525821" cy="3248849"/>
              <a:chOff x="2085196" y="-224849"/>
              <a:chExt cx="1525821" cy="3248849"/>
            </a:xfrm>
          </p:grpSpPr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D16E6D5A-5273-1868-6479-EE5E80C2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864000"/>
                <a:ext cx="1523017" cy="112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DAA04D7D-AB39-7F71-2324-10BB95400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225647"/>
                <a:ext cx="1523017" cy="7626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2434CB1A-5D87-CCB2-24FC-1E4E88848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23" y="1584000"/>
                <a:ext cx="1511794" cy="40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DBE7808-798B-1EF8-D36C-8EA673C65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944000"/>
                <a:ext cx="1523017" cy="4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AC4631DB-2747-2BBF-E2EA-71F1737C1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3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连接符 144">
                <a:extLst>
                  <a:ext uri="{FF2B5EF4-FFF2-40B4-BE49-F238E27FC236}">
                    <a16:creationId xmlns:a16="http://schemas.microsoft.com/office/drawing/2014/main" id="{77AC9C7A-722A-E9A2-2D81-9C6E82ED2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67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连接符 145">
                <a:extLst>
                  <a:ext uri="{FF2B5EF4-FFF2-40B4-BE49-F238E27FC236}">
                    <a16:creationId xmlns:a16="http://schemas.microsoft.com/office/drawing/2014/main" id="{2BD374FF-67FC-7D9D-D547-8087E12AA170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 flipV="1">
                <a:off x="2088000" y="1979446"/>
                <a:ext cx="1520213" cy="10445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连接符 146">
                <a:extLst>
                  <a:ext uri="{FF2B5EF4-FFF2-40B4-BE49-F238E27FC236}">
                    <a16:creationId xmlns:a16="http://schemas.microsoft.com/office/drawing/2014/main" id="{8177CD55-FD49-288B-F1C6-7AB7A8FA6DC1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2085196" y="-224849"/>
                <a:ext cx="1525821" cy="221314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连接符 147">
                <a:extLst>
                  <a:ext uri="{FF2B5EF4-FFF2-40B4-BE49-F238E27FC236}">
                    <a16:creationId xmlns:a16="http://schemas.microsoft.com/office/drawing/2014/main" id="{D1D9BD28-FE7A-7845-F37E-CE1560D5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612" y="141662"/>
                <a:ext cx="1517405" cy="184663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FCEFDF5F-5528-867B-4E95-C0619C17F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1" y="502353"/>
                <a:ext cx="1523016" cy="14859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B5AC18B9-7D34-F357-4929-1541CB23863D}"/>
                </a:ext>
              </a:extLst>
            </p:cNvPr>
            <p:cNvGrpSpPr/>
            <p:nvPr/>
          </p:nvGrpSpPr>
          <p:grpSpPr>
            <a:xfrm>
              <a:off x="2083346" y="864000"/>
              <a:ext cx="1525821" cy="3247514"/>
              <a:chOff x="2085196" y="-583514"/>
              <a:chExt cx="1525821" cy="3247514"/>
            </a:xfrm>
          </p:grpSpPr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0B45E5BD-6487-6F0C-FD5D-CBAA5997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864000"/>
                <a:ext cx="1523017" cy="112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59A97869-FC29-740B-F8E0-B3137E7EF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225647"/>
                <a:ext cx="1523017" cy="7626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1F8FF8A8-34FB-2E49-CBBE-A46964A1F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23" y="1584000"/>
                <a:ext cx="1511794" cy="40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09755D26-1A07-52D0-8902-88FB51EA4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0" y="1944000"/>
                <a:ext cx="1523017" cy="44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C3EF8187-9FC9-D152-34AF-AD4BD78B4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31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C2C44405-EF75-69DB-E998-BAB70A7EF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00" y="1988295"/>
                <a:ext cx="1523017" cy="6757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0EAD242B-A675-8157-2943-B2B7F08DC875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2089850" y="-583514"/>
                <a:ext cx="1518363" cy="25629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6847B074-5F27-6B70-01DA-21437E145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196" y="-224849"/>
                <a:ext cx="1525821" cy="221314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D69BD15E-FF46-62C4-7893-C691B4591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612" y="141662"/>
                <a:ext cx="1517405" cy="184663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>
                <a:extLst>
                  <a:ext uri="{FF2B5EF4-FFF2-40B4-BE49-F238E27FC236}">
                    <a16:creationId xmlns:a16="http://schemas.microsoft.com/office/drawing/2014/main" id="{55161CD9-2944-37BF-26C6-626267A4F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001" y="502353"/>
                <a:ext cx="1523016" cy="14859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E911B74-66BA-B965-BDFF-C09BED0BC973}"/>
                  </a:ext>
                </a:extLst>
              </p:cNvPr>
              <p:cNvSpPr txBox="1"/>
              <p:nvPr/>
            </p:nvSpPr>
            <p:spPr>
              <a:xfrm>
                <a:off x="6734885" y="3369664"/>
                <a:ext cx="4830617" cy="682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𝑟𝑔𝑏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𝑟𝑔𝑏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E911B74-66BA-B965-BDFF-C09BED0B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885" y="3369664"/>
                <a:ext cx="4830617" cy="682110"/>
              </a:xfrm>
              <a:prstGeom prst="rect">
                <a:avLst/>
              </a:prstGeom>
              <a:blipFill>
                <a:blip r:embed="rId7"/>
                <a:stretch>
                  <a:fillRect l="-525" r="-1050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2969E75A-863F-43D1-9CF7-3F3472D07A59}"/>
              </a:ext>
            </a:extLst>
          </p:cNvPr>
          <p:cNvGrpSpPr/>
          <p:nvPr/>
        </p:nvGrpSpPr>
        <p:grpSpPr>
          <a:xfrm>
            <a:off x="6706912" y="3628168"/>
            <a:ext cx="3942129" cy="3089262"/>
            <a:chOff x="6706912" y="3628168"/>
            <a:chExt cx="3942129" cy="3089262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A04269F9-8E7A-A899-1445-1C308064E36B}"/>
                </a:ext>
              </a:extLst>
            </p:cNvPr>
            <p:cNvGrpSpPr/>
            <p:nvPr/>
          </p:nvGrpSpPr>
          <p:grpSpPr>
            <a:xfrm>
              <a:off x="7029915" y="4070566"/>
              <a:ext cx="3619126" cy="2646864"/>
              <a:chOff x="7029915" y="4070566"/>
              <a:chExt cx="3619126" cy="2646864"/>
            </a:xfrm>
          </p:grpSpPr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6A1D2C64-0A0C-2A93-89F2-2858E70CD143}"/>
                  </a:ext>
                </a:extLst>
              </p:cNvPr>
              <p:cNvGrpSpPr/>
              <p:nvPr/>
            </p:nvGrpSpPr>
            <p:grpSpPr>
              <a:xfrm>
                <a:off x="7029915" y="4070566"/>
                <a:ext cx="3619126" cy="2646864"/>
                <a:chOff x="6400098" y="4103351"/>
                <a:chExt cx="3619126" cy="2646864"/>
              </a:xfrm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168CC6AE-6D59-C140-2955-8B92B5513EA2}"/>
                    </a:ext>
                  </a:extLst>
                </p:cNvPr>
                <p:cNvSpPr/>
                <p:nvPr/>
              </p:nvSpPr>
              <p:spPr>
                <a:xfrm>
                  <a:off x="7511969" y="4810273"/>
                  <a:ext cx="1886674" cy="1939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41769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highlight>
                      <a:srgbClr val="808080"/>
                    </a:highlight>
                  </a:endParaRPr>
                </a:p>
              </p:txBody>
            </p:sp>
            <p:cxnSp>
              <p:nvCxnSpPr>
                <p:cNvPr id="190" name="直线连接符 189">
                  <a:extLst>
                    <a:ext uri="{FF2B5EF4-FFF2-40B4-BE49-F238E27FC236}">
                      <a16:creationId xmlns:a16="http://schemas.microsoft.com/office/drawing/2014/main" id="{7047AF68-592F-EF3D-377D-89808B6B266F}"/>
                    </a:ext>
                  </a:extLst>
                </p:cNvPr>
                <p:cNvCxnSpPr/>
                <p:nvPr/>
              </p:nvCxnSpPr>
              <p:spPr>
                <a:xfrm>
                  <a:off x="7511969" y="5139979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线连接符 190">
                  <a:extLst>
                    <a:ext uri="{FF2B5EF4-FFF2-40B4-BE49-F238E27FC236}">
                      <a16:creationId xmlns:a16="http://schemas.microsoft.com/office/drawing/2014/main" id="{D5EDA1AD-1E87-71F1-9C8F-BFDB98164019}"/>
                    </a:ext>
                  </a:extLst>
                </p:cNvPr>
                <p:cNvCxnSpPr/>
                <p:nvPr/>
              </p:nvCxnSpPr>
              <p:spPr>
                <a:xfrm>
                  <a:off x="7511969" y="5487065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符 191">
                  <a:extLst>
                    <a:ext uri="{FF2B5EF4-FFF2-40B4-BE49-F238E27FC236}">
                      <a16:creationId xmlns:a16="http://schemas.microsoft.com/office/drawing/2014/main" id="{30726E76-8141-73A9-3413-40E65EC4AE4E}"/>
                    </a:ext>
                  </a:extLst>
                </p:cNvPr>
                <p:cNvCxnSpPr/>
                <p:nvPr/>
              </p:nvCxnSpPr>
              <p:spPr>
                <a:xfrm>
                  <a:off x="7511969" y="5834472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符 192">
                  <a:extLst>
                    <a:ext uri="{FF2B5EF4-FFF2-40B4-BE49-F238E27FC236}">
                      <a16:creationId xmlns:a16="http://schemas.microsoft.com/office/drawing/2014/main" id="{2FFD7FF5-8237-59A7-222C-9A4DE40AEA72}"/>
                    </a:ext>
                  </a:extLst>
                </p:cNvPr>
                <p:cNvCxnSpPr/>
                <p:nvPr/>
              </p:nvCxnSpPr>
              <p:spPr>
                <a:xfrm>
                  <a:off x="7511969" y="6153904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符 193">
                  <a:extLst>
                    <a:ext uri="{FF2B5EF4-FFF2-40B4-BE49-F238E27FC236}">
                      <a16:creationId xmlns:a16="http://schemas.microsoft.com/office/drawing/2014/main" id="{0F04E799-88BB-068A-1048-A36025F609C6}"/>
                    </a:ext>
                  </a:extLst>
                </p:cNvPr>
                <p:cNvCxnSpPr/>
                <p:nvPr/>
              </p:nvCxnSpPr>
              <p:spPr>
                <a:xfrm>
                  <a:off x="7511969" y="6474566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文本框 194">
                      <a:extLst>
                        <a:ext uri="{FF2B5EF4-FFF2-40B4-BE49-F238E27FC236}">
                          <a16:creationId xmlns:a16="http://schemas.microsoft.com/office/drawing/2014/main" id="{B5FDE012-FABA-9C64-3D8D-A241434194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9293" y="4103351"/>
                      <a:ext cx="27899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oMath>
                      </a14:m>
                      <a:r>
                        <a:rPr kumimoji="1" lang="zh-CN" altLang="en-US" dirty="0"/>
                        <a:t>指嵌入向量的维度</a:t>
                      </a:r>
                    </a:p>
                  </p:txBody>
                </p:sp>
              </mc:Choice>
              <mc:Fallback xmlns="">
                <p:sp>
                  <p:nvSpPr>
                    <p:cNvPr id="195" name="文本框 194">
                      <a:extLst>
                        <a:ext uri="{FF2B5EF4-FFF2-40B4-BE49-F238E27FC236}">
                          <a16:creationId xmlns:a16="http://schemas.microsoft.com/office/drawing/2014/main" id="{B5FDE012-FABA-9C64-3D8D-A241434194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9293" y="4103351"/>
                      <a:ext cx="2789931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62" t="-26087" r="-4072" b="-478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文本框 196">
                      <a:extLst>
                        <a:ext uri="{FF2B5EF4-FFF2-40B4-BE49-F238E27FC236}">
                          <a16:creationId xmlns:a16="http://schemas.microsoft.com/office/drawing/2014/main" id="{4E9EA240-FCA0-FD28-07EA-BCF117FF8C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098" y="5322844"/>
                      <a:ext cx="685123" cy="682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97" name="文本框 196">
                      <a:extLst>
                        <a:ext uri="{FF2B5EF4-FFF2-40B4-BE49-F238E27FC236}">
                          <a16:creationId xmlns:a16="http://schemas.microsoft.com/office/drawing/2014/main" id="{4E9EA240-FCA0-FD28-07EA-BCF117FF8C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098" y="5322844"/>
                      <a:ext cx="685123" cy="682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818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3" name="左大括号 202">
                <a:extLst>
                  <a:ext uri="{FF2B5EF4-FFF2-40B4-BE49-F238E27FC236}">
                    <a16:creationId xmlns:a16="http://schemas.microsoft.com/office/drawing/2014/main" id="{C7664512-4B48-289F-C626-791BAA106B5F}"/>
                  </a:ext>
                </a:extLst>
              </p:cNvPr>
              <p:cNvSpPr/>
              <p:nvPr/>
            </p:nvSpPr>
            <p:spPr>
              <a:xfrm>
                <a:off x="7635002" y="4844998"/>
                <a:ext cx="448216" cy="1814796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4" name="左大括号 203">
              <a:extLst>
                <a:ext uri="{FF2B5EF4-FFF2-40B4-BE49-F238E27FC236}">
                  <a16:creationId xmlns:a16="http://schemas.microsoft.com/office/drawing/2014/main" id="{24384C69-2DA1-6D4B-CD7C-9A5846B37C11}"/>
                </a:ext>
              </a:extLst>
            </p:cNvPr>
            <p:cNvSpPr/>
            <p:nvPr/>
          </p:nvSpPr>
          <p:spPr>
            <a:xfrm>
              <a:off x="8830583" y="3628168"/>
              <a:ext cx="448216" cy="1814796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rgbClr val="FF00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6E2F98A9-4877-4F85-15EB-47630BD5114E}"/>
                </a:ext>
              </a:extLst>
            </p:cNvPr>
            <p:cNvSpPr txBox="1"/>
            <p:nvPr/>
          </p:nvSpPr>
          <p:spPr>
            <a:xfrm>
              <a:off x="6706912" y="4505582"/>
              <a:ext cx="42731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嵌入向量的序列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51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554318" y="544337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S2: </a:t>
            </a:r>
            <a:r>
              <a:rPr kumimoji="1" lang="en-US" altLang="zh-CN" dirty="0" err="1"/>
              <a:t>Image_info+Position-embedding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447C5-D288-42F7-6860-83CF2F58F878}"/>
                  </a:ext>
                </a:extLst>
              </p:cNvPr>
              <p:cNvSpPr txBox="1"/>
              <p:nvPr/>
            </p:nvSpPr>
            <p:spPr>
              <a:xfrm>
                <a:off x="907197" y="1189964"/>
                <a:ext cx="9475293" cy="930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zh-CN" altLang="en-US" dirty="0"/>
                  <a:t>将维度为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dirty="0"/>
                  <a:t>的矩阵进行相对位置编码，位置编码参考</a:t>
                </a:r>
                <a:r>
                  <a:rPr kumimoji="1" lang="en-US" altLang="zh-CN" dirty="0"/>
                  <a:t>NLP</a:t>
                </a:r>
                <a:r>
                  <a:rPr kumimoji="1" lang="zh-CN" altLang="en-US" dirty="0"/>
                  <a:t>中的位置编码原则，一般选取</a:t>
                </a:r>
                <a:r>
                  <a:rPr kumimoji="1" lang="en-US" altLang="zh-CN" dirty="0"/>
                  <a:t>Cos-Sin</a:t>
                </a:r>
                <a:r>
                  <a:rPr kumimoji="1" lang="zh-CN" altLang="en-US" dirty="0"/>
                  <a:t>函数编码方式。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447C5-D288-42F7-6860-83CF2F58F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7" y="1189964"/>
                <a:ext cx="9475293" cy="930896"/>
              </a:xfrm>
              <a:prstGeom prst="rect">
                <a:avLst/>
              </a:prstGeom>
              <a:blipFill>
                <a:blip r:embed="rId3"/>
                <a:stretch>
                  <a:fillRect l="-402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E911B74-66BA-B965-BDFF-C09BED0BC973}"/>
                  </a:ext>
                </a:extLst>
              </p:cNvPr>
              <p:cNvSpPr txBox="1"/>
              <p:nvPr/>
            </p:nvSpPr>
            <p:spPr>
              <a:xfrm>
                <a:off x="2609195" y="2210021"/>
                <a:ext cx="8303748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model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[1,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model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];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kumimoji="1" lang="en-US" altLang="zh-CN" dirty="0"/>
                  <a:t>]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𝑃𝐸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[:,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E911B74-66BA-B965-BDFF-C09BED0B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195" y="2210021"/>
                <a:ext cx="8303748" cy="671081"/>
              </a:xfrm>
              <a:prstGeom prst="rect">
                <a:avLst/>
              </a:prstGeom>
              <a:blipFill>
                <a:blip r:embed="rId4"/>
                <a:stretch>
                  <a:fillRect l="-916" t="-1852" r="-763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F67177-FE91-7B38-1004-253D1DC8DD2E}"/>
                  </a:ext>
                </a:extLst>
              </p:cNvPr>
              <p:cNvSpPr txBox="1"/>
              <p:nvPr/>
            </p:nvSpPr>
            <p:spPr>
              <a:xfrm>
                <a:off x="1192191" y="2955563"/>
                <a:ext cx="9190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kumimoji="1" lang="zh-CN" altLang="en-US" dirty="0"/>
                  <a:t> 是一个含训练参数，长度为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的向量，位置编码信息是不含训练参数的，对于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kumimoji="1"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zh-CN" altLang="en-US" dirty="0"/>
                  <a:t>中的每一列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都需要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加上与</a:t>
                </a:r>
                <a:r>
                  <a:rPr kumimoji="1" lang="zh-CN" altLang="en-US" dirty="0"/>
                  <a:t>之对应的位置相关的向量。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F67177-FE91-7B38-1004-253D1DC8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91" y="2955563"/>
                <a:ext cx="9190299" cy="646331"/>
              </a:xfrm>
              <a:prstGeom prst="rect">
                <a:avLst/>
              </a:prstGeom>
              <a:blipFill>
                <a:blip r:embed="rId5"/>
                <a:stretch>
                  <a:fillRect l="-691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9C48B9-DAA4-8947-3FCD-D3A07035DC79}"/>
                  </a:ext>
                </a:extLst>
              </p:cNvPr>
              <p:cNvSpPr txBox="1"/>
              <p:nvPr/>
            </p:nvSpPr>
            <p:spPr>
              <a:xfrm>
                <a:off x="907196" y="5266405"/>
                <a:ext cx="9475293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zh-CN" altLang="en-US" dirty="0"/>
                  <a:t>每一张图片都以大小为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model</m:t>
                            </m:r>
                          </m:sub>
                        </m:sSub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的矩阵形式</m:t>
                    </m:r>
                  </m:oMath>
                </a14:m>
                <a:r>
                  <a:rPr kumimoji="1" lang="zh-CN" altLang="en-US" dirty="0"/>
                  <a:t>进入到</a:t>
                </a:r>
                <a:r>
                  <a:rPr kumimoji="1" lang="en-US" altLang="zh-CN" dirty="0"/>
                  <a:t>Transformer</a:t>
                </a:r>
                <a:r>
                  <a:rPr kumimoji="1" lang="zh-CN" altLang="en-US" dirty="0"/>
                  <a:t>架构中。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9C48B9-DAA4-8947-3FCD-D3A0703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6" y="5266405"/>
                <a:ext cx="9475293" cy="708720"/>
              </a:xfrm>
              <a:prstGeom prst="rect">
                <a:avLst/>
              </a:prstGeom>
              <a:blipFill>
                <a:blip r:embed="rId6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C92865-60A8-423D-94D5-62EED3F4295B}"/>
                  </a:ext>
                </a:extLst>
              </p:cNvPr>
              <p:cNvSpPr txBox="1"/>
              <p:nvPr/>
            </p:nvSpPr>
            <p:spPr>
              <a:xfrm>
                <a:off x="1340384" y="3731177"/>
                <a:ext cx="6094070" cy="153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𝑝𝑜𝑠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10000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𝑚𝑜𝑑𝑒𝑙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𝑝𝑜𝑠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10000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𝑚𝑜𝑑𝑒𝑙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C92865-60A8-423D-94D5-62EED3F4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84" y="3731177"/>
                <a:ext cx="6094070" cy="1535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2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44CD60-9479-D07E-B7A3-7B68E79AF8CD}"/>
              </a:ext>
            </a:extLst>
          </p:cNvPr>
          <p:cNvGrpSpPr/>
          <p:nvPr/>
        </p:nvGrpSpPr>
        <p:grpSpPr>
          <a:xfrm>
            <a:off x="415422" y="1032343"/>
            <a:ext cx="3321548" cy="3089262"/>
            <a:chOff x="6706912" y="3628168"/>
            <a:chExt cx="3321548" cy="3089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B780291-3CE4-9E44-8259-5DDEBFAE8588}"/>
                </a:ext>
              </a:extLst>
            </p:cNvPr>
            <p:cNvGrpSpPr/>
            <p:nvPr/>
          </p:nvGrpSpPr>
          <p:grpSpPr>
            <a:xfrm>
              <a:off x="7088360" y="3975253"/>
              <a:ext cx="2940100" cy="2742177"/>
              <a:chOff x="7088360" y="3975253"/>
              <a:chExt cx="2940100" cy="274217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3A3E562-1A6F-A1E4-486E-C21DE13C76A4}"/>
                  </a:ext>
                </a:extLst>
              </p:cNvPr>
              <p:cNvGrpSpPr/>
              <p:nvPr/>
            </p:nvGrpSpPr>
            <p:grpSpPr>
              <a:xfrm>
                <a:off x="7088360" y="3975253"/>
                <a:ext cx="2940100" cy="2742177"/>
                <a:chOff x="6458543" y="4008038"/>
                <a:chExt cx="2940100" cy="27421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B13A45-D813-133B-26B7-9198B67CAADF}"/>
                    </a:ext>
                  </a:extLst>
                </p:cNvPr>
                <p:cNvSpPr/>
                <p:nvPr/>
              </p:nvSpPr>
              <p:spPr>
                <a:xfrm>
                  <a:off x="7511969" y="4810273"/>
                  <a:ext cx="1886674" cy="1939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41769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highlight>
                      <a:srgbClr val="808080"/>
                    </a:highlight>
                  </a:endParaRPr>
                </a:p>
              </p:txBody>
            </p: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F7763A4A-04CB-E067-C011-67F51EBD3001}"/>
                    </a:ext>
                  </a:extLst>
                </p:cNvPr>
                <p:cNvCxnSpPr/>
                <p:nvPr/>
              </p:nvCxnSpPr>
              <p:spPr>
                <a:xfrm>
                  <a:off x="7511969" y="5139979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F1418B3A-7F5F-9135-B33C-DA1A73AFAC9D}"/>
                    </a:ext>
                  </a:extLst>
                </p:cNvPr>
                <p:cNvCxnSpPr/>
                <p:nvPr/>
              </p:nvCxnSpPr>
              <p:spPr>
                <a:xfrm>
                  <a:off x="7511969" y="5487065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>
                  <a:extLst>
                    <a:ext uri="{FF2B5EF4-FFF2-40B4-BE49-F238E27FC236}">
                      <a16:creationId xmlns:a16="http://schemas.microsoft.com/office/drawing/2014/main" id="{A0A4FFFD-9009-9110-0CBB-2A6FB69AB46B}"/>
                    </a:ext>
                  </a:extLst>
                </p:cNvPr>
                <p:cNvCxnSpPr/>
                <p:nvPr/>
              </p:nvCxnSpPr>
              <p:spPr>
                <a:xfrm>
                  <a:off x="7511969" y="5834472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>
                  <a:extLst>
                    <a:ext uri="{FF2B5EF4-FFF2-40B4-BE49-F238E27FC236}">
                      <a16:creationId xmlns:a16="http://schemas.microsoft.com/office/drawing/2014/main" id="{8C392062-81D5-4E9C-F658-A9399E019907}"/>
                    </a:ext>
                  </a:extLst>
                </p:cNvPr>
                <p:cNvCxnSpPr/>
                <p:nvPr/>
              </p:nvCxnSpPr>
              <p:spPr>
                <a:xfrm>
                  <a:off x="7511969" y="6153904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888AD8A1-34D3-3DF9-2B03-268E7C617B75}"/>
                    </a:ext>
                  </a:extLst>
                </p:cNvPr>
                <p:cNvCxnSpPr/>
                <p:nvPr/>
              </p:nvCxnSpPr>
              <p:spPr>
                <a:xfrm>
                  <a:off x="7511969" y="6474566"/>
                  <a:ext cx="1886674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01675E59-C0D7-D713-EE78-AC3D5FDD41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01074" y="4008038"/>
                      <a:ext cx="7084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model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01675E59-C0D7-D713-EE78-AC3D5FDD41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01074" y="4008038"/>
                      <a:ext cx="708464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143" r="-3571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736BFB5C-024B-8B5A-C635-286BDBABD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8543" y="5629401"/>
                      <a:ext cx="479234" cy="3016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seq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736BFB5C-024B-8B5A-C635-286BDBABD7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8543" y="5629401"/>
                      <a:ext cx="479234" cy="3016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128" r="-2564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2F56C8B6-9A79-54AC-E471-5673D21C2FB6}"/>
                  </a:ext>
                </a:extLst>
              </p:cNvPr>
              <p:cNvSpPr/>
              <p:nvPr/>
            </p:nvSpPr>
            <p:spPr>
              <a:xfrm>
                <a:off x="7635002" y="4844998"/>
                <a:ext cx="448216" cy="1814796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88FB9AAE-30FF-5DD1-C9DE-DA8E96715732}"/>
                </a:ext>
              </a:extLst>
            </p:cNvPr>
            <p:cNvSpPr/>
            <p:nvPr/>
          </p:nvSpPr>
          <p:spPr>
            <a:xfrm>
              <a:off x="8830583" y="3628168"/>
              <a:ext cx="448216" cy="1814796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rgbClr val="FF00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3CF1B1-D898-AC84-65AB-08588B05629E}"/>
                </a:ext>
              </a:extLst>
            </p:cNvPr>
            <p:cNvSpPr txBox="1"/>
            <p:nvPr/>
          </p:nvSpPr>
          <p:spPr>
            <a:xfrm>
              <a:off x="6706912" y="4505582"/>
              <a:ext cx="42731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嵌入向量的序列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0A5E6F-A335-E90B-4EC3-2BFC22ED1446}"/>
                  </a:ext>
                </a:extLst>
              </p:cNvPr>
              <p:cNvSpPr txBox="1"/>
              <p:nvPr/>
            </p:nvSpPr>
            <p:spPr>
              <a:xfrm>
                <a:off x="2474424" y="1872260"/>
                <a:ext cx="610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0A5E6F-A335-E90B-4EC3-2BFC22ED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24" y="1872260"/>
                <a:ext cx="610295" cy="276999"/>
              </a:xfrm>
              <a:prstGeom prst="rect">
                <a:avLst/>
              </a:prstGeom>
              <a:blipFill>
                <a:blip r:embed="rId4"/>
                <a:stretch>
                  <a:fillRect l="-4082" r="-204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S3.1: </a:t>
            </a:r>
            <a:r>
              <a:rPr kumimoji="1" lang="en-US" altLang="zh-CN" dirty="0" err="1"/>
              <a:t>LayerNorm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51BADE-98DC-BF33-82EA-3C110CC857B6}"/>
                  </a:ext>
                </a:extLst>
              </p:cNvPr>
              <p:cNvSpPr txBox="1"/>
              <p:nvPr/>
            </p:nvSpPr>
            <p:spPr>
              <a:xfrm>
                <a:off x="4110711" y="2594929"/>
                <a:ext cx="376827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: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对于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[0,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51BADE-98DC-BF33-82EA-3C110CC8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11" y="2594929"/>
                <a:ext cx="3768276" cy="298415"/>
              </a:xfrm>
              <a:prstGeom prst="rect">
                <a:avLst/>
              </a:prstGeom>
              <a:blipFill>
                <a:blip r:embed="rId5"/>
                <a:stretch>
                  <a:fillRect l="-2013" t="-24000" r="-2013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806A0FB-0282-7447-7837-693DC800B0E6}"/>
                  </a:ext>
                </a:extLst>
              </p:cNvPr>
              <p:cNvSpPr txBox="1"/>
              <p:nvPr/>
            </p:nvSpPr>
            <p:spPr>
              <a:xfrm>
                <a:off x="2224037" y="2893344"/>
                <a:ext cx="8606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806A0FB-0282-7447-7837-693DC800B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37" y="2893344"/>
                <a:ext cx="8606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F6F671-EE18-6A19-F0D5-4EE8E40C7715}"/>
              </a:ext>
            </a:extLst>
          </p:cNvPr>
          <p:cNvGrpSpPr/>
          <p:nvPr/>
        </p:nvGrpSpPr>
        <p:grpSpPr>
          <a:xfrm>
            <a:off x="8941339" y="67553"/>
            <a:ext cx="3250661" cy="5866475"/>
            <a:chOff x="622375" y="791597"/>
            <a:chExt cx="3250661" cy="5866475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1962E792-9EF2-69F8-A9EF-82CD4D25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C44D271-0E16-F853-677E-DC5681294C25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C44D271-0E16-F853-677E-DC5681294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33485F4-8CA0-8235-A3FC-805E2DDDE653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33485F4-8CA0-8235-A3FC-805E2DDDE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8631F50-91B7-9314-F54E-04ED93A55840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8631F50-91B7-9314-F54E-04ED93A55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A89280E-5202-6136-F918-D42AAE259D0E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A89280E-5202-6136-F918-D42AAE25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686FC33-9D8D-3AA8-3AD8-16C1C327EC44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686FC33-9D8D-3AA8-3AD8-16C1C327E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16C844-9747-D935-76D4-4FB0583DDA04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16C844-9747-D935-76D4-4FB0583DD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4E968B3-B986-A39F-433F-3DBA98CA9D11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4E968B3-B986-A39F-433F-3DBA98CA9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58A1A9-CD16-8A33-3CCF-FD4F0C98E983}"/>
                  </a:ext>
                </a:extLst>
              </p:cNvPr>
              <p:cNvSpPr txBox="1"/>
              <p:nvPr/>
            </p:nvSpPr>
            <p:spPr>
              <a:xfrm>
                <a:off x="4389435" y="3618476"/>
                <a:ext cx="1845954" cy="55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58A1A9-CD16-8A33-3CCF-FD4F0C98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35" y="3618476"/>
                <a:ext cx="1845954" cy="552587"/>
              </a:xfrm>
              <a:prstGeom prst="rect">
                <a:avLst/>
              </a:prstGeom>
              <a:blipFill>
                <a:blip r:embed="rId15"/>
                <a:stretch>
                  <a:fillRect l="-680" t="-2273" r="-340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Multi-Head Attention MHA  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0792F-12FB-08A9-E69A-77CCE2BB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88" y="2040520"/>
            <a:ext cx="8112391" cy="42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0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Multi-Head Attention MHA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/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/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CF0E90C-9DFF-E0C2-9530-9C840E5614C4}"/>
              </a:ext>
            </a:extLst>
          </p:cNvPr>
          <p:cNvSpPr txBox="1"/>
          <p:nvPr/>
        </p:nvSpPr>
        <p:spPr>
          <a:xfrm>
            <a:off x="726126" y="167001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S3.2.1: 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Single-Head Attention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EF42250-007B-F59A-10F9-2672CFA5BFC6}"/>
                  </a:ext>
                </a:extLst>
              </p:cNvPr>
              <p:cNvSpPr/>
              <p:nvPr/>
            </p:nvSpPr>
            <p:spPr>
              <a:xfrm>
                <a:off x="1311045" y="2015508"/>
                <a:ext cx="1762199" cy="4709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EF42250-007B-F59A-10F9-2672CFA5B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45" y="2015508"/>
                <a:ext cx="1762199" cy="470963"/>
              </a:xfrm>
              <a:prstGeom prst="rect">
                <a:avLst/>
              </a:prstGeom>
              <a:blipFill>
                <a:blip r:embed="rId4"/>
                <a:stretch>
                  <a:fillRect l="-719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558292-E9EE-7E9A-F113-61F4FE23DC71}"/>
                  </a:ext>
                </a:extLst>
              </p:cNvPr>
              <p:cNvSpPr/>
              <p:nvPr/>
            </p:nvSpPr>
            <p:spPr>
              <a:xfrm>
                <a:off x="3165090" y="2039349"/>
                <a:ext cx="1762199" cy="4682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558292-E9EE-7E9A-F113-61F4FE23D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90" y="2039349"/>
                <a:ext cx="1762199" cy="46820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7DF5428-674D-B899-5D19-C626D1F3D2D4}"/>
                  </a:ext>
                </a:extLst>
              </p:cNvPr>
              <p:cNvSpPr/>
              <p:nvPr/>
            </p:nvSpPr>
            <p:spPr>
              <a:xfrm>
                <a:off x="5019135" y="2039348"/>
                <a:ext cx="1762199" cy="4682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V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7DF5428-674D-B899-5D19-C626D1F3D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35" y="2039348"/>
                <a:ext cx="1762199" cy="46820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FF65141-833B-2E63-8695-50A55E50B4AA}"/>
                  </a:ext>
                </a:extLst>
              </p:cNvPr>
              <p:cNvSpPr/>
              <p:nvPr/>
            </p:nvSpPr>
            <p:spPr>
              <a:xfrm>
                <a:off x="782558" y="2509357"/>
                <a:ext cx="1886674" cy="2480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176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8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FF65141-833B-2E63-8695-50A55E50B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8" y="2509357"/>
                <a:ext cx="1886674" cy="24804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B74611-35E4-7256-1078-A068E15E6C8A}"/>
                  </a:ext>
                </a:extLst>
              </p:cNvPr>
              <p:cNvSpPr/>
              <p:nvPr/>
            </p:nvSpPr>
            <p:spPr>
              <a:xfrm>
                <a:off x="2931261" y="2756744"/>
                <a:ext cx="2058725" cy="1982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176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B74611-35E4-7256-1078-A068E15E6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61" y="2756744"/>
                <a:ext cx="2058725" cy="1982024"/>
              </a:xfrm>
              <a:prstGeom prst="rect">
                <a:avLst/>
              </a:prstGeom>
              <a:blipFill>
                <a:blip r:embed="rId8"/>
                <a:stretch>
                  <a:fillRect l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742CA8-CEB3-DD90-2D33-1360C0E6AAF0}"/>
                  </a:ext>
                </a:extLst>
              </p:cNvPr>
              <p:cNvSpPr txBox="1"/>
              <p:nvPr/>
            </p:nvSpPr>
            <p:spPr>
              <a:xfrm>
                <a:off x="2534312" y="3646877"/>
                <a:ext cx="5097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742CA8-CEB3-DD90-2D33-1360C0E6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12" y="3646877"/>
                <a:ext cx="5097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42FD97-8278-D591-DF1F-6042EB8DB552}"/>
              </a:ext>
            </a:extLst>
          </p:cNvPr>
          <p:cNvGrpSpPr/>
          <p:nvPr/>
        </p:nvGrpSpPr>
        <p:grpSpPr>
          <a:xfrm>
            <a:off x="4989986" y="2507553"/>
            <a:ext cx="2494850" cy="2480406"/>
            <a:chOff x="6096000" y="5278391"/>
            <a:chExt cx="2494850" cy="2480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23F0D4C-A237-9C06-87AE-C038AE4BEF86}"/>
                    </a:ext>
                  </a:extLst>
                </p:cNvPr>
                <p:cNvSpPr txBox="1"/>
                <p:nvPr/>
              </p:nvSpPr>
              <p:spPr>
                <a:xfrm>
                  <a:off x="6096000" y="6389585"/>
                  <a:ext cx="2494850" cy="575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kumimoji="1" lang="en-US" altLang="zh-CN" b="0" dirty="0"/>
                    <a:t>)[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kumimoji="1" lang="en-US" altLang="zh-CN" b="0" dirty="0"/>
                    <a:t>]</a:t>
                  </a:r>
                </a:p>
                <a:p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23F0D4C-A237-9C06-87AE-C038AE4BE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6389585"/>
                  <a:ext cx="2494850" cy="575414"/>
                </a:xfrm>
                <a:prstGeom prst="rect">
                  <a:avLst/>
                </a:prstGeom>
                <a:blipFill>
                  <a:blip r:embed="rId10"/>
                  <a:stretch>
                    <a:fillRect l="-5076" t="-13043" r="-45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305597-C5DE-20E9-C912-7AD91C9B30F5}"/>
                </a:ext>
              </a:extLst>
            </p:cNvPr>
            <p:cNvSpPr/>
            <p:nvPr/>
          </p:nvSpPr>
          <p:spPr>
            <a:xfrm>
              <a:off x="6362671" y="5278391"/>
              <a:ext cx="1886674" cy="24804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76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highlight>
                  <a:srgbClr val="808080"/>
                </a:highligh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/>
              <p:nvPr/>
            </p:nvSpPr>
            <p:spPr>
              <a:xfrm>
                <a:off x="365570" y="5129680"/>
                <a:ext cx="6819351" cy="9421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0" y="5129680"/>
                <a:ext cx="6819351" cy="942181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D86B1F23-FEC7-DD07-96E6-BA28B0792ADA}"/>
              </a:ext>
            </a:extLst>
          </p:cNvPr>
          <p:cNvGrpSpPr/>
          <p:nvPr/>
        </p:nvGrpSpPr>
        <p:grpSpPr>
          <a:xfrm>
            <a:off x="8941339" y="0"/>
            <a:ext cx="3250661" cy="5866475"/>
            <a:chOff x="622375" y="791597"/>
            <a:chExt cx="3250661" cy="5866475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D56622E-AA65-0000-E65C-A245B1AF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58B4D8B-9595-2B82-11B4-3164E3DD5A14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58B4D8B-9595-2B82-11B4-3164E3DD5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006D9C3-86BB-8C2E-1839-D26FFB194911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006D9C3-86BB-8C2E-1839-D26FFB194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07415EA-DE5D-10B9-68BC-11345691B038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07415EA-DE5D-10B9-68BC-11345691B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5301303-A38D-A2B2-FA3D-8F22095E85C9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5301303-A38D-A2B2-FA3D-8F22095E8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388EEF4-8292-4B3E-3E77-745BA5071A43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388EEF4-8292-4B3E-3E77-745BA5071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64CF0BC-5DF5-C503-371F-E1A9C4B0515A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64CF0BC-5DF5-C503-371F-E1A9C4B0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87FD96B-FB37-742C-1549-ABEB37723B31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87FD96B-FB37-742C-1549-ABEB37723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767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Multi-Head Attention MHA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/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D672AA-23B2-8A59-AFE3-897CBD3A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408" y="4056547"/>
                <a:ext cx="1068369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/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B35F80-19FE-3F6C-E0D9-F48AB17D5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18" y="3724835"/>
                <a:ext cx="1068369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CF0E90C-9DFF-E0C2-9530-9C840E5614C4}"/>
              </a:ext>
            </a:extLst>
          </p:cNvPr>
          <p:cNvSpPr txBox="1"/>
          <p:nvPr/>
        </p:nvSpPr>
        <p:spPr>
          <a:xfrm>
            <a:off x="726126" y="167001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S3.2.1: 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Single-Head Attention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/>
              <p:nvPr/>
            </p:nvSpPr>
            <p:spPr>
              <a:xfrm>
                <a:off x="459699" y="1946231"/>
                <a:ext cx="6819351" cy="13400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400" dirty="0">
                  <a:highlight>
                    <a:srgbClr val="808080"/>
                  </a:highligh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9" y="1946231"/>
                <a:ext cx="6819351" cy="1340047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D7C3353-0497-67F8-716B-9CF3AEC3FA25}"/>
              </a:ext>
            </a:extLst>
          </p:cNvPr>
          <p:cNvGrpSpPr/>
          <p:nvPr/>
        </p:nvGrpSpPr>
        <p:grpSpPr>
          <a:xfrm>
            <a:off x="1383904" y="3164626"/>
            <a:ext cx="1886674" cy="2480406"/>
            <a:chOff x="6362671" y="5278391"/>
            <a:chExt cx="1886674" cy="2480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7334638-5DB1-F9FA-CAD3-EC61C0AAF361}"/>
                    </a:ext>
                  </a:extLst>
                </p:cNvPr>
                <p:cNvSpPr txBox="1"/>
                <p:nvPr/>
              </p:nvSpPr>
              <p:spPr>
                <a:xfrm>
                  <a:off x="6546280" y="6230887"/>
                  <a:ext cx="1519455" cy="575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kumimoji="1" lang="en-US" altLang="zh-CN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kumimoji="1" lang="en-US" altLang="zh-CN" dirty="0"/>
                    <a:t>]</a:t>
                  </a:r>
                </a:p>
                <a:p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7334638-5DB1-F9FA-CAD3-EC61C0AAF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280" y="6230887"/>
                  <a:ext cx="1519455" cy="575414"/>
                </a:xfrm>
                <a:prstGeom prst="rect">
                  <a:avLst/>
                </a:prstGeom>
                <a:blipFill>
                  <a:blip r:embed="rId5"/>
                  <a:stretch>
                    <a:fillRect l="-7500" t="-13043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3856F6-A6CD-1529-EDC3-112F50E71BFB}"/>
                </a:ext>
              </a:extLst>
            </p:cNvPr>
            <p:cNvSpPr/>
            <p:nvPr/>
          </p:nvSpPr>
          <p:spPr>
            <a:xfrm>
              <a:off x="6362671" y="5278391"/>
              <a:ext cx="1886674" cy="24804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76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highlight>
                  <a:srgbClr val="808080"/>
                </a:highlight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5E7883E-669D-7468-8CBB-EE6F34C7AA53}"/>
              </a:ext>
            </a:extLst>
          </p:cNvPr>
          <p:cNvSpPr>
            <a:spLocks noChangeAspect="1"/>
          </p:cNvSpPr>
          <p:nvPr/>
        </p:nvSpPr>
        <p:spPr>
          <a:xfrm>
            <a:off x="3895276" y="3195985"/>
            <a:ext cx="1886674" cy="2480406"/>
          </a:xfrm>
          <a:prstGeom prst="rect">
            <a:avLst/>
          </a:prstGeom>
          <a:solidFill>
            <a:schemeClr val="accent2">
              <a:lumMod val="60000"/>
              <a:lumOff val="40000"/>
              <a:alpha val="41769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80808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2C9C4D6-0C17-7EF4-CD17-713487640C23}"/>
                  </a:ext>
                </a:extLst>
              </p:cNvPr>
              <p:cNvSpPr txBox="1"/>
              <p:nvPr/>
            </p:nvSpPr>
            <p:spPr>
              <a:xfrm>
                <a:off x="3140531" y="4186500"/>
                <a:ext cx="5097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2C9C4D6-0C17-7EF4-CD17-71348764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31" y="4186500"/>
                <a:ext cx="5097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7CD165-578D-67E9-4920-32FBB6BC254F}"/>
                  </a:ext>
                </a:extLst>
              </p:cNvPr>
              <p:cNvSpPr/>
              <p:nvPr/>
            </p:nvSpPr>
            <p:spPr>
              <a:xfrm>
                <a:off x="3957513" y="4105640"/>
                <a:ext cx="1762199" cy="5052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7CD165-578D-67E9-4920-32FBB6BC2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13" y="4105640"/>
                <a:ext cx="1762199" cy="505267"/>
              </a:xfrm>
              <a:prstGeom prst="rect">
                <a:avLst/>
              </a:prstGeom>
              <a:blipFill>
                <a:blip r:embed="rId7"/>
                <a:stretch>
                  <a:fillRect l="-19286" r="-164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90FE5-950B-331F-5BE3-18EFB29CEAF8}"/>
                  </a:ext>
                </a:extLst>
              </p:cNvPr>
              <p:cNvSpPr txBox="1"/>
              <p:nvPr/>
            </p:nvSpPr>
            <p:spPr>
              <a:xfrm>
                <a:off x="6094547" y="435827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D90FE5-950B-331F-5BE3-18EFB29C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47" y="4358273"/>
                <a:ext cx="286937" cy="276999"/>
              </a:xfrm>
              <a:prstGeom prst="rect">
                <a:avLst/>
              </a:prstGeom>
              <a:blipFill>
                <a:blip r:embed="rId8"/>
                <a:stretch>
                  <a:fillRect l="-30435" t="-9091" r="-8696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ACA4784-9C2C-AE49-3B3D-2873DE7DD556}"/>
                  </a:ext>
                </a:extLst>
              </p:cNvPr>
              <p:cNvSpPr/>
              <p:nvPr/>
            </p:nvSpPr>
            <p:spPr>
              <a:xfrm>
                <a:off x="6404529" y="3118070"/>
                <a:ext cx="2293272" cy="2480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176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ACA4784-9C2C-AE49-3B3D-2873DE7D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29" y="3118070"/>
                <a:ext cx="2293272" cy="24804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057F03C-3BA7-87E7-1849-E5A06475D2E3}"/>
                  </a:ext>
                </a:extLst>
              </p:cNvPr>
              <p:cNvSpPr txBox="1"/>
              <p:nvPr/>
            </p:nvSpPr>
            <p:spPr>
              <a:xfrm>
                <a:off x="1079547" y="5805958"/>
                <a:ext cx="639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按行向量进行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r>
                  <a:rPr kumimoji="1" lang="zh-CN" altLang="en-US" dirty="0"/>
                  <a:t>操作，代表不同信息之间的关联强度。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057F03C-3BA7-87E7-1849-E5A06475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47" y="5805958"/>
                <a:ext cx="6393673" cy="369332"/>
              </a:xfrm>
              <a:prstGeom prst="rect">
                <a:avLst/>
              </a:prstGeom>
              <a:blipFill>
                <a:blip r:embed="rId10"/>
                <a:stretch>
                  <a:fillRect l="-594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EE616413-6279-7AA2-6E71-CEB1320A0493}"/>
              </a:ext>
            </a:extLst>
          </p:cNvPr>
          <p:cNvGrpSpPr/>
          <p:nvPr/>
        </p:nvGrpSpPr>
        <p:grpSpPr>
          <a:xfrm>
            <a:off x="8941339" y="67553"/>
            <a:ext cx="3250661" cy="5866475"/>
            <a:chOff x="622375" y="791597"/>
            <a:chExt cx="3250661" cy="58664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7CC1B2F-CA5C-5B93-8658-0DA647F57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6D6648E-7133-1E18-06A4-D71F2E6B7162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6D6648E-7133-1E18-06A4-D71F2E6B7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6DDB545-6D14-AA64-9C3D-A4B953381441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6DDB545-6D14-AA64-9C3D-A4B9533814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FCEF80-FDF9-0DD7-AF6F-D0457D016688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FCEF80-FDF9-0DD7-AF6F-D0457D016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3C39B16-389C-E60A-0425-1ED4AC41E692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3C39B16-389C-E60A-0425-1ED4AC41E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279F80B-374D-4EA1-9622-2C67ED5F2147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279F80B-374D-4EA1-9622-2C67ED5F2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F2B6E58-0EFC-B4B4-1970-8482C9A940AB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F2B6E58-0EFC-B4B4-1970-8482C9A94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830B855-CC09-EEA3-E8BE-1FAA31352485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830B855-CC09-EEA3-E8BE-1FAA31352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781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47D69DF-5ACB-5400-89F0-A9201AE018DC}"/>
              </a:ext>
            </a:extLst>
          </p:cNvPr>
          <p:cNvGrpSpPr/>
          <p:nvPr/>
        </p:nvGrpSpPr>
        <p:grpSpPr>
          <a:xfrm>
            <a:off x="8941339" y="0"/>
            <a:ext cx="3250661" cy="5866475"/>
            <a:chOff x="622375" y="791597"/>
            <a:chExt cx="3250661" cy="5866475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F87A769-91CE-9E7D-8CFC-F12091D0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662" y="791597"/>
              <a:ext cx="3062374" cy="586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D6A021E9-93D2-EE39-D7C9-C474D41F6CFE}"/>
                    </a:ext>
                  </a:extLst>
                </p:cNvPr>
                <p:cNvSpPr/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D6A021E9-93D2-EE39-D7C9-C474D41F6C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80" y="5111776"/>
                  <a:ext cx="10683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9872189-7CF2-8B69-375F-08B8D7CF16A7}"/>
                    </a:ext>
                  </a:extLst>
                </p:cNvPr>
                <p:cNvSpPr/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9872189-7CF2-8B69-375F-08B8D7CF1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4" y="5835570"/>
                  <a:ext cx="10683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46F9E1C2-332B-816A-FF4D-18A385302B68}"/>
                    </a:ext>
                  </a:extLst>
                </p:cNvPr>
                <p:cNvSpPr/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46F9E1C2-332B-816A-FF4D-18A385302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9" y="4387982"/>
                  <a:ext cx="10683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774B9F46-6849-541F-0E72-4B488D529E20}"/>
                    </a:ext>
                  </a:extLst>
                </p:cNvPr>
                <p:cNvSpPr/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774B9F46-6849-541F-0E72-4B488D529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8" y="3795252"/>
                  <a:ext cx="10683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D1600F9-14C7-3816-40F5-159E7E1BA8EF}"/>
                    </a:ext>
                  </a:extLst>
                </p:cNvPr>
                <p:cNvSpPr/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D1600F9-14C7-3816-40F5-159E7E1BA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7" y="3202522"/>
                  <a:ext cx="106836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F79CD8C-6F2D-D7E7-C5E5-1373BFB3F75A}"/>
                    </a:ext>
                  </a:extLst>
                </p:cNvPr>
                <p:cNvSpPr/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F79CD8C-6F2D-D7E7-C5E5-1373BFB3F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6" y="2577613"/>
                  <a:ext cx="106836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A536329-8E71-4877-D8A3-8DAA9302332A}"/>
                    </a:ext>
                  </a:extLst>
                </p:cNvPr>
                <p:cNvSpPr/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cap="none" spc="0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A536329-8E71-4877-D8A3-8DAA93023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75" y="2063062"/>
                  <a:ext cx="106836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1E544E-0D93-2261-334D-CC6B5166DC23}"/>
              </a:ext>
            </a:extLst>
          </p:cNvPr>
          <p:cNvSpPr txBox="1"/>
          <p:nvPr/>
        </p:nvSpPr>
        <p:spPr>
          <a:xfrm>
            <a:off x="692644" y="3596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S3: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Transformer </a:t>
            </a:r>
            <a:r>
              <a:rPr kumimoji="1" lang="zh-CN" altLang="en-US" dirty="0"/>
              <a:t>架构解析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F74FF6-CC8F-F260-EB7C-67FB2474FF6B}"/>
              </a:ext>
            </a:extLst>
          </p:cNvPr>
          <p:cNvSpPr txBox="1"/>
          <p:nvPr/>
        </p:nvSpPr>
        <p:spPr>
          <a:xfrm>
            <a:off x="726126" y="99152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S3.2.2: 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Multi-Head Attention MHA 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FF65141-833B-2E63-8695-50A55E50B4AA}"/>
                  </a:ext>
                </a:extLst>
              </p:cNvPr>
              <p:cNvSpPr/>
              <p:nvPr/>
            </p:nvSpPr>
            <p:spPr>
              <a:xfrm>
                <a:off x="782558" y="2509357"/>
                <a:ext cx="1886674" cy="2480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176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8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FF65141-833B-2E63-8695-50A55E50B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8" y="2509357"/>
                <a:ext cx="1886674" cy="24804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B74611-35E4-7256-1078-A068E15E6C8A}"/>
                  </a:ext>
                </a:extLst>
              </p:cNvPr>
              <p:cNvSpPr/>
              <p:nvPr/>
            </p:nvSpPr>
            <p:spPr>
              <a:xfrm>
                <a:off x="2931261" y="2756744"/>
                <a:ext cx="2058725" cy="1982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176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B74611-35E4-7256-1078-A068E15E6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61" y="2756744"/>
                <a:ext cx="2058725" cy="1982024"/>
              </a:xfrm>
              <a:prstGeom prst="rect">
                <a:avLst/>
              </a:prstGeom>
              <a:blipFill>
                <a:blip r:embed="rId13"/>
                <a:stretch>
                  <a:fillRect l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742CA8-CEB3-DD90-2D33-1360C0E6AAF0}"/>
                  </a:ext>
                </a:extLst>
              </p:cNvPr>
              <p:cNvSpPr txBox="1"/>
              <p:nvPr/>
            </p:nvSpPr>
            <p:spPr>
              <a:xfrm>
                <a:off x="2534312" y="3646877"/>
                <a:ext cx="5097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1742CA8-CEB3-DD90-2D33-1360C0E6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12" y="3646877"/>
                <a:ext cx="50975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42FD97-8278-D591-DF1F-6042EB8DB552}"/>
              </a:ext>
            </a:extLst>
          </p:cNvPr>
          <p:cNvGrpSpPr/>
          <p:nvPr/>
        </p:nvGrpSpPr>
        <p:grpSpPr>
          <a:xfrm>
            <a:off x="4989986" y="2507553"/>
            <a:ext cx="2494850" cy="2480406"/>
            <a:chOff x="6096000" y="5278391"/>
            <a:chExt cx="2494850" cy="2480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23F0D4C-A237-9C06-87AE-C038AE4BEF86}"/>
                    </a:ext>
                  </a:extLst>
                </p:cNvPr>
                <p:cNvSpPr txBox="1"/>
                <p:nvPr/>
              </p:nvSpPr>
              <p:spPr>
                <a:xfrm>
                  <a:off x="6096000" y="6389585"/>
                  <a:ext cx="2494850" cy="575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kumimoji="1" lang="en-US" altLang="zh-CN" b="0" dirty="0"/>
                    <a:t>)[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kumimoji="1" lang="en-US" altLang="zh-CN" b="0" dirty="0"/>
                    <a:t>]</a:t>
                  </a:r>
                </a:p>
                <a:p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23F0D4C-A237-9C06-87AE-C038AE4BE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6389585"/>
                  <a:ext cx="2494850" cy="575414"/>
                </a:xfrm>
                <a:prstGeom prst="rect">
                  <a:avLst/>
                </a:prstGeom>
                <a:blipFill>
                  <a:blip r:embed="rId15"/>
                  <a:stretch>
                    <a:fillRect l="-5076" t="-13043" r="-45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305597-C5DE-20E9-C912-7AD91C9B30F5}"/>
                </a:ext>
              </a:extLst>
            </p:cNvPr>
            <p:cNvSpPr/>
            <p:nvPr/>
          </p:nvSpPr>
          <p:spPr>
            <a:xfrm>
              <a:off x="6362671" y="5278391"/>
              <a:ext cx="1886674" cy="24804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76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highlight>
                  <a:srgbClr val="808080"/>
                </a:highligh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/>
              <p:nvPr/>
            </p:nvSpPr>
            <p:spPr>
              <a:xfrm>
                <a:off x="-100732" y="5086274"/>
                <a:ext cx="9607803" cy="9475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B54D4F-6078-C69A-01A9-AFAFC74B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732" y="5086274"/>
                <a:ext cx="9607803" cy="947567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D07F142-EE42-97BB-81AD-8CF83CE78A0B}"/>
              </a:ext>
            </a:extLst>
          </p:cNvPr>
          <p:cNvCxnSpPr/>
          <p:nvPr/>
        </p:nvCxnSpPr>
        <p:spPr>
          <a:xfrm>
            <a:off x="1351386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88D0082-0E27-95D8-CCE6-6F3380FFE069}"/>
              </a:ext>
            </a:extLst>
          </p:cNvPr>
          <p:cNvCxnSpPr/>
          <p:nvPr/>
        </p:nvCxnSpPr>
        <p:spPr>
          <a:xfrm>
            <a:off x="1974433" y="2507553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47009B-ACC9-F7EC-79F8-5747E2280D99}"/>
              </a:ext>
            </a:extLst>
          </p:cNvPr>
          <p:cNvCxnSpPr/>
          <p:nvPr/>
        </p:nvCxnSpPr>
        <p:spPr>
          <a:xfrm>
            <a:off x="5806845" y="2484632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8B3088-04DC-A19C-EF11-C8E68ECB0712}"/>
              </a:ext>
            </a:extLst>
          </p:cNvPr>
          <p:cNvCxnSpPr/>
          <p:nvPr/>
        </p:nvCxnSpPr>
        <p:spPr>
          <a:xfrm>
            <a:off x="6429892" y="2484632"/>
            <a:ext cx="0" cy="24804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3BE6C44-8EF6-931E-3894-5D944958D95A}"/>
              </a:ext>
            </a:extLst>
          </p:cNvPr>
          <p:cNvCxnSpPr/>
          <p:nvPr/>
        </p:nvCxnSpPr>
        <p:spPr>
          <a:xfrm>
            <a:off x="2931261" y="3429000"/>
            <a:ext cx="20587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D443BE5-6274-2925-61A4-B27B22D45A17}"/>
              </a:ext>
            </a:extLst>
          </p:cNvPr>
          <p:cNvCxnSpPr/>
          <p:nvPr/>
        </p:nvCxnSpPr>
        <p:spPr>
          <a:xfrm>
            <a:off x="2931261" y="4056547"/>
            <a:ext cx="20587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23BE7DC-5F4F-6FF8-A63F-9F272ADC78DF}"/>
                  </a:ext>
                </a:extLst>
              </p:cNvPr>
              <p:cNvSpPr txBox="1"/>
              <p:nvPr/>
            </p:nvSpPr>
            <p:spPr>
              <a:xfrm>
                <a:off x="5393653" y="2215480"/>
                <a:ext cx="255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23BE7DC-5F4F-6FF8-A63F-9F272ADC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53" y="2215480"/>
                <a:ext cx="255390" cy="276999"/>
              </a:xfrm>
              <a:prstGeom prst="rect">
                <a:avLst/>
              </a:prstGeom>
              <a:blipFill>
                <a:blip r:embed="rId17"/>
                <a:stretch>
                  <a:fillRect l="-19048" t="-4348" r="-952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A7DC0FF-A9D4-5287-3FB0-7958150D21BB}"/>
                  </a:ext>
                </a:extLst>
              </p:cNvPr>
              <p:cNvSpPr txBox="1"/>
              <p:nvPr/>
            </p:nvSpPr>
            <p:spPr>
              <a:xfrm>
                <a:off x="903410" y="1715855"/>
                <a:ext cx="312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A7DC0FF-A9D4-5287-3FB0-7958150D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0" y="1715855"/>
                <a:ext cx="312650" cy="276999"/>
              </a:xfrm>
              <a:prstGeom prst="rect">
                <a:avLst/>
              </a:prstGeom>
              <a:blipFill>
                <a:blip r:embed="rId18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6A31104C-E890-0001-C558-A87150151DFD}"/>
              </a:ext>
            </a:extLst>
          </p:cNvPr>
          <p:cNvSpPr/>
          <p:nvPr/>
        </p:nvSpPr>
        <p:spPr>
          <a:xfrm>
            <a:off x="1490297" y="1360857"/>
            <a:ext cx="448216" cy="181479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1C2DF2C-8A96-E92D-2CCD-E25A2CD78CAF}"/>
                  </a:ext>
                </a:extLst>
              </p:cNvPr>
              <p:cNvSpPr txBox="1"/>
              <p:nvPr/>
            </p:nvSpPr>
            <p:spPr>
              <a:xfrm>
                <a:off x="1395520" y="1718853"/>
                <a:ext cx="725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1C2DF2C-8A96-E92D-2CCD-E25A2CD7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0" y="1718853"/>
                <a:ext cx="725455" cy="276999"/>
              </a:xfrm>
              <a:prstGeom prst="rect">
                <a:avLst/>
              </a:prstGeom>
              <a:blipFill>
                <a:blip r:embed="rId19"/>
                <a:stretch>
                  <a:fillRect l="-678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EECCE54-CC74-3B35-9BEE-8AD6D8EEF00E}"/>
                  </a:ext>
                </a:extLst>
              </p:cNvPr>
              <p:cNvSpPr txBox="1"/>
              <p:nvPr/>
            </p:nvSpPr>
            <p:spPr>
              <a:xfrm>
                <a:off x="5964648" y="2230554"/>
                <a:ext cx="250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EECCE54-CC74-3B35-9BEE-8AD6D8EE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48" y="2230554"/>
                <a:ext cx="250453" cy="276999"/>
              </a:xfrm>
              <a:prstGeom prst="rect">
                <a:avLst/>
              </a:prstGeom>
              <a:blipFill>
                <a:blip r:embed="rId20"/>
                <a:stretch>
                  <a:fillRect l="-14286" t="-4348" r="-476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ADF93AE-8BDA-3255-95DE-3434C92635C4}"/>
                  </a:ext>
                </a:extLst>
              </p:cNvPr>
              <p:cNvSpPr txBox="1"/>
              <p:nvPr/>
            </p:nvSpPr>
            <p:spPr>
              <a:xfrm>
                <a:off x="6602911" y="2266589"/>
                <a:ext cx="258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ADF93AE-8BDA-3255-95DE-3434C9263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11" y="2266589"/>
                <a:ext cx="258276" cy="276999"/>
              </a:xfrm>
              <a:prstGeom prst="rect">
                <a:avLst/>
              </a:prstGeom>
              <a:blipFill>
                <a:blip r:embed="rId21"/>
                <a:stretch>
                  <a:fillRect l="-1363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E139A6-943F-FF50-91C6-E2F2CBD646D9}"/>
                  </a:ext>
                </a:extLst>
              </p:cNvPr>
              <p:cNvSpPr txBox="1"/>
              <p:nvPr/>
            </p:nvSpPr>
            <p:spPr>
              <a:xfrm>
                <a:off x="3137375" y="2404135"/>
                <a:ext cx="169054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E139A6-943F-FF50-91C6-E2F2CBD64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75" y="2404135"/>
                <a:ext cx="1690542" cy="830997"/>
              </a:xfrm>
              <a:prstGeom prst="rect">
                <a:avLst/>
              </a:prstGeom>
              <a:blipFill>
                <a:blip r:embed="rId22"/>
                <a:stretch>
                  <a:fillRect l="-5224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13273ED8-2421-7E59-5F85-8AEE8CAF1C0B}"/>
              </a:ext>
            </a:extLst>
          </p:cNvPr>
          <p:cNvSpPr txBox="1"/>
          <p:nvPr/>
        </p:nvSpPr>
        <p:spPr>
          <a:xfrm>
            <a:off x="8909554" y="576814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多头注意力机制可并行化处理。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8B402DC-A531-E60D-7DBF-94AFCC5F9E61}"/>
                  </a:ext>
                </a:extLst>
              </p:cNvPr>
              <p:cNvSpPr txBox="1"/>
              <p:nvPr/>
            </p:nvSpPr>
            <p:spPr>
              <a:xfrm>
                <a:off x="34948" y="6110190"/>
                <a:ext cx="10972800" cy="516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altLang="zh-CN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tact</m:t>
                      </m:r>
                      <m:d>
                        <m:d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𝑀𝐻𝐴</m:t>
                      </m:r>
                      <m:r>
                        <a:rPr lang="en-US" altLang="zh-CN" sz="240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>
                  <a:highlight>
                    <a:srgbClr val="808080"/>
                  </a:highlight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8B402DC-A531-E60D-7DBF-94AFCC5F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8" y="6110190"/>
                <a:ext cx="10972800" cy="516616"/>
              </a:xfrm>
              <a:prstGeom prst="rect">
                <a:avLst/>
              </a:prstGeom>
              <a:blipFill>
                <a:blip r:embed="rId2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413DAFAA-EE28-A004-CB1D-30E49A582406}"/>
              </a:ext>
            </a:extLst>
          </p:cNvPr>
          <p:cNvSpPr/>
          <p:nvPr/>
        </p:nvSpPr>
        <p:spPr>
          <a:xfrm>
            <a:off x="797495" y="2037255"/>
            <a:ext cx="498331" cy="476772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04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797</Words>
  <Application>Microsoft Macintosh PowerPoint</Application>
  <PresentationFormat>宽屏</PresentationFormat>
  <Paragraphs>153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Vision Transformer</vt:lpstr>
      <vt:lpstr>Overview</vt:lpstr>
      <vt:lpstr>流程示意图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</dc:title>
  <dc:creator>Microsoft Office User</dc:creator>
  <cp:lastModifiedBy>Microsoft Office User</cp:lastModifiedBy>
  <cp:revision>25</cp:revision>
  <dcterms:created xsi:type="dcterms:W3CDTF">2024-05-23T02:04:38Z</dcterms:created>
  <dcterms:modified xsi:type="dcterms:W3CDTF">2024-05-29T03:43:50Z</dcterms:modified>
</cp:coreProperties>
</file>