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4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5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</p:sldMasterIdLst>
  <p:notesMasterIdLst>
    <p:notesMasterId r:id="rId18"/>
  </p:notesMasterIdLst>
  <p:sldIdLst>
    <p:sldId id="4753" r:id="rId3"/>
    <p:sldId id="383" r:id="rId4"/>
    <p:sldId id="4806" r:id="rId5"/>
    <p:sldId id="4812" r:id="rId6"/>
    <p:sldId id="4807" r:id="rId7"/>
    <p:sldId id="4808" r:id="rId8"/>
    <p:sldId id="4809" r:id="rId9"/>
    <p:sldId id="4810" r:id="rId10"/>
    <p:sldId id="4813" r:id="rId11"/>
    <p:sldId id="4814" r:id="rId12"/>
    <p:sldId id="4816" r:id="rId13"/>
    <p:sldId id="4815" r:id="rId14"/>
    <p:sldId id="4817" r:id="rId15"/>
    <p:sldId id="4818" r:id="rId16"/>
    <p:sldId id="4819" r:id="rId17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203864"/>
    <a:srgbClr val="A1B8E1"/>
    <a:srgbClr val="E6F4F7"/>
    <a:srgbClr val="D0D9DE"/>
    <a:srgbClr val="A5A58D"/>
    <a:srgbClr val="B8B7A3"/>
    <a:srgbClr val="CB997E"/>
    <a:srgbClr val="DDBE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041" autoAdjust="0"/>
    <p:restoredTop sz="95026" autoAdjust="0"/>
  </p:normalViewPr>
  <p:slideViewPr>
    <p:cSldViewPr snapToGrid="0">
      <p:cViewPr varScale="1">
        <p:scale>
          <a:sx n="82" d="100"/>
          <a:sy n="82" d="100"/>
        </p:scale>
        <p:origin x="1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EC146-7103-4549-868D-FD3600C3A425}" type="datetimeFigureOut">
              <a:rPr lang="zh-CN" altLang="en-US" smtClean="0"/>
              <a:t>2025/5/9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6AA05-AB2B-4215-978B-A09B2D3487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519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82B69B-4CDB-45EF-AF2E-DEBF6EE82A6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85DFE6-5E33-164D-0D11-5BADA10725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C45462C-E663-F451-C9AE-59890FFFFD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B68B4E6-8DE3-9217-A374-FB2914533A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496F0F-5BFE-291E-E392-F142E25954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049EC6D-DB1F-44A4-BAF7-4CD4248B20A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79788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E5172B-742F-512C-5ADD-09ADF30EBC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0F5A2EC-3B72-2398-C7CD-759A04F79E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7ECBB83-0ABF-C117-519A-508469CFD4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5AF2BA-12C8-A54B-2615-11DBD6C16F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049EC6D-DB1F-44A4-BAF7-4CD4248B20A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71917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1297BE-6F1A-844E-F794-47ACB85AD8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044D6D4-D62C-905D-F860-6E63D2B238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BC3DED4-A392-5106-E875-06C043BB6C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585919-D0BB-FA92-A91F-A040AC60BD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049EC6D-DB1F-44A4-BAF7-4CD4248B20A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60734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BE6FB7-52C3-28F8-330C-10B0B4A328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7F51EFF-FB9A-B9A9-777D-B7CA8B8420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93B1265-7AB2-FF26-8AC1-10DA9695AD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FF7013-75E3-86A8-D41B-0047A53789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35503-9D21-443F-BC18-5459550EB72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4013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9C2FCD-F6EF-3A17-19EB-62B1E087DB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68F7FD7-E803-B9CD-0492-1E0B315ADD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2286A97-266C-0F22-18A1-381486026E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5E3BF8-41D2-9E5C-2AA2-3C4DA18AAD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049EC6D-DB1F-44A4-BAF7-4CD4248B20A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38216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82B69B-4CDB-45EF-AF2E-DEBF6EE82A6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35503-9D21-443F-BC18-5459550EB72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007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两部分，一部分是</a:t>
            </a:r>
            <a:r>
              <a:rPr lang="zh-CN" altLang="en-US" b="1" dirty="0">
                <a:solidFill>
                  <a:srgbClr val="FF0000"/>
                </a:solidFill>
              </a:rPr>
              <a:t>深度学习</a:t>
            </a:r>
            <a:r>
              <a:rPr lang="en-US" altLang="zh-CN" b="1" dirty="0">
                <a:solidFill>
                  <a:srgbClr val="FF0000"/>
                </a:solidFill>
              </a:rPr>
              <a:t>/</a:t>
            </a:r>
            <a:r>
              <a:rPr lang="zh-CN" altLang="en-US" b="1" dirty="0">
                <a:solidFill>
                  <a:srgbClr val="FF0000"/>
                </a:solidFill>
              </a:rPr>
              <a:t>机器学习实现过程中的核心概念</a:t>
            </a:r>
          </a:p>
          <a:p>
            <a:r>
              <a:rPr lang="zh-CN" altLang="en-US" dirty="0"/>
              <a:t>这部分是比较公共的，就是说不管是去做文本、图像、还是语音相关的实验，都会涉及到这些概念</a:t>
            </a:r>
            <a:endParaRPr lang="en-US" altLang="zh-CN" dirty="0"/>
          </a:p>
          <a:p>
            <a:r>
              <a:rPr lang="zh-CN" altLang="en-US" dirty="0"/>
              <a:t>那另一部分就是具体的和图相关的一些概念，比如我们这里的图分类任务，图神经网络等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049EC6D-DB1F-44A4-BAF7-4CD4248B20A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E4990F-6C46-9123-14C3-C28E50F888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1E8E36D-45E0-5334-9F69-73ACFB6178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7AA01A2-FA66-3FB7-E0B0-BBDCD24158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485F90-EE61-713C-1ED1-AB51B5916F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35503-9D21-443F-BC18-5459550EB72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235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44E6E6-71A4-AC5F-952D-FE7E982601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C828462-CCAB-85A5-3BF4-B0E94FF68C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64F4949-A4E6-B014-5DB0-DAB84D4082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图分类是和图有关的一个经典任务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AE06BE-7A79-CA6F-9873-955CED09CE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049EC6D-DB1F-44A4-BAF7-4CD4248B20A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6970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ACA24C-4D5E-D402-B680-024F9A162F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C7AD7FE-A5E8-08CD-E8C6-B9A36EC5CA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8AEACFF-DBBD-D41A-2488-987AA9BF9B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在节点层级上，图表征学习希望在嵌入空间为每个节点赋予一个嵌入向量，即</a:t>
            </a:r>
            <a:r>
              <a:rPr lang="en-US" altLang="zh-CN" dirty="0"/>
              <a:t>embedding·</a:t>
            </a:r>
            <a:r>
              <a:rPr lang="zh-CN" altLang="en-US" dirty="0"/>
              <a:t>，相对应的在图层级上就是为每个图赋予一个嵌入向量</a:t>
            </a:r>
            <a:endParaRPr lang="en-US" altLang="zh-CN" dirty="0"/>
          </a:p>
          <a:p>
            <a:r>
              <a:rPr lang="zh-CN" altLang="en-US" dirty="0"/>
              <a:t>节点嵌入通常是是图嵌入的基础，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7464BE-1007-A48E-25C6-4827F6DE49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049EC6D-DB1F-44A4-BAF7-4CD4248B20A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6667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E72DF5-79EB-0A8D-D3AB-F98A9FA129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8791D37-7060-7F3E-F2AF-E30136A02A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8EB446F-4D8C-1D12-71E1-A8B870805F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那么如何进行图表征学习呢，我们采用图神经网络</a:t>
            </a:r>
            <a:endParaRPr lang="en-US" altLang="zh-CN" dirty="0"/>
          </a:p>
          <a:p>
            <a:r>
              <a:rPr lang="zh-CN" altLang="en-US" dirty="0"/>
              <a:t>用最简洁的描述就是邻域聚合</a:t>
            </a:r>
            <a:endParaRPr lang="en-US" altLang="zh-CN" dirty="0"/>
          </a:p>
          <a:p>
            <a:r>
              <a:rPr lang="zh-CN" altLang="en-US" dirty="0"/>
              <a:t>在每个</a:t>
            </a:r>
            <a:r>
              <a:rPr lang="en-US" altLang="zh-CN" dirty="0"/>
              <a:t>GNN</a:t>
            </a:r>
            <a:r>
              <a:rPr lang="zh-CN" altLang="en-US" dirty="0"/>
              <a:t>层中都会有消息计算和消息聚合两个关键步骤，堆叠多层之后获得节点最终特征（嵌入）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7074F0-998C-98A5-24E1-C27E649E45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049EC6D-DB1F-44A4-BAF7-4CD4248B20A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61761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9A1D29-1D84-DF64-3836-9BAA6B881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8316000-D8E0-CB7C-0E9E-2E745470B4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6FA6D28-EBC2-3FD0-8E1F-AD869C81E8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1BB6C8-9B78-D721-9849-6174F24A46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049EC6D-DB1F-44A4-BAF7-4CD4248B20A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34428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515490-AE4E-F4EE-70D9-33D2F47CC1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D26C63D-A526-39DB-0140-FD6E1F8D0E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EC75D6B-7F75-632A-10B4-3ABA162763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02C128-8C3D-8C5A-7E0F-120DEB7A10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35503-9D21-443F-BC18-5459550EB72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270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D6292-6C13-4F21-ABA9-7D7BEAFB5B41}" type="datetimeFigureOut">
              <a:rPr lang="zh-CN" altLang="en-US" smtClean="0"/>
              <a:t>2025/5/9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11B20-7BE2-4D3A-BBD1-988185DBD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304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D6292-6C13-4F21-ABA9-7D7BEAFB5B41}" type="datetimeFigureOut">
              <a:rPr lang="zh-CN" altLang="en-US" smtClean="0"/>
              <a:t>2025/5/9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11B20-7BE2-4D3A-BBD1-988185DBD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604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D6292-6C13-4F21-ABA9-7D7BEAFB5B41}" type="datetimeFigureOut">
              <a:rPr lang="zh-CN" altLang="en-US" smtClean="0"/>
              <a:t>2025/5/9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11B20-7BE2-4D3A-BBD1-988185DBD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797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194689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内容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 userDrawn="1"/>
        </p:nvSpPr>
        <p:spPr>
          <a:xfrm>
            <a:off x="344170" y="258445"/>
            <a:ext cx="360000" cy="107950"/>
          </a:xfrm>
          <a:prstGeom prst="roundRect">
            <a:avLst>
              <a:gd name="adj" fmla="val 27634"/>
            </a:avLst>
          </a:prstGeom>
          <a:solidFill>
            <a:srgbClr val="9F27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 userDrawn="1"/>
        </p:nvSpPr>
        <p:spPr>
          <a:xfrm>
            <a:off x="344170" y="418465"/>
            <a:ext cx="252095" cy="179705"/>
          </a:xfrm>
          <a:prstGeom prst="roundRect">
            <a:avLst/>
          </a:prstGeom>
          <a:solidFill>
            <a:srgbClr val="7BC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BE6F7"/>
              </a:solidFill>
            </a:endParaRPr>
          </a:p>
        </p:txBody>
      </p:sp>
      <p:sp>
        <p:nvSpPr>
          <p:cNvPr id="66" name="标题 65"/>
          <p:cNvSpPr>
            <a:spLocks noGrp="1"/>
          </p:cNvSpPr>
          <p:nvPr>
            <p:ph type="title"/>
          </p:nvPr>
        </p:nvSpPr>
        <p:spPr>
          <a:xfrm>
            <a:off x="838200" y="199390"/>
            <a:ext cx="10515600" cy="507365"/>
          </a:xfrm>
        </p:spPr>
        <p:txBody>
          <a:bodyPr/>
          <a:lstStyle>
            <a:lvl1pPr>
              <a:defRPr sz="2400" b="1">
                <a:solidFill>
                  <a:srgbClr val="9B1F24"/>
                </a:solidFill>
                <a:latin typeface="Microsoft YaHei Semibold" panose="020B0502040204020203" charset="-122"/>
                <a:ea typeface="Microsoft YaHei Semibold" panose="020B0502040204020203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圆角矩形 6"/>
          <p:cNvSpPr/>
          <p:nvPr userDrawn="1"/>
        </p:nvSpPr>
        <p:spPr>
          <a:xfrm>
            <a:off x="10511790" y="6602095"/>
            <a:ext cx="180000" cy="108000"/>
          </a:xfrm>
          <a:prstGeom prst="roundRect">
            <a:avLst>
              <a:gd name="adj" fmla="val 50000"/>
            </a:avLst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 userDrawn="1"/>
        </p:nvSpPr>
        <p:spPr>
          <a:xfrm>
            <a:off x="10030460" y="6602095"/>
            <a:ext cx="360000" cy="108000"/>
          </a:xfrm>
          <a:prstGeom prst="roundRect">
            <a:avLst>
              <a:gd name="adj" fmla="val 50000"/>
            </a:avLst>
          </a:prstGeom>
          <a:solidFill>
            <a:srgbClr val="7BC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 userDrawn="1"/>
        </p:nvSpPr>
        <p:spPr>
          <a:xfrm>
            <a:off x="10778490" y="6602095"/>
            <a:ext cx="108000" cy="108000"/>
          </a:xfrm>
          <a:prstGeom prst="roundRect">
            <a:avLst>
              <a:gd name="adj" fmla="val 50000"/>
            </a:avLst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9660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-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34827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D6292-6C13-4F21-ABA9-7D7BEAFB5B41}" type="datetimeFigureOut">
              <a:rPr lang="zh-CN" altLang="en-US" smtClean="0"/>
              <a:t>2025/5/9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11B20-7BE2-4D3A-BBD1-988185DBD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1535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D6292-6C13-4F21-ABA9-7D7BEAFB5B41}" type="datetimeFigureOut">
              <a:rPr lang="zh-CN" altLang="en-US" smtClean="0"/>
              <a:t>2025/5/9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11B20-7BE2-4D3A-BBD1-988185DBD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3203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D6292-6C13-4F21-ABA9-7D7BEAFB5B41}" type="datetimeFigureOut">
              <a:rPr lang="zh-CN" altLang="en-US" smtClean="0"/>
              <a:t>2025/5/9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11B20-7BE2-4D3A-BBD1-988185DBD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8278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D6292-6C13-4F21-ABA9-7D7BEAFB5B41}" type="datetimeFigureOut">
              <a:rPr lang="zh-CN" altLang="en-US" smtClean="0"/>
              <a:t>2025/5/9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11B20-7BE2-4D3A-BBD1-988185DBD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9586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D6292-6C13-4F21-ABA9-7D7BEAFB5B41}" type="datetimeFigureOut">
              <a:rPr lang="zh-CN" altLang="en-US" smtClean="0"/>
              <a:t>2025/5/9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11B20-7BE2-4D3A-BBD1-988185DBD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729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D6292-6C13-4F21-ABA9-7D7BEAFB5B41}" type="datetimeFigureOut">
              <a:rPr lang="zh-CN" altLang="en-US" smtClean="0"/>
              <a:t>2025/5/9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11B20-7BE2-4D3A-BBD1-988185DBD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3750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D6292-6C13-4F21-ABA9-7D7BEAFB5B41}" type="datetimeFigureOut">
              <a:rPr lang="zh-CN" altLang="en-US" smtClean="0"/>
              <a:t>2025/5/9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11B20-7BE2-4D3A-BBD1-988185DBD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4108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D6292-6C13-4F21-ABA9-7D7BEAFB5B41}" type="datetimeFigureOut">
              <a:rPr lang="zh-CN" altLang="en-US" smtClean="0"/>
              <a:t>2025/5/9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11B20-7BE2-4D3A-BBD1-988185DBD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2547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D6292-6C13-4F21-ABA9-7D7BEAFB5B41}" type="datetimeFigureOut">
              <a:rPr lang="zh-CN" altLang="en-US" smtClean="0"/>
              <a:t>2025/5/9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11B20-7BE2-4D3A-BBD1-988185DBD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5731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D6292-6C13-4F21-ABA9-7D7BEAFB5B41}" type="datetimeFigureOut">
              <a:rPr lang="zh-CN" altLang="en-US" smtClean="0"/>
              <a:t>2025/5/9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11B20-7BE2-4D3A-BBD1-988185DBD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6714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D6292-6C13-4F21-ABA9-7D7BEAFB5B41}" type="datetimeFigureOut">
              <a:rPr lang="zh-CN" altLang="en-US" smtClean="0"/>
              <a:t>2025/5/9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11B20-7BE2-4D3A-BBD1-988185DBD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1033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D6292-6C13-4F21-ABA9-7D7BEAFB5B41}" type="datetimeFigureOut">
              <a:rPr lang="zh-CN" altLang="en-US" smtClean="0"/>
              <a:t>2025/5/9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11B20-7BE2-4D3A-BBD1-988185DBD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3441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267591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内容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 userDrawn="1"/>
        </p:nvSpPr>
        <p:spPr>
          <a:xfrm>
            <a:off x="344170" y="258445"/>
            <a:ext cx="360000" cy="107950"/>
          </a:xfrm>
          <a:prstGeom prst="roundRect">
            <a:avLst>
              <a:gd name="adj" fmla="val 27634"/>
            </a:avLst>
          </a:prstGeom>
          <a:solidFill>
            <a:srgbClr val="9F27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 userDrawn="1"/>
        </p:nvSpPr>
        <p:spPr>
          <a:xfrm>
            <a:off x="344170" y="418465"/>
            <a:ext cx="252095" cy="179705"/>
          </a:xfrm>
          <a:prstGeom prst="roundRect">
            <a:avLst/>
          </a:prstGeom>
          <a:solidFill>
            <a:srgbClr val="7BC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BE6F7"/>
              </a:solidFill>
            </a:endParaRPr>
          </a:p>
        </p:txBody>
      </p:sp>
      <p:sp>
        <p:nvSpPr>
          <p:cNvPr id="66" name="标题 65"/>
          <p:cNvSpPr>
            <a:spLocks noGrp="1"/>
          </p:cNvSpPr>
          <p:nvPr>
            <p:ph type="title"/>
          </p:nvPr>
        </p:nvSpPr>
        <p:spPr>
          <a:xfrm>
            <a:off x="838200" y="199390"/>
            <a:ext cx="10515600" cy="507365"/>
          </a:xfrm>
        </p:spPr>
        <p:txBody>
          <a:bodyPr/>
          <a:lstStyle>
            <a:lvl1pPr>
              <a:defRPr sz="2400" b="1">
                <a:solidFill>
                  <a:srgbClr val="9B1F24"/>
                </a:solidFill>
                <a:latin typeface="Microsoft YaHei Semibold" panose="020B0502040204020203" charset="-122"/>
                <a:ea typeface="Microsoft YaHei Semibold" panose="020B0502040204020203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圆角矩形 6"/>
          <p:cNvSpPr/>
          <p:nvPr userDrawn="1"/>
        </p:nvSpPr>
        <p:spPr>
          <a:xfrm>
            <a:off x="10511790" y="6602095"/>
            <a:ext cx="180000" cy="108000"/>
          </a:xfrm>
          <a:prstGeom prst="roundRect">
            <a:avLst>
              <a:gd name="adj" fmla="val 50000"/>
            </a:avLst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 userDrawn="1"/>
        </p:nvSpPr>
        <p:spPr>
          <a:xfrm>
            <a:off x="10030460" y="6602095"/>
            <a:ext cx="360000" cy="108000"/>
          </a:xfrm>
          <a:prstGeom prst="roundRect">
            <a:avLst>
              <a:gd name="adj" fmla="val 50000"/>
            </a:avLst>
          </a:prstGeom>
          <a:solidFill>
            <a:srgbClr val="7BC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 userDrawn="1"/>
        </p:nvSpPr>
        <p:spPr>
          <a:xfrm>
            <a:off x="10778490" y="6602095"/>
            <a:ext cx="108000" cy="108000"/>
          </a:xfrm>
          <a:prstGeom prst="roundRect">
            <a:avLst>
              <a:gd name="adj" fmla="val 50000"/>
            </a:avLst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398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D6292-6C13-4F21-ABA9-7D7BEAFB5B41}" type="datetimeFigureOut">
              <a:rPr lang="zh-CN" altLang="en-US" smtClean="0"/>
              <a:t>2025/5/9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11B20-7BE2-4D3A-BBD1-988185DBD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751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D6292-6C13-4F21-ABA9-7D7BEAFB5B41}" type="datetimeFigureOut">
              <a:rPr lang="zh-CN" altLang="en-US" smtClean="0"/>
              <a:t>2025/5/9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11B20-7BE2-4D3A-BBD1-988185DBD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338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D6292-6C13-4F21-ABA9-7D7BEAFB5B41}" type="datetimeFigureOut">
              <a:rPr lang="zh-CN" altLang="en-US" smtClean="0"/>
              <a:t>2025/5/9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11B20-7BE2-4D3A-BBD1-988185DBD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3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D6292-6C13-4F21-ABA9-7D7BEAFB5B41}" type="datetimeFigureOut">
              <a:rPr lang="zh-CN" altLang="en-US" smtClean="0"/>
              <a:t>2025/5/9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11B20-7BE2-4D3A-BBD1-988185DBD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366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D6292-6C13-4F21-ABA9-7D7BEAFB5B41}" type="datetimeFigureOut">
              <a:rPr lang="zh-CN" altLang="en-US" smtClean="0"/>
              <a:t>2025/5/9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11B20-7BE2-4D3A-BBD1-988185DBD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71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D6292-6C13-4F21-ABA9-7D7BEAFB5B41}" type="datetimeFigureOut">
              <a:rPr lang="zh-CN" altLang="en-US" smtClean="0"/>
              <a:t>2025/5/9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11B20-7BE2-4D3A-BBD1-988185DBD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647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D6292-6C13-4F21-ABA9-7D7BEAFB5B41}" type="datetimeFigureOut">
              <a:rPr lang="zh-CN" altLang="en-US" smtClean="0"/>
              <a:t>2025/5/9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11B20-7BE2-4D3A-BBD1-988185DBD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223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D6292-6C13-4F21-ABA9-7D7BEAFB5B41}" type="datetimeFigureOut">
              <a:rPr lang="zh-CN" altLang="en-US" smtClean="0"/>
              <a:t>2025/5/9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11B20-7BE2-4D3A-BBD1-988185DBD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254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D6292-6C13-4F21-ABA9-7D7BEAFB5B41}" type="datetimeFigureOut">
              <a:rPr lang="zh-CN" altLang="en-US" smtClean="0"/>
              <a:t>2025/5/9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11B20-7BE2-4D3A-BBD1-988185DBD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654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03864"/>
          </a:solidFill>
          <a:ln w="57150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4560" y="2079774"/>
            <a:ext cx="11856641" cy="832064"/>
          </a:xfrm>
          <a:prstGeom prst="rect">
            <a:avLst/>
          </a:prstGeom>
        </p:spPr>
        <p:txBody>
          <a:bodyPr wrap="square" lIns="87545" tIns="43772" rIns="87545" bIns="43772">
            <a:spAutoFit/>
          </a:bodyPr>
          <a:lstStyle/>
          <a:p>
            <a:pPr marL="0" marR="0" lvl="0" indent="0" algn="ctr" defTabSz="1750695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4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基于</a:t>
            </a:r>
            <a:r>
              <a:rPr kumimoji="0" lang="en-US" altLang="zh-CN" sz="4400" b="1" i="0" u="none" strike="noStrike" kern="1200" cap="none" spc="4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GNN</a:t>
            </a:r>
            <a:r>
              <a:rPr kumimoji="0" lang="zh-CN" altLang="en-US" sz="4400" b="1" i="0" u="none" strike="noStrike" kern="1200" cap="none" spc="4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的分子图分类</a:t>
            </a:r>
            <a:endParaRPr kumimoji="0" lang="en-US" altLang="zh-CN" sz="4400" b="1" i="0" u="none" strike="noStrike" kern="1200" cap="none" spc="4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93568" y="3986373"/>
            <a:ext cx="5404863" cy="1381060"/>
          </a:xfrm>
          <a:prstGeom prst="rect">
            <a:avLst/>
          </a:prstGeom>
        </p:spPr>
        <p:txBody>
          <a:bodyPr wrap="square" lIns="87545" tIns="43772" rIns="87545" bIns="43772">
            <a:spAutoFit/>
          </a:bodyPr>
          <a:lstStyle/>
          <a:p>
            <a:pPr marL="0" marR="0" lvl="0" indent="0" algn="ctr" defTabSz="17506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指导老师：王翔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ctr" defTabSz="17506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实验助教：杨程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ctr" defTabSz="17506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yc648@mail.ustc.edu.cn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50616" y="376157"/>
            <a:ext cx="3400585" cy="569319"/>
          </a:xfrm>
          <a:prstGeom prst="rect">
            <a:avLst/>
          </a:prstGeom>
        </p:spPr>
      </p:pic>
    </p:spTree>
  </p:cSld>
  <p:clrMapOvr>
    <a:masterClrMapping/>
  </p:clrMapOvr>
  <p:transition advTm="1191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6653B9-F6D2-A072-7ABA-8DB4537D0F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9">
            <a:extLst>
              <a:ext uri="{FF2B5EF4-FFF2-40B4-BE49-F238E27FC236}">
                <a16:creationId xmlns:a16="http://schemas.microsoft.com/office/drawing/2014/main" id="{7CD5F20F-39E9-2C19-B819-F760511C3B3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0" y="-123596"/>
            <a:ext cx="12191999" cy="767234"/>
            <a:chOff x="-1" y="-1"/>
            <a:chExt cx="7719" cy="568"/>
          </a:xfrm>
        </p:grpSpPr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D47D619C-B279-6781-376E-0519E719B37A}"/>
                </a:ext>
              </a:extLst>
            </p:cNvPr>
            <p:cNvSpPr/>
            <p:nvPr/>
          </p:nvSpPr>
          <p:spPr bwMode="auto">
            <a:xfrm>
              <a:off x="1469" y="-1"/>
              <a:ext cx="6249" cy="568"/>
            </a:xfrm>
            <a:custGeom>
              <a:avLst/>
              <a:gdLst>
                <a:gd name="T0" fmla="*/ 718 w 10599"/>
                <a:gd name="T1" fmla="*/ 0 h 1172"/>
                <a:gd name="T2" fmla="*/ 718 w 10599"/>
                <a:gd name="T3" fmla="*/ 0 h 1172"/>
                <a:gd name="T4" fmla="*/ 659 w 10599"/>
                <a:gd name="T5" fmla="*/ 37 h 1172"/>
                <a:gd name="T6" fmla="*/ 0 w 10599"/>
                <a:gd name="T7" fmla="*/ 1172 h 1172"/>
                <a:gd name="T8" fmla="*/ 10599 w 10599"/>
                <a:gd name="T9" fmla="*/ 1172 h 1172"/>
                <a:gd name="T10" fmla="*/ 10599 w 10599"/>
                <a:gd name="T11" fmla="*/ 0 h 1172"/>
                <a:gd name="T12" fmla="*/ 718 w 10599"/>
                <a:gd name="T13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99" h="1172">
                  <a:moveTo>
                    <a:pt x="718" y="0"/>
                  </a:moveTo>
                  <a:lnTo>
                    <a:pt x="718" y="0"/>
                  </a:lnTo>
                  <a:lnTo>
                    <a:pt x="659" y="37"/>
                  </a:lnTo>
                  <a:lnTo>
                    <a:pt x="0" y="1172"/>
                  </a:lnTo>
                  <a:lnTo>
                    <a:pt x="10599" y="1172"/>
                  </a:lnTo>
                  <a:lnTo>
                    <a:pt x="10599" y="0"/>
                  </a:lnTo>
                  <a:lnTo>
                    <a:pt x="718" y="0"/>
                  </a:lnTo>
                  <a:close/>
                </a:path>
              </a:pathLst>
            </a:custGeom>
            <a:solidFill>
              <a:srgbClr val="649EB2">
                <a:lumMod val="20000"/>
                <a:lumOff val="80000"/>
              </a:srgb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6223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5" name="AutoShape 8">
              <a:extLst>
                <a:ext uri="{FF2B5EF4-FFF2-40B4-BE49-F238E27FC236}">
                  <a16:creationId xmlns:a16="http://schemas.microsoft.com/office/drawing/2014/main" id="{6B179759-F00C-5C89-7455-F5104FB260E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1" y="0"/>
              <a:ext cx="7713" cy="5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6223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D3CA0A4D-1D34-2B86-80FC-E972E59D28CB}"/>
              </a:ext>
            </a:extLst>
          </p:cNvPr>
          <p:cNvSpPr/>
          <p:nvPr/>
        </p:nvSpPr>
        <p:spPr bwMode="auto">
          <a:xfrm>
            <a:off x="0" y="-24167"/>
            <a:ext cx="9288002" cy="768585"/>
          </a:xfrm>
          <a:custGeom>
            <a:avLst/>
            <a:gdLst>
              <a:gd name="connsiteX0" fmla="*/ 0 w 9288002"/>
              <a:gd name="connsiteY0" fmla="*/ 0 h 768585"/>
              <a:gd name="connsiteX1" fmla="*/ 9288002 w 9288002"/>
              <a:gd name="connsiteY1" fmla="*/ 0 h 768585"/>
              <a:gd name="connsiteX2" fmla="*/ 8786022 w 9288002"/>
              <a:gd name="connsiteY2" fmla="*/ 754718 h 768585"/>
              <a:gd name="connsiteX3" fmla="*/ 8743383 w 9288002"/>
              <a:gd name="connsiteY3" fmla="*/ 768585 h 768585"/>
              <a:gd name="connsiteX4" fmla="*/ 0 w 9288002"/>
              <a:gd name="connsiteY4" fmla="*/ 768585 h 768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8002" h="768585">
                <a:moveTo>
                  <a:pt x="0" y="0"/>
                </a:moveTo>
                <a:lnTo>
                  <a:pt x="9288002" y="0"/>
                </a:lnTo>
                <a:lnTo>
                  <a:pt x="8786022" y="754718"/>
                </a:lnTo>
                <a:lnTo>
                  <a:pt x="8743383" y="768585"/>
                </a:lnTo>
                <a:lnTo>
                  <a:pt x="0" y="768585"/>
                </a:lnTo>
                <a:close/>
              </a:path>
            </a:pathLst>
          </a:custGeom>
          <a:solidFill>
            <a:srgbClr val="203864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marL="0" marR="0" lvl="0" indent="0" algn="l" defTabSz="6223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0E75011-E552-8467-2C2A-9B8D7CD248B1}"/>
              </a:ext>
            </a:extLst>
          </p:cNvPr>
          <p:cNvSpPr txBox="1"/>
          <p:nvPr/>
        </p:nvSpPr>
        <p:spPr>
          <a:xfrm>
            <a:off x="350439" y="12041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实验步骤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E98F791-0C54-3667-472B-4390E736AE00}"/>
              </a:ext>
            </a:extLst>
          </p:cNvPr>
          <p:cNvSpPr txBox="1"/>
          <p:nvPr/>
        </p:nvSpPr>
        <p:spPr>
          <a:xfrm>
            <a:off x="543696" y="995680"/>
            <a:ext cx="5785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数据集准备与处理：</a:t>
            </a:r>
            <a:r>
              <a:rPr lang="en-US" altLang="zh-CN" dirty="0"/>
              <a:t>NCI1</a:t>
            </a:r>
            <a:r>
              <a:rPr lang="zh-CN" altLang="en-US" dirty="0"/>
              <a:t>数据集</a:t>
            </a: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2838268D-0FAC-FB3F-1A47-61F74697E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991" y="1517967"/>
            <a:ext cx="4733925" cy="2562225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F9D47997-6552-447F-5422-F5EA8611E0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1280" y="5221964"/>
            <a:ext cx="5909296" cy="369331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1922F902-8B8B-9831-C680-A2BF2C38D8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1281" y="4852633"/>
            <a:ext cx="5909296" cy="369331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6691FF92-AC24-FBDD-8187-F83D648AE8E3}"/>
              </a:ext>
            </a:extLst>
          </p:cNvPr>
          <p:cNvSpPr txBox="1"/>
          <p:nvPr/>
        </p:nvSpPr>
        <p:spPr>
          <a:xfrm>
            <a:off x="2522991" y="4232039"/>
            <a:ext cx="529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调用</a:t>
            </a:r>
            <a:r>
              <a:rPr lang="en-US" altLang="zh-CN" dirty="0" err="1"/>
              <a:t>torch_geometric</a:t>
            </a:r>
            <a:r>
              <a:rPr lang="zh-CN" altLang="en-US" dirty="0"/>
              <a:t>加载和处理数据</a:t>
            </a:r>
          </a:p>
        </p:txBody>
      </p:sp>
    </p:spTree>
    <p:extLst>
      <p:ext uri="{BB962C8B-B14F-4D97-AF65-F5344CB8AC3E}">
        <p14:creationId xmlns:p14="http://schemas.microsoft.com/office/powerpoint/2010/main" val="103619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DBBE07-AF80-6CAE-CBE6-F522216B8D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9">
            <a:extLst>
              <a:ext uri="{FF2B5EF4-FFF2-40B4-BE49-F238E27FC236}">
                <a16:creationId xmlns:a16="http://schemas.microsoft.com/office/drawing/2014/main" id="{8804914D-2041-614A-54EB-95B0491806F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0" y="-123596"/>
            <a:ext cx="12191999" cy="767234"/>
            <a:chOff x="-1" y="-1"/>
            <a:chExt cx="7719" cy="568"/>
          </a:xfrm>
        </p:grpSpPr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9E4ED9-CC9C-0F8B-07B9-CBD6E0591445}"/>
                </a:ext>
              </a:extLst>
            </p:cNvPr>
            <p:cNvSpPr/>
            <p:nvPr/>
          </p:nvSpPr>
          <p:spPr bwMode="auto">
            <a:xfrm>
              <a:off x="1469" y="-1"/>
              <a:ext cx="6249" cy="568"/>
            </a:xfrm>
            <a:custGeom>
              <a:avLst/>
              <a:gdLst>
                <a:gd name="T0" fmla="*/ 718 w 10599"/>
                <a:gd name="T1" fmla="*/ 0 h 1172"/>
                <a:gd name="T2" fmla="*/ 718 w 10599"/>
                <a:gd name="T3" fmla="*/ 0 h 1172"/>
                <a:gd name="T4" fmla="*/ 659 w 10599"/>
                <a:gd name="T5" fmla="*/ 37 h 1172"/>
                <a:gd name="T6" fmla="*/ 0 w 10599"/>
                <a:gd name="T7" fmla="*/ 1172 h 1172"/>
                <a:gd name="T8" fmla="*/ 10599 w 10599"/>
                <a:gd name="T9" fmla="*/ 1172 h 1172"/>
                <a:gd name="T10" fmla="*/ 10599 w 10599"/>
                <a:gd name="T11" fmla="*/ 0 h 1172"/>
                <a:gd name="T12" fmla="*/ 718 w 10599"/>
                <a:gd name="T13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99" h="1172">
                  <a:moveTo>
                    <a:pt x="718" y="0"/>
                  </a:moveTo>
                  <a:lnTo>
                    <a:pt x="718" y="0"/>
                  </a:lnTo>
                  <a:lnTo>
                    <a:pt x="659" y="37"/>
                  </a:lnTo>
                  <a:lnTo>
                    <a:pt x="0" y="1172"/>
                  </a:lnTo>
                  <a:lnTo>
                    <a:pt x="10599" y="1172"/>
                  </a:lnTo>
                  <a:lnTo>
                    <a:pt x="10599" y="0"/>
                  </a:lnTo>
                  <a:lnTo>
                    <a:pt x="718" y="0"/>
                  </a:lnTo>
                  <a:close/>
                </a:path>
              </a:pathLst>
            </a:custGeom>
            <a:solidFill>
              <a:srgbClr val="649EB2">
                <a:lumMod val="20000"/>
                <a:lumOff val="80000"/>
              </a:srgb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6223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5" name="AutoShape 8">
              <a:extLst>
                <a:ext uri="{FF2B5EF4-FFF2-40B4-BE49-F238E27FC236}">
                  <a16:creationId xmlns:a16="http://schemas.microsoft.com/office/drawing/2014/main" id="{95E49534-3347-A536-4611-25843B18A35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1" y="0"/>
              <a:ext cx="7713" cy="5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6223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1CA851D0-D48E-DAD4-F9CE-2476BD240D8E}"/>
              </a:ext>
            </a:extLst>
          </p:cNvPr>
          <p:cNvSpPr/>
          <p:nvPr/>
        </p:nvSpPr>
        <p:spPr bwMode="auto">
          <a:xfrm>
            <a:off x="0" y="-24167"/>
            <a:ext cx="9288002" cy="768585"/>
          </a:xfrm>
          <a:custGeom>
            <a:avLst/>
            <a:gdLst>
              <a:gd name="connsiteX0" fmla="*/ 0 w 9288002"/>
              <a:gd name="connsiteY0" fmla="*/ 0 h 768585"/>
              <a:gd name="connsiteX1" fmla="*/ 9288002 w 9288002"/>
              <a:gd name="connsiteY1" fmla="*/ 0 h 768585"/>
              <a:gd name="connsiteX2" fmla="*/ 8786022 w 9288002"/>
              <a:gd name="connsiteY2" fmla="*/ 754718 h 768585"/>
              <a:gd name="connsiteX3" fmla="*/ 8743383 w 9288002"/>
              <a:gd name="connsiteY3" fmla="*/ 768585 h 768585"/>
              <a:gd name="connsiteX4" fmla="*/ 0 w 9288002"/>
              <a:gd name="connsiteY4" fmla="*/ 768585 h 768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8002" h="768585">
                <a:moveTo>
                  <a:pt x="0" y="0"/>
                </a:moveTo>
                <a:lnTo>
                  <a:pt x="9288002" y="0"/>
                </a:lnTo>
                <a:lnTo>
                  <a:pt x="8786022" y="754718"/>
                </a:lnTo>
                <a:lnTo>
                  <a:pt x="8743383" y="768585"/>
                </a:lnTo>
                <a:lnTo>
                  <a:pt x="0" y="768585"/>
                </a:lnTo>
                <a:close/>
              </a:path>
            </a:pathLst>
          </a:custGeom>
          <a:solidFill>
            <a:srgbClr val="203864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marL="0" marR="0" lvl="0" indent="0" algn="l" defTabSz="6223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437B490-3E34-F7A9-EEBA-E5202253ABA3}"/>
              </a:ext>
            </a:extLst>
          </p:cNvPr>
          <p:cNvSpPr txBox="1"/>
          <p:nvPr/>
        </p:nvSpPr>
        <p:spPr>
          <a:xfrm>
            <a:off x="350439" y="12041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实验步骤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7453C69-578A-456E-E96B-B26F5C244690}"/>
              </a:ext>
            </a:extLst>
          </p:cNvPr>
          <p:cNvSpPr txBox="1"/>
          <p:nvPr/>
        </p:nvSpPr>
        <p:spPr>
          <a:xfrm>
            <a:off x="787537" y="1758661"/>
            <a:ext cx="1570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/>
              <a:t>模型搭建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E3F9517-5882-3E1F-D05B-1CB2B23DDDD1}"/>
              </a:ext>
            </a:extLst>
          </p:cNvPr>
          <p:cNvSpPr txBox="1"/>
          <p:nvPr/>
        </p:nvSpPr>
        <p:spPr>
          <a:xfrm>
            <a:off x="4955120" y="3601069"/>
            <a:ext cx="2272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model.py  GCN</a:t>
            </a:r>
            <a:r>
              <a:rPr lang="zh-CN" altLang="en-US" dirty="0"/>
              <a:t>类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35E31DB-63FC-326B-9CB5-35C35191C0AE}"/>
              </a:ext>
            </a:extLst>
          </p:cNvPr>
          <p:cNvSpPr txBox="1"/>
          <p:nvPr/>
        </p:nvSpPr>
        <p:spPr>
          <a:xfrm>
            <a:off x="350439" y="901184"/>
            <a:ext cx="10744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利用</a:t>
            </a:r>
            <a:r>
              <a:rPr lang="en-US" altLang="zh-CN" sz="2000" dirty="0" err="1"/>
              <a:t>torch_geometric</a:t>
            </a:r>
            <a:r>
              <a:rPr lang="zh-CN" altLang="en-US" sz="2000" dirty="0"/>
              <a:t>中的</a:t>
            </a:r>
            <a:r>
              <a:rPr lang="en-US" altLang="zh-CN" sz="2000" dirty="0" err="1"/>
              <a:t>GCNConv</a:t>
            </a:r>
            <a:r>
              <a:rPr lang="zh-CN" altLang="en-US" sz="2000" dirty="0"/>
              <a:t>类搭建简单的</a:t>
            </a:r>
            <a:r>
              <a:rPr lang="en-US" altLang="zh-CN" sz="2000" dirty="0"/>
              <a:t>GCN</a:t>
            </a:r>
            <a:r>
              <a:rPr lang="zh-CN" altLang="en-US" sz="2000" dirty="0"/>
              <a:t>（图卷积神经网络），并且完成训练，验证与评估，超参数调整。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08E06E2-4EE4-D184-D06D-3D3E5B472C07}"/>
              </a:ext>
            </a:extLst>
          </p:cNvPr>
          <p:cNvSpPr txBox="1"/>
          <p:nvPr/>
        </p:nvSpPr>
        <p:spPr>
          <a:xfrm>
            <a:off x="787537" y="4474198"/>
            <a:ext cx="2530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/>
              <a:t>训练、验证、评估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FC58ABC8-8B7A-3EF1-9BB0-4DAD65469C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12"/>
          <a:stretch/>
        </p:blipFill>
        <p:spPr>
          <a:xfrm>
            <a:off x="2844799" y="1609070"/>
            <a:ext cx="7517639" cy="1551964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641175CF-441B-6D51-00FC-D44DE560E890}"/>
              </a:ext>
            </a:extLst>
          </p:cNvPr>
          <p:cNvSpPr txBox="1"/>
          <p:nvPr/>
        </p:nvSpPr>
        <p:spPr>
          <a:xfrm>
            <a:off x="3460634" y="4474198"/>
            <a:ext cx="406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main.py        train</a:t>
            </a:r>
            <a:r>
              <a:rPr lang="zh-CN" altLang="en-US" dirty="0"/>
              <a:t>、</a:t>
            </a:r>
            <a:r>
              <a:rPr lang="en-US" altLang="zh-CN" dirty="0" err="1"/>
              <a:t>val</a:t>
            </a:r>
            <a:r>
              <a:rPr lang="zh-CN" altLang="en-US" dirty="0"/>
              <a:t>、</a:t>
            </a:r>
            <a:r>
              <a:rPr lang="en-US" altLang="zh-CN" dirty="0"/>
              <a:t>eval </a:t>
            </a:r>
            <a:r>
              <a:rPr lang="zh-CN" altLang="en-US" dirty="0"/>
              <a:t>函数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D77487A7-712A-D328-165B-EDA6CEF617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2580" y="3063016"/>
            <a:ext cx="2787650" cy="450943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E263576B-CD89-98C3-3DCA-4C8B0FEEA6C1}"/>
              </a:ext>
            </a:extLst>
          </p:cNvPr>
          <p:cNvSpPr txBox="1"/>
          <p:nvPr/>
        </p:nvSpPr>
        <p:spPr>
          <a:xfrm>
            <a:off x="4297680" y="3124138"/>
            <a:ext cx="13926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 err="1"/>
              <a:t>GCNConv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0659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0AD434-29F4-32F2-8C57-035A06E210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9">
            <a:extLst>
              <a:ext uri="{FF2B5EF4-FFF2-40B4-BE49-F238E27FC236}">
                <a16:creationId xmlns:a16="http://schemas.microsoft.com/office/drawing/2014/main" id="{42A62E7B-0473-45F4-4273-BF9476389BD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0" y="-123596"/>
            <a:ext cx="12191999" cy="767234"/>
            <a:chOff x="-1" y="-1"/>
            <a:chExt cx="7719" cy="568"/>
          </a:xfrm>
        </p:grpSpPr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D6E2FB66-3A05-6C57-4CFC-8A326E3D4C71}"/>
                </a:ext>
              </a:extLst>
            </p:cNvPr>
            <p:cNvSpPr/>
            <p:nvPr/>
          </p:nvSpPr>
          <p:spPr bwMode="auto">
            <a:xfrm>
              <a:off x="1469" y="-1"/>
              <a:ext cx="6249" cy="568"/>
            </a:xfrm>
            <a:custGeom>
              <a:avLst/>
              <a:gdLst>
                <a:gd name="T0" fmla="*/ 718 w 10599"/>
                <a:gd name="T1" fmla="*/ 0 h 1172"/>
                <a:gd name="T2" fmla="*/ 718 w 10599"/>
                <a:gd name="T3" fmla="*/ 0 h 1172"/>
                <a:gd name="T4" fmla="*/ 659 w 10599"/>
                <a:gd name="T5" fmla="*/ 37 h 1172"/>
                <a:gd name="T6" fmla="*/ 0 w 10599"/>
                <a:gd name="T7" fmla="*/ 1172 h 1172"/>
                <a:gd name="T8" fmla="*/ 10599 w 10599"/>
                <a:gd name="T9" fmla="*/ 1172 h 1172"/>
                <a:gd name="T10" fmla="*/ 10599 w 10599"/>
                <a:gd name="T11" fmla="*/ 0 h 1172"/>
                <a:gd name="T12" fmla="*/ 718 w 10599"/>
                <a:gd name="T13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99" h="1172">
                  <a:moveTo>
                    <a:pt x="718" y="0"/>
                  </a:moveTo>
                  <a:lnTo>
                    <a:pt x="718" y="0"/>
                  </a:lnTo>
                  <a:lnTo>
                    <a:pt x="659" y="37"/>
                  </a:lnTo>
                  <a:lnTo>
                    <a:pt x="0" y="1172"/>
                  </a:lnTo>
                  <a:lnTo>
                    <a:pt x="10599" y="1172"/>
                  </a:lnTo>
                  <a:lnTo>
                    <a:pt x="10599" y="0"/>
                  </a:lnTo>
                  <a:lnTo>
                    <a:pt x="718" y="0"/>
                  </a:lnTo>
                  <a:close/>
                </a:path>
              </a:pathLst>
            </a:custGeom>
            <a:solidFill>
              <a:srgbClr val="649EB2">
                <a:lumMod val="20000"/>
                <a:lumOff val="80000"/>
              </a:srgb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6223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5" name="AutoShape 8">
              <a:extLst>
                <a:ext uri="{FF2B5EF4-FFF2-40B4-BE49-F238E27FC236}">
                  <a16:creationId xmlns:a16="http://schemas.microsoft.com/office/drawing/2014/main" id="{47DED4F2-3054-98F4-6730-5497CD721CB3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1" y="0"/>
              <a:ext cx="7713" cy="5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6223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040A5E45-64C1-DF71-E307-EB4BAA6C9570}"/>
              </a:ext>
            </a:extLst>
          </p:cNvPr>
          <p:cNvSpPr/>
          <p:nvPr/>
        </p:nvSpPr>
        <p:spPr bwMode="auto">
          <a:xfrm>
            <a:off x="0" y="-24167"/>
            <a:ext cx="9288002" cy="768585"/>
          </a:xfrm>
          <a:custGeom>
            <a:avLst/>
            <a:gdLst>
              <a:gd name="connsiteX0" fmla="*/ 0 w 9288002"/>
              <a:gd name="connsiteY0" fmla="*/ 0 h 768585"/>
              <a:gd name="connsiteX1" fmla="*/ 9288002 w 9288002"/>
              <a:gd name="connsiteY1" fmla="*/ 0 h 768585"/>
              <a:gd name="connsiteX2" fmla="*/ 8786022 w 9288002"/>
              <a:gd name="connsiteY2" fmla="*/ 754718 h 768585"/>
              <a:gd name="connsiteX3" fmla="*/ 8743383 w 9288002"/>
              <a:gd name="connsiteY3" fmla="*/ 768585 h 768585"/>
              <a:gd name="connsiteX4" fmla="*/ 0 w 9288002"/>
              <a:gd name="connsiteY4" fmla="*/ 768585 h 768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8002" h="768585">
                <a:moveTo>
                  <a:pt x="0" y="0"/>
                </a:moveTo>
                <a:lnTo>
                  <a:pt x="9288002" y="0"/>
                </a:lnTo>
                <a:lnTo>
                  <a:pt x="8786022" y="754718"/>
                </a:lnTo>
                <a:lnTo>
                  <a:pt x="8743383" y="768585"/>
                </a:lnTo>
                <a:lnTo>
                  <a:pt x="0" y="768585"/>
                </a:lnTo>
                <a:close/>
              </a:path>
            </a:pathLst>
          </a:custGeom>
          <a:solidFill>
            <a:srgbClr val="203864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marL="0" marR="0" lvl="0" indent="0" algn="l" defTabSz="6223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D2FCA4A-34EC-6D6E-C45D-748C991DDA70}"/>
              </a:ext>
            </a:extLst>
          </p:cNvPr>
          <p:cNvSpPr txBox="1"/>
          <p:nvPr/>
        </p:nvSpPr>
        <p:spPr>
          <a:xfrm>
            <a:off x="350439" y="12041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实验步骤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2BD47C0-0E9A-567D-954C-CD3DCDBDA845}"/>
              </a:ext>
            </a:extLst>
          </p:cNvPr>
          <p:cNvSpPr txBox="1"/>
          <p:nvPr/>
        </p:nvSpPr>
        <p:spPr>
          <a:xfrm>
            <a:off x="350439" y="889003"/>
            <a:ext cx="10744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2. </a:t>
            </a:r>
            <a:r>
              <a:rPr lang="zh-CN" altLang="en-US" sz="2000" dirty="0"/>
              <a:t>自定义图神经网络层，搭建图神经网络并完成训练等步骤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FDBF0A6-CCAE-ACAC-E87E-33F2EAF66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2640" y="1493556"/>
            <a:ext cx="7509510" cy="278660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BE67D4F-528C-B7A8-07B9-713C31079981}"/>
              </a:ext>
            </a:extLst>
          </p:cNvPr>
          <p:cNvSpPr txBox="1"/>
          <p:nvPr/>
        </p:nvSpPr>
        <p:spPr>
          <a:xfrm>
            <a:off x="548640" y="4901812"/>
            <a:ext cx="7802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model.py  </a:t>
            </a:r>
            <a:r>
              <a:rPr lang="en-US" altLang="zh-CN" dirty="0" err="1"/>
              <a:t>GNNLayer</a:t>
            </a:r>
            <a:r>
              <a:rPr lang="en-US" altLang="zh-CN" dirty="0"/>
              <a:t> </a:t>
            </a:r>
            <a:r>
              <a:rPr lang="zh-CN" altLang="en-US" dirty="0"/>
              <a:t>类（消息传递</a:t>
            </a:r>
            <a:r>
              <a:rPr lang="en-US" altLang="zh-CN" dirty="0"/>
              <a:t>/</a:t>
            </a:r>
            <a:r>
              <a:rPr lang="zh-CN" altLang="en-US" dirty="0"/>
              <a:t>计算，消息聚合）， </a:t>
            </a:r>
            <a:r>
              <a:rPr lang="en-US" altLang="zh-CN" dirty="0" err="1"/>
              <a:t>my_GNN</a:t>
            </a:r>
            <a:r>
              <a:rPr lang="zh-CN" altLang="en-US" dirty="0"/>
              <a:t>类</a:t>
            </a:r>
          </a:p>
        </p:txBody>
      </p:sp>
    </p:spTree>
    <p:extLst>
      <p:ext uri="{BB962C8B-B14F-4D97-AF65-F5344CB8AC3E}">
        <p14:creationId xmlns:p14="http://schemas.microsoft.com/office/powerpoint/2010/main" val="3559844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ED5BDF-4408-B0A8-A1B5-31751BF93C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26355F6-1A0C-27CE-AC0F-22B1A2EF937A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2D137AE5-3AFC-8039-0DAC-1699C5440D7B}"/>
                </a:ext>
              </a:extLst>
            </p:cNvPr>
            <p:cNvSpPr/>
            <p:nvPr/>
          </p:nvSpPr>
          <p:spPr>
            <a:xfrm>
              <a:off x="0" y="0"/>
              <a:ext cx="1819275" cy="1819275"/>
            </a:xfrm>
            <a:custGeom>
              <a:avLst/>
              <a:gdLst>
                <a:gd name="connsiteX0" fmla="*/ 0 w 3638550"/>
                <a:gd name="connsiteY0" fmla="*/ 1819275 h 3638550"/>
                <a:gd name="connsiteX1" fmla="*/ 1819275 w 3638550"/>
                <a:gd name="connsiteY1" fmla="*/ 0 h 3638550"/>
                <a:gd name="connsiteX2" fmla="*/ 3638550 w 3638550"/>
                <a:gd name="connsiteY2" fmla="*/ 1819275 h 3638550"/>
                <a:gd name="connsiteX3" fmla="*/ 1819275 w 3638550"/>
                <a:gd name="connsiteY3" fmla="*/ 3638550 h 3638550"/>
                <a:gd name="connsiteX4" fmla="*/ 0 w 3638550"/>
                <a:gd name="connsiteY4" fmla="*/ 1819275 h 3638550"/>
                <a:gd name="connsiteX0" fmla="*/ 1819275 w 3638550"/>
                <a:gd name="connsiteY0" fmla="*/ 0 h 3638550"/>
                <a:gd name="connsiteX1" fmla="*/ 3638550 w 3638550"/>
                <a:gd name="connsiteY1" fmla="*/ 1819275 h 3638550"/>
                <a:gd name="connsiteX2" fmla="*/ 1819275 w 3638550"/>
                <a:gd name="connsiteY2" fmla="*/ 3638550 h 3638550"/>
                <a:gd name="connsiteX3" fmla="*/ 0 w 3638550"/>
                <a:gd name="connsiteY3" fmla="*/ 1819275 h 3638550"/>
                <a:gd name="connsiteX4" fmla="*/ 1910715 w 3638550"/>
                <a:gd name="connsiteY4" fmla="*/ 91440 h 3638550"/>
                <a:gd name="connsiteX0" fmla="*/ 1819275 w 3638550"/>
                <a:gd name="connsiteY0" fmla="*/ 0 h 3638550"/>
                <a:gd name="connsiteX1" fmla="*/ 3638550 w 3638550"/>
                <a:gd name="connsiteY1" fmla="*/ 1819275 h 3638550"/>
                <a:gd name="connsiteX2" fmla="*/ 1819275 w 3638550"/>
                <a:gd name="connsiteY2" fmla="*/ 3638550 h 3638550"/>
                <a:gd name="connsiteX3" fmla="*/ 0 w 3638550"/>
                <a:gd name="connsiteY3" fmla="*/ 1819275 h 3638550"/>
                <a:gd name="connsiteX0" fmla="*/ 3638550 w 3638550"/>
                <a:gd name="connsiteY0" fmla="*/ 0 h 1819275"/>
                <a:gd name="connsiteX1" fmla="*/ 1819275 w 3638550"/>
                <a:gd name="connsiteY1" fmla="*/ 1819275 h 1819275"/>
                <a:gd name="connsiteX2" fmla="*/ 0 w 3638550"/>
                <a:gd name="connsiteY2" fmla="*/ 0 h 1819275"/>
                <a:gd name="connsiteX0" fmla="*/ 1819275 w 1819275"/>
                <a:gd name="connsiteY0" fmla="*/ 0 h 1819275"/>
                <a:gd name="connsiteX1" fmla="*/ 0 w 1819275"/>
                <a:gd name="connsiteY1" fmla="*/ 1819275 h 1819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19275" h="1819275">
                  <a:moveTo>
                    <a:pt x="1819275" y="0"/>
                  </a:moveTo>
                  <a:cubicBezTo>
                    <a:pt x="1819275" y="1004758"/>
                    <a:pt x="1004758" y="1819275"/>
                    <a:pt x="0" y="1819275"/>
                  </a:cubicBezTo>
                </a:path>
              </a:pathLst>
            </a:custGeom>
            <a:noFill/>
            <a:ln w="381000">
              <a:solidFill>
                <a:schemeClr val="accent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E5B3373C-37B4-C119-2633-16EBE72C52E6}"/>
                </a:ext>
              </a:extLst>
            </p:cNvPr>
            <p:cNvGrpSpPr/>
            <p:nvPr/>
          </p:nvGrpSpPr>
          <p:grpSpPr>
            <a:xfrm>
              <a:off x="1727455" y="1321568"/>
              <a:ext cx="5663945" cy="716782"/>
              <a:chOff x="1727455" y="1321568"/>
              <a:chExt cx="5663945" cy="716782"/>
            </a:xfrm>
          </p:grpSpPr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34A77E9E-C941-45FA-51D5-5D08AE8AAB9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73268" y="1498188"/>
                <a:ext cx="48181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SzPct val="25000"/>
                </a:pPr>
                <a:r>
                  <a:rPr lang="zh-CN" altLang="en-US" sz="2000" b="1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实验目的</a:t>
                </a:r>
              </a:p>
            </p:txBody>
          </p:sp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63F0ED0C-217D-0DB0-0AF8-FB8E9C87B699}"/>
                  </a:ext>
                </a:extLst>
              </p:cNvPr>
              <p:cNvSpPr/>
              <p:nvPr/>
            </p:nvSpPr>
            <p:spPr>
              <a:xfrm>
                <a:off x="1727455" y="1321568"/>
                <a:ext cx="716782" cy="716782"/>
              </a:xfrm>
              <a:prstGeom prst="ellipse">
                <a:avLst/>
              </a:prstGeom>
              <a:noFill/>
              <a:ln w="25400">
                <a:gradFill>
                  <a:gsLst>
                    <a:gs pos="76000">
                      <a:schemeClr val="accent1">
                        <a:alpha val="0"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r>
                  <a:rPr lang="en-US" altLang="zh-CN" sz="2800" b="1" dirty="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rPr>
                  <a:t>01</a:t>
                </a:r>
              </a:p>
            </p:txBody>
          </p:sp>
        </p:grp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EC3B7471-4086-4286-ECBC-CB02643A5A44}"/>
                </a:ext>
              </a:extLst>
            </p:cNvPr>
            <p:cNvSpPr/>
            <p:nvPr/>
          </p:nvSpPr>
          <p:spPr>
            <a:xfrm>
              <a:off x="7779658" y="0"/>
              <a:ext cx="4412342" cy="6858000"/>
            </a:xfrm>
            <a:custGeom>
              <a:avLst/>
              <a:gdLst>
                <a:gd name="connsiteX0" fmla="*/ 1295690 w 4412342"/>
                <a:gd name="connsiteY0" fmla="*/ 0 h 6858000"/>
                <a:gd name="connsiteX1" fmla="*/ 4412342 w 4412342"/>
                <a:gd name="connsiteY1" fmla="*/ 0 h 6858000"/>
                <a:gd name="connsiteX2" fmla="*/ 4412342 w 4412342"/>
                <a:gd name="connsiteY2" fmla="*/ 1636729 h 6858000"/>
                <a:gd name="connsiteX3" fmla="*/ 4272563 w 4412342"/>
                <a:gd name="connsiteY3" fmla="*/ 1672670 h 6858000"/>
                <a:gd name="connsiteX4" fmla="*/ 3111228 w 4412342"/>
                <a:gd name="connsiteY4" fmla="*/ 3251199 h 6858000"/>
                <a:gd name="connsiteX5" fmla="*/ 4272563 w 4412342"/>
                <a:gd name="connsiteY5" fmla="*/ 4829728 h 6858000"/>
                <a:gd name="connsiteX6" fmla="*/ 4412342 w 4412342"/>
                <a:gd name="connsiteY6" fmla="*/ 4865669 h 6858000"/>
                <a:gd name="connsiteX7" fmla="*/ 4412342 w 4412342"/>
                <a:gd name="connsiteY7" fmla="*/ 6858000 h 6858000"/>
                <a:gd name="connsiteX8" fmla="*/ 1670654 w 4412342"/>
                <a:gd name="connsiteY8" fmla="*/ 6858000 h 6858000"/>
                <a:gd name="connsiteX9" fmla="*/ 1550198 w 4412342"/>
                <a:gd name="connsiteY9" fmla="*/ 6753659 h 6858000"/>
                <a:gd name="connsiteX10" fmla="*/ 0 w 4412342"/>
                <a:gd name="connsiteY10" fmla="*/ 3251200 h 6858000"/>
                <a:gd name="connsiteX11" fmla="*/ 1229199 w 4412342"/>
                <a:gd name="connsiteY11" fmla="*/ 69741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12342" h="6858000">
                  <a:moveTo>
                    <a:pt x="1295690" y="0"/>
                  </a:moveTo>
                  <a:lnTo>
                    <a:pt x="4412342" y="0"/>
                  </a:lnTo>
                  <a:lnTo>
                    <a:pt x="4412342" y="1636729"/>
                  </a:lnTo>
                  <a:lnTo>
                    <a:pt x="4272563" y="1672670"/>
                  </a:lnTo>
                  <a:cubicBezTo>
                    <a:pt x="3599745" y="1881938"/>
                    <a:pt x="3111228" y="2509519"/>
                    <a:pt x="3111228" y="3251199"/>
                  </a:cubicBezTo>
                  <a:cubicBezTo>
                    <a:pt x="3111228" y="3992879"/>
                    <a:pt x="3599745" y="4620460"/>
                    <a:pt x="4272563" y="4829728"/>
                  </a:cubicBezTo>
                  <a:lnTo>
                    <a:pt x="4412342" y="4865669"/>
                  </a:lnTo>
                  <a:lnTo>
                    <a:pt x="4412342" y="6858000"/>
                  </a:lnTo>
                  <a:lnTo>
                    <a:pt x="1670654" y="6858000"/>
                  </a:lnTo>
                  <a:lnTo>
                    <a:pt x="1550198" y="6753659"/>
                  </a:lnTo>
                  <a:cubicBezTo>
                    <a:pt x="597879" y="5888107"/>
                    <a:pt x="0" y="4639475"/>
                    <a:pt x="0" y="3251200"/>
                  </a:cubicBezTo>
                  <a:cubicBezTo>
                    <a:pt x="0" y="2026252"/>
                    <a:pt x="465477" y="910022"/>
                    <a:pt x="1229199" y="69741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47D151AB-D738-BF56-F2B2-82F92E11C1D3}"/>
                </a:ext>
              </a:extLst>
            </p:cNvPr>
            <p:cNvGrpSpPr/>
            <p:nvPr/>
          </p:nvGrpSpPr>
          <p:grpSpPr>
            <a:xfrm>
              <a:off x="1727455" y="2333605"/>
              <a:ext cx="5663945" cy="716782"/>
              <a:chOff x="1727455" y="2419283"/>
              <a:chExt cx="5663945" cy="716782"/>
            </a:xfrm>
          </p:grpSpPr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F13122AD-1DA3-228E-9AF3-81AEBFBA60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73268" y="2616149"/>
                <a:ext cx="48181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SzPct val="25000"/>
                </a:pPr>
                <a:r>
                  <a:rPr lang="zh-CN" altLang="en-US" sz="2000" b="1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实验原理</a:t>
                </a:r>
              </a:p>
            </p:txBody>
          </p:sp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9254DAF7-5BC5-F55B-19B4-6CA6D5256EB9}"/>
                  </a:ext>
                </a:extLst>
              </p:cNvPr>
              <p:cNvSpPr/>
              <p:nvPr/>
            </p:nvSpPr>
            <p:spPr>
              <a:xfrm>
                <a:off x="1727455" y="2419283"/>
                <a:ext cx="716782" cy="716782"/>
              </a:xfrm>
              <a:prstGeom prst="ellipse">
                <a:avLst/>
              </a:prstGeom>
              <a:noFill/>
              <a:ln w="25400">
                <a:gradFill>
                  <a:gsLst>
                    <a:gs pos="76000">
                      <a:schemeClr val="tx2">
                        <a:alpha val="0"/>
                      </a:schemeClr>
                    </a:gs>
                    <a:gs pos="100000">
                      <a:schemeClr val="tx2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r>
                  <a:rPr lang="en-US" altLang="zh-CN" sz="2800" b="1" dirty="0">
                    <a:solidFill>
                      <a:srgbClr val="4472C4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rPr>
                  <a:t>02</a:t>
                </a:r>
              </a:p>
            </p:txBody>
          </p: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99DB83A0-723A-5CA9-120A-117D011394FC}"/>
                </a:ext>
              </a:extLst>
            </p:cNvPr>
            <p:cNvGrpSpPr/>
            <p:nvPr/>
          </p:nvGrpSpPr>
          <p:grpSpPr>
            <a:xfrm>
              <a:off x="1727455" y="3345642"/>
              <a:ext cx="5663945" cy="716782"/>
              <a:chOff x="1727455" y="3517777"/>
              <a:chExt cx="5663945" cy="716782"/>
            </a:xfrm>
          </p:grpSpPr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9EF5A823-8A1A-C75D-D8B9-DBCECBBB7B8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73268" y="3734889"/>
                <a:ext cx="48181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SzPct val="25000"/>
                </a:pPr>
                <a:r>
                  <a:rPr lang="zh-CN" altLang="en-US" sz="2000" b="1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实验步骤</a:t>
                </a:r>
              </a:p>
            </p:txBody>
          </p:sp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1B5949BA-DA8C-6EC4-6C91-9988B39D83DB}"/>
                  </a:ext>
                </a:extLst>
              </p:cNvPr>
              <p:cNvSpPr/>
              <p:nvPr/>
            </p:nvSpPr>
            <p:spPr>
              <a:xfrm>
                <a:off x="1727455" y="3517777"/>
                <a:ext cx="716782" cy="716782"/>
              </a:xfrm>
              <a:prstGeom prst="ellipse">
                <a:avLst/>
              </a:prstGeom>
              <a:noFill/>
              <a:ln w="25400">
                <a:gradFill>
                  <a:gsLst>
                    <a:gs pos="76000">
                      <a:schemeClr val="tx2">
                        <a:alpha val="0"/>
                      </a:schemeClr>
                    </a:gs>
                    <a:gs pos="100000">
                      <a:schemeClr val="tx2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r>
                  <a:rPr lang="en-US" altLang="zh-CN" sz="2800" b="1" dirty="0">
                    <a:solidFill>
                      <a:srgbClr val="4472C4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rPr>
                  <a:t>03</a:t>
                </a:r>
              </a:p>
            </p:txBody>
          </p:sp>
        </p:grp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5048A45B-8125-BFC3-640A-A429B3B8BAA9}"/>
                </a:ext>
              </a:extLst>
            </p:cNvPr>
            <p:cNvGrpSpPr/>
            <p:nvPr/>
          </p:nvGrpSpPr>
          <p:grpSpPr>
            <a:xfrm>
              <a:off x="1727455" y="4357679"/>
              <a:ext cx="5663945" cy="716782"/>
              <a:chOff x="1727455" y="4534690"/>
              <a:chExt cx="5663945" cy="716782"/>
            </a:xfrm>
          </p:grpSpPr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7B328BD2-BEBC-BAAA-5D14-3BBB79FF222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73268" y="4772049"/>
                <a:ext cx="48181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SzPct val="25000"/>
                </a:pPr>
                <a:r>
                  <a:rPr lang="zh-CN" altLang="en-US" sz="2000" b="1" dirty="0">
                    <a:solidFill>
                      <a:srgbClr val="FF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rPr>
                  <a:t>提交与评分细则</a:t>
                </a:r>
              </a:p>
            </p:txBody>
          </p:sp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579EAA4B-2260-4EA3-90FA-3F6AB035850D}"/>
                  </a:ext>
                </a:extLst>
              </p:cNvPr>
              <p:cNvSpPr/>
              <p:nvPr/>
            </p:nvSpPr>
            <p:spPr>
              <a:xfrm>
                <a:off x="1727455" y="4534690"/>
                <a:ext cx="716782" cy="716782"/>
              </a:xfrm>
              <a:prstGeom prst="ellipse">
                <a:avLst/>
              </a:prstGeom>
              <a:noFill/>
              <a:ln w="25400">
                <a:gradFill>
                  <a:gsLst>
                    <a:gs pos="76000">
                      <a:schemeClr val="tx2">
                        <a:alpha val="0"/>
                      </a:schemeClr>
                    </a:gs>
                    <a:gs pos="100000">
                      <a:schemeClr val="tx2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r>
                  <a:rPr lang="en-US" altLang="zh-CN" sz="2800" b="1" dirty="0">
                    <a:solidFill>
                      <a:srgbClr val="4472C4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rPr>
                  <a:t>04</a:t>
                </a: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00590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E58CAD-154D-731B-59A4-50184945E6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9">
            <a:extLst>
              <a:ext uri="{FF2B5EF4-FFF2-40B4-BE49-F238E27FC236}">
                <a16:creationId xmlns:a16="http://schemas.microsoft.com/office/drawing/2014/main" id="{5E03A570-901F-35BB-A26A-B01410FB352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0" y="-123596"/>
            <a:ext cx="12191999" cy="767234"/>
            <a:chOff x="-1" y="-1"/>
            <a:chExt cx="7719" cy="568"/>
          </a:xfrm>
        </p:grpSpPr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2CE4364-F33F-0776-EC7F-4E8560299548}"/>
                </a:ext>
              </a:extLst>
            </p:cNvPr>
            <p:cNvSpPr/>
            <p:nvPr/>
          </p:nvSpPr>
          <p:spPr bwMode="auto">
            <a:xfrm>
              <a:off x="1469" y="-1"/>
              <a:ext cx="6249" cy="568"/>
            </a:xfrm>
            <a:custGeom>
              <a:avLst/>
              <a:gdLst>
                <a:gd name="T0" fmla="*/ 718 w 10599"/>
                <a:gd name="T1" fmla="*/ 0 h 1172"/>
                <a:gd name="T2" fmla="*/ 718 w 10599"/>
                <a:gd name="T3" fmla="*/ 0 h 1172"/>
                <a:gd name="T4" fmla="*/ 659 w 10599"/>
                <a:gd name="T5" fmla="*/ 37 h 1172"/>
                <a:gd name="T6" fmla="*/ 0 w 10599"/>
                <a:gd name="T7" fmla="*/ 1172 h 1172"/>
                <a:gd name="T8" fmla="*/ 10599 w 10599"/>
                <a:gd name="T9" fmla="*/ 1172 h 1172"/>
                <a:gd name="T10" fmla="*/ 10599 w 10599"/>
                <a:gd name="T11" fmla="*/ 0 h 1172"/>
                <a:gd name="T12" fmla="*/ 718 w 10599"/>
                <a:gd name="T13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99" h="1172">
                  <a:moveTo>
                    <a:pt x="718" y="0"/>
                  </a:moveTo>
                  <a:lnTo>
                    <a:pt x="718" y="0"/>
                  </a:lnTo>
                  <a:lnTo>
                    <a:pt x="659" y="37"/>
                  </a:lnTo>
                  <a:lnTo>
                    <a:pt x="0" y="1172"/>
                  </a:lnTo>
                  <a:lnTo>
                    <a:pt x="10599" y="1172"/>
                  </a:lnTo>
                  <a:lnTo>
                    <a:pt x="10599" y="0"/>
                  </a:lnTo>
                  <a:lnTo>
                    <a:pt x="718" y="0"/>
                  </a:lnTo>
                  <a:close/>
                </a:path>
              </a:pathLst>
            </a:custGeom>
            <a:solidFill>
              <a:srgbClr val="649EB2">
                <a:lumMod val="20000"/>
                <a:lumOff val="80000"/>
              </a:srgb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6223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5" name="AutoShape 8">
              <a:extLst>
                <a:ext uri="{FF2B5EF4-FFF2-40B4-BE49-F238E27FC236}">
                  <a16:creationId xmlns:a16="http://schemas.microsoft.com/office/drawing/2014/main" id="{C7EC28DC-6E0D-AE21-F384-02B32DE44225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1" y="0"/>
              <a:ext cx="7713" cy="5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6223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4E92D56A-FBEC-F2FA-093C-778AED249B10}"/>
              </a:ext>
            </a:extLst>
          </p:cNvPr>
          <p:cNvSpPr/>
          <p:nvPr/>
        </p:nvSpPr>
        <p:spPr bwMode="auto">
          <a:xfrm>
            <a:off x="0" y="-24167"/>
            <a:ext cx="9288002" cy="768585"/>
          </a:xfrm>
          <a:custGeom>
            <a:avLst/>
            <a:gdLst>
              <a:gd name="connsiteX0" fmla="*/ 0 w 9288002"/>
              <a:gd name="connsiteY0" fmla="*/ 0 h 768585"/>
              <a:gd name="connsiteX1" fmla="*/ 9288002 w 9288002"/>
              <a:gd name="connsiteY1" fmla="*/ 0 h 768585"/>
              <a:gd name="connsiteX2" fmla="*/ 8786022 w 9288002"/>
              <a:gd name="connsiteY2" fmla="*/ 754718 h 768585"/>
              <a:gd name="connsiteX3" fmla="*/ 8743383 w 9288002"/>
              <a:gd name="connsiteY3" fmla="*/ 768585 h 768585"/>
              <a:gd name="connsiteX4" fmla="*/ 0 w 9288002"/>
              <a:gd name="connsiteY4" fmla="*/ 768585 h 768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8002" h="768585">
                <a:moveTo>
                  <a:pt x="0" y="0"/>
                </a:moveTo>
                <a:lnTo>
                  <a:pt x="9288002" y="0"/>
                </a:lnTo>
                <a:lnTo>
                  <a:pt x="8786022" y="754718"/>
                </a:lnTo>
                <a:lnTo>
                  <a:pt x="8743383" y="768585"/>
                </a:lnTo>
                <a:lnTo>
                  <a:pt x="0" y="768585"/>
                </a:lnTo>
                <a:close/>
              </a:path>
            </a:pathLst>
          </a:custGeom>
          <a:solidFill>
            <a:srgbClr val="203864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marL="0" marR="0" lvl="0" indent="0" algn="l" defTabSz="6223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A95CEFF-3185-E562-70EA-01F22ABB907D}"/>
              </a:ext>
            </a:extLst>
          </p:cNvPr>
          <p:cNvSpPr txBox="1"/>
          <p:nvPr/>
        </p:nvSpPr>
        <p:spPr>
          <a:xfrm>
            <a:off x="350439" y="120418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提交与评分细则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2B93868-B992-7FEB-5F98-A08159B20B20}"/>
              </a:ext>
            </a:extLst>
          </p:cNvPr>
          <p:cNvSpPr txBox="1"/>
          <p:nvPr/>
        </p:nvSpPr>
        <p:spPr>
          <a:xfrm>
            <a:off x="823574" y="1348044"/>
            <a:ext cx="445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修改，补全后的代码文件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实验报告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907ED0F-FB82-B08E-9573-5E801FD1FB31}"/>
              </a:ext>
            </a:extLst>
          </p:cNvPr>
          <p:cNvSpPr txBox="1"/>
          <p:nvPr/>
        </p:nvSpPr>
        <p:spPr>
          <a:xfrm>
            <a:off x="350439" y="882134"/>
            <a:ext cx="214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提交内容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F935F0B-EF99-49A5-DFA2-2D4463761619}"/>
              </a:ext>
            </a:extLst>
          </p:cNvPr>
          <p:cNvSpPr txBox="1"/>
          <p:nvPr/>
        </p:nvSpPr>
        <p:spPr>
          <a:xfrm>
            <a:off x="304719" y="3244334"/>
            <a:ext cx="4378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评分细则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875B54F-EF2C-F2D8-B294-511E608942D6}"/>
              </a:ext>
            </a:extLst>
          </p:cNvPr>
          <p:cNvSpPr txBox="1"/>
          <p:nvPr/>
        </p:nvSpPr>
        <p:spPr>
          <a:xfrm>
            <a:off x="823574" y="3751382"/>
            <a:ext cx="4450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代码（</a:t>
            </a:r>
            <a:r>
              <a:rPr lang="en-US" altLang="zh-CN" dirty="0"/>
              <a:t>40%</a:t>
            </a:r>
            <a:r>
              <a:rPr lang="zh-CN" altLang="en-US" dirty="0"/>
              <a:t>）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实验结果以及分析（</a:t>
            </a:r>
            <a:r>
              <a:rPr lang="en-US" altLang="zh-CN" dirty="0"/>
              <a:t>30%</a:t>
            </a:r>
            <a:r>
              <a:rPr lang="zh-CN" altLang="en-US" dirty="0"/>
              <a:t>）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思考题（</a:t>
            </a:r>
            <a:r>
              <a:rPr lang="en-US" altLang="zh-CN" dirty="0"/>
              <a:t>20%</a:t>
            </a:r>
            <a:r>
              <a:rPr lang="zh-CN" altLang="en-US" dirty="0"/>
              <a:t>）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实验报告（</a:t>
            </a:r>
            <a:r>
              <a:rPr lang="en-US" altLang="zh-CN" dirty="0"/>
              <a:t>10%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364290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03864"/>
          </a:solidFill>
          <a:ln w="57150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4560" y="2957858"/>
            <a:ext cx="11856641" cy="764481"/>
          </a:xfrm>
          <a:prstGeom prst="rect">
            <a:avLst/>
          </a:prstGeom>
        </p:spPr>
        <p:txBody>
          <a:bodyPr wrap="square" lIns="87545" tIns="43772" rIns="87545" bIns="43772">
            <a:spAutoFit/>
          </a:bodyPr>
          <a:lstStyle/>
          <a:p>
            <a:pPr marL="0" marR="0" lvl="0" indent="0" algn="ctr" defTabSz="1750695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4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谢谢 </a:t>
            </a:r>
            <a:endParaRPr kumimoji="0" lang="en-US" altLang="zh-CN" sz="4000" b="1" i="0" u="none" strike="noStrike" kern="1200" cap="none" spc="4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50616" y="376157"/>
            <a:ext cx="3400585" cy="569319"/>
          </a:xfrm>
          <a:prstGeom prst="rect">
            <a:avLst/>
          </a:prstGeom>
        </p:spPr>
      </p:pic>
    </p:spTree>
  </p:cSld>
  <p:clrMapOvr>
    <a:masterClrMapping/>
  </p:clrMapOvr>
  <p:transition advTm="1191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9784EADF-E15C-75FE-866C-153D28CA7587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32166C21-2F25-D43F-50AE-BC66DFC3D520}"/>
                </a:ext>
              </a:extLst>
            </p:cNvPr>
            <p:cNvSpPr/>
            <p:nvPr/>
          </p:nvSpPr>
          <p:spPr>
            <a:xfrm>
              <a:off x="0" y="0"/>
              <a:ext cx="1819275" cy="1819275"/>
            </a:xfrm>
            <a:custGeom>
              <a:avLst/>
              <a:gdLst>
                <a:gd name="connsiteX0" fmla="*/ 0 w 3638550"/>
                <a:gd name="connsiteY0" fmla="*/ 1819275 h 3638550"/>
                <a:gd name="connsiteX1" fmla="*/ 1819275 w 3638550"/>
                <a:gd name="connsiteY1" fmla="*/ 0 h 3638550"/>
                <a:gd name="connsiteX2" fmla="*/ 3638550 w 3638550"/>
                <a:gd name="connsiteY2" fmla="*/ 1819275 h 3638550"/>
                <a:gd name="connsiteX3" fmla="*/ 1819275 w 3638550"/>
                <a:gd name="connsiteY3" fmla="*/ 3638550 h 3638550"/>
                <a:gd name="connsiteX4" fmla="*/ 0 w 3638550"/>
                <a:gd name="connsiteY4" fmla="*/ 1819275 h 3638550"/>
                <a:gd name="connsiteX0" fmla="*/ 1819275 w 3638550"/>
                <a:gd name="connsiteY0" fmla="*/ 0 h 3638550"/>
                <a:gd name="connsiteX1" fmla="*/ 3638550 w 3638550"/>
                <a:gd name="connsiteY1" fmla="*/ 1819275 h 3638550"/>
                <a:gd name="connsiteX2" fmla="*/ 1819275 w 3638550"/>
                <a:gd name="connsiteY2" fmla="*/ 3638550 h 3638550"/>
                <a:gd name="connsiteX3" fmla="*/ 0 w 3638550"/>
                <a:gd name="connsiteY3" fmla="*/ 1819275 h 3638550"/>
                <a:gd name="connsiteX4" fmla="*/ 1910715 w 3638550"/>
                <a:gd name="connsiteY4" fmla="*/ 91440 h 3638550"/>
                <a:gd name="connsiteX0" fmla="*/ 1819275 w 3638550"/>
                <a:gd name="connsiteY0" fmla="*/ 0 h 3638550"/>
                <a:gd name="connsiteX1" fmla="*/ 3638550 w 3638550"/>
                <a:gd name="connsiteY1" fmla="*/ 1819275 h 3638550"/>
                <a:gd name="connsiteX2" fmla="*/ 1819275 w 3638550"/>
                <a:gd name="connsiteY2" fmla="*/ 3638550 h 3638550"/>
                <a:gd name="connsiteX3" fmla="*/ 0 w 3638550"/>
                <a:gd name="connsiteY3" fmla="*/ 1819275 h 3638550"/>
                <a:gd name="connsiteX0" fmla="*/ 3638550 w 3638550"/>
                <a:gd name="connsiteY0" fmla="*/ 0 h 1819275"/>
                <a:gd name="connsiteX1" fmla="*/ 1819275 w 3638550"/>
                <a:gd name="connsiteY1" fmla="*/ 1819275 h 1819275"/>
                <a:gd name="connsiteX2" fmla="*/ 0 w 3638550"/>
                <a:gd name="connsiteY2" fmla="*/ 0 h 1819275"/>
                <a:gd name="connsiteX0" fmla="*/ 1819275 w 1819275"/>
                <a:gd name="connsiteY0" fmla="*/ 0 h 1819275"/>
                <a:gd name="connsiteX1" fmla="*/ 0 w 1819275"/>
                <a:gd name="connsiteY1" fmla="*/ 1819275 h 1819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19275" h="1819275">
                  <a:moveTo>
                    <a:pt x="1819275" y="0"/>
                  </a:moveTo>
                  <a:cubicBezTo>
                    <a:pt x="1819275" y="1004758"/>
                    <a:pt x="1004758" y="1819275"/>
                    <a:pt x="0" y="1819275"/>
                  </a:cubicBezTo>
                </a:path>
              </a:pathLst>
            </a:custGeom>
            <a:noFill/>
            <a:ln w="381000">
              <a:solidFill>
                <a:schemeClr val="accent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78C5DF4B-3528-4D02-38E8-F1A3EB4B6D10}"/>
                </a:ext>
              </a:extLst>
            </p:cNvPr>
            <p:cNvGrpSpPr/>
            <p:nvPr/>
          </p:nvGrpSpPr>
          <p:grpSpPr>
            <a:xfrm>
              <a:off x="1727455" y="1321568"/>
              <a:ext cx="5663945" cy="716782"/>
              <a:chOff x="1727455" y="1321568"/>
              <a:chExt cx="5663945" cy="716782"/>
            </a:xfrm>
          </p:grpSpPr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B164EE8A-09A1-A494-DC62-6CDCBABBDD6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73268" y="1498188"/>
                <a:ext cx="48181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SzPct val="25000"/>
                </a:pPr>
                <a:r>
                  <a:rPr lang="zh-CN" altLang="en-US" sz="2000" b="1" dirty="0">
                    <a:solidFill>
                      <a:srgbClr val="FF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rPr>
                  <a:t>实验目的</a:t>
                </a:r>
              </a:p>
            </p:txBody>
          </p:sp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3D2AB357-C908-5824-397C-F8D83F703679}"/>
                  </a:ext>
                </a:extLst>
              </p:cNvPr>
              <p:cNvSpPr/>
              <p:nvPr/>
            </p:nvSpPr>
            <p:spPr>
              <a:xfrm>
                <a:off x="1727455" y="1321568"/>
                <a:ext cx="716782" cy="716782"/>
              </a:xfrm>
              <a:prstGeom prst="ellipse">
                <a:avLst/>
              </a:prstGeom>
              <a:noFill/>
              <a:ln w="25400">
                <a:gradFill>
                  <a:gsLst>
                    <a:gs pos="76000">
                      <a:schemeClr val="accent1">
                        <a:alpha val="0"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r>
                  <a:rPr lang="en-US" altLang="zh-CN" sz="2800" b="1" dirty="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rPr>
                  <a:t>01</a:t>
                </a:r>
              </a:p>
            </p:txBody>
          </p:sp>
        </p:grp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9797E39A-883B-B0B4-0F07-EB9619A5A4A2}"/>
                </a:ext>
              </a:extLst>
            </p:cNvPr>
            <p:cNvSpPr/>
            <p:nvPr/>
          </p:nvSpPr>
          <p:spPr>
            <a:xfrm>
              <a:off x="7779658" y="0"/>
              <a:ext cx="4412342" cy="6858000"/>
            </a:xfrm>
            <a:custGeom>
              <a:avLst/>
              <a:gdLst>
                <a:gd name="connsiteX0" fmla="*/ 1295690 w 4412342"/>
                <a:gd name="connsiteY0" fmla="*/ 0 h 6858000"/>
                <a:gd name="connsiteX1" fmla="*/ 4412342 w 4412342"/>
                <a:gd name="connsiteY1" fmla="*/ 0 h 6858000"/>
                <a:gd name="connsiteX2" fmla="*/ 4412342 w 4412342"/>
                <a:gd name="connsiteY2" fmla="*/ 1636729 h 6858000"/>
                <a:gd name="connsiteX3" fmla="*/ 4272563 w 4412342"/>
                <a:gd name="connsiteY3" fmla="*/ 1672670 h 6858000"/>
                <a:gd name="connsiteX4" fmla="*/ 3111228 w 4412342"/>
                <a:gd name="connsiteY4" fmla="*/ 3251199 h 6858000"/>
                <a:gd name="connsiteX5" fmla="*/ 4272563 w 4412342"/>
                <a:gd name="connsiteY5" fmla="*/ 4829728 h 6858000"/>
                <a:gd name="connsiteX6" fmla="*/ 4412342 w 4412342"/>
                <a:gd name="connsiteY6" fmla="*/ 4865669 h 6858000"/>
                <a:gd name="connsiteX7" fmla="*/ 4412342 w 4412342"/>
                <a:gd name="connsiteY7" fmla="*/ 6858000 h 6858000"/>
                <a:gd name="connsiteX8" fmla="*/ 1670654 w 4412342"/>
                <a:gd name="connsiteY8" fmla="*/ 6858000 h 6858000"/>
                <a:gd name="connsiteX9" fmla="*/ 1550198 w 4412342"/>
                <a:gd name="connsiteY9" fmla="*/ 6753659 h 6858000"/>
                <a:gd name="connsiteX10" fmla="*/ 0 w 4412342"/>
                <a:gd name="connsiteY10" fmla="*/ 3251200 h 6858000"/>
                <a:gd name="connsiteX11" fmla="*/ 1229199 w 4412342"/>
                <a:gd name="connsiteY11" fmla="*/ 69741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12342" h="6858000">
                  <a:moveTo>
                    <a:pt x="1295690" y="0"/>
                  </a:moveTo>
                  <a:lnTo>
                    <a:pt x="4412342" y="0"/>
                  </a:lnTo>
                  <a:lnTo>
                    <a:pt x="4412342" y="1636729"/>
                  </a:lnTo>
                  <a:lnTo>
                    <a:pt x="4272563" y="1672670"/>
                  </a:lnTo>
                  <a:cubicBezTo>
                    <a:pt x="3599745" y="1881938"/>
                    <a:pt x="3111228" y="2509519"/>
                    <a:pt x="3111228" y="3251199"/>
                  </a:cubicBezTo>
                  <a:cubicBezTo>
                    <a:pt x="3111228" y="3992879"/>
                    <a:pt x="3599745" y="4620460"/>
                    <a:pt x="4272563" y="4829728"/>
                  </a:cubicBezTo>
                  <a:lnTo>
                    <a:pt x="4412342" y="4865669"/>
                  </a:lnTo>
                  <a:lnTo>
                    <a:pt x="4412342" y="6858000"/>
                  </a:lnTo>
                  <a:lnTo>
                    <a:pt x="1670654" y="6858000"/>
                  </a:lnTo>
                  <a:lnTo>
                    <a:pt x="1550198" y="6753659"/>
                  </a:lnTo>
                  <a:cubicBezTo>
                    <a:pt x="597879" y="5888107"/>
                    <a:pt x="0" y="4639475"/>
                    <a:pt x="0" y="3251200"/>
                  </a:cubicBezTo>
                  <a:cubicBezTo>
                    <a:pt x="0" y="2026252"/>
                    <a:pt x="465477" y="910022"/>
                    <a:pt x="1229199" y="69741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6F458834-3E00-4672-43CE-C49DF554E0A4}"/>
                </a:ext>
              </a:extLst>
            </p:cNvPr>
            <p:cNvGrpSpPr/>
            <p:nvPr/>
          </p:nvGrpSpPr>
          <p:grpSpPr>
            <a:xfrm>
              <a:off x="1727455" y="2333605"/>
              <a:ext cx="5663945" cy="716782"/>
              <a:chOff x="1727455" y="2419283"/>
              <a:chExt cx="5663945" cy="716782"/>
            </a:xfrm>
          </p:grpSpPr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A0214C84-7FDD-9F55-5484-2B580276E4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73268" y="2616149"/>
                <a:ext cx="48181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SzPct val="25000"/>
                </a:pPr>
                <a:r>
                  <a:rPr lang="zh-CN" altLang="en-US" sz="2000" b="1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实验原理</a:t>
                </a:r>
              </a:p>
            </p:txBody>
          </p:sp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8949CE15-86BE-830F-1E86-8976980A8CBE}"/>
                  </a:ext>
                </a:extLst>
              </p:cNvPr>
              <p:cNvSpPr/>
              <p:nvPr/>
            </p:nvSpPr>
            <p:spPr>
              <a:xfrm>
                <a:off x="1727455" y="2419283"/>
                <a:ext cx="716782" cy="716782"/>
              </a:xfrm>
              <a:prstGeom prst="ellipse">
                <a:avLst/>
              </a:prstGeom>
              <a:noFill/>
              <a:ln w="25400">
                <a:gradFill>
                  <a:gsLst>
                    <a:gs pos="76000">
                      <a:schemeClr val="tx2">
                        <a:alpha val="0"/>
                      </a:schemeClr>
                    </a:gs>
                    <a:gs pos="100000">
                      <a:schemeClr val="tx2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r>
                  <a:rPr lang="en-US" altLang="zh-CN" sz="2800" b="1" dirty="0">
                    <a:solidFill>
                      <a:srgbClr val="4472C4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rPr>
                  <a:t>02</a:t>
                </a:r>
              </a:p>
            </p:txBody>
          </p: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27C1B5A0-7032-7391-1431-C552D06F0D66}"/>
                </a:ext>
              </a:extLst>
            </p:cNvPr>
            <p:cNvGrpSpPr/>
            <p:nvPr/>
          </p:nvGrpSpPr>
          <p:grpSpPr>
            <a:xfrm>
              <a:off x="1727455" y="3345642"/>
              <a:ext cx="5663945" cy="716782"/>
              <a:chOff x="1727455" y="3517777"/>
              <a:chExt cx="5663945" cy="716782"/>
            </a:xfrm>
          </p:grpSpPr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55464D4D-B0F5-9BFD-02D6-65FF317ED1F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73268" y="3734889"/>
                <a:ext cx="48181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SzPct val="25000"/>
                </a:pPr>
                <a:r>
                  <a:rPr lang="zh-CN" altLang="en-US" sz="2000" b="1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实验步骤</a:t>
                </a:r>
              </a:p>
            </p:txBody>
          </p:sp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0A808E55-53E6-93BC-C227-F9436588F660}"/>
                  </a:ext>
                </a:extLst>
              </p:cNvPr>
              <p:cNvSpPr/>
              <p:nvPr/>
            </p:nvSpPr>
            <p:spPr>
              <a:xfrm>
                <a:off x="1727455" y="3517777"/>
                <a:ext cx="716782" cy="716782"/>
              </a:xfrm>
              <a:prstGeom prst="ellipse">
                <a:avLst/>
              </a:prstGeom>
              <a:noFill/>
              <a:ln w="25400">
                <a:gradFill>
                  <a:gsLst>
                    <a:gs pos="76000">
                      <a:schemeClr val="tx2">
                        <a:alpha val="0"/>
                      </a:schemeClr>
                    </a:gs>
                    <a:gs pos="100000">
                      <a:schemeClr val="tx2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r>
                  <a:rPr lang="en-US" altLang="zh-CN" sz="2800" b="1" dirty="0">
                    <a:solidFill>
                      <a:srgbClr val="4472C4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rPr>
                  <a:t>03</a:t>
                </a:r>
              </a:p>
            </p:txBody>
          </p:sp>
        </p:grp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4627B61F-C175-CDA5-B117-A3F63E3320BB}"/>
                </a:ext>
              </a:extLst>
            </p:cNvPr>
            <p:cNvGrpSpPr/>
            <p:nvPr/>
          </p:nvGrpSpPr>
          <p:grpSpPr>
            <a:xfrm>
              <a:off x="1727455" y="4357679"/>
              <a:ext cx="5663945" cy="716782"/>
              <a:chOff x="1727455" y="4534690"/>
              <a:chExt cx="5663945" cy="716782"/>
            </a:xfrm>
          </p:grpSpPr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4E867AE9-1847-9593-01DA-291EC492130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73268" y="4772049"/>
                <a:ext cx="48181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SzPct val="25000"/>
                </a:pPr>
                <a:r>
                  <a:rPr lang="zh-CN" altLang="en-US" sz="2000" b="1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提交与评分细则</a:t>
                </a:r>
              </a:p>
            </p:txBody>
          </p:sp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44B3EC6E-2D9F-7D34-94AB-ADCEE68DCDDE}"/>
                  </a:ext>
                </a:extLst>
              </p:cNvPr>
              <p:cNvSpPr/>
              <p:nvPr/>
            </p:nvSpPr>
            <p:spPr>
              <a:xfrm>
                <a:off x="1727455" y="4534690"/>
                <a:ext cx="716782" cy="716782"/>
              </a:xfrm>
              <a:prstGeom prst="ellipse">
                <a:avLst/>
              </a:prstGeom>
              <a:noFill/>
              <a:ln w="25400">
                <a:gradFill>
                  <a:gsLst>
                    <a:gs pos="76000">
                      <a:schemeClr val="tx2">
                        <a:alpha val="0"/>
                      </a:schemeClr>
                    </a:gs>
                    <a:gs pos="100000">
                      <a:schemeClr val="tx2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r>
                  <a:rPr lang="en-US" altLang="zh-CN" sz="2800" b="1" dirty="0">
                    <a:solidFill>
                      <a:srgbClr val="4472C4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rPr>
                  <a:t>04</a:t>
                </a: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1026772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9"/>
          <p:cNvGrpSpPr>
            <a:grpSpLocks noChangeAspect="1"/>
          </p:cNvGrpSpPr>
          <p:nvPr/>
        </p:nvGrpSpPr>
        <p:grpSpPr bwMode="auto">
          <a:xfrm>
            <a:off x="0" y="-123596"/>
            <a:ext cx="12191999" cy="767234"/>
            <a:chOff x="-1" y="-1"/>
            <a:chExt cx="7719" cy="568"/>
          </a:xfrm>
        </p:grpSpPr>
        <p:sp>
          <p:nvSpPr>
            <p:cNvPr id="17" name="Freeform 11"/>
            <p:cNvSpPr/>
            <p:nvPr/>
          </p:nvSpPr>
          <p:spPr bwMode="auto">
            <a:xfrm>
              <a:off x="1469" y="-1"/>
              <a:ext cx="6249" cy="568"/>
            </a:xfrm>
            <a:custGeom>
              <a:avLst/>
              <a:gdLst>
                <a:gd name="T0" fmla="*/ 718 w 10599"/>
                <a:gd name="T1" fmla="*/ 0 h 1172"/>
                <a:gd name="T2" fmla="*/ 718 w 10599"/>
                <a:gd name="T3" fmla="*/ 0 h 1172"/>
                <a:gd name="T4" fmla="*/ 659 w 10599"/>
                <a:gd name="T5" fmla="*/ 37 h 1172"/>
                <a:gd name="T6" fmla="*/ 0 w 10599"/>
                <a:gd name="T7" fmla="*/ 1172 h 1172"/>
                <a:gd name="T8" fmla="*/ 10599 w 10599"/>
                <a:gd name="T9" fmla="*/ 1172 h 1172"/>
                <a:gd name="T10" fmla="*/ 10599 w 10599"/>
                <a:gd name="T11" fmla="*/ 0 h 1172"/>
                <a:gd name="T12" fmla="*/ 718 w 10599"/>
                <a:gd name="T13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99" h="1172">
                  <a:moveTo>
                    <a:pt x="718" y="0"/>
                  </a:moveTo>
                  <a:lnTo>
                    <a:pt x="718" y="0"/>
                  </a:lnTo>
                  <a:lnTo>
                    <a:pt x="659" y="37"/>
                  </a:lnTo>
                  <a:lnTo>
                    <a:pt x="0" y="1172"/>
                  </a:lnTo>
                  <a:lnTo>
                    <a:pt x="10599" y="1172"/>
                  </a:lnTo>
                  <a:lnTo>
                    <a:pt x="10599" y="0"/>
                  </a:lnTo>
                  <a:lnTo>
                    <a:pt x="718" y="0"/>
                  </a:lnTo>
                  <a:close/>
                </a:path>
              </a:pathLst>
            </a:custGeom>
            <a:solidFill>
              <a:srgbClr val="649EB2">
                <a:lumMod val="20000"/>
                <a:lumOff val="80000"/>
              </a:srgb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6223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5" name="AutoShape 8"/>
            <p:cNvSpPr>
              <a:spLocks noChangeAspect="1" noChangeArrowheads="1" noTextEdit="1"/>
            </p:cNvSpPr>
            <p:nvPr/>
          </p:nvSpPr>
          <p:spPr bwMode="auto">
            <a:xfrm>
              <a:off x="-1" y="0"/>
              <a:ext cx="7713" cy="5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6223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3" name="任意多边形: 形状 12"/>
          <p:cNvSpPr/>
          <p:nvPr/>
        </p:nvSpPr>
        <p:spPr bwMode="auto">
          <a:xfrm>
            <a:off x="0" y="-24167"/>
            <a:ext cx="9288002" cy="768585"/>
          </a:xfrm>
          <a:custGeom>
            <a:avLst/>
            <a:gdLst>
              <a:gd name="connsiteX0" fmla="*/ 0 w 9288002"/>
              <a:gd name="connsiteY0" fmla="*/ 0 h 768585"/>
              <a:gd name="connsiteX1" fmla="*/ 9288002 w 9288002"/>
              <a:gd name="connsiteY1" fmla="*/ 0 h 768585"/>
              <a:gd name="connsiteX2" fmla="*/ 8786022 w 9288002"/>
              <a:gd name="connsiteY2" fmla="*/ 754718 h 768585"/>
              <a:gd name="connsiteX3" fmla="*/ 8743383 w 9288002"/>
              <a:gd name="connsiteY3" fmla="*/ 768585 h 768585"/>
              <a:gd name="connsiteX4" fmla="*/ 0 w 9288002"/>
              <a:gd name="connsiteY4" fmla="*/ 768585 h 768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8002" h="768585">
                <a:moveTo>
                  <a:pt x="0" y="0"/>
                </a:moveTo>
                <a:lnTo>
                  <a:pt x="9288002" y="0"/>
                </a:lnTo>
                <a:lnTo>
                  <a:pt x="8786022" y="754718"/>
                </a:lnTo>
                <a:lnTo>
                  <a:pt x="8743383" y="768585"/>
                </a:lnTo>
                <a:lnTo>
                  <a:pt x="0" y="768585"/>
                </a:lnTo>
                <a:close/>
              </a:path>
            </a:pathLst>
          </a:custGeom>
          <a:solidFill>
            <a:srgbClr val="203864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marL="0" marR="0" lvl="0" indent="0" algn="l" defTabSz="6223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E5CB5D9-D9CB-1D7E-9C44-B166BB143483}"/>
              </a:ext>
            </a:extLst>
          </p:cNvPr>
          <p:cNvSpPr txBox="1"/>
          <p:nvPr/>
        </p:nvSpPr>
        <p:spPr>
          <a:xfrm>
            <a:off x="350439" y="12041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dirty="0">
                <a:solidFill>
                  <a:prstClr val="white"/>
                </a:solidFill>
                <a:cs typeface="+mn-ea"/>
                <a:sym typeface="+mn-lt"/>
              </a:rPr>
              <a:t>实验目的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95694A8-30AD-C214-1607-B6AE0AC919B5}"/>
              </a:ext>
            </a:extLst>
          </p:cNvPr>
          <p:cNvSpPr txBox="1"/>
          <p:nvPr/>
        </p:nvSpPr>
        <p:spPr>
          <a:xfrm>
            <a:off x="743931" y="842496"/>
            <a:ext cx="6819625" cy="5998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掌握深度学习的基本步骤    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掌握定义网络的流程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理解损失函数的作用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理解优化算法的作用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理解模型评估与改进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掌握可视化分析方法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理解模型性能评估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 理解模型超参数调节        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掌握基于GNN分子图分类器的设计流程    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理解基于G</a:t>
            </a:r>
            <a:r>
              <a:rPr lang="en-US" altLang="zh-CN" dirty="0"/>
              <a:t>N</a:t>
            </a:r>
            <a:r>
              <a:rPr lang="zh-CN" altLang="en-US" dirty="0"/>
              <a:t>N的分子图分类器原理        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构建处理分子图数据的GCN模型通过训练实现分子图分类        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掌握自定义GNN方法</a:t>
            </a:r>
          </a:p>
        </p:txBody>
      </p:sp>
      <p:sp>
        <p:nvSpPr>
          <p:cNvPr id="6" name="右大括号 5">
            <a:extLst>
              <a:ext uri="{FF2B5EF4-FFF2-40B4-BE49-F238E27FC236}">
                <a16:creationId xmlns:a16="http://schemas.microsoft.com/office/drawing/2014/main" id="{92AAF469-1B34-EC62-5BAF-CFB4DC5B10CA}"/>
              </a:ext>
            </a:extLst>
          </p:cNvPr>
          <p:cNvSpPr/>
          <p:nvPr/>
        </p:nvSpPr>
        <p:spPr>
          <a:xfrm>
            <a:off x="7799702" y="1111062"/>
            <a:ext cx="474133" cy="33979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7C1F285-7B47-017C-8949-606624F41004}"/>
              </a:ext>
            </a:extLst>
          </p:cNvPr>
          <p:cNvSpPr txBox="1"/>
          <p:nvPr/>
        </p:nvSpPr>
        <p:spPr>
          <a:xfrm>
            <a:off x="8509981" y="2379874"/>
            <a:ext cx="242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深度学习</a:t>
            </a:r>
            <a:r>
              <a:rPr lang="en-US" altLang="zh-CN" b="1" dirty="0">
                <a:solidFill>
                  <a:srgbClr val="FF0000"/>
                </a:solidFill>
              </a:rPr>
              <a:t>/</a:t>
            </a:r>
            <a:r>
              <a:rPr lang="zh-CN" altLang="en-US" b="1" dirty="0">
                <a:solidFill>
                  <a:srgbClr val="FF0000"/>
                </a:solidFill>
              </a:rPr>
              <a:t>机器学习实现过程中的核心概念</a:t>
            </a:r>
          </a:p>
        </p:txBody>
      </p:sp>
      <p:sp>
        <p:nvSpPr>
          <p:cNvPr id="8" name="右大括号 7">
            <a:extLst>
              <a:ext uri="{FF2B5EF4-FFF2-40B4-BE49-F238E27FC236}">
                <a16:creationId xmlns:a16="http://schemas.microsoft.com/office/drawing/2014/main" id="{800C4E16-27A5-1B5B-5579-9CB780C4D353}"/>
              </a:ext>
            </a:extLst>
          </p:cNvPr>
          <p:cNvSpPr/>
          <p:nvPr/>
        </p:nvSpPr>
        <p:spPr>
          <a:xfrm>
            <a:off x="7868355" y="5077221"/>
            <a:ext cx="336828" cy="172719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C418994-CD21-721C-F9B6-A48E951FBC43}"/>
              </a:ext>
            </a:extLst>
          </p:cNvPr>
          <p:cNvSpPr txBox="1"/>
          <p:nvPr/>
        </p:nvSpPr>
        <p:spPr>
          <a:xfrm>
            <a:off x="8509981" y="5756154"/>
            <a:ext cx="2846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图分类任务、图神经网络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44C50A-90A4-8268-725C-8EF42E0FB4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56BB774-73F6-D48F-00B1-2A16FC985155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D5E57B6E-395E-A4DC-55B2-AD94D0641F8E}"/>
                </a:ext>
              </a:extLst>
            </p:cNvPr>
            <p:cNvSpPr/>
            <p:nvPr/>
          </p:nvSpPr>
          <p:spPr>
            <a:xfrm>
              <a:off x="0" y="0"/>
              <a:ext cx="1819275" cy="1819275"/>
            </a:xfrm>
            <a:custGeom>
              <a:avLst/>
              <a:gdLst>
                <a:gd name="connsiteX0" fmla="*/ 0 w 3638550"/>
                <a:gd name="connsiteY0" fmla="*/ 1819275 h 3638550"/>
                <a:gd name="connsiteX1" fmla="*/ 1819275 w 3638550"/>
                <a:gd name="connsiteY1" fmla="*/ 0 h 3638550"/>
                <a:gd name="connsiteX2" fmla="*/ 3638550 w 3638550"/>
                <a:gd name="connsiteY2" fmla="*/ 1819275 h 3638550"/>
                <a:gd name="connsiteX3" fmla="*/ 1819275 w 3638550"/>
                <a:gd name="connsiteY3" fmla="*/ 3638550 h 3638550"/>
                <a:gd name="connsiteX4" fmla="*/ 0 w 3638550"/>
                <a:gd name="connsiteY4" fmla="*/ 1819275 h 3638550"/>
                <a:gd name="connsiteX0" fmla="*/ 1819275 w 3638550"/>
                <a:gd name="connsiteY0" fmla="*/ 0 h 3638550"/>
                <a:gd name="connsiteX1" fmla="*/ 3638550 w 3638550"/>
                <a:gd name="connsiteY1" fmla="*/ 1819275 h 3638550"/>
                <a:gd name="connsiteX2" fmla="*/ 1819275 w 3638550"/>
                <a:gd name="connsiteY2" fmla="*/ 3638550 h 3638550"/>
                <a:gd name="connsiteX3" fmla="*/ 0 w 3638550"/>
                <a:gd name="connsiteY3" fmla="*/ 1819275 h 3638550"/>
                <a:gd name="connsiteX4" fmla="*/ 1910715 w 3638550"/>
                <a:gd name="connsiteY4" fmla="*/ 91440 h 3638550"/>
                <a:gd name="connsiteX0" fmla="*/ 1819275 w 3638550"/>
                <a:gd name="connsiteY0" fmla="*/ 0 h 3638550"/>
                <a:gd name="connsiteX1" fmla="*/ 3638550 w 3638550"/>
                <a:gd name="connsiteY1" fmla="*/ 1819275 h 3638550"/>
                <a:gd name="connsiteX2" fmla="*/ 1819275 w 3638550"/>
                <a:gd name="connsiteY2" fmla="*/ 3638550 h 3638550"/>
                <a:gd name="connsiteX3" fmla="*/ 0 w 3638550"/>
                <a:gd name="connsiteY3" fmla="*/ 1819275 h 3638550"/>
                <a:gd name="connsiteX0" fmla="*/ 3638550 w 3638550"/>
                <a:gd name="connsiteY0" fmla="*/ 0 h 1819275"/>
                <a:gd name="connsiteX1" fmla="*/ 1819275 w 3638550"/>
                <a:gd name="connsiteY1" fmla="*/ 1819275 h 1819275"/>
                <a:gd name="connsiteX2" fmla="*/ 0 w 3638550"/>
                <a:gd name="connsiteY2" fmla="*/ 0 h 1819275"/>
                <a:gd name="connsiteX0" fmla="*/ 1819275 w 1819275"/>
                <a:gd name="connsiteY0" fmla="*/ 0 h 1819275"/>
                <a:gd name="connsiteX1" fmla="*/ 0 w 1819275"/>
                <a:gd name="connsiteY1" fmla="*/ 1819275 h 1819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19275" h="1819275">
                  <a:moveTo>
                    <a:pt x="1819275" y="0"/>
                  </a:moveTo>
                  <a:cubicBezTo>
                    <a:pt x="1819275" y="1004758"/>
                    <a:pt x="1004758" y="1819275"/>
                    <a:pt x="0" y="1819275"/>
                  </a:cubicBezTo>
                </a:path>
              </a:pathLst>
            </a:custGeom>
            <a:noFill/>
            <a:ln w="381000">
              <a:solidFill>
                <a:schemeClr val="accent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DEC8B000-B5A4-9737-0000-F6EB8855BD52}"/>
                </a:ext>
              </a:extLst>
            </p:cNvPr>
            <p:cNvGrpSpPr/>
            <p:nvPr/>
          </p:nvGrpSpPr>
          <p:grpSpPr>
            <a:xfrm>
              <a:off x="1727455" y="1321568"/>
              <a:ext cx="5663945" cy="716782"/>
              <a:chOff x="1727455" y="1321568"/>
              <a:chExt cx="5663945" cy="716782"/>
            </a:xfrm>
          </p:grpSpPr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D0D20964-3A5A-08A7-5D9A-3C924CEF56A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73268" y="1498188"/>
                <a:ext cx="48181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SzPct val="25000"/>
                </a:pPr>
                <a:r>
                  <a:rPr lang="zh-CN" altLang="en-US" sz="2000" b="1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实验目的</a:t>
                </a:r>
              </a:p>
            </p:txBody>
          </p:sp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FFA2E889-D9B3-794D-FCE5-2F7C33C43993}"/>
                  </a:ext>
                </a:extLst>
              </p:cNvPr>
              <p:cNvSpPr/>
              <p:nvPr/>
            </p:nvSpPr>
            <p:spPr>
              <a:xfrm>
                <a:off x="1727455" y="1321568"/>
                <a:ext cx="716782" cy="716782"/>
              </a:xfrm>
              <a:prstGeom prst="ellipse">
                <a:avLst/>
              </a:prstGeom>
              <a:noFill/>
              <a:ln w="25400">
                <a:gradFill>
                  <a:gsLst>
                    <a:gs pos="76000">
                      <a:schemeClr val="accent1">
                        <a:alpha val="0"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r>
                  <a:rPr lang="en-US" altLang="zh-CN" sz="2800" b="1" dirty="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rPr>
                  <a:t>01</a:t>
                </a:r>
              </a:p>
            </p:txBody>
          </p:sp>
        </p:grp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28459A32-72B2-9EAB-7596-06772474C3D2}"/>
                </a:ext>
              </a:extLst>
            </p:cNvPr>
            <p:cNvSpPr/>
            <p:nvPr/>
          </p:nvSpPr>
          <p:spPr>
            <a:xfrm>
              <a:off x="7779658" y="0"/>
              <a:ext cx="4412342" cy="6858000"/>
            </a:xfrm>
            <a:custGeom>
              <a:avLst/>
              <a:gdLst>
                <a:gd name="connsiteX0" fmla="*/ 1295690 w 4412342"/>
                <a:gd name="connsiteY0" fmla="*/ 0 h 6858000"/>
                <a:gd name="connsiteX1" fmla="*/ 4412342 w 4412342"/>
                <a:gd name="connsiteY1" fmla="*/ 0 h 6858000"/>
                <a:gd name="connsiteX2" fmla="*/ 4412342 w 4412342"/>
                <a:gd name="connsiteY2" fmla="*/ 1636729 h 6858000"/>
                <a:gd name="connsiteX3" fmla="*/ 4272563 w 4412342"/>
                <a:gd name="connsiteY3" fmla="*/ 1672670 h 6858000"/>
                <a:gd name="connsiteX4" fmla="*/ 3111228 w 4412342"/>
                <a:gd name="connsiteY4" fmla="*/ 3251199 h 6858000"/>
                <a:gd name="connsiteX5" fmla="*/ 4272563 w 4412342"/>
                <a:gd name="connsiteY5" fmla="*/ 4829728 h 6858000"/>
                <a:gd name="connsiteX6" fmla="*/ 4412342 w 4412342"/>
                <a:gd name="connsiteY6" fmla="*/ 4865669 h 6858000"/>
                <a:gd name="connsiteX7" fmla="*/ 4412342 w 4412342"/>
                <a:gd name="connsiteY7" fmla="*/ 6858000 h 6858000"/>
                <a:gd name="connsiteX8" fmla="*/ 1670654 w 4412342"/>
                <a:gd name="connsiteY8" fmla="*/ 6858000 h 6858000"/>
                <a:gd name="connsiteX9" fmla="*/ 1550198 w 4412342"/>
                <a:gd name="connsiteY9" fmla="*/ 6753659 h 6858000"/>
                <a:gd name="connsiteX10" fmla="*/ 0 w 4412342"/>
                <a:gd name="connsiteY10" fmla="*/ 3251200 h 6858000"/>
                <a:gd name="connsiteX11" fmla="*/ 1229199 w 4412342"/>
                <a:gd name="connsiteY11" fmla="*/ 69741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12342" h="6858000">
                  <a:moveTo>
                    <a:pt x="1295690" y="0"/>
                  </a:moveTo>
                  <a:lnTo>
                    <a:pt x="4412342" y="0"/>
                  </a:lnTo>
                  <a:lnTo>
                    <a:pt x="4412342" y="1636729"/>
                  </a:lnTo>
                  <a:lnTo>
                    <a:pt x="4272563" y="1672670"/>
                  </a:lnTo>
                  <a:cubicBezTo>
                    <a:pt x="3599745" y="1881938"/>
                    <a:pt x="3111228" y="2509519"/>
                    <a:pt x="3111228" y="3251199"/>
                  </a:cubicBezTo>
                  <a:cubicBezTo>
                    <a:pt x="3111228" y="3992879"/>
                    <a:pt x="3599745" y="4620460"/>
                    <a:pt x="4272563" y="4829728"/>
                  </a:cubicBezTo>
                  <a:lnTo>
                    <a:pt x="4412342" y="4865669"/>
                  </a:lnTo>
                  <a:lnTo>
                    <a:pt x="4412342" y="6858000"/>
                  </a:lnTo>
                  <a:lnTo>
                    <a:pt x="1670654" y="6858000"/>
                  </a:lnTo>
                  <a:lnTo>
                    <a:pt x="1550198" y="6753659"/>
                  </a:lnTo>
                  <a:cubicBezTo>
                    <a:pt x="597879" y="5888107"/>
                    <a:pt x="0" y="4639475"/>
                    <a:pt x="0" y="3251200"/>
                  </a:cubicBezTo>
                  <a:cubicBezTo>
                    <a:pt x="0" y="2026252"/>
                    <a:pt x="465477" y="910022"/>
                    <a:pt x="1229199" y="69741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79BEF633-2731-8115-C52B-A4D29CDD65AC}"/>
                </a:ext>
              </a:extLst>
            </p:cNvPr>
            <p:cNvGrpSpPr/>
            <p:nvPr/>
          </p:nvGrpSpPr>
          <p:grpSpPr>
            <a:xfrm>
              <a:off x="1727455" y="2333605"/>
              <a:ext cx="5663945" cy="716782"/>
              <a:chOff x="1727455" y="2419283"/>
              <a:chExt cx="5663945" cy="716782"/>
            </a:xfrm>
          </p:grpSpPr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8C949D65-B0C0-2546-F151-7747623B012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73268" y="2616149"/>
                <a:ext cx="48181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SzPct val="25000"/>
                </a:pPr>
                <a:r>
                  <a:rPr lang="zh-CN" altLang="en-US" sz="2000" b="1" dirty="0">
                    <a:solidFill>
                      <a:srgbClr val="FF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rPr>
                  <a:t>实验原理</a:t>
                </a:r>
              </a:p>
            </p:txBody>
          </p:sp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2E9380DA-C204-E336-FDC2-E875EA51A10C}"/>
                  </a:ext>
                </a:extLst>
              </p:cNvPr>
              <p:cNvSpPr/>
              <p:nvPr/>
            </p:nvSpPr>
            <p:spPr>
              <a:xfrm>
                <a:off x="1727455" y="2419283"/>
                <a:ext cx="716782" cy="716782"/>
              </a:xfrm>
              <a:prstGeom prst="ellipse">
                <a:avLst/>
              </a:prstGeom>
              <a:noFill/>
              <a:ln w="25400">
                <a:gradFill>
                  <a:gsLst>
                    <a:gs pos="76000">
                      <a:schemeClr val="tx2">
                        <a:alpha val="0"/>
                      </a:schemeClr>
                    </a:gs>
                    <a:gs pos="100000">
                      <a:schemeClr val="tx2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r>
                  <a:rPr lang="en-US" altLang="zh-CN" sz="2800" b="1" dirty="0">
                    <a:solidFill>
                      <a:srgbClr val="4472C4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rPr>
                  <a:t>02</a:t>
                </a:r>
              </a:p>
            </p:txBody>
          </p: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F07E0007-FFB2-D8EB-7F50-987CDDB0BBAD}"/>
                </a:ext>
              </a:extLst>
            </p:cNvPr>
            <p:cNvGrpSpPr/>
            <p:nvPr/>
          </p:nvGrpSpPr>
          <p:grpSpPr>
            <a:xfrm>
              <a:off x="1727455" y="3345642"/>
              <a:ext cx="5663945" cy="716782"/>
              <a:chOff x="1727455" y="3517777"/>
              <a:chExt cx="5663945" cy="716782"/>
            </a:xfrm>
          </p:grpSpPr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4786141B-C1FC-54DB-1B81-D8CA604A51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73268" y="3734889"/>
                <a:ext cx="48181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SzPct val="25000"/>
                </a:pPr>
                <a:r>
                  <a:rPr lang="zh-CN" altLang="en-US" sz="2000" b="1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实验步骤</a:t>
                </a:r>
              </a:p>
            </p:txBody>
          </p:sp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957FCD2E-8217-42CD-ECBE-C9E356C5CEE0}"/>
                  </a:ext>
                </a:extLst>
              </p:cNvPr>
              <p:cNvSpPr/>
              <p:nvPr/>
            </p:nvSpPr>
            <p:spPr>
              <a:xfrm>
                <a:off x="1727455" y="3517777"/>
                <a:ext cx="716782" cy="716782"/>
              </a:xfrm>
              <a:prstGeom prst="ellipse">
                <a:avLst/>
              </a:prstGeom>
              <a:noFill/>
              <a:ln w="25400">
                <a:gradFill>
                  <a:gsLst>
                    <a:gs pos="76000">
                      <a:schemeClr val="tx2">
                        <a:alpha val="0"/>
                      </a:schemeClr>
                    </a:gs>
                    <a:gs pos="100000">
                      <a:schemeClr val="tx2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r>
                  <a:rPr lang="en-US" altLang="zh-CN" sz="2800" b="1" dirty="0">
                    <a:solidFill>
                      <a:srgbClr val="4472C4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rPr>
                  <a:t>03</a:t>
                </a:r>
              </a:p>
            </p:txBody>
          </p:sp>
        </p:grp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E67B435E-D512-CC9E-57BC-5F8BE5CFA294}"/>
                </a:ext>
              </a:extLst>
            </p:cNvPr>
            <p:cNvGrpSpPr/>
            <p:nvPr/>
          </p:nvGrpSpPr>
          <p:grpSpPr>
            <a:xfrm>
              <a:off x="1727455" y="4357679"/>
              <a:ext cx="5663945" cy="716782"/>
              <a:chOff x="1727455" y="4534690"/>
              <a:chExt cx="5663945" cy="716782"/>
            </a:xfrm>
          </p:grpSpPr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EAB9EBB9-A8EA-D26E-78D0-C9205E71E6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73268" y="4772049"/>
                <a:ext cx="48181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SzPct val="25000"/>
                </a:pPr>
                <a:r>
                  <a:rPr lang="zh-CN" altLang="en-US" sz="2000" b="1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提交与评分细则</a:t>
                </a:r>
              </a:p>
            </p:txBody>
          </p:sp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47AFE91F-C03B-237D-A279-1DC7FA1C40EB}"/>
                  </a:ext>
                </a:extLst>
              </p:cNvPr>
              <p:cNvSpPr/>
              <p:nvPr/>
            </p:nvSpPr>
            <p:spPr>
              <a:xfrm>
                <a:off x="1727455" y="4534690"/>
                <a:ext cx="716782" cy="716782"/>
              </a:xfrm>
              <a:prstGeom prst="ellipse">
                <a:avLst/>
              </a:prstGeom>
              <a:noFill/>
              <a:ln w="25400">
                <a:gradFill>
                  <a:gsLst>
                    <a:gs pos="76000">
                      <a:schemeClr val="tx2">
                        <a:alpha val="0"/>
                      </a:schemeClr>
                    </a:gs>
                    <a:gs pos="100000">
                      <a:schemeClr val="tx2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r>
                  <a:rPr lang="en-US" altLang="zh-CN" sz="2800" b="1" dirty="0">
                    <a:solidFill>
                      <a:srgbClr val="4472C4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rPr>
                  <a:t>04</a:t>
                </a: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1729975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AAC16A-E7D1-8CD4-FB4A-855A52B75C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9">
            <a:extLst>
              <a:ext uri="{FF2B5EF4-FFF2-40B4-BE49-F238E27FC236}">
                <a16:creationId xmlns:a16="http://schemas.microsoft.com/office/drawing/2014/main" id="{2CCE9CC8-A8E2-B5AA-BBAA-661BE9205D2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0" y="-123596"/>
            <a:ext cx="12191999" cy="767234"/>
            <a:chOff x="-1" y="-1"/>
            <a:chExt cx="7719" cy="568"/>
          </a:xfrm>
        </p:grpSpPr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E81E17C-1808-BD71-BD4F-4D19EB39D45F}"/>
                </a:ext>
              </a:extLst>
            </p:cNvPr>
            <p:cNvSpPr/>
            <p:nvPr/>
          </p:nvSpPr>
          <p:spPr bwMode="auto">
            <a:xfrm>
              <a:off x="1469" y="-1"/>
              <a:ext cx="6249" cy="568"/>
            </a:xfrm>
            <a:custGeom>
              <a:avLst/>
              <a:gdLst>
                <a:gd name="T0" fmla="*/ 718 w 10599"/>
                <a:gd name="T1" fmla="*/ 0 h 1172"/>
                <a:gd name="T2" fmla="*/ 718 w 10599"/>
                <a:gd name="T3" fmla="*/ 0 h 1172"/>
                <a:gd name="T4" fmla="*/ 659 w 10599"/>
                <a:gd name="T5" fmla="*/ 37 h 1172"/>
                <a:gd name="T6" fmla="*/ 0 w 10599"/>
                <a:gd name="T7" fmla="*/ 1172 h 1172"/>
                <a:gd name="T8" fmla="*/ 10599 w 10599"/>
                <a:gd name="T9" fmla="*/ 1172 h 1172"/>
                <a:gd name="T10" fmla="*/ 10599 w 10599"/>
                <a:gd name="T11" fmla="*/ 0 h 1172"/>
                <a:gd name="T12" fmla="*/ 718 w 10599"/>
                <a:gd name="T13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99" h="1172">
                  <a:moveTo>
                    <a:pt x="718" y="0"/>
                  </a:moveTo>
                  <a:lnTo>
                    <a:pt x="718" y="0"/>
                  </a:lnTo>
                  <a:lnTo>
                    <a:pt x="659" y="37"/>
                  </a:lnTo>
                  <a:lnTo>
                    <a:pt x="0" y="1172"/>
                  </a:lnTo>
                  <a:lnTo>
                    <a:pt x="10599" y="1172"/>
                  </a:lnTo>
                  <a:lnTo>
                    <a:pt x="10599" y="0"/>
                  </a:lnTo>
                  <a:lnTo>
                    <a:pt x="718" y="0"/>
                  </a:lnTo>
                  <a:close/>
                </a:path>
              </a:pathLst>
            </a:custGeom>
            <a:solidFill>
              <a:srgbClr val="649EB2">
                <a:lumMod val="20000"/>
                <a:lumOff val="80000"/>
              </a:srgb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6223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5" name="AutoShape 8">
              <a:extLst>
                <a:ext uri="{FF2B5EF4-FFF2-40B4-BE49-F238E27FC236}">
                  <a16:creationId xmlns:a16="http://schemas.microsoft.com/office/drawing/2014/main" id="{B5560D7D-299E-39C4-C864-387180F88E33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1" y="0"/>
              <a:ext cx="7713" cy="5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6223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735D5163-F484-F9C2-8858-1670A2A66DDA}"/>
              </a:ext>
            </a:extLst>
          </p:cNvPr>
          <p:cNvSpPr/>
          <p:nvPr/>
        </p:nvSpPr>
        <p:spPr bwMode="auto">
          <a:xfrm>
            <a:off x="0" y="-24167"/>
            <a:ext cx="9288002" cy="768585"/>
          </a:xfrm>
          <a:custGeom>
            <a:avLst/>
            <a:gdLst>
              <a:gd name="connsiteX0" fmla="*/ 0 w 9288002"/>
              <a:gd name="connsiteY0" fmla="*/ 0 h 768585"/>
              <a:gd name="connsiteX1" fmla="*/ 9288002 w 9288002"/>
              <a:gd name="connsiteY1" fmla="*/ 0 h 768585"/>
              <a:gd name="connsiteX2" fmla="*/ 8786022 w 9288002"/>
              <a:gd name="connsiteY2" fmla="*/ 754718 h 768585"/>
              <a:gd name="connsiteX3" fmla="*/ 8743383 w 9288002"/>
              <a:gd name="connsiteY3" fmla="*/ 768585 h 768585"/>
              <a:gd name="connsiteX4" fmla="*/ 0 w 9288002"/>
              <a:gd name="connsiteY4" fmla="*/ 768585 h 768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8002" h="768585">
                <a:moveTo>
                  <a:pt x="0" y="0"/>
                </a:moveTo>
                <a:lnTo>
                  <a:pt x="9288002" y="0"/>
                </a:lnTo>
                <a:lnTo>
                  <a:pt x="8786022" y="754718"/>
                </a:lnTo>
                <a:lnTo>
                  <a:pt x="8743383" y="768585"/>
                </a:lnTo>
                <a:lnTo>
                  <a:pt x="0" y="768585"/>
                </a:lnTo>
                <a:close/>
              </a:path>
            </a:pathLst>
          </a:custGeom>
          <a:solidFill>
            <a:srgbClr val="203864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marL="0" marR="0" lvl="0" indent="0" algn="l" defTabSz="6223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71D7D80-7CF4-9179-4E33-4DB0FA6B68CB}"/>
              </a:ext>
            </a:extLst>
          </p:cNvPr>
          <p:cNvSpPr txBox="1"/>
          <p:nvPr/>
        </p:nvSpPr>
        <p:spPr>
          <a:xfrm>
            <a:off x="350439" y="12041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实验原理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5B73BC1-3C25-FDB1-8C60-2FB1F896FCA8}"/>
              </a:ext>
            </a:extLst>
          </p:cNvPr>
          <p:cNvSpPr txBox="1"/>
          <p:nvPr/>
        </p:nvSpPr>
        <p:spPr>
          <a:xfrm>
            <a:off x="350438" y="889003"/>
            <a:ext cx="2731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任务：分子图分类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7D264FE-F7E0-B77B-26F9-925E4AB79914}"/>
              </a:ext>
            </a:extLst>
          </p:cNvPr>
          <p:cNvSpPr txBox="1"/>
          <p:nvPr/>
        </p:nvSpPr>
        <p:spPr>
          <a:xfrm>
            <a:off x="350438" y="1402920"/>
            <a:ext cx="101933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对于一个化学分子而言，每个原子可视为一个节点，原子间的化学键连接可视为一条边，这样一个分子就被转化为了一张图。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1D6F0C5-E3C4-D38F-4DF0-723FE77469D8}"/>
              </a:ext>
            </a:extLst>
          </p:cNvPr>
          <p:cNvSpPr txBox="1"/>
          <p:nvPr/>
        </p:nvSpPr>
        <p:spPr>
          <a:xfrm>
            <a:off x="8973692" y="3984611"/>
            <a:ext cx="16025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E4E4E"/>
                </a:solidFill>
                <a:latin typeface="PingFang SC"/>
              </a:rPr>
              <a:t>能否</a:t>
            </a:r>
            <a:r>
              <a:rPr lang="zh-CN" altLang="en-US" b="0" i="0" dirty="0">
                <a:solidFill>
                  <a:srgbClr val="4E4E4E"/>
                </a:solidFill>
                <a:effectLst/>
                <a:latin typeface="PingFang SC"/>
              </a:rPr>
              <a:t>抑制肺癌细胞增长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9A67C1E-A46A-3898-C378-400A34164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968" y="3580893"/>
            <a:ext cx="1610151" cy="161245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6CCE7C8-6858-F287-EA47-2A8A0FFBAFE1}"/>
              </a:ext>
            </a:extLst>
          </p:cNvPr>
          <p:cNvSpPr txBox="1"/>
          <p:nvPr/>
        </p:nvSpPr>
        <p:spPr>
          <a:xfrm>
            <a:off x="3300971" y="2347723"/>
            <a:ext cx="134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分子图分类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AACD1C1-1D23-32D6-C7E1-D497B36512E6}"/>
              </a:ext>
            </a:extLst>
          </p:cNvPr>
          <p:cNvSpPr txBox="1"/>
          <p:nvPr/>
        </p:nvSpPr>
        <p:spPr>
          <a:xfrm>
            <a:off x="7287887" y="2347723"/>
            <a:ext cx="102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图分类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039679A0-AE6A-9462-B52B-5E91B8F10BCD}"/>
                  </a:ext>
                </a:extLst>
              </p:cNvPr>
              <p:cNvSpPr/>
              <p:nvPr/>
            </p:nvSpPr>
            <p:spPr>
              <a:xfrm>
                <a:off x="4780978" y="3580893"/>
                <a:ext cx="2309567" cy="14894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8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</m:oMath>
                  </m:oMathPara>
                </a14:m>
                <a:endParaRPr lang="zh-CN" altLang="en-US" sz="8000" dirty="0"/>
              </a:p>
            </p:txBody>
          </p:sp>
        </mc:Choice>
        <mc:Fallback xmlns=""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039679A0-AE6A-9462-B52B-5E91B8F10B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0978" y="3580893"/>
                <a:ext cx="2309567" cy="1489435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2A596D0-BC1A-1585-16AD-CCBE6942FA16}"/>
              </a:ext>
            </a:extLst>
          </p:cNvPr>
          <p:cNvCxnSpPr>
            <a:endCxn id="8" idx="1"/>
          </p:cNvCxnSpPr>
          <p:nvPr/>
        </p:nvCxnSpPr>
        <p:spPr>
          <a:xfrm>
            <a:off x="3300971" y="4325611"/>
            <a:ext cx="14800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73C7799-9761-537B-8CC0-B2739E2B9566}"/>
              </a:ext>
            </a:extLst>
          </p:cNvPr>
          <p:cNvCxnSpPr/>
          <p:nvPr/>
        </p:nvCxnSpPr>
        <p:spPr>
          <a:xfrm>
            <a:off x="7090545" y="4323734"/>
            <a:ext cx="14800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6CB7FBA1-3493-A0B8-DEF4-7A2564540EF4}"/>
              </a:ext>
            </a:extLst>
          </p:cNvPr>
          <p:cNvSpPr txBox="1"/>
          <p:nvPr/>
        </p:nvSpPr>
        <p:spPr>
          <a:xfrm flipH="1">
            <a:off x="3649762" y="3862069"/>
            <a:ext cx="972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input</a:t>
            </a:r>
            <a:endParaRPr lang="zh-CN" altLang="en-US" sz="24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472810E-1158-70BA-6CB6-E9F8BE36937A}"/>
              </a:ext>
            </a:extLst>
          </p:cNvPr>
          <p:cNvSpPr txBox="1"/>
          <p:nvPr/>
        </p:nvSpPr>
        <p:spPr>
          <a:xfrm flipH="1">
            <a:off x="7287887" y="3862068"/>
            <a:ext cx="1085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output</a:t>
            </a:r>
            <a:endParaRPr lang="zh-CN" altLang="en-US" sz="2400" dirty="0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7560AF93-ADCB-0AE3-11DD-A759F6C9E285}"/>
              </a:ext>
            </a:extLst>
          </p:cNvPr>
          <p:cNvCxnSpPr>
            <a:stCxn id="19" idx="2"/>
          </p:cNvCxnSpPr>
          <p:nvPr/>
        </p:nvCxnSpPr>
        <p:spPr>
          <a:xfrm>
            <a:off x="7830547" y="4323733"/>
            <a:ext cx="0" cy="1538688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1D604D6A-8CE7-FAD8-570D-37E232342D81}"/>
              </a:ext>
            </a:extLst>
          </p:cNvPr>
          <p:cNvCxnSpPr>
            <a:endCxn id="18" idx="2"/>
          </p:cNvCxnSpPr>
          <p:nvPr/>
        </p:nvCxnSpPr>
        <p:spPr>
          <a:xfrm rot="10800000">
            <a:off x="4135951" y="4323735"/>
            <a:ext cx="3694597" cy="1559235"/>
          </a:xfrm>
          <a:prstGeom prst="bentConnector2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8B1E107B-E7DF-F055-34DF-65635C2C534D}"/>
              </a:ext>
            </a:extLst>
          </p:cNvPr>
          <p:cNvSpPr txBox="1"/>
          <p:nvPr/>
        </p:nvSpPr>
        <p:spPr>
          <a:xfrm flipH="1">
            <a:off x="5263993" y="5351505"/>
            <a:ext cx="164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feedback</a:t>
            </a:r>
            <a:endParaRPr lang="zh-CN" altLang="en-US" sz="24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6151FA7-718F-2111-BD1C-530E87630AB9}"/>
              </a:ext>
            </a:extLst>
          </p:cNvPr>
          <p:cNvSpPr txBox="1"/>
          <p:nvPr/>
        </p:nvSpPr>
        <p:spPr>
          <a:xfrm flipH="1">
            <a:off x="5359800" y="3552203"/>
            <a:ext cx="1728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图分类模型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B996B0F3-EDA8-D45C-FA70-BE03D3B94325}"/>
              </a:ext>
            </a:extLst>
          </p:cNvPr>
          <p:cNvCxnSpPr/>
          <p:nvPr/>
        </p:nvCxnSpPr>
        <p:spPr>
          <a:xfrm>
            <a:off x="5086350" y="2532389"/>
            <a:ext cx="15887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443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6D9C10-0C11-6C1A-F8C5-93089BA936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9">
            <a:extLst>
              <a:ext uri="{FF2B5EF4-FFF2-40B4-BE49-F238E27FC236}">
                <a16:creationId xmlns:a16="http://schemas.microsoft.com/office/drawing/2014/main" id="{766C3925-E86F-ECDC-22F9-3012702EAF7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0" y="-123596"/>
            <a:ext cx="12191999" cy="767234"/>
            <a:chOff x="-1" y="-1"/>
            <a:chExt cx="7719" cy="568"/>
          </a:xfrm>
        </p:grpSpPr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0433618-C295-D2A1-56B5-9D87FD866FCC}"/>
                </a:ext>
              </a:extLst>
            </p:cNvPr>
            <p:cNvSpPr/>
            <p:nvPr/>
          </p:nvSpPr>
          <p:spPr bwMode="auto">
            <a:xfrm>
              <a:off x="1469" y="-1"/>
              <a:ext cx="6249" cy="568"/>
            </a:xfrm>
            <a:custGeom>
              <a:avLst/>
              <a:gdLst>
                <a:gd name="T0" fmla="*/ 718 w 10599"/>
                <a:gd name="T1" fmla="*/ 0 h 1172"/>
                <a:gd name="T2" fmla="*/ 718 w 10599"/>
                <a:gd name="T3" fmla="*/ 0 h 1172"/>
                <a:gd name="T4" fmla="*/ 659 w 10599"/>
                <a:gd name="T5" fmla="*/ 37 h 1172"/>
                <a:gd name="T6" fmla="*/ 0 w 10599"/>
                <a:gd name="T7" fmla="*/ 1172 h 1172"/>
                <a:gd name="T8" fmla="*/ 10599 w 10599"/>
                <a:gd name="T9" fmla="*/ 1172 h 1172"/>
                <a:gd name="T10" fmla="*/ 10599 w 10599"/>
                <a:gd name="T11" fmla="*/ 0 h 1172"/>
                <a:gd name="T12" fmla="*/ 718 w 10599"/>
                <a:gd name="T13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99" h="1172">
                  <a:moveTo>
                    <a:pt x="718" y="0"/>
                  </a:moveTo>
                  <a:lnTo>
                    <a:pt x="718" y="0"/>
                  </a:lnTo>
                  <a:lnTo>
                    <a:pt x="659" y="37"/>
                  </a:lnTo>
                  <a:lnTo>
                    <a:pt x="0" y="1172"/>
                  </a:lnTo>
                  <a:lnTo>
                    <a:pt x="10599" y="1172"/>
                  </a:lnTo>
                  <a:lnTo>
                    <a:pt x="10599" y="0"/>
                  </a:lnTo>
                  <a:lnTo>
                    <a:pt x="718" y="0"/>
                  </a:lnTo>
                  <a:close/>
                </a:path>
              </a:pathLst>
            </a:custGeom>
            <a:solidFill>
              <a:srgbClr val="649EB2">
                <a:lumMod val="20000"/>
                <a:lumOff val="80000"/>
              </a:srgb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6223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5" name="AutoShape 8">
              <a:extLst>
                <a:ext uri="{FF2B5EF4-FFF2-40B4-BE49-F238E27FC236}">
                  <a16:creationId xmlns:a16="http://schemas.microsoft.com/office/drawing/2014/main" id="{05F7982C-1D81-00F7-4DEF-701CD1CC4AD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1" y="0"/>
              <a:ext cx="7713" cy="5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6223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58835C6A-CE44-0FBC-918D-3F5639A41FB1}"/>
              </a:ext>
            </a:extLst>
          </p:cNvPr>
          <p:cNvSpPr/>
          <p:nvPr/>
        </p:nvSpPr>
        <p:spPr bwMode="auto">
          <a:xfrm>
            <a:off x="0" y="-24167"/>
            <a:ext cx="9288002" cy="768585"/>
          </a:xfrm>
          <a:custGeom>
            <a:avLst/>
            <a:gdLst>
              <a:gd name="connsiteX0" fmla="*/ 0 w 9288002"/>
              <a:gd name="connsiteY0" fmla="*/ 0 h 768585"/>
              <a:gd name="connsiteX1" fmla="*/ 9288002 w 9288002"/>
              <a:gd name="connsiteY1" fmla="*/ 0 h 768585"/>
              <a:gd name="connsiteX2" fmla="*/ 8786022 w 9288002"/>
              <a:gd name="connsiteY2" fmla="*/ 754718 h 768585"/>
              <a:gd name="connsiteX3" fmla="*/ 8743383 w 9288002"/>
              <a:gd name="connsiteY3" fmla="*/ 768585 h 768585"/>
              <a:gd name="connsiteX4" fmla="*/ 0 w 9288002"/>
              <a:gd name="connsiteY4" fmla="*/ 768585 h 768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8002" h="768585">
                <a:moveTo>
                  <a:pt x="0" y="0"/>
                </a:moveTo>
                <a:lnTo>
                  <a:pt x="9288002" y="0"/>
                </a:lnTo>
                <a:lnTo>
                  <a:pt x="8786022" y="754718"/>
                </a:lnTo>
                <a:lnTo>
                  <a:pt x="8743383" y="768585"/>
                </a:lnTo>
                <a:lnTo>
                  <a:pt x="0" y="768585"/>
                </a:lnTo>
                <a:close/>
              </a:path>
            </a:pathLst>
          </a:custGeom>
          <a:solidFill>
            <a:srgbClr val="203864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marL="0" marR="0" lvl="0" indent="0" algn="l" defTabSz="6223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01B671C-5B9E-6DA5-B153-C7F092DB7BD7}"/>
              </a:ext>
            </a:extLst>
          </p:cNvPr>
          <p:cNvSpPr txBox="1"/>
          <p:nvPr/>
        </p:nvSpPr>
        <p:spPr>
          <a:xfrm>
            <a:off x="350439" y="12041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实验原理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83EA4BC-533A-3E7E-99D6-15A94BEF3AA7}"/>
              </a:ext>
            </a:extLst>
          </p:cNvPr>
          <p:cNvSpPr txBox="1"/>
          <p:nvPr/>
        </p:nvSpPr>
        <p:spPr>
          <a:xfrm>
            <a:off x="350438" y="889003"/>
            <a:ext cx="2957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000" dirty="0"/>
              <a:t>方法：图表征学习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0FF6337-8F32-D06D-EDDC-AC9F50FCA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9821" y="3764957"/>
            <a:ext cx="4696179" cy="1672617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5E002D1-78A7-780B-A5F9-FAF5A99A47A9}"/>
              </a:ext>
            </a:extLst>
          </p:cNvPr>
          <p:cNvSpPr txBox="1"/>
          <p:nvPr/>
        </p:nvSpPr>
        <p:spPr>
          <a:xfrm>
            <a:off x="1049867" y="6162351"/>
            <a:ext cx="30836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基于图嵌入𝒛</a:t>
            </a:r>
            <a:r>
              <a:rPr lang="en-US" altLang="zh-CN" baseline="-25000" dirty="0"/>
              <a:t>G</a:t>
            </a:r>
            <a:r>
              <a:rPr lang="zh-CN" altLang="en-US" dirty="0"/>
              <a:t>进行类别预测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9F5AD1A2-6CBD-DE73-0891-81BE33BB12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9821" y="1438336"/>
            <a:ext cx="4323646" cy="1703476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DE9C21A4-79D5-4039-06AF-A20338E57525}"/>
              </a:ext>
            </a:extLst>
          </p:cNvPr>
          <p:cNvSpPr txBox="1"/>
          <p:nvPr/>
        </p:nvSpPr>
        <p:spPr>
          <a:xfrm>
            <a:off x="507999" y="1643743"/>
            <a:ext cx="2223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zh-CN" altLang="en-US" dirty="0"/>
              <a:t>节点嵌入</a:t>
            </a:r>
            <a:endParaRPr lang="en-US" altLang="zh-CN" dirty="0"/>
          </a:p>
          <a:p>
            <a:pPr algn="ctr"/>
            <a:r>
              <a:rPr lang="zh-CN" altLang="en-US" dirty="0"/>
              <a:t>（</a:t>
            </a:r>
            <a:r>
              <a:rPr lang="en-US" altLang="zh-CN" dirty="0"/>
              <a:t>Node embedding</a:t>
            </a:r>
            <a:r>
              <a:rPr lang="zh-CN" altLang="en-US" dirty="0"/>
              <a:t>）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9A998168-DC21-FCBB-4A11-31A58E6E00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9304" y="2994822"/>
            <a:ext cx="1775614" cy="104403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5C5D5A0-8205-8D9A-85CA-6A8B893E8D08}"/>
              </a:ext>
            </a:extLst>
          </p:cNvPr>
          <p:cNvSpPr txBox="1"/>
          <p:nvPr/>
        </p:nvSpPr>
        <p:spPr>
          <a:xfrm>
            <a:off x="387457" y="3954934"/>
            <a:ext cx="23444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zh-CN" altLang="en-US" dirty="0"/>
              <a:t>图嵌入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Graph embedding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381412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8C0524-9CE5-0849-13CD-CB3C84F6EF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9">
            <a:extLst>
              <a:ext uri="{FF2B5EF4-FFF2-40B4-BE49-F238E27FC236}">
                <a16:creationId xmlns:a16="http://schemas.microsoft.com/office/drawing/2014/main" id="{B3E1D33E-8516-3C5E-0251-A2C327557B7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0" y="-123596"/>
            <a:ext cx="12191999" cy="767234"/>
            <a:chOff x="-1" y="-1"/>
            <a:chExt cx="7719" cy="568"/>
          </a:xfrm>
        </p:grpSpPr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2411F4EF-4B4F-DD25-A21F-24BC516B6EFF}"/>
                </a:ext>
              </a:extLst>
            </p:cNvPr>
            <p:cNvSpPr/>
            <p:nvPr/>
          </p:nvSpPr>
          <p:spPr bwMode="auto">
            <a:xfrm>
              <a:off x="1469" y="-1"/>
              <a:ext cx="6249" cy="568"/>
            </a:xfrm>
            <a:custGeom>
              <a:avLst/>
              <a:gdLst>
                <a:gd name="T0" fmla="*/ 718 w 10599"/>
                <a:gd name="T1" fmla="*/ 0 h 1172"/>
                <a:gd name="T2" fmla="*/ 718 w 10599"/>
                <a:gd name="T3" fmla="*/ 0 h 1172"/>
                <a:gd name="T4" fmla="*/ 659 w 10599"/>
                <a:gd name="T5" fmla="*/ 37 h 1172"/>
                <a:gd name="T6" fmla="*/ 0 w 10599"/>
                <a:gd name="T7" fmla="*/ 1172 h 1172"/>
                <a:gd name="T8" fmla="*/ 10599 w 10599"/>
                <a:gd name="T9" fmla="*/ 1172 h 1172"/>
                <a:gd name="T10" fmla="*/ 10599 w 10599"/>
                <a:gd name="T11" fmla="*/ 0 h 1172"/>
                <a:gd name="T12" fmla="*/ 718 w 10599"/>
                <a:gd name="T13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99" h="1172">
                  <a:moveTo>
                    <a:pt x="718" y="0"/>
                  </a:moveTo>
                  <a:lnTo>
                    <a:pt x="718" y="0"/>
                  </a:lnTo>
                  <a:lnTo>
                    <a:pt x="659" y="37"/>
                  </a:lnTo>
                  <a:lnTo>
                    <a:pt x="0" y="1172"/>
                  </a:lnTo>
                  <a:lnTo>
                    <a:pt x="10599" y="1172"/>
                  </a:lnTo>
                  <a:lnTo>
                    <a:pt x="10599" y="0"/>
                  </a:lnTo>
                  <a:lnTo>
                    <a:pt x="718" y="0"/>
                  </a:lnTo>
                  <a:close/>
                </a:path>
              </a:pathLst>
            </a:custGeom>
            <a:solidFill>
              <a:srgbClr val="649EB2">
                <a:lumMod val="20000"/>
                <a:lumOff val="80000"/>
              </a:srgb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6223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5" name="AutoShape 8">
              <a:extLst>
                <a:ext uri="{FF2B5EF4-FFF2-40B4-BE49-F238E27FC236}">
                  <a16:creationId xmlns:a16="http://schemas.microsoft.com/office/drawing/2014/main" id="{81C71A6B-4A89-9ED8-E608-AE1000D731F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1" y="0"/>
              <a:ext cx="7713" cy="5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6223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1253C06D-7AFE-9BC7-F383-860754032C7E}"/>
              </a:ext>
            </a:extLst>
          </p:cNvPr>
          <p:cNvSpPr/>
          <p:nvPr/>
        </p:nvSpPr>
        <p:spPr bwMode="auto">
          <a:xfrm>
            <a:off x="0" y="-24167"/>
            <a:ext cx="9288002" cy="768585"/>
          </a:xfrm>
          <a:custGeom>
            <a:avLst/>
            <a:gdLst>
              <a:gd name="connsiteX0" fmla="*/ 0 w 9288002"/>
              <a:gd name="connsiteY0" fmla="*/ 0 h 768585"/>
              <a:gd name="connsiteX1" fmla="*/ 9288002 w 9288002"/>
              <a:gd name="connsiteY1" fmla="*/ 0 h 768585"/>
              <a:gd name="connsiteX2" fmla="*/ 8786022 w 9288002"/>
              <a:gd name="connsiteY2" fmla="*/ 754718 h 768585"/>
              <a:gd name="connsiteX3" fmla="*/ 8743383 w 9288002"/>
              <a:gd name="connsiteY3" fmla="*/ 768585 h 768585"/>
              <a:gd name="connsiteX4" fmla="*/ 0 w 9288002"/>
              <a:gd name="connsiteY4" fmla="*/ 768585 h 768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8002" h="768585">
                <a:moveTo>
                  <a:pt x="0" y="0"/>
                </a:moveTo>
                <a:lnTo>
                  <a:pt x="9288002" y="0"/>
                </a:lnTo>
                <a:lnTo>
                  <a:pt x="8786022" y="754718"/>
                </a:lnTo>
                <a:lnTo>
                  <a:pt x="8743383" y="768585"/>
                </a:lnTo>
                <a:lnTo>
                  <a:pt x="0" y="768585"/>
                </a:lnTo>
                <a:close/>
              </a:path>
            </a:pathLst>
          </a:custGeom>
          <a:solidFill>
            <a:srgbClr val="203864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marL="0" marR="0" lvl="0" indent="0" algn="l" defTabSz="6223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19D0C1B-2B50-DE63-AAF1-E4830508710E}"/>
              </a:ext>
            </a:extLst>
          </p:cNvPr>
          <p:cNvSpPr txBox="1"/>
          <p:nvPr/>
        </p:nvSpPr>
        <p:spPr>
          <a:xfrm>
            <a:off x="350439" y="12041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实验原理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38E027B-73CB-93FA-0B2C-019A81D47578}"/>
              </a:ext>
            </a:extLst>
          </p:cNvPr>
          <p:cNvSpPr txBox="1"/>
          <p:nvPr/>
        </p:nvSpPr>
        <p:spPr>
          <a:xfrm>
            <a:off x="350438" y="889003"/>
            <a:ext cx="2957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000" dirty="0"/>
              <a:t>方法：图神经网络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B2E16B2-3840-67EA-C252-6D87DBAC8E26}"/>
              </a:ext>
            </a:extLst>
          </p:cNvPr>
          <p:cNvSpPr txBox="1"/>
          <p:nvPr/>
        </p:nvSpPr>
        <p:spPr>
          <a:xfrm>
            <a:off x="1471824" y="1445717"/>
            <a:ext cx="70061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邻域聚合</a:t>
            </a:r>
            <a:r>
              <a:rPr lang="zh-CN" altLang="en-US" dirty="0"/>
              <a:t>：对邻居的信息取平均后，应用神经网络进行处理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51C1C8C3-C3D8-2966-0B61-35D0AC919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600" y="1856167"/>
            <a:ext cx="8619067" cy="3500608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1881BAC3-483D-EF7B-A77B-9A8419773B40}"/>
              </a:ext>
            </a:extLst>
          </p:cNvPr>
          <p:cNvSpPr txBox="1"/>
          <p:nvPr/>
        </p:nvSpPr>
        <p:spPr>
          <a:xfrm>
            <a:off x="1471824" y="5922973"/>
            <a:ext cx="1339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消息计算</a:t>
            </a:r>
            <a:endParaRPr lang="en-US" altLang="zh-CN" dirty="0"/>
          </a:p>
          <a:p>
            <a:r>
              <a:rPr lang="zh-CN" altLang="en-US" dirty="0"/>
              <a:t>消息聚合</a:t>
            </a:r>
          </a:p>
        </p:txBody>
      </p:sp>
    </p:spTree>
    <p:extLst>
      <p:ext uri="{BB962C8B-B14F-4D97-AF65-F5344CB8AC3E}">
        <p14:creationId xmlns:p14="http://schemas.microsoft.com/office/powerpoint/2010/main" val="2669352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AC08E0-504E-89B0-E417-E422D5B73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9">
            <a:extLst>
              <a:ext uri="{FF2B5EF4-FFF2-40B4-BE49-F238E27FC236}">
                <a16:creationId xmlns:a16="http://schemas.microsoft.com/office/drawing/2014/main" id="{5765CE22-16A0-C89D-973E-238EC9C51DB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0" y="-123596"/>
            <a:ext cx="12191999" cy="767234"/>
            <a:chOff x="-1" y="-1"/>
            <a:chExt cx="7719" cy="568"/>
          </a:xfrm>
        </p:grpSpPr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CBE0C7F-793C-2B20-D23E-CEA1493763CB}"/>
                </a:ext>
              </a:extLst>
            </p:cNvPr>
            <p:cNvSpPr/>
            <p:nvPr/>
          </p:nvSpPr>
          <p:spPr bwMode="auto">
            <a:xfrm>
              <a:off x="1469" y="-1"/>
              <a:ext cx="6249" cy="568"/>
            </a:xfrm>
            <a:custGeom>
              <a:avLst/>
              <a:gdLst>
                <a:gd name="T0" fmla="*/ 718 w 10599"/>
                <a:gd name="T1" fmla="*/ 0 h 1172"/>
                <a:gd name="T2" fmla="*/ 718 w 10599"/>
                <a:gd name="T3" fmla="*/ 0 h 1172"/>
                <a:gd name="T4" fmla="*/ 659 w 10599"/>
                <a:gd name="T5" fmla="*/ 37 h 1172"/>
                <a:gd name="T6" fmla="*/ 0 w 10599"/>
                <a:gd name="T7" fmla="*/ 1172 h 1172"/>
                <a:gd name="T8" fmla="*/ 10599 w 10599"/>
                <a:gd name="T9" fmla="*/ 1172 h 1172"/>
                <a:gd name="T10" fmla="*/ 10599 w 10599"/>
                <a:gd name="T11" fmla="*/ 0 h 1172"/>
                <a:gd name="T12" fmla="*/ 718 w 10599"/>
                <a:gd name="T13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99" h="1172">
                  <a:moveTo>
                    <a:pt x="718" y="0"/>
                  </a:moveTo>
                  <a:lnTo>
                    <a:pt x="718" y="0"/>
                  </a:lnTo>
                  <a:lnTo>
                    <a:pt x="659" y="37"/>
                  </a:lnTo>
                  <a:lnTo>
                    <a:pt x="0" y="1172"/>
                  </a:lnTo>
                  <a:lnTo>
                    <a:pt x="10599" y="1172"/>
                  </a:lnTo>
                  <a:lnTo>
                    <a:pt x="10599" y="0"/>
                  </a:lnTo>
                  <a:lnTo>
                    <a:pt x="718" y="0"/>
                  </a:lnTo>
                  <a:close/>
                </a:path>
              </a:pathLst>
            </a:custGeom>
            <a:solidFill>
              <a:srgbClr val="649EB2">
                <a:lumMod val="20000"/>
                <a:lumOff val="80000"/>
              </a:srgb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6223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5" name="AutoShape 8">
              <a:extLst>
                <a:ext uri="{FF2B5EF4-FFF2-40B4-BE49-F238E27FC236}">
                  <a16:creationId xmlns:a16="http://schemas.microsoft.com/office/drawing/2014/main" id="{A2736325-5B66-2B98-550E-AFC299E5FAA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1" y="0"/>
              <a:ext cx="7713" cy="5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6223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CCB2A966-A444-B51A-0DCD-EC399F032C0F}"/>
              </a:ext>
            </a:extLst>
          </p:cNvPr>
          <p:cNvSpPr/>
          <p:nvPr/>
        </p:nvSpPr>
        <p:spPr bwMode="auto">
          <a:xfrm>
            <a:off x="0" y="-24167"/>
            <a:ext cx="9288002" cy="768585"/>
          </a:xfrm>
          <a:custGeom>
            <a:avLst/>
            <a:gdLst>
              <a:gd name="connsiteX0" fmla="*/ 0 w 9288002"/>
              <a:gd name="connsiteY0" fmla="*/ 0 h 768585"/>
              <a:gd name="connsiteX1" fmla="*/ 9288002 w 9288002"/>
              <a:gd name="connsiteY1" fmla="*/ 0 h 768585"/>
              <a:gd name="connsiteX2" fmla="*/ 8786022 w 9288002"/>
              <a:gd name="connsiteY2" fmla="*/ 754718 h 768585"/>
              <a:gd name="connsiteX3" fmla="*/ 8743383 w 9288002"/>
              <a:gd name="connsiteY3" fmla="*/ 768585 h 768585"/>
              <a:gd name="connsiteX4" fmla="*/ 0 w 9288002"/>
              <a:gd name="connsiteY4" fmla="*/ 768585 h 768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8002" h="768585">
                <a:moveTo>
                  <a:pt x="0" y="0"/>
                </a:moveTo>
                <a:lnTo>
                  <a:pt x="9288002" y="0"/>
                </a:lnTo>
                <a:lnTo>
                  <a:pt x="8786022" y="754718"/>
                </a:lnTo>
                <a:lnTo>
                  <a:pt x="8743383" y="768585"/>
                </a:lnTo>
                <a:lnTo>
                  <a:pt x="0" y="768585"/>
                </a:lnTo>
                <a:close/>
              </a:path>
            </a:pathLst>
          </a:custGeom>
          <a:solidFill>
            <a:srgbClr val="203864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marL="0" marR="0" lvl="0" indent="0" algn="l" defTabSz="6223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8011317-F3DD-DBE1-86AD-0E7A7D928257}"/>
              </a:ext>
            </a:extLst>
          </p:cNvPr>
          <p:cNvSpPr txBox="1"/>
          <p:nvPr/>
        </p:nvSpPr>
        <p:spPr>
          <a:xfrm>
            <a:off x="350439" y="12041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实验原理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2C02FE5-3F8A-2F80-5CB5-0DED57480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044" y="889003"/>
            <a:ext cx="9136434" cy="490275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ED97C91-7CF9-6C0F-16B6-E9D491126067}"/>
              </a:ext>
            </a:extLst>
          </p:cNvPr>
          <p:cNvSpPr txBox="1"/>
          <p:nvPr/>
        </p:nvSpPr>
        <p:spPr>
          <a:xfrm>
            <a:off x="350438" y="889003"/>
            <a:ext cx="2957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000" dirty="0"/>
              <a:t>模型训练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43ADC70-2886-FDF7-59C2-4B5D83353F4C}"/>
              </a:ext>
            </a:extLst>
          </p:cNvPr>
          <p:cNvSpPr txBox="1"/>
          <p:nvPr/>
        </p:nvSpPr>
        <p:spPr>
          <a:xfrm>
            <a:off x="914400" y="5691193"/>
            <a:ext cx="3488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数据集：</a:t>
            </a:r>
            <a:r>
              <a:rPr lang="en-US" altLang="zh-CN" dirty="0"/>
              <a:t>NCI1</a:t>
            </a:r>
            <a:r>
              <a:rPr lang="zh-CN" altLang="en-US" dirty="0"/>
              <a:t>（真实标签）</a:t>
            </a:r>
            <a:endParaRPr lang="en-US" altLang="zh-CN" dirty="0"/>
          </a:p>
          <a:p>
            <a:r>
              <a:rPr lang="zh-CN" altLang="en-US" dirty="0"/>
              <a:t>损失函数：交叉熵损失</a:t>
            </a:r>
            <a:endParaRPr lang="en-US" altLang="zh-CN" dirty="0"/>
          </a:p>
          <a:p>
            <a:r>
              <a:rPr lang="zh-CN" altLang="en-US" dirty="0"/>
              <a:t>评测指标：准确率</a:t>
            </a:r>
          </a:p>
        </p:txBody>
      </p:sp>
    </p:spTree>
    <p:extLst>
      <p:ext uri="{BB962C8B-B14F-4D97-AF65-F5344CB8AC3E}">
        <p14:creationId xmlns:p14="http://schemas.microsoft.com/office/powerpoint/2010/main" val="1545063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9E5F3F-240D-F87F-C35F-275DD148E7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22AB571-B0B8-F064-CA87-96C26C0F8405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7D0A1798-E6F7-7F24-23CB-66230AEF5D23}"/>
                </a:ext>
              </a:extLst>
            </p:cNvPr>
            <p:cNvSpPr/>
            <p:nvPr/>
          </p:nvSpPr>
          <p:spPr>
            <a:xfrm>
              <a:off x="0" y="0"/>
              <a:ext cx="1819275" cy="1819275"/>
            </a:xfrm>
            <a:custGeom>
              <a:avLst/>
              <a:gdLst>
                <a:gd name="connsiteX0" fmla="*/ 0 w 3638550"/>
                <a:gd name="connsiteY0" fmla="*/ 1819275 h 3638550"/>
                <a:gd name="connsiteX1" fmla="*/ 1819275 w 3638550"/>
                <a:gd name="connsiteY1" fmla="*/ 0 h 3638550"/>
                <a:gd name="connsiteX2" fmla="*/ 3638550 w 3638550"/>
                <a:gd name="connsiteY2" fmla="*/ 1819275 h 3638550"/>
                <a:gd name="connsiteX3" fmla="*/ 1819275 w 3638550"/>
                <a:gd name="connsiteY3" fmla="*/ 3638550 h 3638550"/>
                <a:gd name="connsiteX4" fmla="*/ 0 w 3638550"/>
                <a:gd name="connsiteY4" fmla="*/ 1819275 h 3638550"/>
                <a:gd name="connsiteX0" fmla="*/ 1819275 w 3638550"/>
                <a:gd name="connsiteY0" fmla="*/ 0 h 3638550"/>
                <a:gd name="connsiteX1" fmla="*/ 3638550 w 3638550"/>
                <a:gd name="connsiteY1" fmla="*/ 1819275 h 3638550"/>
                <a:gd name="connsiteX2" fmla="*/ 1819275 w 3638550"/>
                <a:gd name="connsiteY2" fmla="*/ 3638550 h 3638550"/>
                <a:gd name="connsiteX3" fmla="*/ 0 w 3638550"/>
                <a:gd name="connsiteY3" fmla="*/ 1819275 h 3638550"/>
                <a:gd name="connsiteX4" fmla="*/ 1910715 w 3638550"/>
                <a:gd name="connsiteY4" fmla="*/ 91440 h 3638550"/>
                <a:gd name="connsiteX0" fmla="*/ 1819275 w 3638550"/>
                <a:gd name="connsiteY0" fmla="*/ 0 h 3638550"/>
                <a:gd name="connsiteX1" fmla="*/ 3638550 w 3638550"/>
                <a:gd name="connsiteY1" fmla="*/ 1819275 h 3638550"/>
                <a:gd name="connsiteX2" fmla="*/ 1819275 w 3638550"/>
                <a:gd name="connsiteY2" fmla="*/ 3638550 h 3638550"/>
                <a:gd name="connsiteX3" fmla="*/ 0 w 3638550"/>
                <a:gd name="connsiteY3" fmla="*/ 1819275 h 3638550"/>
                <a:gd name="connsiteX0" fmla="*/ 3638550 w 3638550"/>
                <a:gd name="connsiteY0" fmla="*/ 0 h 1819275"/>
                <a:gd name="connsiteX1" fmla="*/ 1819275 w 3638550"/>
                <a:gd name="connsiteY1" fmla="*/ 1819275 h 1819275"/>
                <a:gd name="connsiteX2" fmla="*/ 0 w 3638550"/>
                <a:gd name="connsiteY2" fmla="*/ 0 h 1819275"/>
                <a:gd name="connsiteX0" fmla="*/ 1819275 w 1819275"/>
                <a:gd name="connsiteY0" fmla="*/ 0 h 1819275"/>
                <a:gd name="connsiteX1" fmla="*/ 0 w 1819275"/>
                <a:gd name="connsiteY1" fmla="*/ 1819275 h 1819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19275" h="1819275">
                  <a:moveTo>
                    <a:pt x="1819275" y="0"/>
                  </a:moveTo>
                  <a:cubicBezTo>
                    <a:pt x="1819275" y="1004758"/>
                    <a:pt x="1004758" y="1819275"/>
                    <a:pt x="0" y="1819275"/>
                  </a:cubicBezTo>
                </a:path>
              </a:pathLst>
            </a:custGeom>
            <a:noFill/>
            <a:ln w="381000">
              <a:solidFill>
                <a:schemeClr val="accent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2FD0D15D-14D8-D1EA-B689-CC2AE839A5E8}"/>
                </a:ext>
              </a:extLst>
            </p:cNvPr>
            <p:cNvGrpSpPr/>
            <p:nvPr/>
          </p:nvGrpSpPr>
          <p:grpSpPr>
            <a:xfrm>
              <a:off x="1727455" y="1321568"/>
              <a:ext cx="5663945" cy="716782"/>
              <a:chOff x="1727455" y="1321568"/>
              <a:chExt cx="5663945" cy="716782"/>
            </a:xfrm>
          </p:grpSpPr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B6246DEE-1FA1-4D6C-558F-858BF49CBB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73268" y="1498188"/>
                <a:ext cx="48181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SzPct val="25000"/>
                </a:pPr>
                <a:r>
                  <a:rPr lang="zh-CN" altLang="en-US" sz="2000" b="1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实验目的</a:t>
                </a:r>
              </a:p>
            </p:txBody>
          </p:sp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E6CAA65B-FA14-883C-63DE-2C5247DE048D}"/>
                  </a:ext>
                </a:extLst>
              </p:cNvPr>
              <p:cNvSpPr/>
              <p:nvPr/>
            </p:nvSpPr>
            <p:spPr>
              <a:xfrm>
                <a:off x="1727455" y="1321568"/>
                <a:ext cx="716782" cy="716782"/>
              </a:xfrm>
              <a:prstGeom prst="ellipse">
                <a:avLst/>
              </a:prstGeom>
              <a:noFill/>
              <a:ln w="25400">
                <a:gradFill>
                  <a:gsLst>
                    <a:gs pos="76000">
                      <a:schemeClr val="accent1">
                        <a:alpha val="0"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r>
                  <a:rPr lang="en-US" altLang="zh-CN" sz="2800" b="1" dirty="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rPr>
                  <a:t>01</a:t>
                </a:r>
              </a:p>
            </p:txBody>
          </p:sp>
        </p:grp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AC9E2F42-D0C0-26F4-2C3E-91CB23B0C50C}"/>
                </a:ext>
              </a:extLst>
            </p:cNvPr>
            <p:cNvSpPr/>
            <p:nvPr/>
          </p:nvSpPr>
          <p:spPr>
            <a:xfrm>
              <a:off x="7779658" y="0"/>
              <a:ext cx="4412342" cy="6858000"/>
            </a:xfrm>
            <a:custGeom>
              <a:avLst/>
              <a:gdLst>
                <a:gd name="connsiteX0" fmla="*/ 1295690 w 4412342"/>
                <a:gd name="connsiteY0" fmla="*/ 0 h 6858000"/>
                <a:gd name="connsiteX1" fmla="*/ 4412342 w 4412342"/>
                <a:gd name="connsiteY1" fmla="*/ 0 h 6858000"/>
                <a:gd name="connsiteX2" fmla="*/ 4412342 w 4412342"/>
                <a:gd name="connsiteY2" fmla="*/ 1636729 h 6858000"/>
                <a:gd name="connsiteX3" fmla="*/ 4272563 w 4412342"/>
                <a:gd name="connsiteY3" fmla="*/ 1672670 h 6858000"/>
                <a:gd name="connsiteX4" fmla="*/ 3111228 w 4412342"/>
                <a:gd name="connsiteY4" fmla="*/ 3251199 h 6858000"/>
                <a:gd name="connsiteX5" fmla="*/ 4272563 w 4412342"/>
                <a:gd name="connsiteY5" fmla="*/ 4829728 h 6858000"/>
                <a:gd name="connsiteX6" fmla="*/ 4412342 w 4412342"/>
                <a:gd name="connsiteY6" fmla="*/ 4865669 h 6858000"/>
                <a:gd name="connsiteX7" fmla="*/ 4412342 w 4412342"/>
                <a:gd name="connsiteY7" fmla="*/ 6858000 h 6858000"/>
                <a:gd name="connsiteX8" fmla="*/ 1670654 w 4412342"/>
                <a:gd name="connsiteY8" fmla="*/ 6858000 h 6858000"/>
                <a:gd name="connsiteX9" fmla="*/ 1550198 w 4412342"/>
                <a:gd name="connsiteY9" fmla="*/ 6753659 h 6858000"/>
                <a:gd name="connsiteX10" fmla="*/ 0 w 4412342"/>
                <a:gd name="connsiteY10" fmla="*/ 3251200 h 6858000"/>
                <a:gd name="connsiteX11" fmla="*/ 1229199 w 4412342"/>
                <a:gd name="connsiteY11" fmla="*/ 69741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12342" h="6858000">
                  <a:moveTo>
                    <a:pt x="1295690" y="0"/>
                  </a:moveTo>
                  <a:lnTo>
                    <a:pt x="4412342" y="0"/>
                  </a:lnTo>
                  <a:lnTo>
                    <a:pt x="4412342" y="1636729"/>
                  </a:lnTo>
                  <a:lnTo>
                    <a:pt x="4272563" y="1672670"/>
                  </a:lnTo>
                  <a:cubicBezTo>
                    <a:pt x="3599745" y="1881938"/>
                    <a:pt x="3111228" y="2509519"/>
                    <a:pt x="3111228" y="3251199"/>
                  </a:cubicBezTo>
                  <a:cubicBezTo>
                    <a:pt x="3111228" y="3992879"/>
                    <a:pt x="3599745" y="4620460"/>
                    <a:pt x="4272563" y="4829728"/>
                  </a:cubicBezTo>
                  <a:lnTo>
                    <a:pt x="4412342" y="4865669"/>
                  </a:lnTo>
                  <a:lnTo>
                    <a:pt x="4412342" y="6858000"/>
                  </a:lnTo>
                  <a:lnTo>
                    <a:pt x="1670654" y="6858000"/>
                  </a:lnTo>
                  <a:lnTo>
                    <a:pt x="1550198" y="6753659"/>
                  </a:lnTo>
                  <a:cubicBezTo>
                    <a:pt x="597879" y="5888107"/>
                    <a:pt x="0" y="4639475"/>
                    <a:pt x="0" y="3251200"/>
                  </a:cubicBezTo>
                  <a:cubicBezTo>
                    <a:pt x="0" y="2026252"/>
                    <a:pt x="465477" y="910022"/>
                    <a:pt x="1229199" y="69741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B0FA012F-1A30-6B72-CAEE-BE793D07A5CB}"/>
                </a:ext>
              </a:extLst>
            </p:cNvPr>
            <p:cNvGrpSpPr/>
            <p:nvPr/>
          </p:nvGrpSpPr>
          <p:grpSpPr>
            <a:xfrm>
              <a:off x="1727455" y="2333605"/>
              <a:ext cx="5663945" cy="716782"/>
              <a:chOff x="1727455" y="2419283"/>
              <a:chExt cx="5663945" cy="716782"/>
            </a:xfrm>
          </p:grpSpPr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EE348167-1D32-36A5-E58D-9A70D5B5B1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73268" y="2616149"/>
                <a:ext cx="48181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SzPct val="25000"/>
                </a:pPr>
                <a:r>
                  <a:rPr lang="zh-CN" altLang="en-US" sz="2000" b="1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实验原理</a:t>
                </a:r>
              </a:p>
            </p:txBody>
          </p:sp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1488B91C-8A45-E72C-305F-CF0BB7C68BBD}"/>
                  </a:ext>
                </a:extLst>
              </p:cNvPr>
              <p:cNvSpPr/>
              <p:nvPr/>
            </p:nvSpPr>
            <p:spPr>
              <a:xfrm>
                <a:off x="1727455" y="2419283"/>
                <a:ext cx="716782" cy="716782"/>
              </a:xfrm>
              <a:prstGeom prst="ellipse">
                <a:avLst/>
              </a:prstGeom>
              <a:noFill/>
              <a:ln w="25400">
                <a:gradFill>
                  <a:gsLst>
                    <a:gs pos="76000">
                      <a:schemeClr val="tx2">
                        <a:alpha val="0"/>
                      </a:schemeClr>
                    </a:gs>
                    <a:gs pos="100000">
                      <a:schemeClr val="tx2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r>
                  <a:rPr lang="en-US" altLang="zh-CN" sz="2800" b="1" dirty="0">
                    <a:solidFill>
                      <a:srgbClr val="4472C4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rPr>
                  <a:t>02</a:t>
                </a:r>
              </a:p>
            </p:txBody>
          </p: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75A901CB-BB68-13FE-9DE3-011897CF2022}"/>
                </a:ext>
              </a:extLst>
            </p:cNvPr>
            <p:cNvGrpSpPr/>
            <p:nvPr/>
          </p:nvGrpSpPr>
          <p:grpSpPr>
            <a:xfrm>
              <a:off x="1727455" y="3345642"/>
              <a:ext cx="5663945" cy="716782"/>
              <a:chOff x="1727455" y="3517777"/>
              <a:chExt cx="5663945" cy="716782"/>
            </a:xfrm>
          </p:grpSpPr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C7BA9806-9CD9-9CEE-CFEA-EBDE5C3C07A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73268" y="3734889"/>
                <a:ext cx="48181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SzPct val="25000"/>
                </a:pPr>
                <a:r>
                  <a:rPr lang="zh-CN" altLang="en-US" sz="2000" b="1" dirty="0">
                    <a:solidFill>
                      <a:srgbClr val="FF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rPr>
                  <a:t>实验步骤</a:t>
                </a:r>
              </a:p>
            </p:txBody>
          </p:sp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E01C8932-0768-77FA-BD51-D64FE2A19B2F}"/>
                  </a:ext>
                </a:extLst>
              </p:cNvPr>
              <p:cNvSpPr/>
              <p:nvPr/>
            </p:nvSpPr>
            <p:spPr>
              <a:xfrm>
                <a:off x="1727455" y="3517777"/>
                <a:ext cx="716782" cy="716782"/>
              </a:xfrm>
              <a:prstGeom prst="ellipse">
                <a:avLst/>
              </a:prstGeom>
              <a:noFill/>
              <a:ln w="25400">
                <a:gradFill>
                  <a:gsLst>
                    <a:gs pos="76000">
                      <a:schemeClr val="tx2">
                        <a:alpha val="0"/>
                      </a:schemeClr>
                    </a:gs>
                    <a:gs pos="100000">
                      <a:schemeClr val="tx2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r>
                  <a:rPr lang="en-US" altLang="zh-CN" sz="2800" b="1" dirty="0">
                    <a:solidFill>
                      <a:srgbClr val="4472C4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rPr>
                  <a:t>03</a:t>
                </a:r>
              </a:p>
            </p:txBody>
          </p:sp>
        </p:grp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E26684F9-A1AB-BECB-CEA5-96A8F40080CA}"/>
                </a:ext>
              </a:extLst>
            </p:cNvPr>
            <p:cNvGrpSpPr/>
            <p:nvPr/>
          </p:nvGrpSpPr>
          <p:grpSpPr>
            <a:xfrm>
              <a:off x="1727455" y="4357679"/>
              <a:ext cx="5663945" cy="716782"/>
              <a:chOff x="1727455" y="4534690"/>
              <a:chExt cx="5663945" cy="716782"/>
            </a:xfrm>
          </p:grpSpPr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6D93B6F9-ED2A-EFF0-4236-C3DF36E8B06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73268" y="4772049"/>
                <a:ext cx="48181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SzPct val="25000"/>
                </a:pPr>
                <a:r>
                  <a:rPr lang="zh-CN" altLang="en-US" sz="2000" b="1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提交与评分细则</a:t>
                </a:r>
              </a:p>
            </p:txBody>
          </p:sp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2D217171-7C3D-8ED7-2E7E-25F1E5A138B3}"/>
                  </a:ext>
                </a:extLst>
              </p:cNvPr>
              <p:cNvSpPr/>
              <p:nvPr/>
            </p:nvSpPr>
            <p:spPr>
              <a:xfrm>
                <a:off x="1727455" y="4534690"/>
                <a:ext cx="716782" cy="716782"/>
              </a:xfrm>
              <a:prstGeom prst="ellipse">
                <a:avLst/>
              </a:prstGeom>
              <a:noFill/>
              <a:ln w="25400">
                <a:gradFill>
                  <a:gsLst>
                    <a:gs pos="76000">
                      <a:schemeClr val="tx2">
                        <a:alpha val="0"/>
                      </a:schemeClr>
                    </a:gs>
                    <a:gs pos="100000">
                      <a:schemeClr val="tx2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r>
                  <a:rPr lang="en-US" altLang="zh-CN" sz="2800" b="1" dirty="0">
                    <a:solidFill>
                      <a:srgbClr val="4472C4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rPr>
                  <a:t>04</a:t>
                </a: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6859171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402a1233-a9f0-48c5-9afd-f14827add457&quot;,&quot;Name&quot;:null,&quot;Kind&quot;:1,&quot;OldGuidesSetting&quot;:{&quot;HeaderHeight&quot;:0.0,&quot;FooterHeight&quot;:0.0,&quot;SideMargin&quot;:0.0,&quot;TopMargin&quot;:0.0,&quot;BottomMargin&quot;:0.0,&quot;IntervalMargin&quot;:0.0}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950666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950666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950666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950666;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ont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ont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3589</TotalTime>
  <Words>649</Words>
  <Application>Microsoft Office PowerPoint</Application>
  <PresentationFormat>宽屏</PresentationFormat>
  <Paragraphs>128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Microsoft YaHei Semibold</vt:lpstr>
      <vt:lpstr>PingFang SC</vt:lpstr>
      <vt:lpstr>等线</vt:lpstr>
      <vt:lpstr>微软雅黑</vt:lpstr>
      <vt:lpstr>Arial</vt:lpstr>
      <vt:lpstr>Cambria Math</vt:lpstr>
      <vt:lpstr>Wingdings</vt:lpstr>
      <vt:lpstr>1_Office 主题​​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靖杨 徐</dc:creator>
  <cp:lastModifiedBy>cheese young</cp:lastModifiedBy>
  <cp:revision>563</cp:revision>
  <dcterms:created xsi:type="dcterms:W3CDTF">2024-12-31T08:18:00Z</dcterms:created>
  <dcterms:modified xsi:type="dcterms:W3CDTF">2025-05-09T10:34:34Z</dcterms:modified>
</cp:coreProperties>
</file>