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7" r:id="rId3"/>
    <p:sldId id="278"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8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5402"/>
    <a:srgbClr val="CA6F02"/>
    <a:srgbClr val="D1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07" autoAdjust="0"/>
    <p:restoredTop sz="94679" autoAdjust="0"/>
  </p:normalViewPr>
  <p:slideViewPr>
    <p:cSldViewPr snapToGrid="0">
      <p:cViewPr varScale="1">
        <p:scale>
          <a:sx n="76" d="100"/>
          <a:sy n="76" d="100"/>
        </p:scale>
        <p:origin x="322" y="67"/>
      </p:cViewPr>
      <p:guideLst/>
    </p:cSldViewPr>
  </p:slideViewPr>
  <p:outlineViewPr>
    <p:cViewPr>
      <p:scale>
        <a:sx n="33" d="100"/>
        <a:sy n="33" d="100"/>
      </p:scale>
      <p:origin x="0" y="-8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96E1-346F-477A-9CFD-97562368FF53}" type="datetimeFigureOut">
              <a:rPr lang="zh-CN" altLang="en-US" smtClean="0"/>
              <a:t>2025/5/9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499FE-432E-4C91-A380-102EEE5AAEBA}" type="slidenum">
              <a:rPr lang="zh-CN" altLang="en-US" smtClean="0"/>
              <a:t>‹#›</a:t>
            </a:fld>
            <a:endParaRPr lang="zh-CN" altLang="en-US"/>
          </a:p>
        </p:txBody>
      </p:sp>
    </p:spTree>
    <p:extLst>
      <p:ext uri="{BB962C8B-B14F-4D97-AF65-F5344CB8AC3E}">
        <p14:creationId xmlns:p14="http://schemas.microsoft.com/office/powerpoint/2010/main" val="117620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2849"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444215" y="1426996"/>
            <a:ext cx="7196667" cy="1110758"/>
          </a:xfrm>
        </p:spPr>
        <p:txBody>
          <a:bodyPr anchor="b">
            <a:normAutofit/>
          </a:bodyPr>
          <a:lstStyle>
            <a:lvl1pPr algn="l">
              <a:defRPr sz="5400" b="1">
                <a:solidFill>
                  <a:schemeClr val="tx2"/>
                </a:solidFill>
              </a:defRPr>
            </a:lvl1pPr>
          </a:lstStyle>
          <a:p>
            <a:r>
              <a:rPr lang="zh-CN" altLang="en-US" dirty="0"/>
              <a:t>单行标题</a:t>
            </a:r>
            <a:r>
              <a:rPr lang="en-US" altLang="zh-CN" dirty="0"/>
              <a:t>-</a:t>
            </a:r>
            <a:r>
              <a:rPr lang="zh-CN" altLang="en-US" dirty="0"/>
              <a:t>单击编辑</a:t>
            </a:r>
          </a:p>
        </p:txBody>
      </p:sp>
      <p:sp>
        <p:nvSpPr>
          <p:cNvPr id="3" name="副标题 2"/>
          <p:cNvSpPr>
            <a:spLocks noGrp="1"/>
          </p:cNvSpPr>
          <p:nvPr>
            <p:ph type="subTitle" idx="1" hasCustomPrompt="1"/>
          </p:nvPr>
        </p:nvSpPr>
        <p:spPr>
          <a:xfrm>
            <a:off x="1444216" y="2639029"/>
            <a:ext cx="7196667"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72" name="任意多边形 71"/>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3" name="任意多边形 72"/>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4" name="任意多边形 73"/>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5" name="任意多边形 74"/>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76" name="组合 75"/>
          <p:cNvGrpSpPr/>
          <p:nvPr userDrawn="1"/>
        </p:nvGrpSpPr>
        <p:grpSpPr>
          <a:xfrm>
            <a:off x="8369141" y="5633721"/>
            <a:ext cx="3326956" cy="561646"/>
            <a:chOff x="8729742" y="4570696"/>
            <a:chExt cx="2830517" cy="477836"/>
          </a:xfrm>
          <a:solidFill>
            <a:schemeClr val="bg2">
              <a:alpha val="50000"/>
            </a:schemeClr>
          </a:solidFill>
        </p:grpSpPr>
        <p:sp>
          <p:nvSpPr>
            <p:cNvPr id="77"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3646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9" name="矩形 8"/>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3175"/>
            <a:ext cx="8574578"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userDrawn="1"/>
        </p:nvSpPr>
        <p:spPr>
          <a:xfrm>
            <a:off x="0" y="-3175"/>
            <a:ext cx="8363989"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hasCustomPrompt="1"/>
          </p:nvPr>
        </p:nvSpPr>
        <p:spPr>
          <a:xfrm>
            <a:off x="914400" y="2066925"/>
            <a:ext cx="6688667" cy="1325563"/>
          </a:xfrm>
        </p:spPr>
        <p:txBody>
          <a:bodyPr>
            <a:normAutofit/>
          </a:bodyPr>
          <a:lstStyle>
            <a:lvl1pPr>
              <a:defRPr sz="8800" b="1"/>
            </a:lvl1pPr>
          </a:lstStyle>
          <a:p>
            <a:r>
              <a:rPr lang="zh-CN" altLang="en-US" dirty="0"/>
              <a:t>结束语</a:t>
            </a:r>
          </a:p>
        </p:txBody>
      </p:sp>
      <p:sp>
        <p:nvSpPr>
          <p:cNvPr id="6" name="副标题 2"/>
          <p:cNvSpPr>
            <a:spLocks noGrp="1"/>
          </p:cNvSpPr>
          <p:nvPr>
            <p:ph type="subTitle" idx="1" hasCustomPrompt="1"/>
          </p:nvPr>
        </p:nvSpPr>
        <p:spPr>
          <a:xfrm>
            <a:off x="914400" y="3547533"/>
            <a:ext cx="6688667" cy="1422399"/>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3" name="组合 32"/>
          <p:cNvGrpSpPr/>
          <p:nvPr userDrawn="1"/>
        </p:nvGrpSpPr>
        <p:grpSpPr>
          <a:xfrm>
            <a:off x="9392920" y="6168231"/>
            <a:ext cx="2447720" cy="413216"/>
            <a:chOff x="8729742" y="4570696"/>
            <a:chExt cx="2830517" cy="477836"/>
          </a:xfrm>
          <a:solidFill>
            <a:schemeClr val="bg2">
              <a:alpha val="50000"/>
            </a:schemeClr>
          </a:solidFill>
        </p:grpSpPr>
        <p:sp>
          <p:nvSpPr>
            <p:cNvPr id="34"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6556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1920"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任意多边形 34"/>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任意多边形 40"/>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任意多边形 38"/>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ctrTitle" hasCustomPrompt="1"/>
          </p:nvPr>
        </p:nvSpPr>
        <p:spPr>
          <a:xfrm>
            <a:off x="1524000" y="1426995"/>
            <a:ext cx="7196667" cy="1738535"/>
          </a:xfrm>
        </p:spPr>
        <p:txBody>
          <a:bodyPr anchor="b"/>
          <a:lstStyle>
            <a:lvl1pPr algn="l">
              <a:defRPr sz="6000" b="1">
                <a:solidFill>
                  <a:schemeClr val="tx2"/>
                </a:solidFill>
              </a:defRPr>
            </a:lvl1pPr>
          </a:lstStyle>
          <a:p>
            <a:r>
              <a:rPr lang="zh-CN" altLang="en-US" dirty="0"/>
              <a:t>多行标题 </a:t>
            </a:r>
            <a:r>
              <a:rPr lang="en-US" altLang="zh-CN" dirty="0"/>
              <a:t>- </a:t>
            </a:r>
            <a:r>
              <a:rPr lang="zh-CN" altLang="en-US" dirty="0"/>
              <a:t>单击此处编辑母版标题样式</a:t>
            </a:r>
          </a:p>
        </p:txBody>
      </p:sp>
      <p:sp>
        <p:nvSpPr>
          <p:cNvPr id="3" name="副标题 2"/>
          <p:cNvSpPr>
            <a:spLocks noGrp="1"/>
          </p:cNvSpPr>
          <p:nvPr>
            <p:ph type="subTitle" idx="1" hasCustomPrompt="1"/>
          </p:nvPr>
        </p:nvSpPr>
        <p:spPr>
          <a:xfrm>
            <a:off x="1524000" y="3165530"/>
            <a:ext cx="7196667" cy="957737"/>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4" name="组合 33"/>
          <p:cNvGrpSpPr/>
          <p:nvPr userDrawn="1"/>
        </p:nvGrpSpPr>
        <p:grpSpPr>
          <a:xfrm>
            <a:off x="8369141" y="5633721"/>
            <a:ext cx="3326956" cy="561646"/>
            <a:chOff x="8729742" y="4570696"/>
            <a:chExt cx="2830517" cy="477836"/>
          </a:xfrm>
          <a:solidFill>
            <a:schemeClr val="bg2">
              <a:alpha val="50000"/>
            </a:schemeClr>
          </a:solidFill>
        </p:grpSpPr>
        <p:sp>
          <p:nvSpPr>
            <p:cNvPr id="36"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45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0"/>
            <a:ext cx="12192000" cy="6861175"/>
          </a:xfrm>
          <a:prstGeom prst="rect">
            <a:avLst/>
          </a:prstGeom>
          <a:blipFill dpi="0" rotWithShape="1">
            <a:blip r:embed="rId2">
              <a:alphaModFix amt="10000"/>
            </a:blip>
            <a:srcRect/>
            <a:stretch>
              <a:fillRect l="-65111" t="-46" r="65111" b="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3515360"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3679375"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3351345" cy="104037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3112008" cy="1050059"/>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1" y="1376196"/>
            <a:ext cx="2861352" cy="1050059"/>
          </a:xfrm>
        </p:spPr>
        <p:txBody>
          <a:bodyPr anchor="ctr">
            <a:normAutofit/>
          </a:bodyPr>
          <a:lstStyle>
            <a:lvl1pPr algn="r">
              <a:defRPr sz="4400" b="1">
                <a:solidFill>
                  <a:schemeClr val="accent3"/>
                </a:solidFill>
              </a:defRPr>
            </a:lvl1pPr>
          </a:lstStyle>
          <a:p>
            <a:r>
              <a:rPr lang="zh-CN" altLang="en-US" dirty="0"/>
              <a:t>目录</a:t>
            </a:r>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
        <p:nvSpPr>
          <p:cNvPr id="5" name="内容占位符 4"/>
          <p:cNvSpPr>
            <a:spLocks noGrp="1"/>
          </p:cNvSpPr>
          <p:nvPr>
            <p:ph sz="quarter" idx="13"/>
          </p:nvPr>
        </p:nvSpPr>
        <p:spPr>
          <a:xfrm>
            <a:off x="4745168" y="1487414"/>
            <a:ext cx="6605587" cy="4343400"/>
          </a:xfrm>
        </p:spPr>
        <p:txBody>
          <a:bodyPr>
            <a:normAutofit/>
          </a:bodyPr>
          <a:lstStyle>
            <a:lvl1pPr marL="571500" indent="-571500">
              <a:lnSpc>
                <a:spcPct val="120000"/>
              </a:lnSpc>
              <a:buClr>
                <a:schemeClr val="accent2"/>
              </a:buClr>
              <a:buSzPct val="75000"/>
              <a:buFont typeface="Wingdings" panose="05000000000000000000" pitchFamily="2" charset="2"/>
              <a:buChar char="n"/>
              <a:defRPr sz="4000"/>
            </a:lvl1pPr>
            <a:lvl2pPr>
              <a:defRPr sz="3200"/>
            </a:lvl2pPr>
          </a:lstStyle>
          <a:p>
            <a:pPr lvl="0"/>
            <a:r>
              <a:rPr lang="zh-CN" altLang="en-US" dirty="0"/>
              <a:t>编辑母版文本样式</a:t>
            </a:r>
            <a:endParaRPr lang="en-US" altLang="zh-CN" dirty="0"/>
          </a:p>
        </p:txBody>
      </p:sp>
    </p:spTree>
    <p:extLst>
      <p:ext uri="{BB962C8B-B14F-4D97-AF65-F5344CB8AC3E}">
        <p14:creationId xmlns:p14="http://schemas.microsoft.com/office/powerpoint/2010/main" val="44522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7"/>
            <a:ext cx="12192000" cy="6861175"/>
          </a:xfrm>
          <a:prstGeom prst="rect">
            <a:avLst/>
          </a:prstGeom>
          <a:blipFill dpi="0" rotWithShape="1">
            <a:blip r:embed="rId2">
              <a:alphaModFix amt="10000"/>
            </a:blip>
            <a:srcRect/>
            <a:stretch>
              <a:fillRect l="-69930" r="699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2191895"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2355910"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172420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1523014"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3426832" y="1206856"/>
            <a:ext cx="8281907" cy="1152806"/>
          </a:xfrm>
        </p:spPr>
        <p:txBody>
          <a:bodyPr anchor="b"/>
          <a:lstStyle>
            <a:lvl1pPr>
              <a:defRPr sz="6000" b="1"/>
            </a:lvl1pPr>
          </a:lstStyle>
          <a:p>
            <a:r>
              <a:rPr lang="zh-CN" altLang="en-US" dirty="0"/>
              <a:t>小节标题</a:t>
            </a:r>
          </a:p>
        </p:txBody>
      </p:sp>
      <p:sp>
        <p:nvSpPr>
          <p:cNvPr id="42" name="文本占位符 2"/>
          <p:cNvSpPr>
            <a:spLocks noGrp="1"/>
          </p:cNvSpPr>
          <p:nvPr>
            <p:ph type="body" idx="1" hasCustomPrompt="1"/>
          </p:nvPr>
        </p:nvSpPr>
        <p:spPr>
          <a:xfrm>
            <a:off x="3426832" y="2386651"/>
            <a:ext cx="8281907" cy="513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0" y="1479303"/>
            <a:ext cx="1339403" cy="1049700"/>
          </a:xfrm>
        </p:spPr>
        <p:txBody>
          <a:bodyPr anchor="ctr">
            <a:noAutofit/>
          </a:bodyPr>
          <a:lstStyle>
            <a:lvl1pPr marL="0" indent="0" algn="ctr">
              <a:buNone/>
              <a:defRPr sz="7200" b="1">
                <a:solidFill>
                  <a:schemeClr val="accent3"/>
                </a:solidFill>
                <a:latin typeface="+mj-lt"/>
              </a:defRPr>
            </a:lvl1pPr>
          </a:lstStyle>
          <a:p>
            <a:pPr lvl="0"/>
            <a:r>
              <a:rPr lang="en-US" altLang="zh-CN" dirty="0"/>
              <a:t>01</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Tree>
    <p:extLst>
      <p:ext uri="{BB962C8B-B14F-4D97-AF65-F5344CB8AC3E}">
        <p14:creationId xmlns:p14="http://schemas.microsoft.com/office/powerpoint/2010/main" val="335469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title"/>
          </p:nvPr>
        </p:nvSpPr>
        <p:spPr>
          <a:xfrm>
            <a:off x="609600" y="264459"/>
            <a:ext cx="10744200" cy="665816"/>
          </a:xfrm>
        </p:spPr>
        <p:txBody>
          <a:bodyPr>
            <a:noAutofit/>
          </a:bodyPr>
          <a:lstStyle>
            <a:lvl1pPr>
              <a:defRPr sz="3600" b="1"/>
            </a:lvl1pPr>
          </a:lstStyle>
          <a:p>
            <a:r>
              <a:rPr lang="zh-CN" altLang="en-US" dirty="0"/>
              <a:t>单击此处编辑母版标题样式</a:t>
            </a:r>
          </a:p>
        </p:txBody>
      </p:sp>
      <p:sp>
        <p:nvSpPr>
          <p:cNvPr id="3" name="内容占位符 2"/>
          <p:cNvSpPr>
            <a:spLocks noGrp="1"/>
          </p:cNvSpPr>
          <p:nvPr>
            <p:ph idx="1"/>
          </p:nvPr>
        </p:nvSpPr>
        <p:spPr>
          <a:xfrm>
            <a:off x="609599" y="1227667"/>
            <a:ext cx="10741155"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16" name="任意多边形 1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2842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内容占位符 2"/>
          <p:cNvSpPr>
            <a:spLocks noGrp="1"/>
          </p:cNvSpPr>
          <p:nvPr>
            <p:ph idx="1"/>
          </p:nvPr>
        </p:nvSpPr>
        <p:spPr>
          <a:xfrm>
            <a:off x="609599" y="635001"/>
            <a:ext cx="10741155"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6152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304124" y="221381"/>
            <a:ext cx="10832305" cy="5833980"/>
          </a:xfrm>
        </p:spPr>
        <p:txBody>
          <a:bodyPr anchor="t"/>
          <a:lstStyle>
            <a:lvl1pPr algn="ctr">
              <a:defRPr/>
            </a:lvl1pPr>
          </a:lstStyle>
          <a:p>
            <a:endParaRPr lang="zh-CN" altLang="en-US" dirty="0"/>
          </a:p>
        </p:txBody>
      </p:sp>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4" hasCustomPrompt="1"/>
          </p:nvPr>
        </p:nvSpPr>
        <p:spPr>
          <a:xfrm>
            <a:off x="-22652" y="385562"/>
            <a:ext cx="1984107" cy="732848"/>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2400">
                <a:solidFill>
                  <a:schemeClr val="bg2"/>
                </a:solidFill>
                <a:effectLst/>
              </a:defRPr>
            </a:lvl1pPr>
          </a:lstStyle>
          <a:p>
            <a:pPr lvl="0"/>
            <a:r>
              <a:rPr lang="zh-CN" altLang="en-US" dirty="0"/>
              <a:t>图片说明</a:t>
            </a:r>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545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0" y="-3175"/>
            <a:ext cx="12192000" cy="6861175"/>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725422" y="781579"/>
            <a:ext cx="10741155"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837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11573932" y="6055360"/>
            <a:ext cx="546947" cy="548639"/>
          </a:xfrm>
          <a:prstGeom prst="rect">
            <a:avLst/>
          </a:prstGeom>
        </p:spPr>
        <p:txBody>
          <a:bodyPr vert="horz" lIns="91440" tIns="45720" rIns="91440" bIns="45720" rtlCol="0" anchor="ctr"/>
          <a:lstStyle>
            <a:lvl1pPr algn="ctr">
              <a:defRPr sz="28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05728827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6" r:id="rId3"/>
    <p:sldLayoutId id="2147483661" r:id="rId4"/>
    <p:sldLayoutId id="2147483650" r:id="rId5"/>
    <p:sldLayoutId id="2147483662" r:id="rId6"/>
    <p:sldLayoutId id="2147483664" r:id="rId7"/>
    <p:sldLayoutId id="2147483655" r:id="rId8"/>
    <p:sldLayoutId id="2147483665" r:id="rId9"/>
    <p:sldLayoutId id="214748366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359994" y="950495"/>
            <a:ext cx="8385585" cy="1466943"/>
          </a:xfrm>
        </p:spPr>
        <p:txBody>
          <a:bodyPr>
            <a:normAutofit/>
          </a:bodyPr>
          <a:lstStyle/>
          <a:p>
            <a:r>
              <a:rPr lang="zh-CN" altLang="en-US" sz="4400" dirty="0"/>
              <a:t>综合实验：</a:t>
            </a:r>
            <a:br>
              <a:rPr lang="en-US" altLang="zh-CN" sz="4400" dirty="0"/>
            </a:br>
            <a:r>
              <a:rPr lang="zh-CN" altLang="en-US" sz="4400" dirty="0"/>
              <a:t>基于强化学习的游戏决策实验</a:t>
            </a:r>
          </a:p>
        </p:txBody>
      </p:sp>
      <p:sp>
        <p:nvSpPr>
          <p:cNvPr id="5" name="副标题 4"/>
          <p:cNvSpPr>
            <a:spLocks noGrp="1"/>
          </p:cNvSpPr>
          <p:nvPr>
            <p:ph type="subTitle" idx="1"/>
          </p:nvPr>
        </p:nvSpPr>
        <p:spPr>
          <a:xfrm>
            <a:off x="6096000" y="3770644"/>
            <a:ext cx="2723103" cy="1654277"/>
          </a:xfrm>
        </p:spPr>
        <p:txBody>
          <a:bodyPr>
            <a:normAutofit/>
          </a:bodyPr>
          <a:lstStyle/>
          <a:p>
            <a:r>
              <a:rPr lang="zh-CN" altLang="en-US" dirty="0"/>
              <a:t>指导老师：吉建民</a:t>
            </a:r>
            <a:endParaRPr lang="en-US" altLang="zh-CN" dirty="0"/>
          </a:p>
          <a:p>
            <a:r>
              <a:rPr lang="zh-CN" altLang="en-US" dirty="0"/>
              <a:t>助教：耿浩涵</a:t>
            </a:r>
            <a:endParaRPr lang="en-US" altLang="zh-CN" dirty="0"/>
          </a:p>
          <a:p>
            <a:r>
              <a:rPr lang="en-US" altLang="zh-CN" dirty="0"/>
              <a:t>2025.05.09</a:t>
            </a:r>
            <a:endParaRPr lang="zh-CN" altLang="en-US" dirty="0"/>
          </a:p>
        </p:txBody>
      </p:sp>
    </p:spTree>
    <p:extLst>
      <p:ext uri="{BB962C8B-B14F-4D97-AF65-F5344CB8AC3E}">
        <p14:creationId xmlns:p14="http://schemas.microsoft.com/office/powerpoint/2010/main" val="194640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8D2CF-B001-25B6-A1C5-5A64BAAD2BC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9BD7270-1540-9772-8F6C-428F310BE03F}"/>
              </a:ext>
            </a:extLst>
          </p:cNvPr>
          <p:cNvSpPr>
            <a:spLocks noGrp="1"/>
          </p:cNvSpPr>
          <p:nvPr>
            <p:ph type="title"/>
          </p:nvPr>
        </p:nvSpPr>
        <p:spPr/>
        <p:txBody>
          <a:bodyPr/>
          <a:lstStyle/>
          <a:p>
            <a:r>
              <a:rPr lang="zh-CN" altLang="en-US" dirty="0"/>
              <a:t>游戏环境说明</a:t>
            </a:r>
          </a:p>
        </p:txBody>
      </p:sp>
      <p:sp>
        <p:nvSpPr>
          <p:cNvPr id="3" name="内容占位符 2">
            <a:extLst>
              <a:ext uri="{FF2B5EF4-FFF2-40B4-BE49-F238E27FC236}">
                <a16:creationId xmlns:a16="http://schemas.microsoft.com/office/drawing/2014/main" id="{7CB75348-6515-CBA3-9C99-38208A51882F}"/>
              </a:ext>
            </a:extLst>
          </p:cNvPr>
          <p:cNvSpPr>
            <a:spLocks noGrp="1"/>
          </p:cNvSpPr>
          <p:nvPr>
            <p:ph idx="1"/>
          </p:nvPr>
        </p:nvSpPr>
        <p:spPr/>
        <p:txBody>
          <a:bodyPr/>
          <a:lstStyle/>
          <a:p>
            <a:r>
              <a:rPr lang="en-US" altLang="zh-CN" dirty="0">
                <a:latin typeface="Arial" panose="020B0604020202020204" pitchFamily="34" charset="0"/>
              </a:rPr>
              <a:t>Cart Pole</a:t>
            </a:r>
            <a:endParaRPr lang="en-US" altLang="zh-CN" b="0" i="0" dirty="0">
              <a:effectLst/>
              <a:latin typeface="Arial" panose="020B0604020202020204" pitchFamily="34" charset="0"/>
            </a:endParaRPr>
          </a:p>
          <a:p>
            <a:pPr lvl="1"/>
            <a:r>
              <a:rPr lang="en-US" altLang="zh-CN" b="0" i="0" dirty="0">
                <a:effectLst/>
                <a:latin typeface="Times New Roman" panose="02020603050405020304" pitchFamily="18" charset="0"/>
              </a:rPr>
              <a:t>Cart Pole </a:t>
            </a:r>
            <a:r>
              <a:rPr lang="zh-CN" altLang="en-US" b="0" i="0" dirty="0">
                <a:effectLst/>
                <a:latin typeface="Courier New" panose="02070309020205020404" pitchFamily="49" charset="0"/>
              </a:rPr>
              <a:t>环境中一个杆件通过非驱动关节连接到一个推车上，推车沿着无摩擦轨道移动。</a:t>
            </a:r>
            <a:endParaRPr lang="en-US" altLang="zh-CN" b="0" i="0" dirty="0">
              <a:effectLst/>
              <a:latin typeface="Courier New" panose="02070309020205020404" pitchFamily="49" charset="0"/>
            </a:endParaRPr>
          </a:p>
          <a:p>
            <a:pPr lvl="1"/>
            <a:r>
              <a:rPr lang="zh-CN" altLang="en-US" b="0" i="0" dirty="0">
                <a:effectLst/>
                <a:latin typeface="Courier New" panose="02070309020205020404" pitchFamily="49" charset="0"/>
              </a:rPr>
              <a:t>目标是通过在推车的左右方向施加力来平衡目标。</a:t>
            </a:r>
            <a:endParaRPr lang="en-US" altLang="zh-CN" b="0" i="0" dirty="0">
              <a:effectLst/>
              <a:latin typeface="Courier New" panose="02070309020205020404" pitchFamily="49" charset="0"/>
            </a:endParaRPr>
          </a:p>
          <a:p>
            <a:pPr marL="457200" lvl="1" indent="0">
              <a:buNone/>
            </a:pPr>
            <a:br>
              <a:rPr lang="zh-CN" altLang="en-US" dirty="0"/>
            </a:br>
            <a:endParaRPr lang="en-US" altLang="zh-CN" b="0" i="0" dirty="0">
              <a:effectLst/>
              <a:latin typeface="Times New Roman" panose="02020603050405020304" pitchFamily="18" charset="0"/>
            </a:endParaRPr>
          </a:p>
          <a:p>
            <a:pPr lvl="1"/>
            <a:endParaRPr lang="en-US" altLang="zh-CN" b="0" i="0" dirty="0">
              <a:effectLst/>
              <a:latin typeface="Times New Roman" panose="02020603050405020304" pitchFamily="18" charset="0"/>
            </a:endParaRPr>
          </a:p>
        </p:txBody>
      </p:sp>
      <p:sp>
        <p:nvSpPr>
          <p:cNvPr id="4" name="灯片编号占位符 3">
            <a:extLst>
              <a:ext uri="{FF2B5EF4-FFF2-40B4-BE49-F238E27FC236}">
                <a16:creationId xmlns:a16="http://schemas.microsoft.com/office/drawing/2014/main" id="{CF8F8B50-0FEA-29DC-397F-5CB7D6A499D2}"/>
              </a:ext>
            </a:extLst>
          </p:cNvPr>
          <p:cNvSpPr>
            <a:spLocks noGrp="1"/>
          </p:cNvSpPr>
          <p:nvPr>
            <p:ph type="sldNum" sz="quarter" idx="12"/>
          </p:nvPr>
        </p:nvSpPr>
        <p:spPr/>
        <p:txBody>
          <a:bodyPr/>
          <a:lstStyle/>
          <a:p>
            <a:fld id="{27C45CD9-0508-4D1E-923D-4DFDAA610D19}" type="slidenum">
              <a:rPr lang="zh-CN" altLang="en-US" smtClean="0"/>
              <a:t>10</a:t>
            </a:fld>
            <a:endParaRPr lang="zh-CN" altLang="en-US"/>
          </a:p>
        </p:txBody>
      </p:sp>
      <p:pic>
        <p:nvPicPr>
          <p:cNvPr id="7" name="图片 6">
            <a:extLst>
              <a:ext uri="{FF2B5EF4-FFF2-40B4-BE49-F238E27FC236}">
                <a16:creationId xmlns:a16="http://schemas.microsoft.com/office/drawing/2014/main" id="{8138BB91-E3B5-1D6C-B078-EAC7701BD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0" y="3115733"/>
            <a:ext cx="3771900" cy="2514600"/>
          </a:xfrm>
          <a:prstGeom prst="rect">
            <a:avLst/>
          </a:prstGeom>
        </p:spPr>
      </p:pic>
    </p:spTree>
    <p:extLst>
      <p:ext uri="{BB962C8B-B14F-4D97-AF65-F5344CB8AC3E}">
        <p14:creationId xmlns:p14="http://schemas.microsoft.com/office/powerpoint/2010/main" val="238945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10486-1323-39E0-563B-63839C0B0CC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0496236-613A-EF21-01CC-6CB9A999ACE3}"/>
              </a:ext>
            </a:extLst>
          </p:cNvPr>
          <p:cNvSpPr>
            <a:spLocks noGrp="1"/>
          </p:cNvSpPr>
          <p:nvPr>
            <p:ph type="title"/>
          </p:nvPr>
        </p:nvSpPr>
        <p:spPr/>
        <p:txBody>
          <a:bodyPr/>
          <a:lstStyle/>
          <a:p>
            <a:r>
              <a:rPr lang="zh-CN" altLang="en-US" dirty="0"/>
              <a:t>游戏环境说明</a:t>
            </a:r>
          </a:p>
        </p:txBody>
      </p:sp>
      <p:sp>
        <p:nvSpPr>
          <p:cNvPr id="3" name="内容占位符 2">
            <a:extLst>
              <a:ext uri="{FF2B5EF4-FFF2-40B4-BE49-F238E27FC236}">
                <a16:creationId xmlns:a16="http://schemas.microsoft.com/office/drawing/2014/main" id="{A5469FD5-15A1-27CF-8E6E-E3C4DB069098}"/>
              </a:ext>
            </a:extLst>
          </p:cNvPr>
          <p:cNvSpPr>
            <a:spLocks noGrp="1"/>
          </p:cNvSpPr>
          <p:nvPr>
            <p:ph idx="1"/>
          </p:nvPr>
        </p:nvSpPr>
        <p:spPr/>
        <p:txBody>
          <a:bodyPr/>
          <a:lstStyle/>
          <a:p>
            <a:r>
              <a:rPr lang="en-US" altLang="zh-CN" b="0" i="0" dirty="0">
                <a:effectLst/>
                <a:latin typeface="Arial" panose="020B0604020202020204" pitchFamily="34" charset="0"/>
              </a:rPr>
              <a:t>Mountain Car</a:t>
            </a:r>
          </a:p>
          <a:p>
            <a:pPr lvl="1"/>
            <a:r>
              <a:rPr lang="en-US" altLang="zh-CN" b="0" i="0" dirty="0">
                <a:effectLst/>
                <a:latin typeface="Times New Roman" panose="02020603050405020304" pitchFamily="18" charset="0"/>
              </a:rPr>
              <a:t>Mountain Car </a:t>
            </a:r>
            <a:r>
              <a:rPr lang="zh-CN" altLang="en-US" b="0" i="0" dirty="0">
                <a:effectLst/>
                <a:latin typeface="Courier New" panose="02070309020205020404" pitchFamily="49" charset="0"/>
              </a:rPr>
              <a:t>环境中一辆车随机放置在一座正弦山谷底部，动作是对汽车施加加速度。</a:t>
            </a:r>
            <a:endParaRPr lang="en-US" altLang="zh-CN" b="0" i="0" dirty="0">
              <a:effectLst/>
              <a:latin typeface="Courier New" panose="02070309020205020404" pitchFamily="49" charset="0"/>
            </a:endParaRPr>
          </a:p>
          <a:p>
            <a:pPr lvl="1"/>
            <a:r>
              <a:rPr lang="zh-CN" altLang="en-US" b="0" i="0" dirty="0">
                <a:effectLst/>
                <a:latin typeface="Courier New" panose="02070309020205020404" pitchFamily="49" charset="0"/>
              </a:rPr>
              <a:t>目标是策略性地加速汽车以到达右侧的山顶。</a:t>
            </a:r>
            <a:br>
              <a:rPr lang="zh-CN" altLang="en-US" dirty="0"/>
            </a:br>
            <a:endParaRPr lang="en-US" altLang="zh-CN" b="0" i="0" dirty="0">
              <a:effectLst/>
              <a:latin typeface="Times New Roman" panose="02020603050405020304" pitchFamily="18" charset="0"/>
            </a:endParaRPr>
          </a:p>
          <a:p>
            <a:pPr lvl="1"/>
            <a:endParaRPr lang="en-US" altLang="zh-CN" b="0" i="0" dirty="0">
              <a:effectLst/>
              <a:latin typeface="Times New Roman" panose="02020603050405020304" pitchFamily="18" charset="0"/>
            </a:endParaRPr>
          </a:p>
        </p:txBody>
      </p:sp>
      <p:sp>
        <p:nvSpPr>
          <p:cNvPr id="4" name="灯片编号占位符 3">
            <a:extLst>
              <a:ext uri="{FF2B5EF4-FFF2-40B4-BE49-F238E27FC236}">
                <a16:creationId xmlns:a16="http://schemas.microsoft.com/office/drawing/2014/main" id="{742CEA4C-DB5E-6183-5E14-1FF8F8325124}"/>
              </a:ext>
            </a:extLst>
          </p:cNvPr>
          <p:cNvSpPr>
            <a:spLocks noGrp="1"/>
          </p:cNvSpPr>
          <p:nvPr>
            <p:ph type="sldNum" sz="quarter" idx="12"/>
          </p:nvPr>
        </p:nvSpPr>
        <p:spPr/>
        <p:txBody>
          <a:bodyPr/>
          <a:lstStyle/>
          <a:p>
            <a:fld id="{27C45CD9-0508-4D1E-923D-4DFDAA610D19}" type="slidenum">
              <a:rPr lang="zh-CN" altLang="en-US" smtClean="0"/>
              <a:t>11</a:t>
            </a:fld>
            <a:endParaRPr lang="zh-CN" altLang="en-US"/>
          </a:p>
        </p:txBody>
      </p:sp>
      <p:pic>
        <p:nvPicPr>
          <p:cNvPr id="9" name="图片 8">
            <a:extLst>
              <a:ext uri="{FF2B5EF4-FFF2-40B4-BE49-F238E27FC236}">
                <a16:creationId xmlns:a16="http://schemas.microsoft.com/office/drawing/2014/main" id="{641827FC-4748-EAC7-DDF8-20F306E8C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725" y="3009900"/>
            <a:ext cx="3629025" cy="2419350"/>
          </a:xfrm>
          <a:prstGeom prst="rect">
            <a:avLst/>
          </a:prstGeom>
        </p:spPr>
      </p:pic>
    </p:spTree>
    <p:extLst>
      <p:ext uri="{BB962C8B-B14F-4D97-AF65-F5344CB8AC3E}">
        <p14:creationId xmlns:p14="http://schemas.microsoft.com/office/powerpoint/2010/main" val="287643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BBCBA-2AAB-EEF8-1525-E4AD06D7C47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9978B56-E35A-0DFB-150C-1545203512F7}"/>
              </a:ext>
            </a:extLst>
          </p:cNvPr>
          <p:cNvSpPr>
            <a:spLocks noGrp="1"/>
          </p:cNvSpPr>
          <p:nvPr>
            <p:ph type="title"/>
          </p:nvPr>
        </p:nvSpPr>
        <p:spPr/>
        <p:txBody>
          <a:bodyPr/>
          <a:lstStyle/>
          <a:p>
            <a:r>
              <a:rPr lang="zh-CN" altLang="en-US" dirty="0"/>
              <a:t>实验步骤</a:t>
            </a:r>
          </a:p>
        </p:txBody>
      </p:sp>
      <p:sp>
        <p:nvSpPr>
          <p:cNvPr id="3" name="内容占位符 2">
            <a:extLst>
              <a:ext uri="{FF2B5EF4-FFF2-40B4-BE49-F238E27FC236}">
                <a16:creationId xmlns:a16="http://schemas.microsoft.com/office/drawing/2014/main" id="{C727AE9A-714B-3616-BC02-03D1DA799384}"/>
              </a:ext>
            </a:extLst>
          </p:cNvPr>
          <p:cNvSpPr>
            <a:spLocks noGrp="1"/>
          </p:cNvSpPr>
          <p:nvPr>
            <p:ph idx="1"/>
          </p:nvPr>
        </p:nvSpPr>
        <p:spPr/>
        <p:txBody>
          <a:bodyPr/>
          <a:lstStyle/>
          <a:p>
            <a:r>
              <a:rPr lang="zh-CN" altLang="en-US" dirty="0">
                <a:latin typeface="Arial" panose="020B0604020202020204" pitchFamily="34" charset="0"/>
              </a:rPr>
              <a:t>实现</a:t>
            </a:r>
            <a:r>
              <a:rPr lang="en-US" altLang="zh-CN" dirty="0">
                <a:latin typeface="Arial" panose="020B0604020202020204" pitchFamily="34" charset="0"/>
              </a:rPr>
              <a:t>DQN</a:t>
            </a:r>
            <a:r>
              <a:rPr lang="zh-CN" altLang="en-US" dirty="0">
                <a:latin typeface="Arial" panose="020B0604020202020204" pitchFamily="34" charset="0"/>
              </a:rPr>
              <a:t>网络，即补全</a:t>
            </a:r>
            <a:r>
              <a:rPr lang="en-US" altLang="zh-CN" dirty="0">
                <a:latin typeface="Arial" panose="020B0604020202020204" pitchFamily="34" charset="0"/>
              </a:rPr>
              <a:t>DQN.py</a:t>
            </a:r>
            <a:r>
              <a:rPr lang="zh-CN" altLang="en-US" dirty="0">
                <a:latin typeface="Arial" panose="020B0604020202020204" pitchFamily="34" charset="0"/>
              </a:rPr>
              <a:t>文件</a:t>
            </a:r>
            <a:br>
              <a:rPr lang="zh-CN" altLang="en-US" dirty="0"/>
            </a:br>
            <a:endParaRPr lang="en-US" altLang="zh-CN" b="0" i="0" dirty="0">
              <a:effectLst/>
              <a:latin typeface="Times New Roman" panose="02020603050405020304" pitchFamily="18" charset="0"/>
            </a:endParaRPr>
          </a:p>
          <a:p>
            <a:pPr lvl="1"/>
            <a:endParaRPr lang="en-US" altLang="zh-CN" b="0" i="0" dirty="0">
              <a:effectLst/>
              <a:latin typeface="Times New Roman" panose="02020603050405020304" pitchFamily="18" charset="0"/>
            </a:endParaRPr>
          </a:p>
        </p:txBody>
      </p:sp>
      <p:sp>
        <p:nvSpPr>
          <p:cNvPr id="4" name="灯片编号占位符 3">
            <a:extLst>
              <a:ext uri="{FF2B5EF4-FFF2-40B4-BE49-F238E27FC236}">
                <a16:creationId xmlns:a16="http://schemas.microsoft.com/office/drawing/2014/main" id="{8FA81B56-3BD8-8A03-4A35-CCF0041091F8}"/>
              </a:ext>
            </a:extLst>
          </p:cNvPr>
          <p:cNvSpPr>
            <a:spLocks noGrp="1"/>
          </p:cNvSpPr>
          <p:nvPr>
            <p:ph type="sldNum" sz="quarter" idx="12"/>
          </p:nvPr>
        </p:nvSpPr>
        <p:spPr/>
        <p:txBody>
          <a:bodyPr/>
          <a:lstStyle/>
          <a:p>
            <a:fld id="{27C45CD9-0508-4D1E-923D-4DFDAA610D19}" type="slidenum">
              <a:rPr lang="zh-CN" altLang="en-US" smtClean="0"/>
              <a:t>12</a:t>
            </a:fld>
            <a:endParaRPr lang="zh-CN" altLang="en-US"/>
          </a:p>
        </p:txBody>
      </p:sp>
      <p:pic>
        <p:nvPicPr>
          <p:cNvPr id="6" name="图片 5">
            <a:extLst>
              <a:ext uri="{FF2B5EF4-FFF2-40B4-BE49-F238E27FC236}">
                <a16:creationId xmlns:a16="http://schemas.microsoft.com/office/drawing/2014/main" id="{371C9811-2C43-3CDE-77A9-381DB273FC26}"/>
              </a:ext>
            </a:extLst>
          </p:cNvPr>
          <p:cNvPicPr>
            <a:picLocks noChangeAspect="1"/>
          </p:cNvPicPr>
          <p:nvPr/>
        </p:nvPicPr>
        <p:blipFill>
          <a:blip r:embed="rId2"/>
          <a:stretch>
            <a:fillRect/>
          </a:stretch>
        </p:blipFill>
        <p:spPr>
          <a:xfrm>
            <a:off x="1314172" y="2092459"/>
            <a:ext cx="3490495" cy="3432041"/>
          </a:xfrm>
          <a:prstGeom prst="rect">
            <a:avLst/>
          </a:prstGeom>
        </p:spPr>
      </p:pic>
      <p:pic>
        <p:nvPicPr>
          <p:cNvPr id="8" name="图片 7">
            <a:extLst>
              <a:ext uri="{FF2B5EF4-FFF2-40B4-BE49-F238E27FC236}">
                <a16:creationId xmlns:a16="http://schemas.microsoft.com/office/drawing/2014/main" id="{115F7A41-B078-D8AF-84CF-8A5EB6764247}"/>
              </a:ext>
            </a:extLst>
          </p:cNvPr>
          <p:cNvPicPr>
            <a:picLocks noChangeAspect="1"/>
          </p:cNvPicPr>
          <p:nvPr/>
        </p:nvPicPr>
        <p:blipFill>
          <a:blip r:embed="rId3"/>
          <a:stretch>
            <a:fillRect/>
          </a:stretch>
        </p:blipFill>
        <p:spPr>
          <a:xfrm>
            <a:off x="5631509" y="1721031"/>
            <a:ext cx="3718622" cy="4334329"/>
          </a:xfrm>
          <a:prstGeom prst="rect">
            <a:avLst/>
          </a:prstGeom>
        </p:spPr>
      </p:pic>
    </p:spTree>
    <p:extLst>
      <p:ext uri="{BB962C8B-B14F-4D97-AF65-F5344CB8AC3E}">
        <p14:creationId xmlns:p14="http://schemas.microsoft.com/office/powerpoint/2010/main" val="41495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3F0AC-58FB-63FB-8775-05FDCDF25D8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8889BAD-4B9D-F219-0034-341DDF5DA620}"/>
              </a:ext>
            </a:extLst>
          </p:cNvPr>
          <p:cNvSpPr>
            <a:spLocks noGrp="1"/>
          </p:cNvSpPr>
          <p:nvPr>
            <p:ph type="title"/>
          </p:nvPr>
        </p:nvSpPr>
        <p:spPr/>
        <p:txBody>
          <a:bodyPr/>
          <a:lstStyle/>
          <a:p>
            <a:r>
              <a:rPr lang="zh-CN" altLang="en-US" dirty="0"/>
              <a:t>实验步骤</a:t>
            </a:r>
          </a:p>
        </p:txBody>
      </p:sp>
      <p:sp>
        <p:nvSpPr>
          <p:cNvPr id="3" name="内容占位符 2">
            <a:extLst>
              <a:ext uri="{FF2B5EF4-FFF2-40B4-BE49-F238E27FC236}">
                <a16:creationId xmlns:a16="http://schemas.microsoft.com/office/drawing/2014/main" id="{4E909483-88BD-66F8-676A-8A39E292A26C}"/>
              </a:ext>
            </a:extLst>
          </p:cNvPr>
          <p:cNvSpPr>
            <a:spLocks noGrp="1"/>
          </p:cNvSpPr>
          <p:nvPr>
            <p:ph idx="1"/>
          </p:nvPr>
        </p:nvSpPr>
        <p:spPr/>
        <p:txBody>
          <a:bodyPr/>
          <a:lstStyle/>
          <a:p>
            <a:r>
              <a:rPr lang="zh-CN" altLang="en-US" dirty="0">
                <a:latin typeface="Arial" panose="020B0604020202020204" pitchFamily="34" charset="0"/>
              </a:rPr>
              <a:t>网络训练，即补全</a:t>
            </a:r>
            <a:r>
              <a:rPr lang="en-US" altLang="zh-CN" dirty="0">
                <a:latin typeface="Arial" panose="020B0604020202020204" pitchFamily="34" charset="0"/>
              </a:rPr>
              <a:t>train.py</a:t>
            </a:r>
            <a:r>
              <a:rPr lang="zh-CN" altLang="en-US" dirty="0">
                <a:latin typeface="Arial" panose="020B0604020202020204" pitchFamily="34" charset="0"/>
              </a:rPr>
              <a:t>文件</a:t>
            </a:r>
            <a:br>
              <a:rPr lang="zh-CN" altLang="en-US" dirty="0"/>
            </a:br>
            <a:endParaRPr lang="en-US" altLang="zh-CN" b="0" i="0" dirty="0">
              <a:effectLst/>
              <a:latin typeface="Times New Roman" panose="02020603050405020304" pitchFamily="18" charset="0"/>
            </a:endParaRPr>
          </a:p>
          <a:p>
            <a:pPr lvl="1"/>
            <a:endParaRPr lang="en-US" altLang="zh-CN" b="0" i="0" dirty="0">
              <a:effectLst/>
              <a:latin typeface="Times New Roman" panose="02020603050405020304" pitchFamily="18" charset="0"/>
            </a:endParaRPr>
          </a:p>
        </p:txBody>
      </p:sp>
      <p:sp>
        <p:nvSpPr>
          <p:cNvPr id="4" name="灯片编号占位符 3">
            <a:extLst>
              <a:ext uri="{FF2B5EF4-FFF2-40B4-BE49-F238E27FC236}">
                <a16:creationId xmlns:a16="http://schemas.microsoft.com/office/drawing/2014/main" id="{36ED337E-864B-924D-355A-A32E605CC138}"/>
              </a:ext>
            </a:extLst>
          </p:cNvPr>
          <p:cNvSpPr>
            <a:spLocks noGrp="1"/>
          </p:cNvSpPr>
          <p:nvPr>
            <p:ph type="sldNum" sz="quarter" idx="12"/>
          </p:nvPr>
        </p:nvSpPr>
        <p:spPr/>
        <p:txBody>
          <a:bodyPr/>
          <a:lstStyle/>
          <a:p>
            <a:fld id="{27C45CD9-0508-4D1E-923D-4DFDAA610D19}" type="slidenum">
              <a:rPr lang="zh-CN" altLang="en-US" smtClean="0"/>
              <a:t>13</a:t>
            </a:fld>
            <a:endParaRPr lang="zh-CN" altLang="en-US"/>
          </a:p>
        </p:txBody>
      </p:sp>
      <p:pic>
        <p:nvPicPr>
          <p:cNvPr id="7" name="图片 6">
            <a:extLst>
              <a:ext uri="{FF2B5EF4-FFF2-40B4-BE49-F238E27FC236}">
                <a16:creationId xmlns:a16="http://schemas.microsoft.com/office/drawing/2014/main" id="{D16CCDDC-EA2D-2762-1FD7-4C0A1F29A403}"/>
              </a:ext>
            </a:extLst>
          </p:cNvPr>
          <p:cNvPicPr>
            <a:picLocks noChangeAspect="1"/>
          </p:cNvPicPr>
          <p:nvPr/>
        </p:nvPicPr>
        <p:blipFill>
          <a:blip r:embed="rId2"/>
          <a:stretch>
            <a:fillRect/>
          </a:stretch>
        </p:blipFill>
        <p:spPr>
          <a:xfrm>
            <a:off x="1259286" y="2125661"/>
            <a:ext cx="3410426" cy="3801005"/>
          </a:xfrm>
          <a:prstGeom prst="rect">
            <a:avLst/>
          </a:prstGeom>
        </p:spPr>
      </p:pic>
      <p:pic>
        <p:nvPicPr>
          <p:cNvPr id="10" name="图片 9">
            <a:extLst>
              <a:ext uri="{FF2B5EF4-FFF2-40B4-BE49-F238E27FC236}">
                <a16:creationId xmlns:a16="http://schemas.microsoft.com/office/drawing/2014/main" id="{7C6A2E1F-6C00-04E6-2BE2-2ACABD47D4D5}"/>
              </a:ext>
            </a:extLst>
          </p:cNvPr>
          <p:cNvPicPr>
            <a:picLocks noChangeAspect="1"/>
          </p:cNvPicPr>
          <p:nvPr/>
        </p:nvPicPr>
        <p:blipFill>
          <a:blip r:embed="rId3"/>
          <a:stretch>
            <a:fillRect/>
          </a:stretch>
        </p:blipFill>
        <p:spPr>
          <a:xfrm>
            <a:off x="5319398" y="1930459"/>
            <a:ext cx="4505954" cy="4124901"/>
          </a:xfrm>
          <a:prstGeom prst="rect">
            <a:avLst/>
          </a:prstGeom>
        </p:spPr>
      </p:pic>
    </p:spTree>
    <p:extLst>
      <p:ext uri="{BB962C8B-B14F-4D97-AF65-F5344CB8AC3E}">
        <p14:creationId xmlns:p14="http://schemas.microsoft.com/office/powerpoint/2010/main" val="293983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9A385-611F-D114-E97E-9A42E158740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EB98086-160A-F70A-4A76-6F687AB3848E}"/>
              </a:ext>
            </a:extLst>
          </p:cNvPr>
          <p:cNvSpPr>
            <a:spLocks noGrp="1"/>
          </p:cNvSpPr>
          <p:nvPr>
            <p:ph type="title"/>
          </p:nvPr>
        </p:nvSpPr>
        <p:spPr/>
        <p:txBody>
          <a:bodyPr/>
          <a:lstStyle/>
          <a:p>
            <a:r>
              <a:rPr lang="zh-CN" altLang="en-US" dirty="0"/>
              <a:t>实验步骤</a:t>
            </a:r>
          </a:p>
        </p:txBody>
      </p:sp>
      <p:sp>
        <p:nvSpPr>
          <p:cNvPr id="3" name="内容占位符 2">
            <a:extLst>
              <a:ext uri="{FF2B5EF4-FFF2-40B4-BE49-F238E27FC236}">
                <a16:creationId xmlns:a16="http://schemas.microsoft.com/office/drawing/2014/main" id="{38D5C976-5571-64D3-95A2-D0AC19807F7B}"/>
              </a:ext>
            </a:extLst>
          </p:cNvPr>
          <p:cNvSpPr>
            <a:spLocks noGrp="1"/>
          </p:cNvSpPr>
          <p:nvPr>
            <p:ph idx="1"/>
          </p:nvPr>
        </p:nvSpPr>
        <p:spPr/>
        <p:txBody>
          <a:bodyPr/>
          <a:lstStyle/>
          <a:p>
            <a:r>
              <a:rPr lang="zh-CN" altLang="en-US" dirty="0">
                <a:latin typeface="Arial" panose="020B0604020202020204" pitchFamily="34" charset="0"/>
              </a:rPr>
              <a:t>推理与结果可视化，即补全</a:t>
            </a:r>
            <a:r>
              <a:rPr lang="en-US" altLang="zh-CN" dirty="0">
                <a:latin typeface="Arial" panose="020B0604020202020204" pitchFamily="34" charset="0"/>
              </a:rPr>
              <a:t>play.py</a:t>
            </a:r>
            <a:r>
              <a:rPr lang="zh-CN" altLang="en-US" dirty="0">
                <a:latin typeface="Arial" panose="020B0604020202020204" pitchFamily="34" charset="0"/>
              </a:rPr>
              <a:t>文件</a:t>
            </a:r>
            <a:br>
              <a:rPr lang="zh-CN" altLang="en-US" dirty="0"/>
            </a:br>
            <a:endParaRPr lang="en-US" altLang="zh-CN" b="0" i="0" dirty="0">
              <a:effectLst/>
              <a:latin typeface="Times New Roman" panose="02020603050405020304" pitchFamily="18" charset="0"/>
            </a:endParaRPr>
          </a:p>
          <a:p>
            <a:pPr lvl="1"/>
            <a:endParaRPr lang="en-US" altLang="zh-CN" b="0" i="0" dirty="0">
              <a:effectLst/>
              <a:latin typeface="Times New Roman" panose="02020603050405020304" pitchFamily="18" charset="0"/>
            </a:endParaRPr>
          </a:p>
        </p:txBody>
      </p:sp>
      <p:sp>
        <p:nvSpPr>
          <p:cNvPr id="4" name="灯片编号占位符 3">
            <a:extLst>
              <a:ext uri="{FF2B5EF4-FFF2-40B4-BE49-F238E27FC236}">
                <a16:creationId xmlns:a16="http://schemas.microsoft.com/office/drawing/2014/main" id="{F82B5341-E058-A32D-7E95-D6A8D4D52C2B}"/>
              </a:ext>
            </a:extLst>
          </p:cNvPr>
          <p:cNvSpPr>
            <a:spLocks noGrp="1"/>
          </p:cNvSpPr>
          <p:nvPr>
            <p:ph type="sldNum" sz="quarter" idx="12"/>
          </p:nvPr>
        </p:nvSpPr>
        <p:spPr/>
        <p:txBody>
          <a:bodyPr/>
          <a:lstStyle/>
          <a:p>
            <a:fld id="{27C45CD9-0508-4D1E-923D-4DFDAA610D19}" type="slidenum">
              <a:rPr lang="zh-CN" altLang="en-US" smtClean="0"/>
              <a:t>14</a:t>
            </a:fld>
            <a:endParaRPr lang="zh-CN" altLang="en-US"/>
          </a:p>
        </p:txBody>
      </p:sp>
      <p:pic>
        <p:nvPicPr>
          <p:cNvPr id="6" name="图片 5">
            <a:extLst>
              <a:ext uri="{FF2B5EF4-FFF2-40B4-BE49-F238E27FC236}">
                <a16:creationId xmlns:a16="http://schemas.microsoft.com/office/drawing/2014/main" id="{15CDD8A2-8B89-B0F1-9EE2-291BE6919308}"/>
              </a:ext>
            </a:extLst>
          </p:cNvPr>
          <p:cNvPicPr>
            <a:picLocks noChangeAspect="1"/>
          </p:cNvPicPr>
          <p:nvPr/>
        </p:nvPicPr>
        <p:blipFill>
          <a:blip r:embed="rId2"/>
          <a:stretch>
            <a:fillRect/>
          </a:stretch>
        </p:blipFill>
        <p:spPr>
          <a:xfrm>
            <a:off x="5605143" y="1835196"/>
            <a:ext cx="4582164" cy="4220164"/>
          </a:xfrm>
          <a:prstGeom prst="rect">
            <a:avLst/>
          </a:prstGeom>
        </p:spPr>
      </p:pic>
      <p:pic>
        <p:nvPicPr>
          <p:cNvPr id="9" name="图片 8">
            <a:extLst>
              <a:ext uri="{FF2B5EF4-FFF2-40B4-BE49-F238E27FC236}">
                <a16:creationId xmlns:a16="http://schemas.microsoft.com/office/drawing/2014/main" id="{0B7384AE-8366-FE8D-452D-7013787286E4}"/>
              </a:ext>
            </a:extLst>
          </p:cNvPr>
          <p:cNvPicPr>
            <a:picLocks noChangeAspect="1"/>
          </p:cNvPicPr>
          <p:nvPr/>
        </p:nvPicPr>
        <p:blipFill>
          <a:blip r:embed="rId3"/>
          <a:stretch>
            <a:fillRect/>
          </a:stretch>
        </p:blipFill>
        <p:spPr>
          <a:xfrm>
            <a:off x="1621264" y="2319141"/>
            <a:ext cx="2972215" cy="2810267"/>
          </a:xfrm>
          <a:prstGeom prst="rect">
            <a:avLst/>
          </a:prstGeom>
        </p:spPr>
      </p:pic>
    </p:spTree>
    <p:extLst>
      <p:ext uri="{BB962C8B-B14F-4D97-AF65-F5344CB8AC3E}">
        <p14:creationId xmlns:p14="http://schemas.microsoft.com/office/powerpoint/2010/main" val="3162326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7EBB3-46FE-A326-CD1C-2DCD2787B85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C1BD61-9307-8255-AF8B-924C186E701E}"/>
              </a:ext>
            </a:extLst>
          </p:cNvPr>
          <p:cNvSpPr>
            <a:spLocks noGrp="1"/>
          </p:cNvSpPr>
          <p:nvPr>
            <p:ph type="title"/>
          </p:nvPr>
        </p:nvSpPr>
        <p:spPr/>
        <p:txBody>
          <a:bodyPr/>
          <a:lstStyle/>
          <a:p>
            <a:r>
              <a:rPr lang="zh-CN" altLang="en-US" dirty="0"/>
              <a:t>实验要求与评分细则</a:t>
            </a:r>
          </a:p>
        </p:txBody>
      </p:sp>
      <p:sp>
        <p:nvSpPr>
          <p:cNvPr id="3" name="内容占位符 2">
            <a:extLst>
              <a:ext uri="{FF2B5EF4-FFF2-40B4-BE49-F238E27FC236}">
                <a16:creationId xmlns:a16="http://schemas.microsoft.com/office/drawing/2014/main" id="{909FE76A-1BA1-13DB-1C2D-EC118220DADF}"/>
              </a:ext>
            </a:extLst>
          </p:cNvPr>
          <p:cNvSpPr>
            <a:spLocks noGrp="1"/>
          </p:cNvSpPr>
          <p:nvPr>
            <p:ph idx="1"/>
          </p:nvPr>
        </p:nvSpPr>
        <p:spPr/>
        <p:txBody>
          <a:bodyPr/>
          <a:lstStyle/>
          <a:p>
            <a:r>
              <a:rPr lang="zh-CN" altLang="en-US" dirty="0">
                <a:latin typeface="Arial" panose="020B0604020202020204" pitchFamily="34" charset="0"/>
              </a:rPr>
              <a:t>实验要求</a:t>
            </a:r>
            <a:endParaRPr lang="en-US" altLang="zh-CN" dirty="0">
              <a:latin typeface="Arial" panose="020B0604020202020204" pitchFamily="34" charset="0"/>
            </a:endParaRPr>
          </a:p>
          <a:p>
            <a:pPr lvl="1"/>
            <a:r>
              <a:rPr lang="zh-CN" altLang="en-US" b="0" i="0" dirty="0">
                <a:effectLst/>
                <a:latin typeface="Courier New" panose="02070309020205020404" pitchFamily="49" charset="0"/>
              </a:rPr>
              <a:t>理解实验原理和代码流程</a:t>
            </a:r>
            <a:r>
              <a:rPr lang="zh-CN" altLang="en-US" b="0" i="0" dirty="0">
                <a:effectLst/>
                <a:latin typeface="Arial" panose="020B0604020202020204" pitchFamily="34" charset="0"/>
              </a:rPr>
              <a:t>；</a:t>
            </a:r>
            <a:endParaRPr lang="en-US" altLang="zh-CN" b="0" i="0" dirty="0">
              <a:effectLst/>
              <a:latin typeface="Arial" panose="020B0604020202020204" pitchFamily="34" charset="0"/>
            </a:endParaRPr>
          </a:p>
          <a:p>
            <a:pPr lvl="1"/>
            <a:r>
              <a:rPr lang="zh-CN" altLang="en-US" b="0" i="0" dirty="0">
                <a:effectLst/>
                <a:latin typeface="Courier New" panose="02070309020205020404" pitchFamily="49" charset="0"/>
              </a:rPr>
              <a:t>补全</a:t>
            </a:r>
            <a:r>
              <a:rPr lang="en-US" altLang="zh-CN" b="0" i="0" dirty="0">
                <a:effectLst/>
                <a:latin typeface="Times New Roman" panose="02020603050405020304" pitchFamily="18" charset="0"/>
              </a:rPr>
              <a:t>TODO </a:t>
            </a:r>
            <a:r>
              <a:rPr lang="zh-CN" altLang="en-US" b="0" i="0" dirty="0">
                <a:effectLst/>
                <a:latin typeface="Courier New" panose="02070309020205020404" pitchFamily="49" charset="0"/>
              </a:rPr>
              <a:t>部分并正常运行程序；</a:t>
            </a:r>
            <a:endParaRPr lang="en-US" altLang="zh-CN" b="0" i="0" dirty="0">
              <a:effectLst/>
              <a:latin typeface="Courier New" panose="02070309020205020404" pitchFamily="49" charset="0"/>
            </a:endParaRPr>
          </a:p>
          <a:p>
            <a:pPr lvl="1"/>
            <a:r>
              <a:rPr lang="zh-CN" altLang="en-US" b="0" i="0" dirty="0">
                <a:effectLst/>
                <a:latin typeface="Courier New" panose="02070309020205020404" pitchFamily="49" charset="0"/>
              </a:rPr>
              <a:t>撰写实验报告；</a:t>
            </a:r>
            <a:endParaRPr lang="en-US" altLang="zh-CN" dirty="0">
              <a:latin typeface="Courier New" panose="02070309020205020404" pitchFamily="49" charset="0"/>
            </a:endParaRPr>
          </a:p>
          <a:p>
            <a:pPr lvl="1"/>
            <a:r>
              <a:rPr lang="zh-CN" altLang="en-US" b="0" i="0" dirty="0">
                <a:effectLst/>
                <a:latin typeface="Courier New" panose="02070309020205020404" pitchFamily="49" charset="0"/>
              </a:rPr>
              <a:t>请勿抄袭或使用</a:t>
            </a:r>
            <a:r>
              <a:rPr lang="en-US" altLang="zh-CN" b="0" i="0" dirty="0">
                <a:effectLst/>
                <a:latin typeface="Times New Roman" panose="02020603050405020304" pitchFamily="18" charset="0"/>
              </a:rPr>
              <a:t>AI </a:t>
            </a:r>
            <a:r>
              <a:rPr lang="zh-CN" altLang="en-US" b="0" i="0" dirty="0">
                <a:effectLst/>
                <a:latin typeface="Courier New" panose="02070309020205020404" pitchFamily="49" charset="0"/>
              </a:rPr>
              <a:t>工具直接生成代码。</a:t>
            </a:r>
            <a:br>
              <a:rPr lang="zh-CN" altLang="en-US" dirty="0"/>
            </a:br>
            <a:endParaRPr lang="en-US" altLang="zh-CN" b="0" i="0" dirty="0">
              <a:effectLst/>
              <a:latin typeface="Times New Roman" panose="02020603050405020304" pitchFamily="18" charset="0"/>
            </a:endParaRPr>
          </a:p>
          <a:p>
            <a:pPr lvl="1"/>
            <a:endParaRPr lang="en-US" altLang="zh-CN" b="0" i="0" dirty="0">
              <a:effectLst/>
              <a:latin typeface="Times New Roman" panose="02020603050405020304" pitchFamily="18" charset="0"/>
            </a:endParaRPr>
          </a:p>
        </p:txBody>
      </p:sp>
      <p:sp>
        <p:nvSpPr>
          <p:cNvPr id="4" name="灯片编号占位符 3">
            <a:extLst>
              <a:ext uri="{FF2B5EF4-FFF2-40B4-BE49-F238E27FC236}">
                <a16:creationId xmlns:a16="http://schemas.microsoft.com/office/drawing/2014/main" id="{B4520584-AC62-41AB-7506-0B5F20EABB5C}"/>
              </a:ext>
            </a:extLst>
          </p:cNvPr>
          <p:cNvSpPr>
            <a:spLocks noGrp="1"/>
          </p:cNvSpPr>
          <p:nvPr>
            <p:ph type="sldNum" sz="quarter" idx="12"/>
          </p:nvPr>
        </p:nvSpPr>
        <p:spPr/>
        <p:txBody>
          <a:bodyPr/>
          <a:lstStyle/>
          <a:p>
            <a:fld id="{27C45CD9-0508-4D1E-923D-4DFDAA610D19}" type="slidenum">
              <a:rPr lang="zh-CN" altLang="en-US" smtClean="0"/>
              <a:t>15</a:t>
            </a:fld>
            <a:endParaRPr lang="zh-CN" altLang="en-US"/>
          </a:p>
        </p:txBody>
      </p:sp>
    </p:spTree>
    <p:extLst>
      <p:ext uri="{BB962C8B-B14F-4D97-AF65-F5344CB8AC3E}">
        <p14:creationId xmlns:p14="http://schemas.microsoft.com/office/powerpoint/2010/main" val="1162634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551C-1B97-8757-D165-5DC41A047B0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900B559-DD50-7543-A690-37593FCA8528}"/>
              </a:ext>
            </a:extLst>
          </p:cNvPr>
          <p:cNvSpPr>
            <a:spLocks noGrp="1"/>
          </p:cNvSpPr>
          <p:nvPr>
            <p:ph type="title"/>
          </p:nvPr>
        </p:nvSpPr>
        <p:spPr/>
        <p:txBody>
          <a:bodyPr/>
          <a:lstStyle/>
          <a:p>
            <a:r>
              <a:rPr lang="zh-CN" altLang="en-US" dirty="0"/>
              <a:t>实验要求与评分细则</a:t>
            </a:r>
          </a:p>
        </p:txBody>
      </p:sp>
      <p:sp>
        <p:nvSpPr>
          <p:cNvPr id="3" name="内容占位符 2">
            <a:extLst>
              <a:ext uri="{FF2B5EF4-FFF2-40B4-BE49-F238E27FC236}">
                <a16:creationId xmlns:a16="http://schemas.microsoft.com/office/drawing/2014/main" id="{3BE50F8E-B485-E81C-7463-FD8BAAAE7C38}"/>
              </a:ext>
            </a:extLst>
          </p:cNvPr>
          <p:cNvSpPr>
            <a:spLocks noGrp="1"/>
          </p:cNvSpPr>
          <p:nvPr>
            <p:ph idx="1"/>
          </p:nvPr>
        </p:nvSpPr>
        <p:spPr/>
        <p:txBody>
          <a:bodyPr/>
          <a:lstStyle/>
          <a:p>
            <a:r>
              <a:rPr lang="zh-CN" altLang="en-US" dirty="0">
                <a:latin typeface="Arial" panose="020B0604020202020204" pitchFamily="34" charset="0"/>
              </a:rPr>
              <a:t>评分细则</a:t>
            </a:r>
            <a:endParaRPr lang="en-US" altLang="zh-CN" dirty="0">
              <a:latin typeface="Arial" panose="020B0604020202020204" pitchFamily="34" charset="0"/>
            </a:endParaRPr>
          </a:p>
          <a:p>
            <a:pPr lvl="1"/>
            <a:r>
              <a:rPr lang="zh-CN" altLang="en-US" b="0" i="0" dirty="0">
                <a:effectLst/>
                <a:latin typeface="Courier New" panose="02070309020205020404" pitchFamily="49" charset="0"/>
              </a:rPr>
              <a:t>本次实验满分</a:t>
            </a:r>
            <a:r>
              <a:rPr lang="en-US" altLang="zh-CN" b="0" i="0" dirty="0">
                <a:effectLst/>
                <a:latin typeface="Times New Roman" panose="02020603050405020304" pitchFamily="18" charset="0"/>
              </a:rPr>
              <a:t>10 </a:t>
            </a:r>
            <a:r>
              <a:rPr lang="zh-CN" altLang="en-US" b="0" i="0" dirty="0">
                <a:effectLst/>
                <a:latin typeface="Courier New" panose="02070309020205020404" pitchFamily="49" charset="0"/>
              </a:rPr>
              <a:t>分；</a:t>
            </a:r>
            <a:endParaRPr lang="en-US" altLang="zh-CN" b="0" i="0" dirty="0">
              <a:effectLst/>
              <a:latin typeface="Courier New" panose="02070309020205020404" pitchFamily="49" charset="0"/>
            </a:endParaRPr>
          </a:p>
          <a:p>
            <a:pPr lvl="1"/>
            <a:r>
              <a:rPr lang="zh-CN" altLang="en-US" b="0" i="0" dirty="0">
                <a:effectLst/>
                <a:latin typeface="Courier New" panose="02070309020205020404" pitchFamily="49" charset="0"/>
              </a:rPr>
              <a:t>完成 </a:t>
            </a:r>
            <a:r>
              <a:rPr lang="en-US" altLang="zh-CN" b="0" i="0" dirty="0">
                <a:effectLst/>
                <a:latin typeface="Times New Roman" panose="02020603050405020304" pitchFamily="18" charset="0"/>
              </a:rPr>
              <a:t>TODO </a:t>
            </a:r>
            <a:r>
              <a:rPr lang="zh-CN" altLang="en-US" b="0" i="0" dirty="0">
                <a:effectLst/>
                <a:latin typeface="Courier New" panose="02070309020205020404" pitchFamily="49" charset="0"/>
              </a:rPr>
              <a:t>部分（代码可以正常运行）：</a:t>
            </a:r>
            <a:r>
              <a:rPr lang="en-US" altLang="zh-CN" b="0" i="0" dirty="0">
                <a:effectLst/>
                <a:latin typeface="Times New Roman" panose="02020603050405020304" pitchFamily="18" charset="0"/>
              </a:rPr>
              <a:t>5 </a:t>
            </a:r>
            <a:r>
              <a:rPr lang="zh-CN" altLang="en-US" b="0" i="0" dirty="0">
                <a:effectLst/>
                <a:latin typeface="Courier New" panose="02070309020205020404" pitchFamily="49" charset="0"/>
              </a:rPr>
              <a:t>分；</a:t>
            </a:r>
            <a:endParaRPr lang="en-US" altLang="zh-CN" b="0" i="0" dirty="0">
              <a:effectLst/>
              <a:latin typeface="Courier New" panose="02070309020205020404" pitchFamily="49" charset="0"/>
            </a:endParaRPr>
          </a:p>
          <a:p>
            <a:pPr lvl="1"/>
            <a:r>
              <a:rPr lang="zh-CN" altLang="en-US" b="0" i="0" dirty="0">
                <a:effectLst/>
                <a:latin typeface="Courier New" panose="02070309020205020404" pitchFamily="49" charset="0"/>
              </a:rPr>
              <a:t>三个游戏环境的测试成功率均为 </a:t>
            </a:r>
            <a:r>
              <a:rPr lang="en-US" altLang="zh-CN" b="0" i="0" dirty="0">
                <a:effectLst/>
                <a:latin typeface="Times New Roman" panose="02020603050405020304" pitchFamily="18" charset="0"/>
              </a:rPr>
              <a:t>80% </a:t>
            </a:r>
            <a:r>
              <a:rPr lang="zh-CN" altLang="en-US" b="0" i="0" dirty="0">
                <a:effectLst/>
                <a:latin typeface="Courier New" panose="02070309020205020404" pitchFamily="49" charset="0"/>
              </a:rPr>
              <a:t>以上：</a:t>
            </a:r>
            <a:r>
              <a:rPr lang="en-US" altLang="zh-CN" b="0" i="0" dirty="0">
                <a:effectLst/>
                <a:latin typeface="Times New Roman" panose="02020603050405020304" pitchFamily="18" charset="0"/>
              </a:rPr>
              <a:t>2 </a:t>
            </a:r>
            <a:r>
              <a:rPr lang="zh-CN" altLang="en-US" b="0" i="0" dirty="0">
                <a:effectLst/>
                <a:latin typeface="Courier New" panose="02070309020205020404" pitchFamily="49" charset="0"/>
              </a:rPr>
              <a:t>分；</a:t>
            </a:r>
            <a:endParaRPr lang="en-US" altLang="zh-CN" b="0" i="0" dirty="0">
              <a:effectLst/>
              <a:latin typeface="Courier New" panose="02070309020205020404" pitchFamily="49" charset="0"/>
            </a:endParaRPr>
          </a:p>
          <a:p>
            <a:pPr lvl="1"/>
            <a:r>
              <a:rPr lang="zh-CN" altLang="en-US" b="0" i="0" dirty="0">
                <a:effectLst/>
                <a:latin typeface="Courier New" panose="02070309020205020404" pitchFamily="49" charset="0"/>
              </a:rPr>
              <a:t>完成实验报告：</a:t>
            </a:r>
            <a:r>
              <a:rPr lang="en-US" altLang="zh-CN" b="0" i="0" dirty="0">
                <a:effectLst/>
                <a:latin typeface="Times New Roman" panose="02020603050405020304" pitchFamily="18" charset="0"/>
              </a:rPr>
              <a:t>3 </a:t>
            </a:r>
            <a:r>
              <a:rPr lang="zh-CN" altLang="en-US" b="0" i="0" dirty="0">
                <a:effectLst/>
                <a:latin typeface="Courier New" panose="02070309020205020404" pitchFamily="49" charset="0"/>
              </a:rPr>
              <a:t>分。实验报告需要包含以下内容：</a:t>
            </a:r>
            <a:br>
              <a:rPr lang="zh-CN" altLang="en-US" dirty="0"/>
            </a:br>
            <a:r>
              <a:rPr lang="en-US" altLang="zh-CN" b="0" i="0" dirty="0">
                <a:effectLst/>
                <a:latin typeface="Times New Roman" panose="02020603050405020304" pitchFamily="18" charset="0"/>
              </a:rPr>
              <a:t>- </a:t>
            </a:r>
            <a:r>
              <a:rPr lang="zh-CN" altLang="en-US" b="0" i="0" dirty="0">
                <a:effectLst/>
                <a:latin typeface="Courier New" panose="02070309020205020404" pitchFamily="49" charset="0"/>
              </a:rPr>
              <a:t>代码主要思路；</a:t>
            </a:r>
            <a:br>
              <a:rPr lang="zh-CN" altLang="en-US" dirty="0"/>
            </a:br>
            <a:r>
              <a:rPr lang="en-US" altLang="zh-CN" b="0" i="0" dirty="0">
                <a:effectLst/>
                <a:latin typeface="Times New Roman" panose="02020603050405020304" pitchFamily="18" charset="0"/>
              </a:rPr>
              <a:t>- </a:t>
            </a:r>
            <a:r>
              <a:rPr lang="zh-CN" altLang="en-US" b="0" i="0" dirty="0">
                <a:effectLst/>
                <a:latin typeface="Courier New" panose="02070309020205020404" pitchFamily="49" charset="0"/>
              </a:rPr>
              <a:t>实验结果展示与分析；</a:t>
            </a:r>
            <a:br>
              <a:rPr lang="zh-CN" altLang="en-US" dirty="0"/>
            </a:br>
            <a:r>
              <a:rPr lang="en-US" altLang="zh-CN" b="0" i="0" dirty="0">
                <a:effectLst/>
                <a:latin typeface="Times New Roman" panose="02020603050405020304" pitchFamily="18" charset="0"/>
              </a:rPr>
              <a:t>- </a:t>
            </a:r>
            <a:r>
              <a:rPr lang="zh-CN" altLang="en-US" b="0" i="0" dirty="0">
                <a:effectLst/>
                <a:latin typeface="Courier New" panose="02070309020205020404" pitchFamily="49" charset="0"/>
              </a:rPr>
              <a:t>思考题解答</a:t>
            </a:r>
            <a:endParaRPr lang="en-US" altLang="zh-CN" b="0" i="0" dirty="0">
              <a:effectLst/>
              <a:latin typeface="Times New Roman" panose="02020603050405020304" pitchFamily="18" charset="0"/>
            </a:endParaRPr>
          </a:p>
        </p:txBody>
      </p:sp>
      <p:sp>
        <p:nvSpPr>
          <p:cNvPr id="4" name="灯片编号占位符 3">
            <a:extLst>
              <a:ext uri="{FF2B5EF4-FFF2-40B4-BE49-F238E27FC236}">
                <a16:creationId xmlns:a16="http://schemas.microsoft.com/office/drawing/2014/main" id="{A30CB287-4B20-8BCC-D891-B4A715CF231E}"/>
              </a:ext>
            </a:extLst>
          </p:cNvPr>
          <p:cNvSpPr>
            <a:spLocks noGrp="1"/>
          </p:cNvSpPr>
          <p:nvPr>
            <p:ph type="sldNum" sz="quarter" idx="12"/>
          </p:nvPr>
        </p:nvSpPr>
        <p:spPr/>
        <p:txBody>
          <a:bodyPr/>
          <a:lstStyle/>
          <a:p>
            <a:fld id="{27C45CD9-0508-4D1E-923D-4DFDAA610D19}" type="slidenum">
              <a:rPr lang="zh-CN" altLang="en-US" smtClean="0"/>
              <a:t>16</a:t>
            </a:fld>
            <a:endParaRPr lang="zh-CN" altLang="en-US"/>
          </a:p>
        </p:txBody>
      </p:sp>
    </p:spTree>
    <p:extLst>
      <p:ext uri="{BB962C8B-B14F-4D97-AF65-F5344CB8AC3E}">
        <p14:creationId xmlns:p14="http://schemas.microsoft.com/office/powerpoint/2010/main" val="142179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Tree>
    <p:extLst>
      <p:ext uri="{BB962C8B-B14F-4D97-AF65-F5344CB8AC3E}">
        <p14:creationId xmlns:p14="http://schemas.microsoft.com/office/powerpoint/2010/main" val="162420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实验目的</a:t>
            </a:r>
          </a:p>
        </p:txBody>
      </p:sp>
      <p:sp>
        <p:nvSpPr>
          <p:cNvPr id="3" name="内容占位符 2"/>
          <p:cNvSpPr>
            <a:spLocks noGrp="1"/>
          </p:cNvSpPr>
          <p:nvPr>
            <p:ph idx="1"/>
          </p:nvPr>
        </p:nvSpPr>
        <p:spPr/>
        <p:txBody>
          <a:bodyPr/>
          <a:lstStyle/>
          <a:p>
            <a:r>
              <a:rPr lang="zh-CN" altLang="en-US" b="0" i="0" dirty="0">
                <a:effectLst/>
                <a:latin typeface="Courier New" panose="02070309020205020404" pitchFamily="49" charset="0"/>
              </a:rPr>
              <a:t>掌握强化学习的</a:t>
            </a:r>
            <a:r>
              <a:rPr lang="zh-CN" altLang="en-US" dirty="0">
                <a:latin typeface="Courier New" panose="02070309020205020404" pitchFamily="49" charset="0"/>
              </a:rPr>
              <a:t>基本</a:t>
            </a:r>
            <a:r>
              <a:rPr lang="zh-CN" altLang="en-US" b="0" i="0" dirty="0">
                <a:effectLst/>
                <a:latin typeface="Courier New" panose="02070309020205020404" pitchFamily="49" charset="0"/>
              </a:rPr>
              <a:t>概念和原理；</a:t>
            </a:r>
            <a:endParaRPr lang="en-US" altLang="zh-CN" b="0" i="0" dirty="0">
              <a:effectLst/>
              <a:latin typeface="Courier New" panose="02070309020205020404" pitchFamily="49" charset="0"/>
            </a:endParaRPr>
          </a:p>
          <a:p>
            <a:r>
              <a:rPr lang="zh-CN" altLang="en-US" b="0" i="0" dirty="0">
                <a:effectLst/>
                <a:latin typeface="Courier New" panose="02070309020205020404" pitchFamily="49" charset="0"/>
              </a:rPr>
              <a:t>学会使用强化学习 </a:t>
            </a:r>
            <a:r>
              <a:rPr lang="en-US" altLang="zh-CN" b="0" i="0" dirty="0">
                <a:effectLst/>
                <a:latin typeface="+mn-ea"/>
              </a:rPr>
              <a:t>DQN </a:t>
            </a:r>
            <a:r>
              <a:rPr lang="zh-CN" altLang="en-US" b="0" i="0" dirty="0">
                <a:effectLst/>
                <a:latin typeface="Courier New" panose="02070309020205020404" pitchFamily="49" charset="0"/>
              </a:rPr>
              <a:t>算法解决实际问题</a:t>
            </a:r>
            <a:endParaRPr lang="en-US" altLang="zh-CN" b="0" i="0" dirty="0">
              <a:effectLst/>
              <a:latin typeface="Courier New" panose="02070309020205020404" pitchFamily="49" charset="0"/>
            </a:endParaRPr>
          </a:p>
          <a:p>
            <a:r>
              <a:rPr lang="zh-CN" altLang="en-US" b="0" i="0" dirty="0">
                <a:effectLst/>
                <a:latin typeface="Courier New" panose="02070309020205020404" pitchFamily="49" charset="0"/>
              </a:rPr>
              <a:t>理解并学习算法参数调优，学会分析算法的收敛性与效果。</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2</a:t>
            </a:fld>
            <a:endParaRPr lang="zh-CN" altLang="en-US"/>
          </a:p>
        </p:txBody>
      </p:sp>
    </p:spTree>
    <p:extLst>
      <p:ext uri="{BB962C8B-B14F-4D97-AF65-F5344CB8AC3E}">
        <p14:creationId xmlns:p14="http://schemas.microsoft.com/office/powerpoint/2010/main" val="273955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实验原理</a:t>
            </a:r>
          </a:p>
        </p:txBody>
      </p:sp>
      <p:sp>
        <p:nvSpPr>
          <p:cNvPr id="3" name="内容占位符 2"/>
          <p:cNvSpPr>
            <a:spLocks noGrp="1"/>
          </p:cNvSpPr>
          <p:nvPr>
            <p:ph idx="1"/>
          </p:nvPr>
        </p:nvSpPr>
        <p:spPr/>
        <p:txBody>
          <a:bodyPr/>
          <a:lstStyle/>
          <a:p>
            <a:r>
              <a:rPr lang="zh-CN" altLang="en-US" dirty="0">
                <a:latin typeface="Courier New" panose="02070309020205020404" pitchFamily="49" charset="0"/>
              </a:rPr>
              <a:t>强化学习基本概念</a:t>
            </a:r>
            <a:endParaRPr lang="en-US" altLang="zh-CN" dirty="0">
              <a:latin typeface="Courier New" panose="02070309020205020404" pitchFamily="49" charset="0"/>
            </a:endParaRPr>
          </a:p>
          <a:p>
            <a:pPr lvl="1"/>
            <a:r>
              <a:rPr lang="zh-CN" altLang="en-US" b="0" i="0" dirty="0">
                <a:effectLst/>
                <a:latin typeface="Courier New" panose="02070309020205020404" pitchFamily="49" charset="0"/>
              </a:rPr>
              <a:t>强化学习的重点在于智能体通过与环境交互，获得奖励，并在该过程中不断优化策略以在未来获得最大累积奖励。</a:t>
            </a:r>
            <a:br>
              <a:rPr lang="zh-CN" altLang="en-US" dirty="0"/>
            </a:b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3</a:t>
            </a:fld>
            <a:endParaRPr lang="zh-CN" altLang="en-US"/>
          </a:p>
        </p:txBody>
      </p:sp>
      <p:pic>
        <p:nvPicPr>
          <p:cNvPr id="6" name="图片 5">
            <a:extLst>
              <a:ext uri="{FF2B5EF4-FFF2-40B4-BE49-F238E27FC236}">
                <a16:creationId xmlns:a16="http://schemas.microsoft.com/office/drawing/2014/main" id="{B8A9B50E-66DD-9259-DF79-2E662037DE0F}"/>
              </a:ext>
            </a:extLst>
          </p:cNvPr>
          <p:cNvPicPr>
            <a:picLocks noChangeAspect="1"/>
          </p:cNvPicPr>
          <p:nvPr/>
        </p:nvPicPr>
        <p:blipFill>
          <a:blip r:embed="rId2"/>
          <a:stretch>
            <a:fillRect/>
          </a:stretch>
        </p:blipFill>
        <p:spPr>
          <a:xfrm>
            <a:off x="3456743" y="2723245"/>
            <a:ext cx="4725059" cy="2181529"/>
          </a:xfrm>
          <a:prstGeom prst="rect">
            <a:avLst/>
          </a:prstGeom>
        </p:spPr>
      </p:pic>
    </p:spTree>
    <p:extLst>
      <p:ext uri="{BB962C8B-B14F-4D97-AF65-F5344CB8AC3E}">
        <p14:creationId xmlns:p14="http://schemas.microsoft.com/office/powerpoint/2010/main" val="408224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实验原理</a:t>
            </a:r>
          </a:p>
        </p:txBody>
      </p:sp>
      <p:sp>
        <p:nvSpPr>
          <p:cNvPr id="3" name="内容占位符 2"/>
          <p:cNvSpPr>
            <a:spLocks noGrp="1"/>
          </p:cNvSpPr>
          <p:nvPr>
            <p:ph idx="1"/>
          </p:nvPr>
        </p:nvSpPr>
        <p:spPr/>
        <p:txBody>
          <a:bodyPr/>
          <a:lstStyle/>
          <a:p>
            <a:r>
              <a:rPr lang="zh-CN" altLang="en-US">
                <a:latin typeface="Courier New" panose="02070309020205020404" pitchFamily="49" charset="0"/>
              </a:rPr>
              <a:t>马尔可夫</a:t>
            </a:r>
            <a:r>
              <a:rPr lang="zh-CN" altLang="en-US" dirty="0">
                <a:latin typeface="Courier New" panose="02070309020205020404" pitchFamily="49" charset="0"/>
              </a:rPr>
              <a:t>决策过程</a:t>
            </a:r>
            <a:endParaRPr lang="en-US" altLang="zh-CN" dirty="0">
              <a:latin typeface="Courier New" panose="02070309020205020404" pitchFamily="49" charset="0"/>
            </a:endParaRPr>
          </a:p>
          <a:p>
            <a:pPr lvl="1"/>
            <a:r>
              <a:rPr lang="zh-CN" altLang="en-US" b="0" i="0" dirty="0">
                <a:effectLst/>
                <a:latin typeface="Courier New" panose="02070309020205020404" pitchFamily="49" charset="0"/>
              </a:rPr>
              <a:t>马尔可夫决策过程可形式化地描述为五元组 </a:t>
            </a:r>
            <a:r>
              <a:rPr lang="en-US" altLang="zh-CN" b="0" i="0" dirty="0">
                <a:effectLst/>
                <a:latin typeface="Times New Roman" panose="02020603050405020304" pitchFamily="18" charset="0"/>
              </a:rPr>
              <a:t>&lt; S, A, P, R, </a:t>
            </a:r>
            <a:r>
              <a:rPr lang="el-GR" altLang="zh-CN" b="0" i="0" dirty="0">
                <a:effectLst/>
                <a:latin typeface="Courier New" panose="02070309020205020404" pitchFamily="49" charset="0"/>
              </a:rPr>
              <a:t>γ </a:t>
            </a:r>
            <a:r>
              <a:rPr lang="el-GR" altLang="zh-CN" b="0" i="0" dirty="0">
                <a:effectLst/>
                <a:latin typeface="Times New Roman" panose="02020603050405020304" pitchFamily="18" charset="0"/>
              </a:rPr>
              <a:t>&gt;</a:t>
            </a:r>
            <a:r>
              <a:rPr lang="zh-CN" altLang="el-GR" b="0" i="0" dirty="0">
                <a:effectLst/>
                <a:latin typeface="Courier New" panose="02070309020205020404" pitchFamily="49" charset="0"/>
              </a:rPr>
              <a:t>。</a:t>
            </a:r>
            <a:endParaRPr lang="en-US" altLang="zh-CN" b="0" i="0" dirty="0">
              <a:effectLst/>
              <a:latin typeface="Courier New" panose="02070309020205020404" pitchFamily="49" charset="0"/>
            </a:endParaRPr>
          </a:p>
          <a:p>
            <a:pPr lvl="1"/>
            <a:r>
              <a:rPr lang="zh-CN" altLang="en-US" b="0" i="0" dirty="0">
                <a:effectLst/>
                <a:latin typeface="Courier New" panose="02070309020205020404" pitchFamily="49" charset="0"/>
              </a:rPr>
              <a:t>在每一步时间 </a:t>
            </a:r>
            <a:r>
              <a:rPr lang="en-US" altLang="zh-CN" b="0" i="0" dirty="0">
                <a:effectLst/>
                <a:latin typeface="Times New Roman" panose="02020603050405020304" pitchFamily="18" charset="0"/>
              </a:rPr>
              <a:t>t </a:t>
            </a:r>
            <a:r>
              <a:rPr lang="zh-CN" altLang="en-US" b="0" i="0" dirty="0">
                <a:effectLst/>
                <a:latin typeface="Courier New" panose="02070309020205020404" pitchFamily="49" charset="0"/>
              </a:rPr>
              <a:t>中，智能体基于当前状态 </a:t>
            </a:r>
            <a:r>
              <a:rPr lang="en-US" altLang="zh-CN" b="0" i="0" dirty="0">
                <a:effectLst/>
                <a:latin typeface="Times New Roman" panose="02020603050405020304" pitchFamily="18" charset="0"/>
              </a:rPr>
              <a:t>St </a:t>
            </a:r>
            <a:r>
              <a:rPr lang="zh-CN" altLang="en-US" b="0" i="0" dirty="0">
                <a:effectLst/>
                <a:latin typeface="Courier New" panose="02070309020205020404" pitchFamily="49" charset="0"/>
              </a:rPr>
              <a:t>选择动作 </a:t>
            </a:r>
            <a:r>
              <a:rPr lang="en-US" altLang="zh-CN" b="0" i="0" dirty="0">
                <a:effectLst/>
                <a:latin typeface="Times New Roman" panose="02020603050405020304" pitchFamily="18" charset="0"/>
              </a:rPr>
              <a:t>At</a:t>
            </a:r>
            <a:r>
              <a:rPr lang="zh-CN" altLang="en-US" b="0" i="0" dirty="0">
                <a:effectLst/>
                <a:latin typeface="Courier New" panose="02070309020205020404" pitchFamily="49" charset="0"/>
              </a:rPr>
              <a:t>，随后与环境交互并获得奖励 </a:t>
            </a:r>
            <a:r>
              <a:rPr lang="en-US" altLang="zh-CN" b="0" i="0" dirty="0">
                <a:effectLst/>
                <a:latin typeface="Times New Roman" panose="02020603050405020304" pitchFamily="18" charset="0"/>
              </a:rPr>
              <a:t>Rt+1</a:t>
            </a:r>
            <a:r>
              <a:rPr lang="zh-CN" altLang="en-US" b="0" i="0" dirty="0">
                <a:effectLst/>
                <a:latin typeface="Courier New" panose="02070309020205020404" pitchFamily="49" charset="0"/>
              </a:rPr>
              <a:t>。紧接着根据转移概率和奖励函数更新状态为 </a:t>
            </a:r>
            <a:r>
              <a:rPr lang="en-US" altLang="zh-CN" b="0" i="0" dirty="0">
                <a:effectLst/>
                <a:latin typeface="Times New Roman" panose="02020603050405020304" pitchFamily="18" charset="0"/>
              </a:rPr>
              <a:t>St+1</a:t>
            </a:r>
            <a:r>
              <a:rPr lang="zh-CN" altLang="en-US" b="0" i="0" dirty="0">
                <a:effectLst/>
                <a:latin typeface="Courier New" panose="02070309020205020404" pitchFamily="49" charset="0"/>
              </a:rPr>
              <a:t>，如此循环直至任务结束。</a:t>
            </a:r>
            <a:endParaRPr lang="en-US" altLang="zh-CN" b="0" i="0" dirty="0">
              <a:effectLst/>
              <a:latin typeface="Courier New" panose="02070309020205020404" pitchFamily="49" charset="0"/>
            </a:endParaRPr>
          </a:p>
          <a:p>
            <a:pPr lvl="1"/>
            <a:r>
              <a:rPr lang="zh-CN" altLang="en-US" b="0" i="0" dirty="0">
                <a:effectLst/>
                <a:latin typeface="Courier New" panose="02070309020205020404" pitchFamily="49" charset="0"/>
              </a:rPr>
              <a:t>累计奖励之和：</a:t>
            </a:r>
            <a:endParaRPr lang="en-US" altLang="zh-CN" b="0" i="0" dirty="0">
              <a:effectLst/>
              <a:latin typeface="Courier New" panose="02070309020205020404" pitchFamily="49" charset="0"/>
            </a:endParaRPr>
          </a:p>
          <a:p>
            <a:pPr lvl="1"/>
            <a:endParaRPr lang="en-US" altLang="zh-CN" dirty="0">
              <a:latin typeface="Courier New" panose="02070309020205020404" pitchFamily="49" charset="0"/>
            </a:endParaRPr>
          </a:p>
          <a:p>
            <a:pPr lvl="1"/>
            <a:endParaRPr lang="en-US" altLang="zh-CN" dirty="0">
              <a:latin typeface="Courier New" panose="02070309020205020404" pitchFamily="49" charset="0"/>
            </a:endParaRPr>
          </a:p>
          <a:p>
            <a:pPr lvl="1"/>
            <a:endParaRPr lang="en-US" altLang="zh-CN" dirty="0">
              <a:latin typeface="Courier New" panose="02070309020205020404" pitchFamily="49" charset="0"/>
            </a:endParaRPr>
          </a:p>
          <a:p>
            <a:pPr lvl="1"/>
            <a:r>
              <a:rPr lang="zh-CN" altLang="en-US" b="0" i="0" dirty="0">
                <a:effectLst/>
                <a:latin typeface="Courier New" panose="02070309020205020404" pitchFamily="49" charset="0"/>
              </a:rPr>
              <a:t>强化学习的目标在于寻找一个策略，使得智能体从初始状态出发时能获得最大的期望回报。</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4</a:t>
            </a:fld>
            <a:endParaRPr lang="zh-CN" altLang="en-US"/>
          </a:p>
        </p:txBody>
      </p:sp>
      <p:pic>
        <p:nvPicPr>
          <p:cNvPr id="7" name="图片 6">
            <a:extLst>
              <a:ext uri="{FF2B5EF4-FFF2-40B4-BE49-F238E27FC236}">
                <a16:creationId xmlns:a16="http://schemas.microsoft.com/office/drawing/2014/main" id="{C4751B87-7355-1134-08D1-8BD29FD26AB8}"/>
              </a:ext>
            </a:extLst>
          </p:cNvPr>
          <p:cNvPicPr>
            <a:picLocks noChangeAspect="1"/>
          </p:cNvPicPr>
          <p:nvPr/>
        </p:nvPicPr>
        <p:blipFill>
          <a:blip r:embed="rId2"/>
          <a:stretch>
            <a:fillRect/>
          </a:stretch>
        </p:blipFill>
        <p:spPr>
          <a:xfrm>
            <a:off x="3904457" y="3577166"/>
            <a:ext cx="3886742" cy="838317"/>
          </a:xfrm>
          <a:prstGeom prst="rect">
            <a:avLst/>
          </a:prstGeom>
        </p:spPr>
      </p:pic>
    </p:spTree>
    <p:extLst>
      <p:ext uri="{BB962C8B-B14F-4D97-AF65-F5344CB8AC3E}">
        <p14:creationId xmlns:p14="http://schemas.microsoft.com/office/powerpoint/2010/main" val="28031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实验原理</a:t>
            </a:r>
          </a:p>
        </p:txBody>
      </p:sp>
      <p:sp>
        <p:nvSpPr>
          <p:cNvPr id="3" name="内容占位符 2"/>
          <p:cNvSpPr>
            <a:spLocks noGrp="1"/>
          </p:cNvSpPr>
          <p:nvPr>
            <p:ph idx="1"/>
          </p:nvPr>
        </p:nvSpPr>
        <p:spPr/>
        <p:txBody>
          <a:bodyPr/>
          <a:lstStyle/>
          <a:p>
            <a:r>
              <a:rPr lang="zh-CN" altLang="en-US" b="0" i="0" dirty="0">
                <a:effectLst/>
                <a:latin typeface="Courier New" panose="02070309020205020404" pitchFamily="49" charset="0"/>
              </a:rPr>
              <a:t>时序差分算法与 </a:t>
            </a:r>
            <a:r>
              <a:rPr lang="en-US" altLang="zh-CN" b="0" i="0" dirty="0">
                <a:effectLst/>
                <a:latin typeface="Times New Roman" panose="02020603050405020304" pitchFamily="18" charset="0"/>
              </a:rPr>
              <a:t>Q-learning</a:t>
            </a:r>
          </a:p>
          <a:p>
            <a:pPr lvl="1"/>
            <a:r>
              <a:rPr lang="zh-CN" altLang="en-US" b="0" i="0" dirty="0">
                <a:effectLst/>
                <a:latin typeface="Courier New" panose="02070309020205020404" pitchFamily="49" charset="0"/>
              </a:rPr>
              <a:t>价值函数用来评估状态或状态</a:t>
            </a:r>
            <a:r>
              <a:rPr lang="en-US" altLang="zh-CN" b="0" i="0" dirty="0">
                <a:effectLst/>
                <a:latin typeface="Times New Roman" panose="02020603050405020304" pitchFamily="18" charset="0"/>
              </a:rPr>
              <a:t>-</a:t>
            </a:r>
            <a:r>
              <a:rPr lang="zh-CN" altLang="en-US" b="0" i="0" dirty="0">
                <a:effectLst/>
                <a:latin typeface="Courier New" panose="02070309020205020404" pitchFamily="49" charset="0"/>
              </a:rPr>
              <a:t>动作对在未来所能获得的期望累积奖励，常见的有状态价值函数 </a:t>
            </a:r>
            <a:r>
              <a:rPr lang="en-US" altLang="zh-CN" b="0" i="0" dirty="0">
                <a:effectLst/>
                <a:latin typeface="Times New Roman" panose="02020603050405020304" pitchFamily="18" charset="0"/>
              </a:rPr>
              <a:t>V(s) = E[</a:t>
            </a:r>
            <a:r>
              <a:rPr lang="en-US" altLang="zh-CN" b="0" i="0" dirty="0" err="1">
                <a:effectLst/>
                <a:latin typeface="Times New Roman" panose="02020603050405020304" pitchFamily="18" charset="0"/>
              </a:rPr>
              <a:t>Gt|St</a:t>
            </a:r>
            <a:r>
              <a:rPr lang="en-US" altLang="zh-CN" b="0" i="0" dirty="0">
                <a:effectLst/>
                <a:latin typeface="Times New Roman" panose="02020603050405020304" pitchFamily="18" charset="0"/>
              </a:rPr>
              <a:t> = s] </a:t>
            </a:r>
            <a:r>
              <a:rPr lang="zh-CN" altLang="en-US" b="0" i="0" dirty="0">
                <a:effectLst/>
                <a:latin typeface="Courier New" panose="02070309020205020404" pitchFamily="49" charset="0"/>
              </a:rPr>
              <a:t>和动作价值函数</a:t>
            </a:r>
            <a:r>
              <a:rPr lang="en-US" altLang="zh-CN" b="0" i="0" dirty="0">
                <a:effectLst/>
                <a:latin typeface="Times New Roman" panose="02020603050405020304" pitchFamily="18" charset="0"/>
              </a:rPr>
              <a:t>Q(s, a) = E[</a:t>
            </a:r>
            <a:r>
              <a:rPr lang="en-US" altLang="zh-CN" b="0" i="0" dirty="0" err="1">
                <a:effectLst/>
                <a:latin typeface="Times New Roman" panose="02020603050405020304" pitchFamily="18" charset="0"/>
              </a:rPr>
              <a:t>Gt|St</a:t>
            </a:r>
            <a:r>
              <a:rPr lang="en-US" altLang="zh-CN" b="0" i="0" dirty="0">
                <a:effectLst/>
                <a:latin typeface="Times New Roman" panose="02020603050405020304" pitchFamily="18" charset="0"/>
              </a:rPr>
              <a:t> = s, At =a]</a:t>
            </a:r>
            <a:r>
              <a:rPr lang="zh-CN" altLang="en-US" b="0" i="0" dirty="0">
                <a:effectLst/>
                <a:latin typeface="Courier New" panose="02070309020205020404" pitchFamily="49" charset="0"/>
              </a:rPr>
              <a:t>。</a:t>
            </a:r>
            <a:endParaRPr lang="en-US" altLang="zh-CN" b="0" i="0" dirty="0">
              <a:effectLst/>
              <a:latin typeface="Courier New" panose="02070309020205020404" pitchFamily="49" charset="0"/>
            </a:endParaRPr>
          </a:p>
          <a:p>
            <a:pPr lvl="1"/>
            <a:r>
              <a:rPr lang="zh-CN" altLang="en-US" b="0" i="0" dirty="0">
                <a:effectLst/>
                <a:latin typeface="Courier New" panose="02070309020205020404" pitchFamily="49" charset="0"/>
              </a:rPr>
              <a:t>时序差分</a:t>
            </a:r>
            <a:r>
              <a:rPr lang="zh-CN" altLang="en-US" dirty="0">
                <a:latin typeface="Courier New" panose="02070309020205020404" pitchFamily="49" charset="0"/>
              </a:rPr>
              <a:t>算法：</a:t>
            </a:r>
            <a:r>
              <a:rPr lang="zh-CN" altLang="en-US" b="0" i="0" dirty="0">
                <a:effectLst/>
                <a:latin typeface="Courier New" panose="02070309020205020404" pitchFamily="49" charset="0"/>
              </a:rPr>
              <a:t>用当前获得的奖励加上下一个状态的价值估计来作为在当前状态会获得的回报：</a:t>
            </a:r>
            <a:endParaRPr lang="en-US" altLang="zh-CN" b="0" i="0" dirty="0">
              <a:effectLst/>
              <a:latin typeface="Courier New" panose="02070309020205020404" pitchFamily="49" charset="0"/>
            </a:endParaRPr>
          </a:p>
          <a:p>
            <a:pPr lvl="1"/>
            <a:endParaRPr lang="en-US" altLang="zh-CN" dirty="0">
              <a:latin typeface="Courier New" panose="02070309020205020404" pitchFamily="49" charset="0"/>
            </a:endParaRPr>
          </a:p>
          <a:p>
            <a:pPr lvl="1"/>
            <a:endParaRPr lang="en-US" altLang="zh-CN" dirty="0">
              <a:latin typeface="Courier New" panose="02070309020205020404" pitchFamily="49" charset="0"/>
            </a:endParaRPr>
          </a:p>
          <a:p>
            <a:pPr lvl="1"/>
            <a:r>
              <a:rPr lang="en-US" altLang="zh-CN" b="0" i="0" dirty="0">
                <a:effectLst/>
                <a:latin typeface="Times New Roman" panose="02020603050405020304" pitchFamily="18" charset="0"/>
              </a:rPr>
              <a:t>Q-learning </a:t>
            </a:r>
            <a:r>
              <a:rPr lang="zh-CN" altLang="en-US" b="0" i="0" dirty="0">
                <a:effectLst/>
                <a:latin typeface="Courier New" panose="02070309020205020404" pitchFamily="49" charset="0"/>
              </a:rPr>
              <a:t>是一种非常著名的基于时序差分算法的强化学习算法</a:t>
            </a:r>
            <a:r>
              <a:rPr lang="en-US" altLang="zh-CN" b="0" i="0" dirty="0">
                <a:effectLst/>
                <a:latin typeface="Courier New" panose="02070309020205020404" pitchFamily="49" charset="0"/>
              </a:rPr>
              <a:t>:</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5</a:t>
            </a:fld>
            <a:endParaRPr lang="zh-CN" altLang="en-US"/>
          </a:p>
        </p:txBody>
      </p:sp>
      <p:pic>
        <p:nvPicPr>
          <p:cNvPr id="6" name="图片 5">
            <a:extLst>
              <a:ext uri="{FF2B5EF4-FFF2-40B4-BE49-F238E27FC236}">
                <a16:creationId xmlns:a16="http://schemas.microsoft.com/office/drawing/2014/main" id="{2AD07241-5B73-C62E-5048-FADAA3923821}"/>
              </a:ext>
            </a:extLst>
          </p:cNvPr>
          <p:cNvPicPr>
            <a:picLocks noChangeAspect="1"/>
          </p:cNvPicPr>
          <p:nvPr/>
        </p:nvPicPr>
        <p:blipFill>
          <a:blip r:embed="rId2"/>
          <a:stretch>
            <a:fillRect/>
          </a:stretch>
        </p:blipFill>
        <p:spPr>
          <a:xfrm>
            <a:off x="3553522" y="3530726"/>
            <a:ext cx="4363059" cy="590632"/>
          </a:xfrm>
          <a:prstGeom prst="rect">
            <a:avLst/>
          </a:prstGeom>
        </p:spPr>
      </p:pic>
      <p:pic>
        <p:nvPicPr>
          <p:cNvPr id="9" name="图片 8">
            <a:extLst>
              <a:ext uri="{FF2B5EF4-FFF2-40B4-BE49-F238E27FC236}">
                <a16:creationId xmlns:a16="http://schemas.microsoft.com/office/drawing/2014/main" id="{0A4B254F-B6CC-B68F-A07E-D87DDE7273F9}"/>
              </a:ext>
            </a:extLst>
          </p:cNvPr>
          <p:cNvPicPr>
            <a:picLocks noChangeAspect="1"/>
          </p:cNvPicPr>
          <p:nvPr/>
        </p:nvPicPr>
        <p:blipFill>
          <a:blip r:embed="rId3"/>
          <a:stretch>
            <a:fillRect/>
          </a:stretch>
        </p:blipFill>
        <p:spPr>
          <a:xfrm>
            <a:off x="3083916" y="4742985"/>
            <a:ext cx="6144482" cy="562053"/>
          </a:xfrm>
          <a:prstGeom prst="rect">
            <a:avLst/>
          </a:prstGeom>
        </p:spPr>
      </p:pic>
    </p:spTree>
    <p:extLst>
      <p:ext uri="{BB962C8B-B14F-4D97-AF65-F5344CB8AC3E}">
        <p14:creationId xmlns:p14="http://schemas.microsoft.com/office/powerpoint/2010/main" val="206924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实验原理</a:t>
            </a:r>
          </a:p>
        </p:txBody>
      </p:sp>
      <p:sp>
        <p:nvSpPr>
          <p:cNvPr id="3" name="内容占位符 2"/>
          <p:cNvSpPr>
            <a:spLocks noGrp="1"/>
          </p:cNvSpPr>
          <p:nvPr>
            <p:ph idx="1"/>
          </p:nvPr>
        </p:nvSpPr>
        <p:spPr/>
        <p:txBody>
          <a:bodyPr/>
          <a:lstStyle/>
          <a:p>
            <a:r>
              <a:rPr lang="zh-CN" altLang="en-US" b="0" i="0" dirty="0">
                <a:effectLst/>
                <a:latin typeface="Courier New" panose="02070309020205020404" pitchFamily="49" charset="0"/>
              </a:rPr>
              <a:t>时序差分算法与 </a:t>
            </a:r>
            <a:r>
              <a:rPr lang="en-US" altLang="zh-CN" b="0" i="0" dirty="0">
                <a:effectLst/>
                <a:latin typeface="Times New Roman" panose="02020603050405020304" pitchFamily="18" charset="0"/>
              </a:rPr>
              <a:t>Q-learning</a:t>
            </a:r>
          </a:p>
          <a:p>
            <a:pPr lvl="1"/>
            <a:r>
              <a:rPr lang="en-US" altLang="zh-CN" dirty="0">
                <a:latin typeface="Times New Roman" panose="02020603050405020304" pitchFamily="18" charset="0"/>
              </a:rPr>
              <a:t>Q-learning</a:t>
            </a:r>
            <a:r>
              <a:rPr lang="zh-CN" altLang="en-US" dirty="0">
                <a:latin typeface="Times New Roman" panose="02020603050405020304" pitchFamily="18" charset="0"/>
              </a:rPr>
              <a:t>算法流程：</a:t>
            </a:r>
            <a:endParaRPr lang="en-US" altLang="zh-CN" b="0" i="0" dirty="0">
              <a:effectLst/>
              <a:latin typeface="Times New Roman" panose="02020603050405020304" pitchFamily="18" charset="0"/>
            </a:endParaRPr>
          </a:p>
          <a:p>
            <a:pPr lvl="1"/>
            <a:endParaRPr lang="en-US" altLang="zh-CN" b="0" i="0" dirty="0">
              <a:effectLst/>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7C45CD9-0508-4D1E-923D-4DFDAA610D19}" type="slidenum">
              <a:rPr lang="zh-CN" altLang="en-US" smtClean="0"/>
              <a:t>6</a:t>
            </a:fld>
            <a:endParaRPr lang="zh-CN" altLang="en-US"/>
          </a:p>
        </p:txBody>
      </p:sp>
      <p:pic>
        <p:nvPicPr>
          <p:cNvPr id="7" name="图片 6">
            <a:extLst>
              <a:ext uri="{FF2B5EF4-FFF2-40B4-BE49-F238E27FC236}">
                <a16:creationId xmlns:a16="http://schemas.microsoft.com/office/drawing/2014/main" id="{8357AEC8-3EC7-5D23-C7EA-55D758EDCAAD}"/>
              </a:ext>
            </a:extLst>
          </p:cNvPr>
          <p:cNvPicPr>
            <a:picLocks noChangeAspect="1"/>
          </p:cNvPicPr>
          <p:nvPr/>
        </p:nvPicPr>
        <p:blipFill>
          <a:blip r:embed="rId2"/>
          <a:stretch>
            <a:fillRect/>
          </a:stretch>
        </p:blipFill>
        <p:spPr>
          <a:xfrm>
            <a:off x="3636699" y="2459013"/>
            <a:ext cx="4686954" cy="2734057"/>
          </a:xfrm>
          <a:prstGeom prst="rect">
            <a:avLst/>
          </a:prstGeom>
        </p:spPr>
      </p:pic>
    </p:spTree>
    <p:extLst>
      <p:ext uri="{BB962C8B-B14F-4D97-AF65-F5344CB8AC3E}">
        <p14:creationId xmlns:p14="http://schemas.microsoft.com/office/powerpoint/2010/main" val="256104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实验原理</a:t>
            </a:r>
          </a:p>
        </p:txBody>
      </p:sp>
      <p:sp>
        <p:nvSpPr>
          <p:cNvPr id="3" name="内容占位符 2"/>
          <p:cNvSpPr>
            <a:spLocks noGrp="1"/>
          </p:cNvSpPr>
          <p:nvPr>
            <p:ph idx="1"/>
          </p:nvPr>
        </p:nvSpPr>
        <p:spPr/>
        <p:txBody>
          <a:bodyPr/>
          <a:lstStyle/>
          <a:p>
            <a:r>
              <a:rPr lang="zh-CN" altLang="en-US" b="0" i="0" dirty="0">
                <a:effectLst/>
                <a:latin typeface="Courier New" panose="02070309020205020404" pitchFamily="49" charset="0"/>
              </a:rPr>
              <a:t>深度</a:t>
            </a:r>
            <a:r>
              <a:rPr lang="en-US" altLang="zh-CN" dirty="0">
                <a:latin typeface="Times New Roman" panose="02020603050405020304" pitchFamily="18" charset="0"/>
              </a:rPr>
              <a:t>Q</a:t>
            </a:r>
            <a:r>
              <a:rPr lang="zh-CN" altLang="en-US" dirty="0">
                <a:latin typeface="Times New Roman" panose="02020603050405020304" pitchFamily="18" charset="0"/>
              </a:rPr>
              <a:t>网络（</a:t>
            </a:r>
            <a:r>
              <a:rPr lang="en-US" altLang="zh-CN" dirty="0">
                <a:latin typeface="Times New Roman" panose="02020603050405020304" pitchFamily="18" charset="0"/>
              </a:rPr>
              <a:t>DQN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r>
              <a:rPr lang="zh-CN" altLang="en-US" b="0" i="0" dirty="0">
                <a:effectLst/>
                <a:latin typeface="Courier New" panose="02070309020205020404" pitchFamily="49" charset="0"/>
              </a:rPr>
              <a:t>因为传统的表格表示法受限于状态和动作数量，所以 </a:t>
            </a:r>
            <a:r>
              <a:rPr lang="en-US" altLang="zh-CN" b="0" i="0" dirty="0">
                <a:effectLst/>
                <a:latin typeface="Times New Roman" panose="02020603050405020304" pitchFamily="18" charset="0"/>
              </a:rPr>
              <a:t>Q-learning </a:t>
            </a:r>
            <a:r>
              <a:rPr lang="zh-CN" altLang="en-US" b="0" i="0" dirty="0">
                <a:effectLst/>
                <a:latin typeface="Courier New" panose="02070309020205020404" pitchFamily="49" charset="0"/>
              </a:rPr>
              <a:t>算法基本只能应用在状态和动作都是离散的、并且空间都比较小的环境。</a:t>
            </a:r>
            <a:endParaRPr lang="en-US" altLang="zh-CN" b="0" i="0" dirty="0">
              <a:effectLst/>
              <a:latin typeface="Courier New" panose="02070309020205020404" pitchFamily="49" charset="0"/>
            </a:endParaRPr>
          </a:p>
          <a:p>
            <a:pPr lvl="1"/>
            <a:r>
              <a:rPr lang="en-US" altLang="zh-CN" b="0" i="0" dirty="0">
                <a:effectLst/>
                <a:latin typeface="Times New Roman" panose="02020603050405020304" pitchFamily="18" charset="0"/>
              </a:rPr>
              <a:t>DQN</a:t>
            </a:r>
            <a:r>
              <a:rPr lang="zh-CN" altLang="en-US" b="0" i="0" dirty="0">
                <a:effectLst/>
                <a:latin typeface="Times New Roman" panose="02020603050405020304" pitchFamily="18" charset="0"/>
              </a:rPr>
              <a:t> </a:t>
            </a:r>
            <a:r>
              <a:rPr lang="zh-CN" altLang="en-US" b="0" i="0" dirty="0">
                <a:effectLst/>
                <a:latin typeface="Courier New" panose="02070309020205020404" pitchFamily="49" charset="0"/>
              </a:rPr>
              <a:t>用神经网络来逼近 </a:t>
            </a:r>
            <a:r>
              <a:rPr lang="en-US" altLang="zh-CN" b="0" i="0" dirty="0">
                <a:effectLst/>
                <a:latin typeface="Times New Roman" panose="02020603050405020304" pitchFamily="18" charset="0"/>
              </a:rPr>
              <a:t>Q </a:t>
            </a:r>
            <a:r>
              <a:rPr lang="zh-CN" altLang="en-US" b="0" i="0" dirty="0">
                <a:effectLst/>
                <a:latin typeface="Courier New" panose="02070309020205020404" pitchFamily="49" charset="0"/>
              </a:rPr>
              <a:t>函数。网络的输入维度是状态空间大小，网络的输出维度是动作空间大小。</a:t>
            </a:r>
            <a:endParaRPr lang="en-US" altLang="zh-CN" b="0" i="0" dirty="0">
              <a:effectLst/>
              <a:latin typeface="Courier New" panose="02070309020205020404" pitchFamily="49" charset="0"/>
            </a:endParaRPr>
          </a:p>
          <a:p>
            <a:pPr lvl="1"/>
            <a:r>
              <a:rPr lang="en-US" altLang="zh-CN" b="0" i="0" dirty="0">
                <a:effectLst/>
                <a:latin typeface="Times New Roman" panose="02020603050405020304" pitchFamily="18" charset="0"/>
              </a:rPr>
              <a:t>DQN</a:t>
            </a:r>
            <a:r>
              <a:rPr lang="zh-CN" altLang="en-US" b="0" i="0" dirty="0">
                <a:effectLst/>
                <a:latin typeface="Courier New" panose="02070309020205020404" pitchFamily="49" charset="0"/>
              </a:rPr>
              <a:t>引入了以下关键技术：</a:t>
            </a:r>
            <a:endParaRPr lang="en-US" altLang="zh-CN" b="0" i="0" dirty="0">
              <a:effectLst/>
              <a:latin typeface="Courier New" panose="02070309020205020404" pitchFamily="49" charset="0"/>
            </a:endParaRPr>
          </a:p>
          <a:p>
            <a:pPr lvl="2"/>
            <a:r>
              <a:rPr lang="zh-CN" altLang="en-US" b="0" i="0" dirty="0">
                <a:effectLst/>
                <a:latin typeface="Courier New" panose="02070309020205020404" pitchFamily="49" charset="0"/>
              </a:rPr>
              <a:t>经验回放（</a:t>
            </a:r>
            <a:r>
              <a:rPr lang="en-US" altLang="zh-CN" b="0" i="0" dirty="0">
                <a:effectLst/>
                <a:latin typeface="Times New Roman" panose="02020603050405020304" pitchFamily="18" charset="0"/>
              </a:rPr>
              <a:t>Experience Replay</a:t>
            </a:r>
            <a:r>
              <a:rPr lang="zh-CN" altLang="en-US" b="0" i="0" dirty="0">
                <a:effectLst/>
                <a:latin typeface="Courier New" panose="02070309020205020404" pitchFamily="49" charset="0"/>
              </a:rPr>
              <a:t>）：将 </a:t>
            </a:r>
            <a:r>
              <a:rPr lang="en-US" altLang="zh-CN" b="0" i="0" dirty="0">
                <a:effectLst/>
                <a:latin typeface="Times New Roman" panose="02020603050405020304" pitchFamily="18" charset="0"/>
              </a:rPr>
              <a:t>agent </a:t>
            </a:r>
            <a:r>
              <a:rPr lang="zh-CN" altLang="en-US" b="0" i="0" dirty="0">
                <a:effectLst/>
                <a:latin typeface="Courier New" panose="02070309020205020404" pitchFamily="49" charset="0"/>
              </a:rPr>
              <a:t>与环境交互的数据存储在缓冲区中，并在训练时随机抽取小批量样本，降低数据间相关性，改善训练稳定性。</a:t>
            </a:r>
            <a:endParaRPr lang="en-US" altLang="zh-CN" b="0" i="0" dirty="0">
              <a:effectLst/>
              <a:latin typeface="Courier New" panose="02070309020205020404" pitchFamily="49" charset="0"/>
            </a:endParaRPr>
          </a:p>
          <a:p>
            <a:pPr lvl="2"/>
            <a:r>
              <a:rPr lang="zh-CN" altLang="en-US" b="0" i="0" dirty="0">
                <a:effectLst/>
                <a:latin typeface="Courier New" panose="02070309020205020404" pitchFamily="49" charset="0"/>
              </a:rPr>
              <a:t>目标网络（</a:t>
            </a:r>
            <a:r>
              <a:rPr lang="en-US" altLang="zh-CN" b="0" i="0" dirty="0">
                <a:effectLst/>
                <a:latin typeface="Times New Roman" panose="02020603050405020304" pitchFamily="18" charset="0"/>
              </a:rPr>
              <a:t>Target Network</a:t>
            </a:r>
            <a:r>
              <a:rPr lang="zh-CN" altLang="en-US" b="0" i="0" dirty="0">
                <a:effectLst/>
                <a:latin typeface="Courier New" panose="02070309020205020404" pitchFamily="49" charset="0"/>
              </a:rPr>
              <a:t>）：设置与主网络结构相同但参数更新频率较低的目标网</a:t>
            </a:r>
            <a:br>
              <a:rPr lang="zh-CN" altLang="en-US" dirty="0"/>
            </a:br>
            <a:r>
              <a:rPr lang="zh-CN" altLang="en-US" b="0" i="0" dirty="0">
                <a:effectLst/>
                <a:latin typeface="Courier New" panose="02070309020205020404" pitchFamily="49" charset="0"/>
              </a:rPr>
              <a:t>络，以减少训练过程中的震荡和不稳定性。</a:t>
            </a:r>
            <a:endParaRPr lang="en-US" altLang="zh-CN" b="0" i="0" dirty="0">
              <a:effectLst/>
              <a:latin typeface="Courier New" panose="02070309020205020404" pitchFamily="49" charset="0"/>
            </a:endParaRPr>
          </a:p>
          <a:p>
            <a:pPr lvl="2"/>
            <a:r>
              <a:rPr lang="en-US" altLang="zh-CN" b="0" i="0" dirty="0">
                <a:effectLst/>
                <a:latin typeface="Times New Roman" panose="02020603050405020304" pitchFamily="18" charset="0"/>
              </a:rPr>
              <a:t>ε-</a:t>
            </a:r>
            <a:r>
              <a:rPr lang="zh-CN" altLang="en-US" b="0" i="0" dirty="0">
                <a:effectLst/>
                <a:latin typeface="Courier New" panose="02070309020205020404" pitchFamily="49" charset="0"/>
              </a:rPr>
              <a:t>贪婪策略（</a:t>
            </a:r>
            <a:r>
              <a:rPr lang="en-US" altLang="zh-CN" b="0" i="0" dirty="0">
                <a:effectLst/>
                <a:latin typeface="Times New Roman" panose="02020603050405020304" pitchFamily="18" charset="0"/>
              </a:rPr>
              <a:t>Epsilon Greedy</a:t>
            </a:r>
            <a:r>
              <a:rPr lang="zh-CN" altLang="en-US" b="0" i="0" dirty="0">
                <a:effectLst/>
                <a:latin typeface="Courier New" panose="02070309020205020404" pitchFamily="49" charset="0"/>
              </a:rPr>
              <a:t>）：通过</a:t>
            </a:r>
            <a:r>
              <a:rPr lang="en-US" altLang="zh-CN" b="0" i="0" dirty="0">
                <a:effectLst/>
                <a:latin typeface="Times New Roman" panose="02020603050405020304" pitchFamily="18" charset="0"/>
              </a:rPr>
              <a:t>ε-</a:t>
            </a:r>
            <a:r>
              <a:rPr lang="zh-CN" altLang="en-US" b="0" i="0" dirty="0">
                <a:effectLst/>
                <a:latin typeface="Courier New" panose="02070309020205020404" pitchFamily="49" charset="0"/>
              </a:rPr>
              <a:t>贪婪策略保证策略以一定的概率采取随机动作，保证了探索与利用的平衡。</a:t>
            </a:r>
            <a:br>
              <a:rPr lang="zh-CN" altLang="en-US" dirty="0"/>
            </a:br>
            <a:endParaRPr lang="en-US" altLang="zh-CN" b="0" i="0" dirty="0">
              <a:effectLst/>
              <a:latin typeface="Times New Roman" panose="02020603050405020304" pitchFamily="18" charset="0"/>
            </a:endParaRPr>
          </a:p>
          <a:p>
            <a:pPr lvl="1"/>
            <a:endParaRPr lang="en-US" altLang="zh-CN" b="0" i="0" dirty="0">
              <a:effectLst/>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7C45CD9-0508-4D1E-923D-4DFDAA610D19}" type="slidenum">
              <a:rPr lang="zh-CN" altLang="en-US" smtClean="0"/>
              <a:t>7</a:t>
            </a:fld>
            <a:endParaRPr lang="zh-CN" altLang="en-US"/>
          </a:p>
        </p:txBody>
      </p:sp>
    </p:spTree>
    <p:extLst>
      <p:ext uri="{BB962C8B-B14F-4D97-AF65-F5344CB8AC3E}">
        <p14:creationId xmlns:p14="http://schemas.microsoft.com/office/powerpoint/2010/main" val="92457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实验原理</a:t>
            </a:r>
          </a:p>
        </p:txBody>
      </p:sp>
      <p:sp>
        <p:nvSpPr>
          <p:cNvPr id="3" name="内容占位符 2"/>
          <p:cNvSpPr>
            <a:spLocks noGrp="1"/>
          </p:cNvSpPr>
          <p:nvPr>
            <p:ph idx="1"/>
          </p:nvPr>
        </p:nvSpPr>
        <p:spPr/>
        <p:txBody>
          <a:bodyPr/>
          <a:lstStyle/>
          <a:p>
            <a:r>
              <a:rPr lang="zh-CN" altLang="en-US" b="0" i="0" dirty="0">
                <a:effectLst/>
                <a:latin typeface="Courier New" panose="02070309020205020404" pitchFamily="49" charset="0"/>
              </a:rPr>
              <a:t>深度</a:t>
            </a:r>
            <a:r>
              <a:rPr lang="en-US" altLang="zh-CN" dirty="0">
                <a:latin typeface="Times New Roman" panose="02020603050405020304" pitchFamily="18" charset="0"/>
              </a:rPr>
              <a:t>Q</a:t>
            </a:r>
            <a:r>
              <a:rPr lang="zh-CN" altLang="en-US" dirty="0">
                <a:latin typeface="Times New Roman" panose="02020603050405020304" pitchFamily="18" charset="0"/>
              </a:rPr>
              <a:t>网络（</a:t>
            </a:r>
            <a:r>
              <a:rPr lang="en-US" altLang="zh-CN" dirty="0">
                <a:latin typeface="Times New Roman" panose="02020603050405020304" pitchFamily="18" charset="0"/>
              </a:rPr>
              <a:t>DQN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r>
              <a:rPr lang="zh-CN" altLang="en-US" dirty="0">
                <a:latin typeface="Courier New" panose="02070309020205020404" pitchFamily="49" charset="0"/>
              </a:rPr>
              <a:t>算法流程：</a:t>
            </a:r>
            <a:br>
              <a:rPr lang="zh-CN" altLang="en-US" dirty="0"/>
            </a:br>
            <a:endParaRPr lang="en-US" altLang="zh-CN" b="0" i="0" dirty="0">
              <a:effectLst/>
              <a:latin typeface="Times New Roman" panose="02020603050405020304" pitchFamily="18" charset="0"/>
            </a:endParaRPr>
          </a:p>
          <a:p>
            <a:pPr lvl="1"/>
            <a:endParaRPr lang="en-US" altLang="zh-CN" b="0" i="0" dirty="0">
              <a:effectLst/>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7C45CD9-0508-4D1E-923D-4DFDAA610D19}" type="slidenum">
              <a:rPr lang="zh-CN" altLang="en-US" smtClean="0"/>
              <a:t>8</a:t>
            </a:fld>
            <a:endParaRPr lang="zh-CN" altLang="en-US"/>
          </a:p>
        </p:txBody>
      </p:sp>
      <p:pic>
        <p:nvPicPr>
          <p:cNvPr id="6" name="图片 5">
            <a:extLst>
              <a:ext uri="{FF2B5EF4-FFF2-40B4-BE49-F238E27FC236}">
                <a16:creationId xmlns:a16="http://schemas.microsoft.com/office/drawing/2014/main" id="{BC8D30E7-9C45-79AA-D44F-078EAEC72CD8}"/>
              </a:ext>
            </a:extLst>
          </p:cNvPr>
          <p:cNvPicPr>
            <a:picLocks noChangeAspect="1"/>
          </p:cNvPicPr>
          <p:nvPr/>
        </p:nvPicPr>
        <p:blipFill>
          <a:blip r:embed="rId2"/>
          <a:stretch>
            <a:fillRect/>
          </a:stretch>
        </p:blipFill>
        <p:spPr>
          <a:xfrm>
            <a:off x="3517733" y="2261077"/>
            <a:ext cx="4574140" cy="3345972"/>
          </a:xfrm>
          <a:prstGeom prst="rect">
            <a:avLst/>
          </a:prstGeom>
        </p:spPr>
      </p:pic>
    </p:spTree>
    <p:extLst>
      <p:ext uri="{BB962C8B-B14F-4D97-AF65-F5344CB8AC3E}">
        <p14:creationId xmlns:p14="http://schemas.microsoft.com/office/powerpoint/2010/main" val="423757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游戏环境说明</a:t>
            </a:r>
          </a:p>
        </p:txBody>
      </p:sp>
      <p:sp>
        <p:nvSpPr>
          <p:cNvPr id="3" name="内容占位符 2"/>
          <p:cNvSpPr>
            <a:spLocks noGrp="1"/>
          </p:cNvSpPr>
          <p:nvPr>
            <p:ph idx="1"/>
          </p:nvPr>
        </p:nvSpPr>
        <p:spPr/>
        <p:txBody>
          <a:bodyPr/>
          <a:lstStyle/>
          <a:p>
            <a:r>
              <a:rPr lang="en-US" altLang="zh-CN" b="0" i="0" dirty="0" err="1">
                <a:effectLst/>
                <a:latin typeface="Arial" panose="020B0604020202020204" pitchFamily="34" charset="0"/>
              </a:rPr>
              <a:t>Acrobot</a:t>
            </a:r>
            <a:endParaRPr lang="en-US" altLang="zh-CN" b="0" i="0" dirty="0">
              <a:effectLst/>
              <a:latin typeface="Arial" panose="020B0604020202020204" pitchFamily="34" charset="0"/>
            </a:endParaRPr>
          </a:p>
          <a:p>
            <a:pPr lvl="1"/>
            <a:r>
              <a:rPr lang="en-US" altLang="zh-CN" b="0" i="0" dirty="0" err="1">
                <a:effectLst/>
                <a:latin typeface="Times New Roman" panose="02020603050405020304" pitchFamily="18" charset="0"/>
              </a:rPr>
              <a:t>Acrobot</a:t>
            </a:r>
            <a:r>
              <a:rPr lang="en-US" altLang="zh-CN" b="0" i="0" dirty="0">
                <a:effectLst/>
                <a:latin typeface="Times New Roman" panose="02020603050405020304" pitchFamily="18" charset="0"/>
              </a:rPr>
              <a:t> </a:t>
            </a:r>
            <a:r>
              <a:rPr lang="zh-CN" altLang="en-US" b="0" i="0" dirty="0">
                <a:effectLst/>
                <a:latin typeface="Courier New" panose="02070309020205020404" pitchFamily="49" charset="0"/>
              </a:rPr>
              <a:t>环境中两根线性杆件连接形成链状结构，其中一端固定，两根杆件之间的关节为驱动关节。</a:t>
            </a:r>
            <a:endParaRPr lang="en-US" altLang="zh-CN" b="0" i="0" dirty="0">
              <a:effectLst/>
              <a:latin typeface="Courier New" panose="02070309020205020404" pitchFamily="49" charset="0"/>
            </a:endParaRPr>
          </a:p>
          <a:p>
            <a:pPr lvl="1"/>
            <a:r>
              <a:rPr lang="zh-CN" altLang="en-US" b="0" i="0" dirty="0">
                <a:effectLst/>
                <a:latin typeface="Courier New" panose="02070309020205020404" pitchFamily="49" charset="0"/>
              </a:rPr>
              <a:t>目标是通过对驱动关节施加扭矩，使得从初始下垂状态开始的线性链的自由端摆动到超过给定高度。</a:t>
            </a:r>
            <a:br>
              <a:rPr lang="zh-CN" altLang="en-US" dirty="0"/>
            </a:br>
            <a:endParaRPr lang="en-US" altLang="zh-CN" b="0" i="0" dirty="0">
              <a:effectLst/>
              <a:latin typeface="Times New Roman" panose="02020603050405020304" pitchFamily="18" charset="0"/>
            </a:endParaRPr>
          </a:p>
          <a:p>
            <a:pPr lvl="1"/>
            <a:endParaRPr lang="en-US" altLang="zh-CN" b="0" i="0" dirty="0">
              <a:effectLst/>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27C45CD9-0508-4D1E-923D-4DFDAA610D19}" type="slidenum">
              <a:rPr lang="zh-CN" altLang="en-US" smtClean="0"/>
              <a:t>9</a:t>
            </a:fld>
            <a:endParaRPr lang="zh-CN" altLang="en-US"/>
          </a:p>
        </p:txBody>
      </p:sp>
      <p:pic>
        <p:nvPicPr>
          <p:cNvPr id="6" name="图片 5">
            <a:extLst>
              <a:ext uri="{FF2B5EF4-FFF2-40B4-BE49-F238E27FC236}">
                <a16:creationId xmlns:a16="http://schemas.microsoft.com/office/drawing/2014/main" id="{1322E738-DFE7-146D-32F0-9BE2EB6EA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8650" y="3337560"/>
            <a:ext cx="2717800" cy="2717800"/>
          </a:xfrm>
          <a:prstGeom prst="rect">
            <a:avLst/>
          </a:prstGeom>
        </p:spPr>
      </p:pic>
    </p:spTree>
    <p:extLst>
      <p:ext uri="{BB962C8B-B14F-4D97-AF65-F5344CB8AC3E}">
        <p14:creationId xmlns:p14="http://schemas.microsoft.com/office/powerpoint/2010/main" val="2634889771"/>
      </p:ext>
    </p:extLst>
  </p:cSld>
  <p:clrMapOvr>
    <a:masterClrMapping/>
  </p:clrMapOvr>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833</Words>
  <Application>Microsoft Office PowerPoint</Application>
  <PresentationFormat>宽屏</PresentationFormat>
  <Paragraphs>88</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Arial</vt:lpstr>
      <vt:lpstr>Candara</vt:lpstr>
      <vt:lpstr>Courier New</vt:lpstr>
      <vt:lpstr>Times New Roman</vt:lpstr>
      <vt:lpstr>Wingdings</vt:lpstr>
      <vt:lpstr>Office 主题​​</vt:lpstr>
      <vt:lpstr>综合实验： 基于强化学习的游戏决策实验</vt:lpstr>
      <vt:lpstr>实验目的</vt:lpstr>
      <vt:lpstr>实验原理</vt:lpstr>
      <vt:lpstr>实验原理</vt:lpstr>
      <vt:lpstr>实验原理</vt:lpstr>
      <vt:lpstr>实验原理</vt:lpstr>
      <vt:lpstr>实验原理</vt:lpstr>
      <vt:lpstr>实验原理</vt:lpstr>
      <vt:lpstr>游戏环境说明</vt:lpstr>
      <vt:lpstr>游戏环境说明</vt:lpstr>
      <vt:lpstr>游戏环境说明</vt:lpstr>
      <vt:lpstr>实验步骤</vt:lpstr>
      <vt:lpstr>实验步骤</vt:lpstr>
      <vt:lpstr>实验步骤</vt:lpstr>
      <vt:lpstr>实验要求与评分细则</vt:lpstr>
      <vt:lpstr>实验要求与评分细则</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浩涵 耿</cp:lastModifiedBy>
  <cp:revision>89</cp:revision>
  <dcterms:created xsi:type="dcterms:W3CDTF">2019-08-12T09:30:56Z</dcterms:created>
  <dcterms:modified xsi:type="dcterms:W3CDTF">2025-05-09T10:25:29Z</dcterms:modified>
</cp:coreProperties>
</file>