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2"/>
  </p:notesMasterIdLst>
  <p:handoutMasterIdLst>
    <p:handoutMasterId r:id="rId13"/>
  </p:handoutMasterIdLst>
  <p:sldIdLst>
    <p:sldId id="256" r:id="rId2"/>
    <p:sldId id="259" r:id="rId3"/>
    <p:sldId id="260" r:id="rId4"/>
    <p:sldId id="261" r:id="rId5"/>
    <p:sldId id="262" r:id="rId6"/>
    <p:sldId id="263" r:id="rId7"/>
    <p:sldId id="264" r:id="rId8"/>
    <p:sldId id="265" r:id="rId9"/>
    <p:sldId id="266" r:id="rId10"/>
    <p:sldId id="267" r:id="rId11"/>
  </p:sldIdLst>
  <p:sldSz cx="9144000" cy="5148263"/>
  <p:notesSz cx="10234613" cy="7099300"/>
  <p:defaultTextStyle>
    <a:defPPr>
      <a:defRPr lang="zh-CN"/>
    </a:defPPr>
    <a:lvl1pPr algn="l" rtl="0" fontAlgn="base">
      <a:spcBef>
        <a:spcPct val="0"/>
      </a:spcBef>
      <a:spcAft>
        <a:spcPct val="0"/>
      </a:spcAft>
      <a:defRPr sz="1200" b="1" kern="1200">
        <a:solidFill>
          <a:schemeClr val="tx1"/>
        </a:solidFill>
        <a:latin typeface="Times New Roman" panose="02020603050405020304" pitchFamily="18" charset="0"/>
        <a:ea typeface="黑体" panose="02010609060101010101" pitchFamily="49" charset="-122"/>
        <a:cs typeface="+mn-cs"/>
      </a:defRPr>
    </a:lvl1pPr>
    <a:lvl2pPr marL="457200" algn="l" rtl="0" fontAlgn="base">
      <a:spcBef>
        <a:spcPct val="0"/>
      </a:spcBef>
      <a:spcAft>
        <a:spcPct val="0"/>
      </a:spcAft>
      <a:defRPr sz="1200" b="1" kern="1200">
        <a:solidFill>
          <a:schemeClr val="tx1"/>
        </a:solidFill>
        <a:latin typeface="Times New Roman" panose="02020603050405020304" pitchFamily="18" charset="0"/>
        <a:ea typeface="黑体" panose="02010609060101010101" pitchFamily="49" charset="-122"/>
        <a:cs typeface="+mn-cs"/>
      </a:defRPr>
    </a:lvl2pPr>
    <a:lvl3pPr marL="914400" algn="l" rtl="0" fontAlgn="base">
      <a:spcBef>
        <a:spcPct val="0"/>
      </a:spcBef>
      <a:spcAft>
        <a:spcPct val="0"/>
      </a:spcAft>
      <a:defRPr sz="1200" b="1" kern="1200">
        <a:solidFill>
          <a:schemeClr val="tx1"/>
        </a:solidFill>
        <a:latin typeface="Times New Roman" panose="02020603050405020304" pitchFamily="18" charset="0"/>
        <a:ea typeface="黑体" panose="02010609060101010101" pitchFamily="49" charset="-122"/>
        <a:cs typeface="+mn-cs"/>
      </a:defRPr>
    </a:lvl3pPr>
    <a:lvl4pPr marL="1371600" algn="l" rtl="0" fontAlgn="base">
      <a:spcBef>
        <a:spcPct val="0"/>
      </a:spcBef>
      <a:spcAft>
        <a:spcPct val="0"/>
      </a:spcAft>
      <a:defRPr sz="1200" b="1" kern="1200">
        <a:solidFill>
          <a:schemeClr val="tx1"/>
        </a:solidFill>
        <a:latin typeface="Times New Roman" panose="02020603050405020304" pitchFamily="18" charset="0"/>
        <a:ea typeface="黑体" panose="02010609060101010101" pitchFamily="49" charset="-122"/>
        <a:cs typeface="+mn-cs"/>
      </a:defRPr>
    </a:lvl4pPr>
    <a:lvl5pPr marL="1828800" algn="l" rtl="0" fontAlgn="base">
      <a:spcBef>
        <a:spcPct val="0"/>
      </a:spcBef>
      <a:spcAft>
        <a:spcPct val="0"/>
      </a:spcAft>
      <a:defRPr sz="1200" b="1" kern="1200">
        <a:solidFill>
          <a:schemeClr val="tx1"/>
        </a:solidFill>
        <a:latin typeface="Times New Roman" panose="02020603050405020304" pitchFamily="18" charset="0"/>
        <a:ea typeface="黑体" panose="02010609060101010101" pitchFamily="49" charset="-122"/>
        <a:cs typeface="+mn-cs"/>
      </a:defRPr>
    </a:lvl5pPr>
    <a:lvl6pPr marL="2286000" algn="l" defTabSz="914400" rtl="0" eaLnBrk="1" latinLnBrk="0" hangingPunct="1">
      <a:defRPr sz="1200" b="1" kern="1200">
        <a:solidFill>
          <a:schemeClr val="tx1"/>
        </a:solidFill>
        <a:latin typeface="Times New Roman" panose="02020603050405020304" pitchFamily="18" charset="0"/>
        <a:ea typeface="黑体" panose="02010609060101010101" pitchFamily="49" charset="-122"/>
        <a:cs typeface="+mn-cs"/>
      </a:defRPr>
    </a:lvl6pPr>
    <a:lvl7pPr marL="2743200" algn="l" defTabSz="914400" rtl="0" eaLnBrk="1" latinLnBrk="0" hangingPunct="1">
      <a:defRPr sz="1200" b="1" kern="1200">
        <a:solidFill>
          <a:schemeClr val="tx1"/>
        </a:solidFill>
        <a:latin typeface="Times New Roman" panose="02020603050405020304" pitchFamily="18" charset="0"/>
        <a:ea typeface="黑体" panose="02010609060101010101" pitchFamily="49" charset="-122"/>
        <a:cs typeface="+mn-cs"/>
      </a:defRPr>
    </a:lvl7pPr>
    <a:lvl8pPr marL="3200400" algn="l" defTabSz="914400" rtl="0" eaLnBrk="1" latinLnBrk="0" hangingPunct="1">
      <a:defRPr sz="1200" b="1" kern="1200">
        <a:solidFill>
          <a:schemeClr val="tx1"/>
        </a:solidFill>
        <a:latin typeface="Times New Roman" panose="02020603050405020304" pitchFamily="18" charset="0"/>
        <a:ea typeface="黑体" panose="02010609060101010101" pitchFamily="49" charset="-122"/>
        <a:cs typeface="+mn-cs"/>
      </a:defRPr>
    </a:lvl8pPr>
    <a:lvl9pPr marL="3657600" algn="l" defTabSz="914400" rtl="0" eaLnBrk="1" latinLnBrk="0" hangingPunct="1">
      <a:defRPr sz="1200" b="1" kern="1200">
        <a:solidFill>
          <a:schemeClr val="tx1"/>
        </a:solidFill>
        <a:latin typeface="Times New Roman" panose="02020603050405020304" pitchFamily="18" charset="0"/>
        <a:ea typeface="黑体" panose="02010609060101010101" pitchFamily="49" charset="-122"/>
        <a:cs typeface="+mn-cs"/>
      </a:defRPr>
    </a:lvl9pPr>
  </p:defaultTextStyle>
  <p:extLst>
    <p:ext uri="{EFAFB233-063F-42B5-8137-9DF3F51BA10A}">
      <p15:sldGuideLst xmlns:p15="http://schemas.microsoft.com/office/powerpoint/2012/main">
        <p15:guide id="1" orient="horz" pos="1287">
          <p15:clr>
            <a:srgbClr val="A4A3A4"/>
          </p15:clr>
        </p15:guide>
        <p15:guide id="2" orient="horz" pos="568">
          <p15:clr>
            <a:srgbClr val="A4A3A4"/>
          </p15:clr>
        </p15:guide>
        <p15:guide id="3" orient="horz" pos="2949">
          <p15:clr>
            <a:srgbClr val="A4A3A4"/>
          </p15:clr>
        </p15:guide>
        <p15:guide id="4" orient="horz" pos="3199">
          <p15:clr>
            <a:srgbClr val="A4A3A4"/>
          </p15:clr>
        </p15:guide>
        <p15:guide id="5" orient="horz" pos="2079">
          <p15:clr>
            <a:srgbClr val="A4A3A4"/>
          </p15:clr>
        </p15:guide>
        <p15:guide id="6" orient="horz" pos="890">
          <p15:clr>
            <a:srgbClr val="A4A3A4"/>
          </p15:clr>
        </p15:guide>
        <p15:guide id="7" orient="horz" pos="1461">
          <p15:clr>
            <a:srgbClr val="A4A3A4"/>
          </p15:clr>
        </p15:guide>
        <p15:guide id="8" pos="588">
          <p15:clr>
            <a:srgbClr val="A4A3A4"/>
          </p15:clr>
        </p15:guide>
        <p15:guide id="9" pos="1125">
          <p15:clr>
            <a:srgbClr val="A4A3A4"/>
          </p15:clr>
        </p15:guide>
        <p15:guide id="10" pos="2817">
          <p15:clr>
            <a:srgbClr val="A4A3A4"/>
          </p15:clr>
        </p15:guide>
        <p15:guide id="11" pos="5512">
          <p15:clr>
            <a:srgbClr val="A4A3A4"/>
          </p15:clr>
        </p15:guide>
        <p15:guide id="12" pos="3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FF9933"/>
    <a:srgbClr val="DDDDDD"/>
    <a:srgbClr val="FFFF99"/>
    <a:srgbClr val="66CCFF"/>
    <a:srgbClr val="0066FF"/>
    <a:srgbClr val="FF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07" autoAdjust="0"/>
    <p:restoredTop sz="99392" autoAdjust="0"/>
  </p:normalViewPr>
  <p:slideViewPr>
    <p:cSldViewPr snapToGrid="0">
      <p:cViewPr varScale="1">
        <p:scale>
          <a:sx n="112" d="100"/>
          <a:sy n="112" d="100"/>
        </p:scale>
        <p:origin x="989" y="86"/>
      </p:cViewPr>
      <p:guideLst>
        <p:guide orient="horz" pos="1287"/>
        <p:guide orient="horz" pos="568"/>
        <p:guide orient="horz" pos="2949"/>
        <p:guide orient="horz" pos="3199"/>
        <p:guide orient="horz" pos="2079"/>
        <p:guide orient="horz" pos="890"/>
        <p:guide orient="horz" pos="1461"/>
        <p:guide pos="588"/>
        <p:guide pos="1125"/>
        <p:guide pos="2817"/>
        <p:guide pos="5512"/>
        <p:guide pos="3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B4A0C784-B811-26AC-6F7D-D21C060B91F9}"/>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b="0" smtClean="0">
                <a:effectLst/>
                <a:latin typeface="Arial" charset="0"/>
                <a:ea typeface="宋体" pitchFamily="2" charset="-122"/>
              </a:defRPr>
            </a:lvl1pPr>
          </a:lstStyle>
          <a:p>
            <a:pPr>
              <a:defRPr/>
            </a:pPr>
            <a:endParaRPr lang="en-US" altLang="zh-CN"/>
          </a:p>
        </p:txBody>
      </p:sp>
      <p:sp>
        <p:nvSpPr>
          <p:cNvPr id="436227" name="Rectangle 3">
            <a:extLst>
              <a:ext uri="{FF2B5EF4-FFF2-40B4-BE49-F238E27FC236}">
                <a16:creationId xmlns:a16="http://schemas.microsoft.com/office/drawing/2014/main" id="{EDB268D7-D9FE-5C73-76AB-03E5DD0506C0}"/>
              </a:ext>
            </a:extLst>
          </p:cNvPr>
          <p:cNvSpPr>
            <a:spLocks noGrp="1" noChangeArrowheads="1"/>
          </p:cNvSpPr>
          <p:nvPr>
            <p:ph type="dt" sz="quarter" idx="1"/>
          </p:nvPr>
        </p:nvSpPr>
        <p:spPr bwMode="auto">
          <a:xfrm>
            <a:off x="579755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b="0" smtClean="0">
                <a:effectLst/>
                <a:latin typeface="Arial" charset="0"/>
                <a:ea typeface="宋体" pitchFamily="2" charset="-122"/>
              </a:defRPr>
            </a:lvl1pPr>
          </a:lstStyle>
          <a:p>
            <a:pPr>
              <a:defRPr/>
            </a:pPr>
            <a:endParaRPr lang="en-US" altLang="zh-CN"/>
          </a:p>
        </p:txBody>
      </p:sp>
      <p:sp>
        <p:nvSpPr>
          <p:cNvPr id="436228" name="Rectangle 4">
            <a:extLst>
              <a:ext uri="{FF2B5EF4-FFF2-40B4-BE49-F238E27FC236}">
                <a16:creationId xmlns:a16="http://schemas.microsoft.com/office/drawing/2014/main" id="{587E13F9-9481-2C9A-F097-F35F9127A287}"/>
              </a:ext>
            </a:extLst>
          </p:cNvPr>
          <p:cNvSpPr>
            <a:spLocks noGrp="1" noChangeArrowheads="1"/>
          </p:cNvSpPr>
          <p:nvPr>
            <p:ph type="ftr" sz="quarter" idx="2"/>
          </p:nvPr>
        </p:nvSpPr>
        <p:spPr bwMode="auto">
          <a:xfrm>
            <a:off x="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b="0" smtClean="0">
                <a:effectLst/>
                <a:latin typeface="Arial" charset="0"/>
                <a:ea typeface="宋体" pitchFamily="2" charset="-122"/>
              </a:defRPr>
            </a:lvl1pPr>
          </a:lstStyle>
          <a:p>
            <a:pPr>
              <a:defRPr/>
            </a:pPr>
            <a:endParaRPr lang="en-US" altLang="zh-CN"/>
          </a:p>
        </p:txBody>
      </p:sp>
      <p:sp>
        <p:nvSpPr>
          <p:cNvPr id="436229" name="Rectangle 5">
            <a:extLst>
              <a:ext uri="{FF2B5EF4-FFF2-40B4-BE49-F238E27FC236}">
                <a16:creationId xmlns:a16="http://schemas.microsoft.com/office/drawing/2014/main" id="{572D4C0C-7D71-70AC-3799-2F19D07B760C}"/>
              </a:ext>
            </a:extLst>
          </p:cNvPr>
          <p:cNvSpPr>
            <a:spLocks noGrp="1" noChangeArrowheads="1"/>
          </p:cNvSpPr>
          <p:nvPr>
            <p:ph type="sldNum" sz="quarter" idx="3"/>
          </p:nvPr>
        </p:nvSpPr>
        <p:spPr bwMode="auto">
          <a:xfrm>
            <a:off x="579755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b="0">
                <a:latin typeface="Arial" panose="020B0604020202020204" pitchFamily="34" charset="0"/>
                <a:ea typeface="宋体" panose="02010600030101010101" pitchFamily="2" charset="-122"/>
              </a:defRPr>
            </a:lvl1pPr>
          </a:lstStyle>
          <a:p>
            <a:fld id="{93C7DBAE-B3CD-4EE9-B70B-78FE3F6B0717}" type="slidenum">
              <a:rPr lang="en-US" altLang="zh-CN"/>
              <a:pPr/>
              <a:t>‹#›</a:t>
            </a:fld>
            <a:endParaRPr lang="en-US" altLang="zh-C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1BDAAE43-A742-05AE-8550-CD1F8BAEBE7E}"/>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b="0" smtClean="0">
                <a:effectLst/>
                <a:latin typeface="Arial" charset="0"/>
                <a:ea typeface="宋体" pitchFamily="2" charset="-122"/>
              </a:defRPr>
            </a:lvl1pPr>
          </a:lstStyle>
          <a:p>
            <a:pPr>
              <a:defRPr/>
            </a:pPr>
            <a:endParaRPr lang="en-US" altLang="zh-CN"/>
          </a:p>
        </p:txBody>
      </p:sp>
      <p:sp>
        <p:nvSpPr>
          <p:cNvPr id="6147" name="Rectangle 3">
            <a:extLst>
              <a:ext uri="{FF2B5EF4-FFF2-40B4-BE49-F238E27FC236}">
                <a16:creationId xmlns:a16="http://schemas.microsoft.com/office/drawing/2014/main" id="{F808C75C-C17B-B982-5F6B-01D3735480F8}"/>
              </a:ext>
            </a:extLst>
          </p:cNvPr>
          <p:cNvSpPr>
            <a:spLocks noGrp="1" noChangeArrowheads="1"/>
          </p:cNvSpPr>
          <p:nvPr>
            <p:ph type="dt" idx="1"/>
          </p:nvPr>
        </p:nvSpPr>
        <p:spPr bwMode="auto">
          <a:xfrm>
            <a:off x="579755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b="0" smtClean="0">
                <a:effectLst/>
                <a:latin typeface="Arial" charset="0"/>
                <a:ea typeface="宋体" pitchFamily="2" charset="-122"/>
              </a:defRPr>
            </a:lvl1pPr>
          </a:lstStyle>
          <a:p>
            <a:pPr>
              <a:defRPr/>
            </a:pPr>
            <a:endParaRPr lang="en-US" altLang="zh-CN"/>
          </a:p>
        </p:txBody>
      </p:sp>
      <p:sp>
        <p:nvSpPr>
          <p:cNvPr id="13316" name="Rectangle 4">
            <a:extLst>
              <a:ext uri="{FF2B5EF4-FFF2-40B4-BE49-F238E27FC236}">
                <a16:creationId xmlns:a16="http://schemas.microsoft.com/office/drawing/2014/main" id="{8A916B00-B697-CAF6-C9EF-BB3F069A4E5A}"/>
              </a:ext>
            </a:extLst>
          </p:cNvPr>
          <p:cNvSpPr>
            <a:spLocks noGrp="1" noRot="1" noChangeAspect="1" noChangeArrowheads="1" noTextEdit="1"/>
          </p:cNvSpPr>
          <p:nvPr>
            <p:ph type="sldImg" idx="2"/>
          </p:nvPr>
        </p:nvSpPr>
        <p:spPr bwMode="auto">
          <a:xfrm>
            <a:off x="2752725" y="531813"/>
            <a:ext cx="4727575" cy="2662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0314FF2D-C14E-BFC5-230D-59DE15DFC25B}"/>
              </a:ext>
            </a:extLst>
          </p:cNvPr>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a:extLst>
              <a:ext uri="{FF2B5EF4-FFF2-40B4-BE49-F238E27FC236}">
                <a16:creationId xmlns:a16="http://schemas.microsoft.com/office/drawing/2014/main" id="{A827903C-A02F-2FB6-69EB-74104DE4D969}"/>
              </a:ext>
            </a:extLst>
          </p:cNvPr>
          <p:cNvSpPr>
            <a:spLocks noGrp="1" noChangeArrowheads="1"/>
          </p:cNvSpPr>
          <p:nvPr>
            <p:ph type="ftr" sz="quarter" idx="4"/>
          </p:nvPr>
        </p:nvSpPr>
        <p:spPr bwMode="auto">
          <a:xfrm>
            <a:off x="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b="0" smtClean="0">
                <a:effectLst/>
                <a:latin typeface="Arial" charset="0"/>
                <a:ea typeface="宋体" pitchFamily="2" charset="-122"/>
              </a:defRPr>
            </a:lvl1pPr>
          </a:lstStyle>
          <a:p>
            <a:pPr>
              <a:defRPr/>
            </a:pPr>
            <a:endParaRPr lang="en-US" altLang="zh-CN"/>
          </a:p>
        </p:txBody>
      </p:sp>
      <p:sp>
        <p:nvSpPr>
          <p:cNvPr id="6151" name="Rectangle 7">
            <a:extLst>
              <a:ext uri="{FF2B5EF4-FFF2-40B4-BE49-F238E27FC236}">
                <a16:creationId xmlns:a16="http://schemas.microsoft.com/office/drawing/2014/main" id="{FA161896-42EA-CFCD-EE00-7A165E9937D1}"/>
              </a:ext>
            </a:extLst>
          </p:cNvPr>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b="0">
                <a:latin typeface="Arial" panose="020B0604020202020204" pitchFamily="34" charset="0"/>
                <a:ea typeface="宋体" panose="02010600030101010101" pitchFamily="2" charset="-122"/>
              </a:defRPr>
            </a:lvl1pPr>
          </a:lstStyle>
          <a:p>
            <a:fld id="{9CD6463A-5C58-4745-A707-6F437A6032F4}" type="slidenum">
              <a:rPr lang="en-US" altLang="zh-CN"/>
              <a:pPr/>
              <a:t>‹#›</a:t>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A21FC66F-5EB4-8DBF-5631-8E1ECA326859}"/>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F491A18C-D7F0-E519-F8E1-EF0455DB31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4EBAE71F-C0B5-9C3A-C4D0-48F22A5D83AF}"/>
              </a:ext>
            </a:extLst>
          </p:cNvPr>
          <p:cNvSpPr>
            <a:spLocks noChangeArrowheads="1"/>
          </p:cNvSpPr>
          <p:nvPr/>
        </p:nvSpPr>
        <p:spPr bwMode="gray">
          <a:xfrm>
            <a:off x="1143000" y="2344738"/>
            <a:ext cx="8001000" cy="738187"/>
          </a:xfrm>
          <a:prstGeom prst="rect">
            <a:avLst/>
          </a:prstGeom>
          <a:gradFill rotWithShape="1">
            <a:gsLst>
              <a:gs pos="0">
                <a:schemeClr val="tx1"/>
              </a:gs>
              <a:gs pos="100000">
                <a:schemeClr val="tx1">
                  <a:gamma/>
                  <a:shade val="46275"/>
                  <a:invGamma/>
                </a:schemeClr>
              </a:gs>
            </a:gsLst>
            <a:lin ang="5400000" scaled="1"/>
          </a:gradFill>
          <a:ln w="9525">
            <a:noFill/>
            <a:miter lim="800000"/>
            <a:headEnd/>
            <a:tailEnd/>
          </a:ln>
        </p:spPr>
        <p:txBody>
          <a:bodyPr wrap="none" anchor="ctr"/>
          <a:lstStyle/>
          <a:p>
            <a:pPr>
              <a:spcBef>
                <a:spcPct val="20000"/>
              </a:spcBef>
              <a:buClr>
                <a:srgbClr val="FB0D13"/>
              </a:buClr>
              <a:buSzPct val="145000"/>
              <a:buFont typeface="Wingdings" pitchFamily="2" charset="2"/>
              <a:buNone/>
              <a:defRPr/>
            </a:pPr>
            <a:endParaRPr lang="zh-CN" altLang="en-US" sz="2400" b="0">
              <a:solidFill>
                <a:srgbClr val="FD450B"/>
              </a:solidFill>
              <a:latin typeface="方正舒体" pitchFamily="2" charset="-122"/>
              <a:ea typeface="方正舒体" pitchFamily="2" charset="-122"/>
            </a:endParaRPr>
          </a:p>
        </p:txBody>
      </p:sp>
      <p:sp>
        <p:nvSpPr>
          <p:cNvPr id="3" name="Rectangle 3">
            <a:extLst>
              <a:ext uri="{FF2B5EF4-FFF2-40B4-BE49-F238E27FC236}">
                <a16:creationId xmlns:a16="http://schemas.microsoft.com/office/drawing/2014/main" id="{2B13B623-B557-23C8-BDE5-F5747F083369}"/>
              </a:ext>
            </a:extLst>
          </p:cNvPr>
          <p:cNvSpPr>
            <a:spLocks noChangeArrowheads="1"/>
          </p:cNvSpPr>
          <p:nvPr/>
        </p:nvSpPr>
        <p:spPr bwMode="gray">
          <a:xfrm>
            <a:off x="0" y="2344738"/>
            <a:ext cx="9144000" cy="114300"/>
          </a:xfrm>
          <a:prstGeom prst="rect">
            <a:avLst/>
          </a:prstGeom>
          <a:solidFill>
            <a:schemeClr val="tx1"/>
          </a:solidFill>
          <a:ln w="9525">
            <a:noFill/>
            <a:miter lim="800000"/>
            <a:headEnd/>
            <a:tailEnd/>
          </a:ln>
          <a:effectLst/>
        </p:spPr>
        <p:txBody>
          <a:bodyPr wrap="none" anchor="ctr"/>
          <a:lstStyle/>
          <a:p>
            <a:pPr>
              <a:spcBef>
                <a:spcPct val="20000"/>
              </a:spcBef>
              <a:buClr>
                <a:srgbClr val="FB0D13"/>
              </a:buClr>
              <a:buSzPct val="145000"/>
              <a:buFont typeface="Wingdings" pitchFamily="2" charset="2"/>
              <a:buNone/>
              <a:defRPr/>
            </a:pPr>
            <a:endParaRPr lang="zh-CN" altLang="en-US" sz="2400" b="0">
              <a:solidFill>
                <a:srgbClr val="FD450B"/>
              </a:solidFill>
              <a:latin typeface="方正舒体" pitchFamily="2" charset="-122"/>
              <a:ea typeface="方正舒体" pitchFamily="2" charset="-122"/>
            </a:endParaRPr>
          </a:p>
        </p:txBody>
      </p:sp>
      <p:sp>
        <p:nvSpPr>
          <p:cNvPr id="4" name="Rectangle 8">
            <a:extLst>
              <a:ext uri="{FF2B5EF4-FFF2-40B4-BE49-F238E27FC236}">
                <a16:creationId xmlns:a16="http://schemas.microsoft.com/office/drawing/2014/main" id="{12440637-76C6-395A-17DD-4B924D4DDD49}"/>
              </a:ext>
            </a:extLst>
          </p:cNvPr>
          <p:cNvSpPr>
            <a:spLocks noChangeArrowheads="1"/>
          </p:cNvSpPr>
          <p:nvPr userDrawn="1"/>
        </p:nvSpPr>
        <p:spPr bwMode="auto">
          <a:xfrm>
            <a:off x="146050" y="4425950"/>
            <a:ext cx="3438525" cy="722313"/>
          </a:xfrm>
          <a:prstGeom prst="rect">
            <a:avLst/>
          </a:prstGeom>
          <a:solidFill>
            <a:schemeClr val="bg1"/>
          </a:soli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5" name="Rectangle 18">
            <a:extLst>
              <a:ext uri="{FF2B5EF4-FFF2-40B4-BE49-F238E27FC236}">
                <a16:creationId xmlns:a16="http://schemas.microsoft.com/office/drawing/2014/main" id="{E563C2C9-E52B-0FB4-A223-1A128ED8D584}"/>
              </a:ext>
            </a:extLst>
          </p:cNvPr>
          <p:cNvSpPr>
            <a:spLocks noChangeArrowheads="1"/>
          </p:cNvSpPr>
          <p:nvPr userDrawn="1"/>
        </p:nvSpPr>
        <p:spPr bwMode="auto">
          <a:xfrm>
            <a:off x="3186113" y="4537075"/>
            <a:ext cx="698500" cy="523875"/>
          </a:xfrm>
          <a:prstGeom prst="rect">
            <a:avLst/>
          </a:prstGeom>
          <a:solidFill>
            <a:schemeClr val="bg1"/>
          </a:solidFill>
          <a:ln w="9525" algn="ctr">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pic>
        <p:nvPicPr>
          <p:cNvPr id="6" name="Picture 21" descr="蓝色">
            <a:extLst>
              <a:ext uri="{FF2B5EF4-FFF2-40B4-BE49-F238E27FC236}">
                <a16:creationId xmlns:a16="http://schemas.microsoft.com/office/drawing/2014/main" id="{74462912-4F17-143E-8768-7AD008FA6BFD}"/>
              </a:ext>
            </a:extLst>
          </p:cNvPr>
          <p:cNvPicPr>
            <a:picLocks noChangeAspect="1" noChangeArrowheads="1"/>
          </p:cNvPicPr>
          <p:nvPr userDrawn="1"/>
        </p:nvPicPr>
        <p:blipFill>
          <a:blip r:embed="rId3"/>
          <a:srcRect r="70198"/>
          <a:stretch>
            <a:fillRect/>
          </a:stretch>
        </p:blipFill>
        <p:spPr bwMode="auto">
          <a:xfrm>
            <a:off x="496888" y="3708400"/>
            <a:ext cx="466725" cy="438150"/>
          </a:xfrm>
          <a:prstGeom prst="rect">
            <a:avLst/>
          </a:prstGeom>
          <a:noFill/>
          <a:effectLst>
            <a:outerShdw dist="17961" dir="2700000" algn="ctr" rotWithShape="0">
              <a:schemeClr val="bg2"/>
            </a:outerShdw>
          </a:effectLst>
        </p:spPr>
      </p:pic>
      <p:sp>
        <p:nvSpPr>
          <p:cNvPr id="7" name="Text Box 22">
            <a:extLst>
              <a:ext uri="{FF2B5EF4-FFF2-40B4-BE49-F238E27FC236}">
                <a16:creationId xmlns:a16="http://schemas.microsoft.com/office/drawing/2014/main" id="{30FCF5E6-BB52-CE63-E54E-42C35E1A2D56}"/>
              </a:ext>
            </a:extLst>
          </p:cNvPr>
          <p:cNvSpPr txBox="1">
            <a:spLocks noChangeArrowheads="1"/>
          </p:cNvSpPr>
          <p:nvPr userDrawn="1"/>
        </p:nvSpPr>
        <p:spPr bwMode="auto">
          <a:xfrm>
            <a:off x="914400" y="3922713"/>
            <a:ext cx="2101850" cy="214312"/>
          </a:xfrm>
          <a:prstGeom prst="rect">
            <a:avLst/>
          </a:prstGeom>
          <a:noFill/>
          <a:ln w="9525">
            <a:noFill/>
            <a:miter lim="800000"/>
            <a:headEnd/>
            <a:tailEnd/>
          </a:ln>
          <a:effectLst/>
        </p:spPr>
        <p:txBody>
          <a:bodyPr>
            <a:spAutoFit/>
          </a:bodyPr>
          <a:lstStyle/>
          <a:p>
            <a:pPr>
              <a:spcBef>
                <a:spcPct val="50000"/>
              </a:spcBef>
              <a:defRPr/>
            </a:pPr>
            <a:r>
              <a:rPr lang="en-US" altLang="zh-CN" sz="800">
                <a:solidFill>
                  <a:srgbClr val="3366CC"/>
                </a:solidFill>
                <a:effectLst>
                  <a:outerShdw blurRad="38100" dist="38100" dir="2700000" algn="tl">
                    <a:srgbClr val="C0C0C0"/>
                  </a:outerShdw>
                </a:effectLst>
                <a:latin typeface="Arial" charset="0"/>
                <a:ea typeface="宋体" pitchFamily="2" charset="-122"/>
              </a:rPr>
              <a:t>XI’AN JIAOTONG UNIVERSITY</a:t>
            </a:r>
          </a:p>
        </p:txBody>
      </p:sp>
      <p:pic>
        <p:nvPicPr>
          <p:cNvPr id="8" name="Picture 23">
            <a:extLst>
              <a:ext uri="{FF2B5EF4-FFF2-40B4-BE49-F238E27FC236}">
                <a16:creationId xmlns:a16="http://schemas.microsoft.com/office/drawing/2014/main" id="{AF05BC7D-8AD1-D6D5-9B2E-50876C629882}"/>
              </a:ext>
            </a:extLst>
          </p:cNvPr>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8950" y="4276725"/>
            <a:ext cx="441325"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4">
            <a:extLst>
              <a:ext uri="{FF2B5EF4-FFF2-40B4-BE49-F238E27FC236}">
                <a16:creationId xmlns:a16="http://schemas.microsoft.com/office/drawing/2014/main" id="{20446A02-9178-FAD8-4C1D-0F620E50E002}"/>
              </a:ext>
            </a:extLst>
          </p:cNvPr>
          <p:cNvSpPr txBox="1">
            <a:spLocks noChangeArrowheads="1"/>
          </p:cNvSpPr>
          <p:nvPr userDrawn="1"/>
        </p:nvSpPr>
        <p:spPr bwMode="auto">
          <a:xfrm>
            <a:off x="925513" y="3708400"/>
            <a:ext cx="1404937" cy="274638"/>
          </a:xfrm>
          <a:prstGeom prst="rect">
            <a:avLst/>
          </a:prstGeom>
          <a:noFill/>
          <a:ln w="9525">
            <a:noFill/>
            <a:miter lim="800000"/>
            <a:headEnd/>
            <a:tailEnd/>
          </a:ln>
          <a:effectLst/>
        </p:spPr>
        <p:txBody>
          <a:bodyPr>
            <a:spAutoFit/>
          </a:bodyPr>
          <a:lstStyle/>
          <a:p>
            <a:pPr>
              <a:spcBef>
                <a:spcPct val="50000"/>
              </a:spcBef>
              <a:defRPr/>
            </a:pPr>
            <a:r>
              <a:rPr lang="zh-CN" altLang="en-US">
                <a:effectLst>
                  <a:outerShdw blurRad="38100" dist="38100" dir="2700000" algn="tl">
                    <a:srgbClr val="C0C0C0"/>
                  </a:outerShdw>
                </a:effectLst>
                <a:latin typeface="华文中宋" pitchFamily="2" charset="-122"/>
                <a:ea typeface="华文中宋" pitchFamily="2" charset="-122"/>
              </a:rPr>
              <a:t>西安交通大学</a:t>
            </a:r>
          </a:p>
        </p:txBody>
      </p:sp>
      <p:sp>
        <p:nvSpPr>
          <p:cNvPr id="10" name="Text Box 25">
            <a:extLst>
              <a:ext uri="{FF2B5EF4-FFF2-40B4-BE49-F238E27FC236}">
                <a16:creationId xmlns:a16="http://schemas.microsoft.com/office/drawing/2014/main" id="{3CCF246D-8591-D60C-3DC8-0D07061503DB}"/>
              </a:ext>
            </a:extLst>
          </p:cNvPr>
          <p:cNvSpPr txBox="1">
            <a:spLocks noChangeArrowheads="1"/>
          </p:cNvSpPr>
          <p:nvPr userDrawn="1"/>
        </p:nvSpPr>
        <p:spPr bwMode="auto">
          <a:xfrm>
            <a:off x="903288" y="4438650"/>
            <a:ext cx="3284537" cy="336550"/>
          </a:xfrm>
          <a:prstGeom prst="rect">
            <a:avLst/>
          </a:prstGeom>
          <a:noFill/>
          <a:ln w="9525" algn="ctr">
            <a:noFill/>
            <a:miter lim="800000"/>
            <a:headEnd/>
            <a:tailEnd/>
          </a:ln>
          <a:effectLst/>
        </p:spPr>
        <p:txBody>
          <a:bodyPr>
            <a:spAutoFit/>
          </a:bodyPr>
          <a:lstStyle/>
          <a:p>
            <a:pPr>
              <a:spcBef>
                <a:spcPct val="50000"/>
              </a:spcBef>
              <a:defRPr/>
            </a:pPr>
            <a:r>
              <a:rPr lang="en-US" altLang="ko-KR" sz="800">
                <a:solidFill>
                  <a:srgbClr val="3366CC"/>
                </a:solidFill>
                <a:effectLst>
                  <a:outerShdw blurRad="38100" dist="38100" dir="2700000" algn="tl">
                    <a:srgbClr val="C0C0C0"/>
                  </a:outerShdw>
                </a:effectLst>
                <a:latin typeface="Arial" charset="0"/>
                <a:ea typeface="宋体" pitchFamily="2" charset="-122"/>
              </a:rPr>
              <a:t>KEY LABORATORY OF THERMO-FLUID SCIENCE </a:t>
            </a:r>
            <a:r>
              <a:rPr lang="en-US" altLang="zh-CN" sz="800">
                <a:solidFill>
                  <a:srgbClr val="3366CC"/>
                </a:solidFill>
                <a:effectLst>
                  <a:outerShdw blurRad="38100" dist="38100" dir="2700000" algn="tl">
                    <a:srgbClr val="C0C0C0"/>
                  </a:outerShdw>
                </a:effectLst>
                <a:latin typeface="Arial" charset="0"/>
                <a:ea typeface="宋体" pitchFamily="2" charset="-122"/>
              </a:rPr>
              <a:t>&amp;</a:t>
            </a:r>
            <a:r>
              <a:rPr lang="en-US" altLang="ko-KR" sz="800">
                <a:solidFill>
                  <a:srgbClr val="3366CC"/>
                </a:solidFill>
                <a:effectLst>
                  <a:outerShdw blurRad="38100" dist="38100" dir="2700000" algn="tl">
                    <a:srgbClr val="C0C0C0"/>
                  </a:outerShdw>
                </a:effectLst>
                <a:latin typeface="Arial" charset="0"/>
                <a:ea typeface="宋体" pitchFamily="2" charset="-122"/>
              </a:rPr>
              <a:t> ENGINEERING</a:t>
            </a:r>
            <a:r>
              <a:rPr lang="en-US" altLang="zh-CN" sz="800">
                <a:solidFill>
                  <a:srgbClr val="3366CC"/>
                </a:solidFill>
                <a:effectLst>
                  <a:outerShdw blurRad="38100" dist="38100" dir="2700000" algn="tl">
                    <a:srgbClr val="C0C0C0"/>
                  </a:outerShdw>
                </a:effectLst>
                <a:latin typeface="Arial" charset="0"/>
                <a:ea typeface="宋体" pitchFamily="2" charset="-122"/>
              </a:rPr>
              <a:t>, MINISTRY OF EDUCATION </a:t>
            </a:r>
          </a:p>
        </p:txBody>
      </p:sp>
      <p:sp>
        <p:nvSpPr>
          <p:cNvPr id="11" name="Text Box 26">
            <a:extLst>
              <a:ext uri="{FF2B5EF4-FFF2-40B4-BE49-F238E27FC236}">
                <a16:creationId xmlns:a16="http://schemas.microsoft.com/office/drawing/2014/main" id="{B5F97CA6-5799-FC6E-B288-E40118A46587}"/>
              </a:ext>
            </a:extLst>
          </p:cNvPr>
          <p:cNvSpPr txBox="1">
            <a:spLocks noChangeArrowheads="1"/>
          </p:cNvSpPr>
          <p:nvPr userDrawn="1"/>
        </p:nvSpPr>
        <p:spPr bwMode="auto">
          <a:xfrm>
            <a:off x="892175" y="4224338"/>
            <a:ext cx="3276600" cy="274637"/>
          </a:xfrm>
          <a:prstGeom prst="rect">
            <a:avLst/>
          </a:prstGeom>
          <a:noFill/>
          <a:ln w="9525" algn="ctr">
            <a:noFill/>
            <a:miter lim="800000"/>
            <a:headEnd/>
            <a:tailEnd/>
          </a:ln>
          <a:effectLst/>
        </p:spPr>
        <p:txBody>
          <a:bodyPr>
            <a:spAutoFit/>
          </a:bodyPr>
          <a:lstStyle/>
          <a:p>
            <a:pPr>
              <a:spcBef>
                <a:spcPct val="50000"/>
              </a:spcBef>
              <a:defRPr/>
            </a:pPr>
            <a:r>
              <a:rPr lang="zh-CN" altLang="en-US">
                <a:effectLst>
                  <a:outerShdw blurRad="38100" dist="38100" dir="2700000" algn="tl">
                    <a:srgbClr val="C0C0C0"/>
                  </a:outerShdw>
                </a:effectLst>
                <a:latin typeface="华文中宋" pitchFamily="2" charset="-122"/>
                <a:ea typeface="华文中宋" pitchFamily="2" charset="-122"/>
              </a:rPr>
              <a:t>热流科学与工程教育部重点实验室 </a:t>
            </a:r>
          </a:p>
        </p:txBody>
      </p:sp>
      <p:sp>
        <p:nvSpPr>
          <p:cNvPr id="12" name="Rectangle 6">
            <a:extLst>
              <a:ext uri="{FF2B5EF4-FFF2-40B4-BE49-F238E27FC236}">
                <a16:creationId xmlns:a16="http://schemas.microsoft.com/office/drawing/2014/main" id="{6BC5BB91-6036-FBDC-24A7-CA2D12065D57}"/>
              </a:ext>
            </a:extLst>
          </p:cNvPr>
          <p:cNvSpPr>
            <a:spLocks noGrp="1" noChangeArrowheads="1"/>
          </p:cNvSpPr>
          <p:nvPr>
            <p:ph type="sldNum" sz="quarter" idx="10"/>
          </p:nvPr>
        </p:nvSpPr>
        <p:spPr bwMode="gray">
          <a:xfrm>
            <a:off x="1627188" y="4832350"/>
            <a:ext cx="2133600" cy="127000"/>
          </a:xfrm>
        </p:spPr>
        <p:txBody>
          <a:bodyPr/>
          <a:lstStyle>
            <a:lvl1pPr>
              <a:defRPr sz="1200">
                <a:solidFill>
                  <a:schemeClr val="tx1"/>
                </a:solidFill>
                <a:effectLst/>
                <a:latin typeface="Arial" panose="020B0604020202020204" pitchFamily="34" charset="0"/>
              </a:defRPr>
            </a:lvl1pPr>
          </a:lstStyle>
          <a:p>
            <a:fld id="{5A26E12F-D8A2-448C-99A1-7BDE6A14D233}" type="slidenum">
              <a:rPr lang="en-US" altLang="zh-CN"/>
              <a:pPr/>
              <a:t>‹#›</a:t>
            </a:fld>
            <a:endParaRPr lang="en-US" altLang="zh-CN"/>
          </a:p>
        </p:txBody>
      </p:sp>
    </p:spTree>
    <p:extLst>
      <p:ext uri="{BB962C8B-B14F-4D97-AF65-F5344CB8AC3E}">
        <p14:creationId xmlns:p14="http://schemas.microsoft.com/office/powerpoint/2010/main" val="35290216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a:extLst>
              <a:ext uri="{FF2B5EF4-FFF2-40B4-BE49-F238E27FC236}">
                <a16:creationId xmlns:a16="http://schemas.microsoft.com/office/drawing/2014/main" id="{32B9BCA0-B3BE-DBDD-ADF7-70688A9BA909}"/>
              </a:ext>
            </a:extLst>
          </p:cNvPr>
          <p:cNvSpPr>
            <a:spLocks noGrp="1" noChangeArrowheads="1"/>
          </p:cNvSpPr>
          <p:nvPr>
            <p:ph type="sldNum" sz="quarter" idx="10"/>
          </p:nvPr>
        </p:nvSpPr>
        <p:spPr>
          <a:ln/>
        </p:spPr>
        <p:txBody>
          <a:bodyPr/>
          <a:lstStyle>
            <a:lvl1pPr>
              <a:defRPr/>
            </a:lvl1pPr>
          </a:lstStyle>
          <a:p>
            <a:fld id="{7548CFC7-FD92-46E5-8F46-B2D20E247837}" type="slidenum">
              <a:rPr lang="en-US" altLang="zh-CN"/>
              <a:pPr/>
              <a:t>‹#›</a:t>
            </a:fld>
            <a:endParaRPr lang="en-US" altLang="zh-CN"/>
          </a:p>
        </p:txBody>
      </p:sp>
    </p:spTree>
    <p:extLst>
      <p:ext uri="{BB962C8B-B14F-4D97-AF65-F5344CB8AC3E}">
        <p14:creationId xmlns:p14="http://schemas.microsoft.com/office/powerpoint/2010/main" val="101907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a:extLst>
              <a:ext uri="{FF2B5EF4-FFF2-40B4-BE49-F238E27FC236}">
                <a16:creationId xmlns:a16="http://schemas.microsoft.com/office/drawing/2014/main" id="{6F34E1D9-370B-9F07-20A1-550E10AE8581}"/>
              </a:ext>
            </a:extLst>
          </p:cNvPr>
          <p:cNvSpPr>
            <a:spLocks noGrp="1" noChangeArrowheads="1"/>
          </p:cNvSpPr>
          <p:nvPr>
            <p:ph type="sldNum" sz="quarter" idx="10"/>
          </p:nvPr>
        </p:nvSpPr>
        <p:spPr>
          <a:ln/>
        </p:spPr>
        <p:txBody>
          <a:bodyPr/>
          <a:lstStyle>
            <a:lvl1pPr>
              <a:defRPr/>
            </a:lvl1pPr>
          </a:lstStyle>
          <a:p>
            <a:fld id="{2D52D2C4-27B9-406C-B5B9-013965124092}" type="slidenum">
              <a:rPr lang="en-US" altLang="zh-CN"/>
              <a:pPr/>
              <a:t>‹#›</a:t>
            </a:fld>
            <a:endParaRPr lang="en-US" altLang="zh-CN"/>
          </a:p>
        </p:txBody>
      </p:sp>
    </p:spTree>
    <p:extLst>
      <p:ext uri="{BB962C8B-B14F-4D97-AF65-F5344CB8AC3E}">
        <p14:creationId xmlns:p14="http://schemas.microsoft.com/office/powerpoint/2010/main" val="5699984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731838"/>
            <a:ext cx="8229600" cy="5567362"/>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 name="Rectangle 9">
            <a:extLst>
              <a:ext uri="{FF2B5EF4-FFF2-40B4-BE49-F238E27FC236}">
                <a16:creationId xmlns:a16="http://schemas.microsoft.com/office/drawing/2014/main" id="{12E0C13D-1BBF-1F1E-0DC7-2018696E1A91}"/>
              </a:ext>
            </a:extLst>
          </p:cNvPr>
          <p:cNvSpPr>
            <a:spLocks noGrp="1" noChangeArrowheads="1"/>
          </p:cNvSpPr>
          <p:nvPr>
            <p:ph type="sldNum" sz="quarter" idx="10"/>
          </p:nvPr>
        </p:nvSpPr>
        <p:spPr>
          <a:ln/>
        </p:spPr>
        <p:txBody>
          <a:bodyPr/>
          <a:lstStyle>
            <a:lvl1pPr>
              <a:defRPr/>
            </a:lvl1pPr>
          </a:lstStyle>
          <a:p>
            <a:fld id="{BF0B42D6-97A0-4993-A0E8-D26C2E1243B4}" type="slidenum">
              <a:rPr lang="en-US" altLang="zh-CN"/>
              <a:pPr/>
              <a:t>‹#›</a:t>
            </a:fld>
            <a:endParaRPr lang="en-US" altLang="zh-CN"/>
          </a:p>
        </p:txBody>
      </p:sp>
    </p:spTree>
    <p:extLst>
      <p:ext uri="{BB962C8B-B14F-4D97-AF65-F5344CB8AC3E}">
        <p14:creationId xmlns:p14="http://schemas.microsoft.com/office/powerpoint/2010/main" val="2089549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a:extLst>
              <a:ext uri="{FF2B5EF4-FFF2-40B4-BE49-F238E27FC236}">
                <a16:creationId xmlns:a16="http://schemas.microsoft.com/office/drawing/2014/main" id="{493AB609-451E-4225-628F-BBB9A1E5FC17}"/>
              </a:ext>
            </a:extLst>
          </p:cNvPr>
          <p:cNvSpPr>
            <a:spLocks noGrp="1" noChangeArrowheads="1"/>
          </p:cNvSpPr>
          <p:nvPr>
            <p:ph type="sldNum" sz="quarter" idx="10"/>
          </p:nvPr>
        </p:nvSpPr>
        <p:spPr>
          <a:ln/>
        </p:spPr>
        <p:txBody>
          <a:bodyPr/>
          <a:lstStyle>
            <a:lvl1pPr>
              <a:defRPr/>
            </a:lvl1pPr>
          </a:lstStyle>
          <a:p>
            <a:fld id="{D59E6734-76A6-49F1-9C59-C9010BAEF061}" type="slidenum">
              <a:rPr lang="en-US" altLang="zh-CN"/>
              <a:pPr/>
              <a:t>‹#›</a:t>
            </a:fld>
            <a:endParaRPr lang="en-US" altLang="zh-CN"/>
          </a:p>
        </p:txBody>
      </p:sp>
    </p:spTree>
    <p:extLst>
      <p:ext uri="{BB962C8B-B14F-4D97-AF65-F5344CB8AC3E}">
        <p14:creationId xmlns:p14="http://schemas.microsoft.com/office/powerpoint/2010/main" val="862647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9">
            <a:extLst>
              <a:ext uri="{FF2B5EF4-FFF2-40B4-BE49-F238E27FC236}">
                <a16:creationId xmlns:a16="http://schemas.microsoft.com/office/drawing/2014/main" id="{0FAA066F-C6F6-9505-BA47-0A72E6CC60C2}"/>
              </a:ext>
            </a:extLst>
          </p:cNvPr>
          <p:cNvSpPr>
            <a:spLocks noGrp="1" noChangeArrowheads="1"/>
          </p:cNvSpPr>
          <p:nvPr>
            <p:ph type="sldNum" sz="quarter" idx="10"/>
          </p:nvPr>
        </p:nvSpPr>
        <p:spPr>
          <a:ln/>
        </p:spPr>
        <p:txBody>
          <a:bodyPr/>
          <a:lstStyle>
            <a:lvl1pPr>
              <a:defRPr/>
            </a:lvl1pPr>
          </a:lstStyle>
          <a:p>
            <a:fld id="{55881026-E0F2-496E-B76A-DA8404AB5C2A}" type="slidenum">
              <a:rPr lang="en-US" altLang="zh-CN"/>
              <a:pPr/>
              <a:t>‹#›</a:t>
            </a:fld>
            <a:endParaRPr lang="en-US" altLang="zh-CN"/>
          </a:p>
        </p:txBody>
      </p:sp>
    </p:spTree>
    <p:extLst>
      <p:ext uri="{BB962C8B-B14F-4D97-AF65-F5344CB8AC3E}">
        <p14:creationId xmlns:p14="http://schemas.microsoft.com/office/powerpoint/2010/main" val="20444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9">
            <a:extLst>
              <a:ext uri="{FF2B5EF4-FFF2-40B4-BE49-F238E27FC236}">
                <a16:creationId xmlns:a16="http://schemas.microsoft.com/office/drawing/2014/main" id="{8BF45986-2A26-34A1-94BB-4D9CE4BEF1CA}"/>
              </a:ext>
            </a:extLst>
          </p:cNvPr>
          <p:cNvSpPr>
            <a:spLocks noGrp="1" noChangeArrowheads="1"/>
          </p:cNvSpPr>
          <p:nvPr>
            <p:ph type="sldNum" sz="quarter" idx="10"/>
          </p:nvPr>
        </p:nvSpPr>
        <p:spPr>
          <a:ln/>
        </p:spPr>
        <p:txBody>
          <a:bodyPr/>
          <a:lstStyle>
            <a:lvl1pPr>
              <a:defRPr/>
            </a:lvl1pPr>
          </a:lstStyle>
          <a:p>
            <a:fld id="{1193C51F-77D1-42C0-AB24-94A1278B5425}" type="slidenum">
              <a:rPr lang="en-US" altLang="zh-CN"/>
              <a:pPr/>
              <a:t>‹#›</a:t>
            </a:fld>
            <a:endParaRPr lang="en-US" altLang="zh-CN"/>
          </a:p>
        </p:txBody>
      </p:sp>
    </p:spTree>
    <p:extLst>
      <p:ext uri="{BB962C8B-B14F-4D97-AF65-F5344CB8AC3E}">
        <p14:creationId xmlns:p14="http://schemas.microsoft.com/office/powerpoint/2010/main" val="2780385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9">
            <a:extLst>
              <a:ext uri="{FF2B5EF4-FFF2-40B4-BE49-F238E27FC236}">
                <a16:creationId xmlns:a16="http://schemas.microsoft.com/office/drawing/2014/main" id="{A7BCA7D0-98E5-A5AF-7034-AE2F065CC987}"/>
              </a:ext>
            </a:extLst>
          </p:cNvPr>
          <p:cNvSpPr>
            <a:spLocks noGrp="1" noChangeArrowheads="1"/>
          </p:cNvSpPr>
          <p:nvPr>
            <p:ph type="sldNum" sz="quarter" idx="10"/>
          </p:nvPr>
        </p:nvSpPr>
        <p:spPr>
          <a:ln/>
        </p:spPr>
        <p:txBody>
          <a:bodyPr/>
          <a:lstStyle>
            <a:lvl1pPr>
              <a:defRPr/>
            </a:lvl1pPr>
          </a:lstStyle>
          <a:p>
            <a:fld id="{A36D3BF2-A9EC-40D1-86E6-EE84E99A5E66}" type="slidenum">
              <a:rPr lang="en-US" altLang="zh-CN"/>
              <a:pPr/>
              <a:t>‹#›</a:t>
            </a:fld>
            <a:endParaRPr lang="en-US" altLang="zh-CN"/>
          </a:p>
        </p:txBody>
      </p:sp>
    </p:spTree>
    <p:extLst>
      <p:ext uri="{BB962C8B-B14F-4D97-AF65-F5344CB8AC3E}">
        <p14:creationId xmlns:p14="http://schemas.microsoft.com/office/powerpoint/2010/main" val="679408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800"/>
            </a:lvl1pPr>
          </a:lstStyle>
          <a:p>
            <a:r>
              <a:rPr lang="en-US" altLang="zh-CN"/>
              <a:t>Click to edit Master title style</a:t>
            </a:r>
            <a:endParaRPr lang="zh-CN" altLang="en-US" dirty="0"/>
          </a:p>
        </p:txBody>
      </p:sp>
      <p:sp>
        <p:nvSpPr>
          <p:cNvPr id="3" name="Rectangle 9">
            <a:extLst>
              <a:ext uri="{FF2B5EF4-FFF2-40B4-BE49-F238E27FC236}">
                <a16:creationId xmlns:a16="http://schemas.microsoft.com/office/drawing/2014/main" id="{3B85481A-D455-0720-A256-2B640F0E35AE}"/>
              </a:ext>
            </a:extLst>
          </p:cNvPr>
          <p:cNvSpPr>
            <a:spLocks noGrp="1" noChangeArrowheads="1"/>
          </p:cNvSpPr>
          <p:nvPr>
            <p:ph type="sldNum" sz="quarter" idx="10"/>
          </p:nvPr>
        </p:nvSpPr>
        <p:spPr>
          <a:ln/>
        </p:spPr>
        <p:txBody>
          <a:bodyPr/>
          <a:lstStyle>
            <a:lvl1pPr>
              <a:defRPr/>
            </a:lvl1pPr>
          </a:lstStyle>
          <a:p>
            <a:fld id="{4D2B0A2A-B647-4DE3-972A-BD7E192F0FE3}" type="slidenum">
              <a:rPr lang="en-US" altLang="zh-CN"/>
              <a:pPr/>
              <a:t>‹#›</a:t>
            </a:fld>
            <a:endParaRPr lang="en-US" altLang="zh-CN"/>
          </a:p>
        </p:txBody>
      </p:sp>
    </p:spTree>
    <p:extLst>
      <p:ext uri="{BB962C8B-B14F-4D97-AF65-F5344CB8AC3E}">
        <p14:creationId xmlns:p14="http://schemas.microsoft.com/office/powerpoint/2010/main" val="4001961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0C827B9A-0FD0-DBB4-94C4-805B31B5CEAA}"/>
              </a:ext>
            </a:extLst>
          </p:cNvPr>
          <p:cNvSpPr>
            <a:spLocks noGrp="1" noChangeArrowheads="1"/>
          </p:cNvSpPr>
          <p:nvPr>
            <p:ph type="sldNum" sz="quarter" idx="10"/>
          </p:nvPr>
        </p:nvSpPr>
        <p:spPr>
          <a:ln/>
        </p:spPr>
        <p:txBody>
          <a:bodyPr/>
          <a:lstStyle>
            <a:lvl1pPr>
              <a:defRPr/>
            </a:lvl1pPr>
          </a:lstStyle>
          <a:p>
            <a:fld id="{69504730-D169-4770-9950-A70811D44919}" type="slidenum">
              <a:rPr lang="en-US" altLang="zh-CN"/>
              <a:pPr/>
              <a:t>‹#›</a:t>
            </a:fld>
            <a:endParaRPr lang="en-US" altLang="zh-CN"/>
          </a:p>
        </p:txBody>
      </p:sp>
    </p:spTree>
    <p:extLst>
      <p:ext uri="{BB962C8B-B14F-4D97-AF65-F5344CB8AC3E}">
        <p14:creationId xmlns:p14="http://schemas.microsoft.com/office/powerpoint/2010/main" val="1336837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9">
            <a:extLst>
              <a:ext uri="{FF2B5EF4-FFF2-40B4-BE49-F238E27FC236}">
                <a16:creationId xmlns:a16="http://schemas.microsoft.com/office/drawing/2014/main" id="{AB6DE5E5-3C42-4DE6-5D46-5D86DF5EADF6}"/>
              </a:ext>
            </a:extLst>
          </p:cNvPr>
          <p:cNvSpPr>
            <a:spLocks noGrp="1" noChangeArrowheads="1"/>
          </p:cNvSpPr>
          <p:nvPr>
            <p:ph type="sldNum" sz="quarter" idx="10"/>
          </p:nvPr>
        </p:nvSpPr>
        <p:spPr>
          <a:ln/>
        </p:spPr>
        <p:txBody>
          <a:bodyPr/>
          <a:lstStyle>
            <a:lvl1pPr>
              <a:defRPr/>
            </a:lvl1pPr>
          </a:lstStyle>
          <a:p>
            <a:fld id="{5814EED6-0E12-4DEF-99A1-5C5ABD06A720}" type="slidenum">
              <a:rPr lang="en-US" altLang="zh-CN"/>
              <a:pPr/>
              <a:t>‹#›</a:t>
            </a:fld>
            <a:endParaRPr lang="en-US" altLang="zh-CN"/>
          </a:p>
        </p:txBody>
      </p:sp>
    </p:spTree>
    <p:extLst>
      <p:ext uri="{BB962C8B-B14F-4D97-AF65-F5344CB8AC3E}">
        <p14:creationId xmlns:p14="http://schemas.microsoft.com/office/powerpoint/2010/main" val="3375024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9">
            <a:extLst>
              <a:ext uri="{FF2B5EF4-FFF2-40B4-BE49-F238E27FC236}">
                <a16:creationId xmlns:a16="http://schemas.microsoft.com/office/drawing/2014/main" id="{F60704D7-A26B-9EF0-3B18-D1FE120D6468}"/>
              </a:ext>
            </a:extLst>
          </p:cNvPr>
          <p:cNvSpPr>
            <a:spLocks noGrp="1" noChangeArrowheads="1"/>
          </p:cNvSpPr>
          <p:nvPr>
            <p:ph type="sldNum" sz="quarter" idx="10"/>
          </p:nvPr>
        </p:nvSpPr>
        <p:spPr>
          <a:ln/>
        </p:spPr>
        <p:txBody>
          <a:bodyPr/>
          <a:lstStyle>
            <a:lvl1pPr>
              <a:defRPr/>
            </a:lvl1pPr>
          </a:lstStyle>
          <a:p>
            <a:fld id="{7D4F74BA-05BE-451F-A8B9-144E2A992BBE}" type="slidenum">
              <a:rPr lang="en-US" altLang="zh-CN"/>
              <a:pPr/>
              <a:t>‹#›</a:t>
            </a:fld>
            <a:endParaRPr lang="en-US" altLang="zh-CN"/>
          </a:p>
        </p:txBody>
      </p:sp>
    </p:spTree>
    <p:extLst>
      <p:ext uri="{BB962C8B-B14F-4D97-AF65-F5344CB8AC3E}">
        <p14:creationId xmlns:p14="http://schemas.microsoft.com/office/powerpoint/2010/main" val="1728540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8" name="Text Box 28">
            <a:extLst>
              <a:ext uri="{FF2B5EF4-FFF2-40B4-BE49-F238E27FC236}">
                <a16:creationId xmlns:a16="http://schemas.microsoft.com/office/drawing/2014/main" id="{383134C5-9399-BACD-D44E-4A7398F4DB23}"/>
              </a:ext>
            </a:extLst>
          </p:cNvPr>
          <p:cNvSpPr txBox="1">
            <a:spLocks noChangeArrowheads="1"/>
          </p:cNvSpPr>
          <p:nvPr userDrawn="1"/>
        </p:nvSpPr>
        <p:spPr bwMode="auto">
          <a:xfrm>
            <a:off x="0" y="4916488"/>
            <a:ext cx="9109075" cy="274637"/>
          </a:xfrm>
          <a:prstGeom prst="rect">
            <a:avLst/>
          </a:prstGeom>
          <a:gradFill rotWithShape="1">
            <a:gsLst>
              <a:gs pos="0">
                <a:srgbClr val="003366"/>
              </a:gs>
              <a:gs pos="100000">
                <a:srgbClr val="003366">
                  <a:gamma/>
                  <a:shade val="46275"/>
                  <a:invGamma/>
                </a:srgbClr>
              </a:gs>
            </a:gsLst>
            <a:lin ang="5400000" scaled="1"/>
          </a:gradFill>
          <a:ln w="9525">
            <a:noFill/>
            <a:miter lim="800000"/>
            <a:headEnd/>
            <a:tailEnd/>
          </a:ln>
          <a:effectLst>
            <a:outerShdw dist="107763" dir="18900000" algn="ctr" rotWithShape="0">
              <a:schemeClr val="bg2">
                <a:alpha val="50000"/>
              </a:schemeClr>
            </a:outerShdw>
          </a:effectLst>
        </p:spPr>
        <p:txBody>
          <a:bodyPr lIns="91453" tIns="45727" rIns="91453" bIns="45727">
            <a:spAutoFit/>
          </a:bodyPr>
          <a:lstStyle/>
          <a:p>
            <a:pPr algn="ctr">
              <a:defRPr/>
            </a:pPr>
            <a:r>
              <a:rPr kumimoji="1" lang="zh-CN" altLang="en-US" sz="1000">
                <a:solidFill>
                  <a:srgbClr val="0066FF"/>
                </a:solidFill>
                <a:effectLst>
                  <a:outerShdw blurRad="38100" dist="38100" dir="2700000" algn="tl">
                    <a:srgbClr val="000000"/>
                  </a:outerShdw>
                </a:effectLst>
                <a:latin typeface="Arial" charset="0"/>
              </a:rPr>
              <a:t>热流科学与工程教育部重点实验室</a:t>
            </a:r>
            <a:r>
              <a:rPr kumimoji="1" lang="zh-CN" altLang="en-US">
                <a:solidFill>
                  <a:srgbClr val="66CCFF"/>
                </a:solidFill>
                <a:effectLst>
                  <a:outerShdw blurRad="38100" dist="38100" dir="2700000" algn="tl">
                    <a:srgbClr val="000000"/>
                  </a:outerShdw>
                </a:effectLst>
                <a:latin typeface="Arial" charset="0"/>
              </a:rPr>
              <a:t>  </a:t>
            </a:r>
            <a:r>
              <a:rPr kumimoji="1" lang="en-US" altLang="zh-CN" sz="1000" i="1">
                <a:solidFill>
                  <a:srgbClr val="66CCFF"/>
                </a:solidFill>
                <a:effectLst>
                  <a:outerShdw blurRad="38100" dist="38100" dir="2700000" algn="tl">
                    <a:srgbClr val="000000"/>
                  </a:outerShdw>
                </a:effectLst>
                <a:latin typeface="Arial" charset="0"/>
              </a:rPr>
              <a:t>Key Laboratory of Thermo-Fluid Science and Engineering of MOE</a:t>
            </a:r>
            <a:r>
              <a:rPr kumimoji="1" lang="en-US" altLang="zh-CN" i="1">
                <a:solidFill>
                  <a:srgbClr val="66CCFF"/>
                </a:solidFill>
                <a:effectLst>
                  <a:outerShdw blurRad="38100" dist="38100" dir="2700000" algn="tl">
                    <a:srgbClr val="000000"/>
                  </a:outerShdw>
                </a:effectLst>
                <a:latin typeface="Arial" charset="0"/>
              </a:rPr>
              <a:t> </a:t>
            </a:r>
          </a:p>
        </p:txBody>
      </p:sp>
      <p:sp>
        <p:nvSpPr>
          <p:cNvPr id="8195" name="Rectangle 3">
            <a:extLst>
              <a:ext uri="{FF2B5EF4-FFF2-40B4-BE49-F238E27FC236}">
                <a16:creationId xmlns:a16="http://schemas.microsoft.com/office/drawing/2014/main" id="{AC7D4450-286C-83A4-4CAA-1FBEB28116D1}"/>
              </a:ext>
            </a:extLst>
          </p:cNvPr>
          <p:cNvSpPr>
            <a:spLocks noChangeArrowheads="1"/>
          </p:cNvSpPr>
          <p:nvPr/>
        </p:nvSpPr>
        <p:spPr bwMode="gray">
          <a:xfrm>
            <a:off x="0" y="360363"/>
            <a:ext cx="9144000" cy="114300"/>
          </a:xfrm>
          <a:prstGeom prst="rect">
            <a:avLst/>
          </a:prstGeom>
          <a:solidFill>
            <a:schemeClr val="tx1"/>
          </a:solidFill>
          <a:ln w="9525">
            <a:noFill/>
            <a:miter lim="800000"/>
            <a:headEnd/>
            <a:tailEnd/>
          </a:ln>
          <a:effectLst/>
        </p:spPr>
        <p:txBody>
          <a:bodyPr wrap="none" anchor="ctr"/>
          <a:lstStyle/>
          <a:p>
            <a:pPr>
              <a:spcBef>
                <a:spcPct val="20000"/>
              </a:spcBef>
              <a:buClr>
                <a:srgbClr val="FB0D13"/>
              </a:buClr>
              <a:buSzPct val="145000"/>
              <a:buFont typeface="Wingdings" pitchFamily="2" charset="2"/>
              <a:buNone/>
              <a:defRPr/>
            </a:pPr>
            <a:endParaRPr lang="zh-CN" altLang="en-US" sz="2400" b="0">
              <a:solidFill>
                <a:srgbClr val="FD450B"/>
              </a:solidFill>
              <a:latin typeface="方正舒体" pitchFamily="2" charset="-122"/>
              <a:ea typeface="方正舒体" pitchFamily="2" charset="-122"/>
            </a:endParaRPr>
          </a:p>
        </p:txBody>
      </p:sp>
      <p:sp>
        <p:nvSpPr>
          <p:cNvPr id="8196" name="Rectangle 4">
            <a:extLst>
              <a:ext uri="{FF2B5EF4-FFF2-40B4-BE49-F238E27FC236}">
                <a16:creationId xmlns:a16="http://schemas.microsoft.com/office/drawing/2014/main" id="{F47A1387-F21E-54F2-97AD-7F7011865BE1}"/>
              </a:ext>
            </a:extLst>
          </p:cNvPr>
          <p:cNvSpPr>
            <a:spLocks noChangeArrowheads="1"/>
          </p:cNvSpPr>
          <p:nvPr/>
        </p:nvSpPr>
        <p:spPr bwMode="gray">
          <a:xfrm>
            <a:off x="574675" y="360363"/>
            <a:ext cx="8569325" cy="457200"/>
          </a:xfrm>
          <a:prstGeom prst="rect">
            <a:avLst/>
          </a:prstGeom>
          <a:gradFill rotWithShape="1">
            <a:gsLst>
              <a:gs pos="0">
                <a:schemeClr val="tx1"/>
              </a:gs>
              <a:gs pos="100000">
                <a:schemeClr val="tx1">
                  <a:gamma/>
                  <a:shade val="46275"/>
                  <a:invGamma/>
                </a:schemeClr>
              </a:gs>
            </a:gsLst>
            <a:lin ang="5400000" scaled="1"/>
          </a:gradFill>
          <a:ln w="9525">
            <a:noFill/>
            <a:miter lim="800000"/>
            <a:headEnd/>
            <a:tailEnd/>
          </a:ln>
        </p:spPr>
        <p:txBody>
          <a:bodyPr wrap="none" anchor="ctr"/>
          <a:lstStyle/>
          <a:p>
            <a:pPr>
              <a:spcBef>
                <a:spcPct val="20000"/>
              </a:spcBef>
              <a:buClr>
                <a:srgbClr val="FB0D13"/>
              </a:buClr>
              <a:buSzPct val="145000"/>
              <a:buFont typeface="Wingdings" pitchFamily="2" charset="2"/>
              <a:buNone/>
              <a:defRPr/>
            </a:pPr>
            <a:endParaRPr lang="zh-CN" altLang="en-US" sz="2400" b="0">
              <a:solidFill>
                <a:srgbClr val="FD450B"/>
              </a:solidFill>
              <a:latin typeface="方正舒体" pitchFamily="2" charset="-122"/>
              <a:ea typeface="方正舒体" pitchFamily="2" charset="-122"/>
            </a:endParaRPr>
          </a:p>
        </p:txBody>
      </p:sp>
      <p:sp>
        <p:nvSpPr>
          <p:cNvPr id="2053" name="Rectangle 5">
            <a:extLst>
              <a:ext uri="{FF2B5EF4-FFF2-40B4-BE49-F238E27FC236}">
                <a16:creationId xmlns:a16="http://schemas.microsoft.com/office/drawing/2014/main" id="{ADFD1B22-58A3-9B3A-3395-C9690C14D53A}"/>
              </a:ext>
            </a:extLst>
          </p:cNvPr>
          <p:cNvSpPr>
            <a:spLocks noGrp="1" noChangeArrowheads="1"/>
          </p:cNvSpPr>
          <p:nvPr>
            <p:ph type="body" idx="1"/>
          </p:nvPr>
        </p:nvSpPr>
        <p:spPr bwMode="auto">
          <a:xfrm>
            <a:off x="457200" y="1065213"/>
            <a:ext cx="8229600"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a:extLst>
              <a:ext uri="{FF2B5EF4-FFF2-40B4-BE49-F238E27FC236}">
                <a16:creationId xmlns:a16="http://schemas.microsoft.com/office/drawing/2014/main" id="{A2391B5A-5553-D2C8-3F32-BF5E62D6545F}"/>
              </a:ext>
            </a:extLst>
          </p:cNvPr>
          <p:cNvSpPr>
            <a:spLocks noGrp="1" noChangeArrowheads="1"/>
          </p:cNvSpPr>
          <p:nvPr>
            <p:ph type="title"/>
          </p:nvPr>
        </p:nvSpPr>
        <p:spPr bwMode="white">
          <a:xfrm>
            <a:off x="733425" y="393700"/>
            <a:ext cx="780097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8201" name="Rectangle 9">
            <a:extLst>
              <a:ext uri="{FF2B5EF4-FFF2-40B4-BE49-F238E27FC236}">
                <a16:creationId xmlns:a16="http://schemas.microsoft.com/office/drawing/2014/main" id="{D3127FD3-4F1E-58EB-E34C-2A46294C8ACA}"/>
              </a:ext>
            </a:extLst>
          </p:cNvPr>
          <p:cNvSpPr>
            <a:spLocks noGrp="1" noChangeArrowheads="1"/>
          </p:cNvSpPr>
          <p:nvPr>
            <p:ph type="sldNum" sz="quarter" idx="4"/>
          </p:nvPr>
        </p:nvSpPr>
        <p:spPr bwMode="auto">
          <a:xfrm>
            <a:off x="6943725" y="4978400"/>
            <a:ext cx="2133600" cy="139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a:solidFill>
                  <a:srgbClr val="DDDDDD"/>
                </a:solidFill>
                <a:effectLst>
                  <a:outerShdw blurRad="38100" dist="38100" dir="2700000" algn="tl">
                    <a:srgbClr val="C0C0C0"/>
                  </a:outerShdw>
                </a:effectLst>
                <a:latin typeface="Blackoak Std" pitchFamily="82" charset="0"/>
                <a:ea typeface="宋体" panose="02010600030101010101" pitchFamily="2" charset="-122"/>
              </a:defRPr>
            </a:lvl1pPr>
          </a:lstStyle>
          <a:p>
            <a:fld id="{63F81860-8555-42D7-9102-20516C7C8027}" type="slidenum">
              <a:rPr lang="en-US" altLang="zh-CN"/>
              <a:pPr/>
              <a:t>‹#›</a:t>
            </a:fld>
            <a:endParaRPr lang="en-US" altLang="zh-CN"/>
          </a:p>
        </p:txBody>
      </p:sp>
      <p:sp>
        <p:nvSpPr>
          <p:cNvPr id="5147" name="Line 27">
            <a:extLst>
              <a:ext uri="{FF2B5EF4-FFF2-40B4-BE49-F238E27FC236}">
                <a16:creationId xmlns:a16="http://schemas.microsoft.com/office/drawing/2014/main" id="{2713FA88-974E-1249-B5FF-1EEB22680E67}"/>
              </a:ext>
            </a:extLst>
          </p:cNvPr>
          <p:cNvSpPr>
            <a:spLocks noChangeShapeType="1"/>
          </p:cNvSpPr>
          <p:nvPr userDrawn="1"/>
        </p:nvSpPr>
        <p:spPr bwMode="auto">
          <a:xfrm>
            <a:off x="0" y="4953000"/>
            <a:ext cx="9145588" cy="0"/>
          </a:xfrm>
          <a:prstGeom prst="line">
            <a:avLst/>
          </a:prstGeom>
          <a:noFill/>
          <a:ln w="50800" cmpd="thickThin">
            <a:solidFill>
              <a:srgbClr val="336699"/>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2057" name="WordArt 33">
            <a:extLst>
              <a:ext uri="{FF2B5EF4-FFF2-40B4-BE49-F238E27FC236}">
                <a16:creationId xmlns:a16="http://schemas.microsoft.com/office/drawing/2014/main" id="{FFD56057-63F0-754C-F714-A274510A17F2}"/>
              </a:ext>
            </a:extLst>
          </p:cNvPr>
          <p:cNvSpPr>
            <a:spLocks noChangeArrowheads="1" noChangeShapeType="1" noTextEdit="1"/>
          </p:cNvSpPr>
          <p:nvPr userDrawn="1"/>
        </p:nvSpPr>
        <p:spPr bwMode="auto">
          <a:xfrm>
            <a:off x="7608888" y="19050"/>
            <a:ext cx="1422400" cy="182563"/>
          </a:xfrm>
          <a:prstGeom prst="rect">
            <a:avLst/>
          </a:prstGeom>
        </p:spPr>
        <p:txBody>
          <a:bodyPr wrap="none" fromWordArt="1">
            <a:prstTxWarp prst="textDeflateBottom">
              <a:avLst>
                <a:gd name="adj" fmla="val 73120"/>
              </a:avLst>
            </a:prstTxWarp>
          </a:bodyPr>
          <a:lstStyle/>
          <a:p>
            <a:pPr algn="ctr"/>
            <a:r>
              <a:rPr lang="zh-CN" altLang="en-US" sz="3600" kern="10" spc="720" normalizeH="1">
                <a:ln w="12700">
                  <a:solidFill>
                    <a:srgbClr val="EAEAEA"/>
                  </a:solidFill>
                  <a:round/>
                  <a:headEnd/>
                  <a:tailEnd/>
                </a:ln>
                <a:solidFill>
                  <a:srgbClr val="006FDE"/>
                </a:solidFill>
                <a:effectLst>
                  <a:outerShdw dist="35921" dir="2700000" sy="50000" kx="2115830" algn="bl" rotWithShape="0">
                    <a:srgbClr val="C0C0C0">
                      <a:alpha val="79999"/>
                    </a:srgbClr>
                  </a:outerShdw>
                </a:effectLst>
                <a:latin typeface="华文琥珀" panose="02010800040101010101" pitchFamily="2" charset="-122"/>
                <a:ea typeface="华文琥珀" panose="02010800040101010101" pitchFamily="2" charset="-122"/>
              </a:rPr>
              <a:t>工程热力学</a:t>
            </a:r>
          </a:p>
        </p:txBody>
      </p:sp>
      <p:sp>
        <p:nvSpPr>
          <p:cNvPr id="5154" name="Rectangle 34">
            <a:extLst>
              <a:ext uri="{FF2B5EF4-FFF2-40B4-BE49-F238E27FC236}">
                <a16:creationId xmlns:a16="http://schemas.microsoft.com/office/drawing/2014/main" id="{9BFC1AE3-4AD2-7EBF-9209-FEB91AD6A37F}"/>
              </a:ext>
            </a:extLst>
          </p:cNvPr>
          <p:cNvSpPr>
            <a:spLocks noChangeArrowheads="1"/>
          </p:cNvSpPr>
          <p:nvPr userDrawn="1"/>
        </p:nvSpPr>
        <p:spPr bwMode="auto">
          <a:xfrm>
            <a:off x="7497763" y="190500"/>
            <a:ext cx="1646237" cy="214313"/>
          </a:xfrm>
          <a:prstGeom prst="rect">
            <a:avLst/>
          </a:prstGeom>
          <a:noFill/>
          <a:ln w="9525" algn="ctr">
            <a:noFill/>
            <a:miter lim="800000"/>
            <a:headEnd/>
            <a:tailEnd/>
          </a:ln>
          <a:effectLst>
            <a:outerShdw dist="38100" dir="16200000" algn="ctr" rotWithShape="0">
              <a:schemeClr val="bg2">
                <a:alpha val="50000"/>
              </a:schemeClr>
            </a:outerShdw>
          </a:effectLst>
        </p:spPr>
        <p:txBody>
          <a:bodyPr wrap="none">
            <a:spAutoFit/>
          </a:bodyPr>
          <a:lstStyle/>
          <a:p>
            <a:pPr>
              <a:defRPr/>
            </a:pPr>
            <a:r>
              <a:rPr kumimoji="1" lang="en-US" altLang="zh-CN" sz="800" i="1">
                <a:solidFill>
                  <a:srgbClr val="77B7E7"/>
                </a:solidFill>
                <a:effectLst>
                  <a:outerShdw blurRad="38100" dist="38100" dir="2700000" algn="tl">
                    <a:srgbClr val="C0C0C0"/>
                  </a:outerShdw>
                </a:effectLst>
                <a:latin typeface="Arial" charset="0"/>
              </a:rPr>
              <a:t>Engineering Thermodynamics</a:t>
            </a:r>
            <a:endParaRPr kumimoji="1" lang="zh-CN" altLang="en-US" sz="800" i="1">
              <a:solidFill>
                <a:srgbClr val="77B7E7"/>
              </a:solidFill>
              <a:effectLst>
                <a:outerShdw blurRad="38100" dist="38100" dir="2700000" algn="tl">
                  <a:srgbClr val="C0C0C0"/>
                </a:outerShdw>
              </a:effectLst>
              <a:latin typeface="Arial" charset="0"/>
            </a:endParaRPr>
          </a:p>
        </p:txBody>
      </p:sp>
      <p:sp>
        <p:nvSpPr>
          <p:cNvPr id="5157" name="Oval 37">
            <a:extLst>
              <a:ext uri="{FF2B5EF4-FFF2-40B4-BE49-F238E27FC236}">
                <a16:creationId xmlns:a16="http://schemas.microsoft.com/office/drawing/2014/main" id="{1D7DB0D6-57C4-146A-3AEE-FC8B011DE61B}"/>
              </a:ext>
            </a:extLst>
          </p:cNvPr>
          <p:cNvSpPr>
            <a:spLocks noChangeArrowheads="1"/>
          </p:cNvSpPr>
          <p:nvPr userDrawn="1"/>
        </p:nvSpPr>
        <p:spPr bwMode="auto">
          <a:xfrm>
            <a:off x="207963" y="85725"/>
            <a:ext cx="319087" cy="306388"/>
          </a:xfrm>
          <a:prstGeom prst="ellipse">
            <a:avLst/>
          </a:prstGeom>
          <a:solidFill>
            <a:schemeClr val="bg1"/>
          </a:solidFill>
          <a:ln w="9525" algn="ctr">
            <a:no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pic>
        <p:nvPicPr>
          <p:cNvPr id="2060" name="Picture 25" descr="红色">
            <a:extLst>
              <a:ext uri="{FF2B5EF4-FFF2-40B4-BE49-F238E27FC236}">
                <a16:creationId xmlns:a16="http://schemas.microsoft.com/office/drawing/2014/main" id="{CF08825E-64BC-9261-1ED6-848BD937C531}"/>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214313" y="88900"/>
            <a:ext cx="1069975" cy="306388"/>
          </a:xfrm>
          <a:prstGeom prst="rect">
            <a:avLst/>
          </a:prstGeom>
          <a:noFill/>
          <a:ln>
            <a:noFill/>
          </a:ln>
          <a:effectLst>
            <a:prstShdw prst="shdw17">
              <a:srgbClr val="003366">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4"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transition>
    <p:pull dir="r"/>
  </p:transition>
  <p:hf hd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黑体" pitchFamily="2" charset="-122"/>
          <a:ea typeface="黑体" pitchFamily="2" charset="-122"/>
        </a:defRPr>
      </a:lvl2pPr>
      <a:lvl3pPr algn="l" rtl="0" eaLnBrk="0" fontAlgn="base" hangingPunct="0">
        <a:spcBef>
          <a:spcPct val="0"/>
        </a:spcBef>
        <a:spcAft>
          <a:spcPct val="0"/>
        </a:spcAft>
        <a:defRPr sz="3200" b="1">
          <a:solidFill>
            <a:schemeClr val="bg1"/>
          </a:solidFill>
          <a:latin typeface="黑体" pitchFamily="2" charset="-122"/>
          <a:ea typeface="黑体" pitchFamily="2" charset="-122"/>
        </a:defRPr>
      </a:lvl3pPr>
      <a:lvl4pPr algn="l" rtl="0" eaLnBrk="0" fontAlgn="base" hangingPunct="0">
        <a:spcBef>
          <a:spcPct val="0"/>
        </a:spcBef>
        <a:spcAft>
          <a:spcPct val="0"/>
        </a:spcAft>
        <a:defRPr sz="3200" b="1">
          <a:solidFill>
            <a:schemeClr val="bg1"/>
          </a:solidFill>
          <a:latin typeface="黑体" pitchFamily="2" charset="-122"/>
          <a:ea typeface="黑体" pitchFamily="2" charset="-122"/>
        </a:defRPr>
      </a:lvl4pPr>
      <a:lvl5pPr algn="l" rtl="0" eaLnBrk="0" fontAlgn="base" hangingPunct="0">
        <a:spcBef>
          <a:spcPct val="0"/>
        </a:spcBef>
        <a:spcAft>
          <a:spcPct val="0"/>
        </a:spcAft>
        <a:defRPr sz="3200" b="1">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3200" b="1">
          <a:solidFill>
            <a:schemeClr val="bg1"/>
          </a:solidFill>
          <a:latin typeface="黑体" pitchFamily="2" charset="-122"/>
          <a:ea typeface="黑体" pitchFamily="2" charset="-122"/>
        </a:defRPr>
      </a:lvl6pPr>
      <a:lvl7pPr marL="914400" algn="l" rtl="0" eaLnBrk="1" fontAlgn="base" hangingPunct="1">
        <a:spcBef>
          <a:spcPct val="0"/>
        </a:spcBef>
        <a:spcAft>
          <a:spcPct val="0"/>
        </a:spcAft>
        <a:defRPr sz="3200" b="1">
          <a:solidFill>
            <a:schemeClr val="bg1"/>
          </a:solidFill>
          <a:latin typeface="黑体" pitchFamily="2" charset="-122"/>
          <a:ea typeface="黑体" pitchFamily="2" charset="-122"/>
        </a:defRPr>
      </a:lvl7pPr>
      <a:lvl8pPr marL="1371600" algn="l" rtl="0" eaLnBrk="1" fontAlgn="base" hangingPunct="1">
        <a:spcBef>
          <a:spcPct val="0"/>
        </a:spcBef>
        <a:spcAft>
          <a:spcPct val="0"/>
        </a:spcAft>
        <a:defRPr sz="3200" b="1">
          <a:solidFill>
            <a:schemeClr val="bg1"/>
          </a:solidFill>
          <a:latin typeface="黑体" pitchFamily="2" charset="-122"/>
          <a:ea typeface="黑体" pitchFamily="2" charset="-122"/>
        </a:defRPr>
      </a:lvl8pPr>
      <a:lvl9pPr marL="1828800" algn="l" rtl="0" eaLnBrk="1" fontAlgn="base" hangingPunct="1">
        <a:spcBef>
          <a:spcPct val="0"/>
        </a:spcBef>
        <a:spcAft>
          <a:spcPct val="0"/>
        </a:spcAft>
        <a:defRPr sz="3200" b="1">
          <a:solidFill>
            <a:schemeClr val="bg1"/>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6.emf"/><Relationship Id="rId4" Type="http://schemas.openxmlformats.org/officeDocument/2006/relationships/oleObject" Target="../embeddings/oleObject2.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9">
            <a:extLst>
              <a:ext uri="{FF2B5EF4-FFF2-40B4-BE49-F238E27FC236}">
                <a16:creationId xmlns:a16="http://schemas.microsoft.com/office/drawing/2014/main" id="{61A3DF3D-4473-13D0-B0C3-2055DE8AF081}"/>
              </a:ext>
            </a:extLst>
          </p:cNvPr>
          <p:cNvSpPr>
            <a:spLocks noChangeArrowheads="1"/>
          </p:cNvSpPr>
          <p:nvPr/>
        </p:nvSpPr>
        <p:spPr bwMode="auto">
          <a:xfrm>
            <a:off x="1454150" y="2362200"/>
            <a:ext cx="74818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53" tIns="45727" rIns="91453" bIns="45727">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3600">
                <a:solidFill>
                  <a:srgbClr val="FFFF99"/>
                </a:solidFill>
                <a:latin typeface="微软雅黑" panose="020B0503020204020204" pitchFamily="34" charset="-122"/>
                <a:ea typeface="微软雅黑" panose="020B0503020204020204" pitchFamily="34" charset="-122"/>
              </a:rPr>
              <a:t>工程热力学</a:t>
            </a:r>
            <a:r>
              <a:rPr kumimoji="1" lang="zh-CN" altLang="en-US" sz="4000">
                <a:solidFill>
                  <a:srgbClr val="FFFFCC"/>
                </a:solidFill>
                <a:latin typeface="微软雅黑" panose="020B0503020204020204" pitchFamily="34" charset="-122"/>
                <a:ea typeface="微软雅黑" panose="020B0503020204020204" pitchFamily="34" charset="-122"/>
              </a:rPr>
              <a:t> </a:t>
            </a:r>
            <a:r>
              <a:rPr kumimoji="1" lang="en-US" altLang="zh-CN" sz="3000">
                <a:solidFill>
                  <a:srgbClr val="FFCC66"/>
                </a:solidFill>
                <a:latin typeface="微软雅黑" panose="020B0503020204020204" pitchFamily="34" charset="-122"/>
                <a:ea typeface="微软雅黑" panose="020B0503020204020204" pitchFamily="34" charset="-122"/>
              </a:rPr>
              <a:t>—— </a:t>
            </a:r>
            <a:r>
              <a:rPr lang="zh-CN" altLang="en-US" sz="3000">
                <a:solidFill>
                  <a:srgbClr val="FFCC66"/>
                </a:solidFill>
                <a:latin typeface="微软雅黑" panose="020B0503020204020204" pitchFamily="34" charset="-122"/>
                <a:ea typeface="微软雅黑" panose="020B0503020204020204" pitchFamily="34" charset="-122"/>
              </a:rPr>
              <a:t>第九章  气体动力循环</a:t>
            </a:r>
            <a:endParaRPr lang="en-US" altLang="zh-CN" sz="3000">
              <a:solidFill>
                <a:srgbClr val="FFCC66"/>
              </a:solidFill>
              <a:latin typeface="微软雅黑" panose="020B0503020204020204" pitchFamily="34" charset="-122"/>
              <a:ea typeface="微软雅黑" panose="020B0503020204020204" pitchFamily="34" charset="-122"/>
            </a:endParaRPr>
          </a:p>
        </p:txBody>
      </p:sp>
      <p:sp>
        <p:nvSpPr>
          <p:cNvPr id="4099" name="Text Box 24">
            <a:extLst>
              <a:ext uri="{FF2B5EF4-FFF2-40B4-BE49-F238E27FC236}">
                <a16:creationId xmlns:a16="http://schemas.microsoft.com/office/drawing/2014/main" id="{D697E06C-EBAE-3EEA-2CD4-48B4E7338115}"/>
              </a:ext>
            </a:extLst>
          </p:cNvPr>
          <p:cNvSpPr txBox="1">
            <a:spLocks noChangeArrowheads="1"/>
          </p:cNvSpPr>
          <p:nvPr/>
        </p:nvSpPr>
        <p:spPr bwMode="auto">
          <a:xfrm>
            <a:off x="0" y="3167063"/>
            <a:ext cx="91440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r" eaLnBrk="1" hangingPunct="1">
              <a:lnSpc>
                <a:spcPct val="90000"/>
              </a:lnSpc>
              <a:spcBef>
                <a:spcPct val="20000"/>
              </a:spcBef>
              <a:buFont typeface="Arial" panose="020B0604020202020204" pitchFamily="34" charset="0"/>
              <a:buNone/>
            </a:pPr>
            <a:r>
              <a:rPr lang="zh-CN" altLang="en-US" sz="2400">
                <a:solidFill>
                  <a:srgbClr val="FF0000"/>
                </a:solidFill>
                <a:latin typeface="微软雅黑" panose="020B0503020204020204" pitchFamily="34" charset="-122"/>
                <a:ea typeface="微软雅黑" panose="020B0503020204020204" pitchFamily="34" charset="-122"/>
              </a:rPr>
              <a:t>能动学院</a:t>
            </a:r>
            <a:r>
              <a:rPr lang="zh-CN" altLang="en-US" sz="3000" b="0">
                <a:solidFill>
                  <a:srgbClr val="336699"/>
                </a:solidFill>
                <a:latin typeface="华文琥珀" panose="02010800040101010101" pitchFamily="2" charset="-122"/>
                <a:ea typeface="华文琥珀" panose="02010800040101010101" pitchFamily="2" charset="-122"/>
              </a:rPr>
              <a:t>      </a:t>
            </a:r>
            <a:r>
              <a:rPr lang="zh-CN" altLang="en-US" sz="3000">
                <a:solidFill>
                  <a:srgbClr val="336699"/>
                </a:solidFill>
                <a:latin typeface="华文中宋" panose="02010600040101010101" pitchFamily="2" charset="-122"/>
                <a:ea typeface="华文中宋" panose="02010600040101010101" pitchFamily="2" charset="-122"/>
              </a:rPr>
              <a:t>张颖</a:t>
            </a:r>
            <a:r>
              <a:rPr lang="en-US" altLang="zh-CN" sz="3000">
                <a:latin typeface="华文隶书" panose="02010800040101010101" pitchFamily="2" charset="-122"/>
                <a:ea typeface="华文隶书" panose="02010800040101010101" pitchFamily="2" charset="-122"/>
              </a:rPr>
              <a:t>  </a:t>
            </a:r>
            <a:r>
              <a:rPr lang="zh-CN" altLang="en-US" sz="1600">
                <a:latin typeface="黑体" panose="02010609060101010101" pitchFamily="49" charset="-122"/>
              </a:rPr>
              <a:t>博士</a:t>
            </a:r>
            <a:r>
              <a:rPr lang="en-US" altLang="zh-CN" sz="1600">
                <a:latin typeface="黑体" panose="02010609060101010101" pitchFamily="49" charset="-122"/>
              </a:rPr>
              <a:t>/</a:t>
            </a:r>
            <a:r>
              <a:rPr lang="zh-CN" altLang="en-US" sz="1600">
                <a:latin typeface="黑体" panose="02010609060101010101" pitchFamily="49" charset="-122"/>
              </a:rPr>
              <a:t>讲师</a:t>
            </a:r>
          </a:p>
        </p:txBody>
      </p:sp>
      <p:sp>
        <p:nvSpPr>
          <p:cNvPr id="31770" name="AutoShape 26">
            <a:extLst>
              <a:ext uri="{FF2B5EF4-FFF2-40B4-BE49-F238E27FC236}">
                <a16:creationId xmlns:a16="http://schemas.microsoft.com/office/drawing/2014/main" id="{5268158C-7EE8-A871-82C6-3927D4770DF1}"/>
              </a:ext>
            </a:extLst>
          </p:cNvPr>
          <p:cNvSpPr>
            <a:spLocks noChangeArrowheads="1"/>
          </p:cNvSpPr>
          <p:nvPr/>
        </p:nvSpPr>
        <p:spPr bwMode="auto">
          <a:xfrm>
            <a:off x="5322888" y="4037013"/>
            <a:ext cx="3436937" cy="866775"/>
          </a:xfrm>
          <a:prstGeom prst="wedgeRectCallout">
            <a:avLst>
              <a:gd name="adj1" fmla="val 19560"/>
              <a:gd name="adj2" fmla="val -68130"/>
            </a:avLst>
          </a:prstGeom>
          <a:gradFill rotWithShape="1">
            <a:gsLst>
              <a:gs pos="0">
                <a:srgbClr val="CCFFFF">
                  <a:gamma/>
                  <a:tint val="0"/>
                  <a:invGamma/>
                </a:srgbClr>
              </a:gs>
              <a:gs pos="100000">
                <a:srgbClr val="CCFFFF"/>
              </a:gs>
            </a:gsLst>
            <a:lin ang="5400000" scaled="1"/>
          </a:gradFill>
          <a:ln w="57150" cmpd="thickThin" algn="ctr">
            <a:noFill/>
            <a:miter lim="800000"/>
            <a:headEnd/>
            <a:tailEnd/>
          </a:ln>
          <a:effectLst/>
          <a:scene3d>
            <a:camera prst="legacyPerspectiveTopRight"/>
            <a:lightRig rig="legacyFlat4" dir="t"/>
          </a:scene3d>
          <a:sp3d extrusionH="430200" prstMaterial="legacyMetal">
            <a:bevelT w="13500" h="13500" prst="angle"/>
            <a:bevelB w="13500" h="13500" prst="angle"/>
            <a:extrusionClr>
              <a:srgbClr val="CCFFFF"/>
            </a:extrusionClr>
          </a:sp3d>
        </p:spPr>
        <p:txBody>
          <a:bodyPr>
            <a:flatTx/>
          </a:bodyPr>
          <a:lstStyle/>
          <a:p>
            <a:pPr algn="ctr">
              <a:defRPr/>
            </a:pPr>
            <a:endParaRPr lang="zh-CN" altLang="en-US">
              <a:effectLst>
                <a:outerShdw blurRad="38100" dist="38100" dir="2700000" algn="tl">
                  <a:srgbClr val="000000"/>
                </a:outerShdw>
              </a:effectLst>
            </a:endParaRPr>
          </a:p>
        </p:txBody>
      </p:sp>
      <p:sp>
        <p:nvSpPr>
          <p:cNvPr id="31771" name="Rectangle 9">
            <a:extLst>
              <a:ext uri="{FF2B5EF4-FFF2-40B4-BE49-F238E27FC236}">
                <a16:creationId xmlns:a16="http://schemas.microsoft.com/office/drawing/2014/main" id="{B0ACEFF5-1557-135E-08CE-01996BE811FA}"/>
              </a:ext>
            </a:extLst>
          </p:cNvPr>
          <p:cNvSpPr>
            <a:spLocks noChangeArrowheads="1"/>
          </p:cNvSpPr>
          <p:nvPr/>
        </p:nvSpPr>
        <p:spPr bwMode="auto">
          <a:xfrm>
            <a:off x="5453063" y="4014788"/>
            <a:ext cx="3405187" cy="858837"/>
          </a:xfrm>
          <a:prstGeom prst="rect">
            <a:avLst/>
          </a:prstGeom>
          <a:noFill/>
          <a:ln w="9525" algn="ctr">
            <a:noFill/>
            <a:miter lim="800000"/>
            <a:headEnd/>
            <a:tailEnd/>
          </a:ln>
        </p:spPr>
        <p:txBody>
          <a:bodyPr>
            <a:spAutoFit/>
          </a:bodyPr>
          <a:lstStyle/>
          <a:p>
            <a:pPr>
              <a:lnSpc>
                <a:spcPct val="120000"/>
              </a:lnSpc>
              <a:buClr>
                <a:srgbClr val="FF9900"/>
              </a:buClr>
              <a:buSzPct val="80000"/>
              <a:buFont typeface="Wingdings" pitchFamily="2" charset="2"/>
              <a:buNone/>
              <a:defRPr/>
            </a:pPr>
            <a:r>
              <a:rPr kumimoji="1" lang="zh-CN" altLang="en-US">
                <a:effectLst>
                  <a:outerShdw blurRad="38100" dist="38100" dir="2700000" algn="tl">
                    <a:srgbClr val="C0C0C0"/>
                  </a:outerShdw>
                </a:effectLst>
                <a:latin typeface="Arial" charset="0"/>
              </a:rPr>
              <a:t>办公地点</a:t>
            </a:r>
            <a:r>
              <a:rPr kumimoji="1" lang="en-US" altLang="zh-CN">
                <a:effectLst>
                  <a:outerShdw blurRad="38100" dist="38100" dir="2700000" algn="tl">
                    <a:srgbClr val="C0C0C0"/>
                  </a:outerShdw>
                </a:effectLst>
                <a:latin typeface="Arial" charset="0"/>
              </a:rPr>
              <a:t>:</a:t>
            </a:r>
            <a:r>
              <a:rPr kumimoji="1" lang="en-US" altLang="zh-CN" sz="1400">
                <a:effectLst>
                  <a:outerShdw blurRad="38100" dist="38100" dir="2700000" algn="tl">
                    <a:srgbClr val="C0C0C0"/>
                  </a:outerShdw>
                </a:effectLst>
                <a:latin typeface="Arial" charset="0"/>
              </a:rPr>
              <a:t> </a:t>
            </a:r>
            <a:r>
              <a:rPr kumimoji="1" lang="zh-CN" altLang="en-US" sz="1400">
                <a:effectLst>
                  <a:outerShdw blurRad="38100" dist="38100" dir="2700000" algn="tl">
                    <a:srgbClr val="C0C0C0"/>
                  </a:outerShdw>
                </a:effectLst>
                <a:latin typeface="Arial" charset="0"/>
              </a:rPr>
              <a:t>能动学院</a:t>
            </a:r>
            <a:r>
              <a:rPr kumimoji="1" lang="en-US" altLang="zh-CN" sz="1400">
                <a:effectLst>
                  <a:outerShdw blurRad="38100" dist="38100" dir="2700000" algn="tl">
                    <a:srgbClr val="C0C0C0"/>
                  </a:outerShdw>
                </a:effectLst>
                <a:latin typeface="Arial" charset="0"/>
              </a:rPr>
              <a:t>(</a:t>
            </a:r>
            <a:r>
              <a:rPr kumimoji="1" lang="zh-CN" altLang="en-US" sz="1400">
                <a:effectLst>
                  <a:outerShdw blurRad="38100" dist="38100" dir="2700000" algn="tl">
                    <a:srgbClr val="C0C0C0"/>
                  </a:outerShdw>
                </a:effectLst>
                <a:latin typeface="Arial" charset="0"/>
              </a:rPr>
              <a:t>东三楼</a:t>
            </a:r>
            <a:r>
              <a:rPr kumimoji="1" lang="en-US" altLang="zh-CN" sz="1400">
                <a:effectLst>
                  <a:outerShdw blurRad="38100" dist="38100" dir="2700000" algn="tl">
                    <a:srgbClr val="C0C0C0"/>
                  </a:outerShdw>
                </a:effectLst>
                <a:latin typeface="Arial" charset="0"/>
              </a:rPr>
              <a:t>) - </a:t>
            </a:r>
            <a:r>
              <a:rPr kumimoji="1" lang="zh-CN" altLang="en-US" sz="1400">
                <a:effectLst>
                  <a:outerShdw blurRad="38100" dist="38100" dir="2700000" algn="tl">
                    <a:srgbClr val="C0C0C0"/>
                  </a:outerShdw>
                </a:effectLst>
                <a:latin typeface="Arial" charset="0"/>
              </a:rPr>
              <a:t>甲</a:t>
            </a:r>
            <a:r>
              <a:rPr kumimoji="1" lang="en-US" altLang="zh-CN" sz="1400">
                <a:effectLst>
                  <a:outerShdw blurRad="38100" dist="38100" dir="2700000" algn="tl">
                    <a:srgbClr val="C0C0C0"/>
                  </a:outerShdw>
                </a:effectLst>
                <a:latin typeface="Arial" charset="0"/>
              </a:rPr>
              <a:t>223</a:t>
            </a:r>
            <a:r>
              <a:rPr kumimoji="1" lang="en-US" altLang="zh-CN">
                <a:effectLst>
                  <a:outerShdw blurRad="38100" dist="38100" dir="2700000" algn="tl">
                    <a:srgbClr val="C0C0C0"/>
                  </a:outerShdw>
                </a:effectLst>
                <a:latin typeface="Arial" charset="0"/>
                <a:ea typeface="华文行楷" pitchFamily="2" charset="-122"/>
              </a:rPr>
              <a:t>                                                                                                                                               </a:t>
            </a:r>
          </a:p>
          <a:p>
            <a:pPr>
              <a:lnSpc>
                <a:spcPct val="120000"/>
              </a:lnSpc>
              <a:buClr>
                <a:srgbClr val="FF9900"/>
              </a:buClr>
              <a:buSzPct val="80000"/>
              <a:buFont typeface="Wingdings" pitchFamily="2" charset="2"/>
              <a:buNone/>
              <a:defRPr/>
            </a:pPr>
            <a:r>
              <a:rPr kumimoji="1" lang="en-US" altLang="zh-CN">
                <a:effectLst>
                  <a:outerShdw blurRad="38100" dist="38100" dir="2700000" algn="tl">
                    <a:srgbClr val="C0C0C0"/>
                  </a:outerShdw>
                </a:effectLst>
                <a:latin typeface="Arial" charset="0"/>
                <a:ea typeface="华文行楷" pitchFamily="2" charset="-122"/>
              </a:rPr>
              <a:t>     Email:</a:t>
            </a:r>
            <a:r>
              <a:rPr kumimoji="1" lang="en-US" altLang="zh-CN" sz="1400">
                <a:effectLst>
                  <a:outerShdw blurRad="38100" dist="38100" dir="2700000" algn="tl">
                    <a:srgbClr val="C0C0C0"/>
                  </a:outerShdw>
                </a:effectLst>
                <a:latin typeface="Arial" charset="0"/>
                <a:ea typeface="华文行楷" pitchFamily="2" charset="-122"/>
              </a:rPr>
              <a:t> </a:t>
            </a:r>
            <a:r>
              <a:rPr kumimoji="1" lang="en-US" altLang="zh-CN" sz="1400" i="1" u="sng">
                <a:effectLst>
                  <a:outerShdw blurRad="38100" dist="38100" dir="2700000" algn="tl">
                    <a:srgbClr val="C0C0C0"/>
                  </a:outerShdw>
                </a:effectLst>
                <a:latin typeface="Arial" charset="0"/>
                <a:ea typeface="华文行楷" pitchFamily="2" charset="-122"/>
              </a:rPr>
              <a:t>zhangying@mail.xjtu.edu.cn</a:t>
            </a:r>
            <a:r>
              <a:rPr kumimoji="1" lang="en-US" altLang="zh-CN">
                <a:effectLst>
                  <a:outerShdw blurRad="38100" dist="38100" dir="2700000" algn="tl">
                    <a:srgbClr val="C0C0C0"/>
                  </a:outerShdw>
                </a:effectLst>
                <a:latin typeface="Arial" charset="0"/>
                <a:ea typeface="华文行楷" pitchFamily="2" charset="-122"/>
              </a:rPr>
              <a:t>                                                                                                                                         </a:t>
            </a:r>
          </a:p>
          <a:p>
            <a:pPr>
              <a:lnSpc>
                <a:spcPct val="120000"/>
              </a:lnSpc>
              <a:buClr>
                <a:srgbClr val="FF9900"/>
              </a:buClr>
              <a:buSzPct val="80000"/>
              <a:buFont typeface="Wingdings" pitchFamily="2" charset="2"/>
              <a:buNone/>
              <a:defRPr/>
            </a:pPr>
            <a:r>
              <a:rPr kumimoji="1" lang="en-US" altLang="zh-CN">
                <a:effectLst>
                  <a:outerShdw blurRad="38100" dist="38100" dir="2700000" algn="tl">
                    <a:srgbClr val="C0C0C0"/>
                  </a:outerShdw>
                </a:effectLst>
                <a:latin typeface="Arial" charset="0"/>
                <a:ea typeface="华文行楷" pitchFamily="2" charset="-122"/>
              </a:rPr>
              <a:t>         Tel:</a:t>
            </a:r>
            <a:r>
              <a:rPr kumimoji="1" lang="en-US" altLang="zh-CN" sz="1400">
                <a:effectLst>
                  <a:outerShdw blurRad="38100" dist="38100" dir="2700000" algn="tl">
                    <a:srgbClr val="C0C0C0"/>
                  </a:outerShdw>
                </a:effectLst>
                <a:latin typeface="Arial" charset="0"/>
                <a:ea typeface="华文行楷" pitchFamily="2" charset="-122"/>
              </a:rPr>
              <a:t> 029-82663863</a:t>
            </a:r>
          </a:p>
        </p:txBody>
      </p:sp>
    </p:spTree>
  </p:cSld>
  <p:clrMapOvr>
    <a:masterClrMapping/>
  </p:clrMapOvr>
  <p:transition>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043EA04F-D381-C8EE-1B5D-D897A4950CE4}"/>
              </a:ext>
            </a:extLst>
          </p:cNvPr>
          <p:cNvSpPr>
            <a:spLocks noGrp="1" noChangeArrowheads="1"/>
          </p:cNvSpPr>
          <p:nvPr>
            <p:ph type="sldNum" sz="quarter" idx="10"/>
          </p:nvPr>
        </p:nvSpPr>
        <p:spPr/>
        <p:txBody>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fld id="{05EDF60A-92DD-4215-84D5-7F1BCF3F3C1E}" type="slidenum">
              <a:rPr lang="en-US" altLang="zh-CN" sz="1000" b="0">
                <a:solidFill>
                  <a:srgbClr val="DDDDDD"/>
                </a:solidFill>
                <a:latin typeface="Blackoak Std" pitchFamily="82" charset="0"/>
                <a:ea typeface="宋体" panose="02010600030101010101" pitchFamily="2" charset="-122"/>
              </a:rPr>
              <a:pPr eaLnBrk="1" hangingPunct="1"/>
              <a:t>10</a:t>
            </a:fld>
            <a:endParaRPr lang="en-US" altLang="zh-CN" sz="1000" b="0">
              <a:solidFill>
                <a:srgbClr val="DDDDDD"/>
              </a:solidFill>
              <a:latin typeface="Blackoak Std" pitchFamily="82" charset="0"/>
              <a:ea typeface="宋体" panose="02010600030101010101" pitchFamily="2" charset="-122"/>
            </a:endParaRPr>
          </a:p>
        </p:txBody>
      </p:sp>
      <p:sp>
        <p:nvSpPr>
          <p:cNvPr id="166914" name="Rectangle 2">
            <a:extLst>
              <a:ext uri="{FF2B5EF4-FFF2-40B4-BE49-F238E27FC236}">
                <a16:creationId xmlns:a16="http://schemas.microsoft.com/office/drawing/2014/main" id="{50FEA62D-D170-7D88-2837-61F631CEA10C}"/>
              </a:ext>
            </a:extLst>
          </p:cNvPr>
          <p:cNvSpPr>
            <a:spLocks noChangeArrowheads="1"/>
          </p:cNvSpPr>
          <p:nvPr/>
        </p:nvSpPr>
        <p:spPr bwMode="auto">
          <a:xfrm>
            <a:off x="628650" y="1543050"/>
            <a:ext cx="3590925"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lIns="81669" tIns="40834" rIns="81669" bIns="40834" anchor="ctr">
            <a:spAutoFit/>
          </a:bodyPr>
          <a:lstStyle>
            <a:lvl1pPr indent="203200" defTabSz="815975" eaLnBrk="0" hangingPunct="0">
              <a:tabLst>
                <a:tab pos="203200" algn="l"/>
              </a:tabLst>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tabLst>
                <a:tab pos="203200" algn="l"/>
              </a:tabLst>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tabLst>
                <a:tab pos="203200" algn="l"/>
              </a:tabLst>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tabLst>
                <a:tab pos="203200" algn="l"/>
              </a:tabLst>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tabLst>
                <a:tab pos="203200" algn="l"/>
              </a:tabLst>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tabLst>
                <a:tab pos="203200" algn="l"/>
              </a:tabLs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tabLst>
                <a:tab pos="203200" algn="l"/>
              </a:tabLs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tabLst>
                <a:tab pos="203200" algn="l"/>
              </a:tabLs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tabLst>
                <a:tab pos="203200" algn="l"/>
              </a:tabLs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spcAft>
                <a:spcPct val="30000"/>
              </a:spcAft>
            </a:pPr>
            <a:r>
              <a:rPr kumimoji="1" lang="en-US" altLang="zh-CN" sz="2200">
                <a:solidFill>
                  <a:srgbClr val="FF0000"/>
                </a:solidFill>
              </a:rPr>
              <a:t>(2) </a:t>
            </a:r>
            <a:r>
              <a:rPr kumimoji="1" lang="zh-CN" altLang="en-US" sz="2200">
                <a:solidFill>
                  <a:srgbClr val="FF0000"/>
                </a:solidFill>
              </a:rPr>
              <a:t>燃料</a:t>
            </a:r>
            <a:r>
              <a:rPr kumimoji="1" lang="en-US" altLang="zh-CN" sz="2200">
                <a:solidFill>
                  <a:srgbClr val="FF0000"/>
                </a:solidFill>
              </a:rPr>
              <a:t>(Fuel)</a:t>
            </a:r>
            <a:endParaRPr kumimoji="1" lang="zh-CN" altLang="en-US" sz="1600">
              <a:solidFill>
                <a:srgbClr val="FF0000"/>
              </a:solidFill>
            </a:endParaRPr>
          </a:p>
          <a:p>
            <a:pPr eaLnBrk="1" hangingPunct="1">
              <a:lnSpc>
                <a:spcPct val="120000"/>
              </a:lnSpc>
              <a:spcAft>
                <a:spcPct val="30000"/>
              </a:spcAft>
            </a:pPr>
            <a:r>
              <a:rPr kumimoji="1" lang="zh-CN" altLang="en-US" sz="1600">
                <a:solidFill>
                  <a:srgbClr val="FF0000"/>
                </a:solidFill>
              </a:rPr>
              <a:t>   </a:t>
            </a:r>
            <a:r>
              <a:rPr kumimoji="1" lang="zh-CN" altLang="en-US" sz="2000"/>
              <a:t>内燃机中携带化学能的物质</a:t>
            </a:r>
            <a:endParaRPr kumimoji="1" lang="zh-CN" altLang="en-US" sz="1600"/>
          </a:p>
          <a:p>
            <a:pPr eaLnBrk="1" hangingPunct="1">
              <a:lnSpc>
                <a:spcPct val="120000"/>
              </a:lnSpc>
            </a:pPr>
            <a:r>
              <a:rPr kumimoji="1" lang="zh-CN" altLang="en-US" sz="1600"/>
              <a:t>             </a:t>
            </a:r>
            <a:r>
              <a:rPr kumimoji="1" lang="zh-CN" altLang="en-US" sz="1600">
                <a:solidFill>
                  <a:srgbClr val="0000CC"/>
                </a:solidFill>
              </a:rPr>
              <a:t>如：汽油、柴油、煤油</a:t>
            </a:r>
            <a:endParaRPr kumimoji="1" lang="en-US" altLang="zh-CN" sz="1600">
              <a:solidFill>
                <a:srgbClr val="0000CC"/>
              </a:solidFill>
            </a:endParaRPr>
          </a:p>
        </p:txBody>
      </p:sp>
      <p:sp>
        <p:nvSpPr>
          <p:cNvPr id="166915" name="Rectangle 3">
            <a:extLst>
              <a:ext uri="{FF2B5EF4-FFF2-40B4-BE49-F238E27FC236}">
                <a16:creationId xmlns:a16="http://schemas.microsoft.com/office/drawing/2014/main" id="{E3224F3A-6C26-B095-2669-A2AB7AF4F46D}"/>
              </a:ext>
            </a:extLst>
          </p:cNvPr>
          <p:cNvSpPr>
            <a:spLocks noChangeArrowheads="1"/>
          </p:cNvSpPr>
          <p:nvPr/>
        </p:nvSpPr>
        <p:spPr bwMode="auto">
          <a:xfrm>
            <a:off x="974725" y="3017838"/>
            <a:ext cx="495617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lIns="81669" tIns="40834" rIns="81669" bIns="40834">
            <a:spAutoFit/>
          </a:bodyPr>
          <a:lstStyle>
            <a:lvl1pPr defTabSz="815975"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spcBef>
                <a:spcPct val="20000"/>
              </a:spcBef>
            </a:pPr>
            <a:r>
              <a:rPr kumimoji="1" lang="zh-CN" altLang="en-US" sz="2000">
                <a:solidFill>
                  <a:srgbClr val="FF0000"/>
                </a:solidFill>
              </a:rPr>
              <a:t>汽油机 </a:t>
            </a:r>
            <a:r>
              <a:rPr kumimoji="1" lang="en-US" altLang="zh-CN" sz="1600">
                <a:solidFill>
                  <a:srgbClr val="0000CC"/>
                </a:solidFill>
              </a:rPr>
              <a:t>(Petrol(Gasline) Engine)</a:t>
            </a:r>
          </a:p>
          <a:p>
            <a:pPr eaLnBrk="1" hangingPunct="1">
              <a:spcBef>
                <a:spcPct val="20000"/>
              </a:spcBef>
            </a:pPr>
            <a:r>
              <a:rPr kumimoji="1" lang="en-US" altLang="zh-CN" sz="1600">
                <a:solidFill>
                  <a:srgbClr val="0000CC"/>
                </a:solidFill>
              </a:rPr>
              <a:t>                      </a:t>
            </a:r>
            <a:r>
              <a:rPr kumimoji="1" lang="zh-CN" altLang="en-US" sz="1600">
                <a:solidFill>
                  <a:srgbClr val="0000CC"/>
                </a:solidFill>
              </a:rPr>
              <a:t>小型汽车，摩托车</a:t>
            </a:r>
          </a:p>
          <a:p>
            <a:pPr eaLnBrk="1" hangingPunct="1">
              <a:spcBef>
                <a:spcPct val="20000"/>
              </a:spcBef>
            </a:pPr>
            <a:r>
              <a:rPr kumimoji="1" lang="zh-CN" altLang="en-US" sz="2000">
                <a:solidFill>
                  <a:srgbClr val="FF0000"/>
                </a:solidFill>
              </a:rPr>
              <a:t>柴油机 </a:t>
            </a:r>
            <a:r>
              <a:rPr kumimoji="1" lang="en-US" altLang="zh-CN" sz="1600">
                <a:solidFill>
                  <a:srgbClr val="0000CC"/>
                </a:solidFill>
              </a:rPr>
              <a:t>(Diesel Engine)  </a:t>
            </a:r>
          </a:p>
          <a:p>
            <a:pPr eaLnBrk="1" hangingPunct="1">
              <a:spcBef>
                <a:spcPct val="20000"/>
              </a:spcBef>
            </a:pPr>
            <a:r>
              <a:rPr kumimoji="1" lang="zh-CN" altLang="en-US" sz="1600">
                <a:solidFill>
                  <a:srgbClr val="0000CC"/>
                </a:solidFill>
              </a:rPr>
              <a:t>                      中、大型汽车，火车，轮船，移动电站</a:t>
            </a:r>
          </a:p>
          <a:p>
            <a:pPr eaLnBrk="1" hangingPunct="1">
              <a:spcBef>
                <a:spcPct val="20000"/>
              </a:spcBef>
            </a:pPr>
            <a:r>
              <a:rPr kumimoji="1" lang="zh-CN" altLang="en-US" sz="2000">
                <a:solidFill>
                  <a:srgbClr val="FF0000"/>
                </a:solidFill>
              </a:rPr>
              <a:t>煤油机 </a:t>
            </a:r>
            <a:r>
              <a:rPr kumimoji="1" lang="en-US" altLang="zh-CN" sz="1600">
                <a:solidFill>
                  <a:srgbClr val="0000CC"/>
                </a:solidFill>
              </a:rPr>
              <a:t>(Kerosene Oil Engine)     </a:t>
            </a:r>
            <a:r>
              <a:rPr kumimoji="1" lang="zh-CN" altLang="en-US" sz="1600">
                <a:solidFill>
                  <a:srgbClr val="0000CC"/>
                </a:solidFill>
              </a:rPr>
              <a:t>航空</a:t>
            </a:r>
            <a:endParaRPr kumimoji="1" lang="en-US" altLang="zh-CN" sz="1600">
              <a:solidFill>
                <a:srgbClr val="0000CC"/>
              </a:solidFill>
            </a:endParaRPr>
          </a:p>
        </p:txBody>
      </p:sp>
      <p:sp>
        <p:nvSpPr>
          <p:cNvPr id="12293" name="Rectangle 4">
            <a:extLst>
              <a:ext uri="{FF2B5EF4-FFF2-40B4-BE49-F238E27FC236}">
                <a16:creationId xmlns:a16="http://schemas.microsoft.com/office/drawing/2014/main" id="{464030D7-EC32-6B01-9200-381641364445}"/>
              </a:ext>
            </a:extLst>
          </p:cNvPr>
          <p:cNvSpPr>
            <a:spLocks noChangeArrowheads="1"/>
          </p:cNvSpPr>
          <p:nvPr/>
        </p:nvSpPr>
        <p:spPr bwMode="auto">
          <a:xfrm>
            <a:off x="571500" y="349250"/>
            <a:ext cx="8572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1669" tIns="40834" rIns="81669" bIns="40834">
            <a:spAutoFit/>
          </a:bodyPr>
          <a:lstStyle>
            <a:lvl1pPr defTabSz="815975"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ctr" eaLnBrk="1" hangingPunct="1"/>
            <a:r>
              <a:rPr lang="en-US" altLang="zh-CN" sz="2600">
                <a:solidFill>
                  <a:schemeClr val="bg1"/>
                </a:solidFill>
                <a:latin typeface="Arial Black" panose="020B0A04020102020204" pitchFamily="34" charset="0"/>
                <a:ea typeface="微软雅黑" panose="020B0503020204020204" pitchFamily="34" charset="-122"/>
              </a:rPr>
              <a:t>9-2 </a:t>
            </a:r>
            <a:r>
              <a:rPr lang="zh-CN" altLang="en-US" sz="2600">
                <a:solidFill>
                  <a:schemeClr val="bg1"/>
                </a:solidFill>
                <a:latin typeface="Arial Black" panose="020B0A04020102020204" pitchFamily="34" charset="0"/>
                <a:ea typeface="微软雅黑" panose="020B0503020204020204" pitchFamily="34" charset="-122"/>
              </a:rPr>
              <a:t>活塞式内燃机实际循环的简化</a:t>
            </a:r>
          </a:p>
        </p:txBody>
      </p:sp>
      <p:sp>
        <p:nvSpPr>
          <p:cNvPr id="12294" name="Rectangle 5">
            <a:extLst>
              <a:ext uri="{FF2B5EF4-FFF2-40B4-BE49-F238E27FC236}">
                <a16:creationId xmlns:a16="http://schemas.microsoft.com/office/drawing/2014/main" id="{365BC342-3A86-DB8F-F5FD-7D1D1733909C}"/>
              </a:ext>
            </a:extLst>
          </p:cNvPr>
          <p:cNvSpPr>
            <a:spLocks noChangeArrowheads="1"/>
          </p:cNvSpPr>
          <p:nvPr/>
        </p:nvSpPr>
        <p:spPr bwMode="auto">
          <a:xfrm>
            <a:off x="609600" y="1055688"/>
            <a:ext cx="20732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lIns="81669" tIns="40834" rIns="81669" bIns="40834" anchor="ctr">
            <a:spAutoFit/>
          </a:bodyPr>
          <a:lstStyle>
            <a:lvl1pPr defTabSz="815975" eaLnBrk="0" hangingPunct="0">
              <a:tabLst>
                <a:tab pos="192088" algn="l"/>
                <a:tab pos="238125" algn="l"/>
              </a:tabLst>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tabLst>
                <a:tab pos="192088" algn="l"/>
                <a:tab pos="238125" algn="l"/>
              </a:tabLst>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tabLst>
                <a:tab pos="192088" algn="l"/>
                <a:tab pos="238125" algn="l"/>
              </a:tabLst>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tabLst>
                <a:tab pos="192088" algn="l"/>
                <a:tab pos="238125" algn="l"/>
              </a:tabLst>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tabLst>
                <a:tab pos="192088" algn="l"/>
                <a:tab pos="238125" algn="l"/>
              </a:tabLst>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tabLst>
                <a:tab pos="192088" algn="l"/>
                <a:tab pos="238125" algn="l"/>
              </a:tabLs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tabLst>
                <a:tab pos="192088" algn="l"/>
                <a:tab pos="238125" algn="l"/>
              </a:tabLs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tabLst>
                <a:tab pos="192088" algn="l"/>
                <a:tab pos="238125" algn="l"/>
              </a:tabLs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tabLst>
                <a:tab pos="192088" algn="l"/>
                <a:tab pos="238125" algn="l"/>
              </a:tabLs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en-US" altLang="zh-CN" sz="2600">
                <a:solidFill>
                  <a:srgbClr val="FF0000"/>
                </a:solidFill>
              </a:rPr>
              <a:t>1. </a:t>
            </a:r>
            <a:r>
              <a:rPr kumimoji="1" lang="zh-CN" altLang="en-US" sz="2600">
                <a:solidFill>
                  <a:srgbClr val="FF0000"/>
                </a:solidFill>
              </a:rPr>
              <a:t>一些术语</a:t>
            </a:r>
          </a:p>
        </p:txBody>
      </p:sp>
      <p:pic>
        <p:nvPicPr>
          <p:cNvPr id="166918" name="Picture 6" descr="j08 100x150单缸汽油机构造图">
            <a:extLst>
              <a:ext uri="{FF2B5EF4-FFF2-40B4-BE49-F238E27FC236}">
                <a16:creationId xmlns:a16="http://schemas.microsoft.com/office/drawing/2014/main" id="{E8D6A19E-DBD9-0F31-D1F0-639027A522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5163" y="928688"/>
            <a:ext cx="4495800"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166914">
                                            <p:txEl>
                                              <p:pRg st="0" end="0"/>
                                            </p:txEl>
                                          </p:spTgt>
                                        </p:tgtEl>
                                        <p:attrNameLst>
                                          <p:attrName>style.visibility</p:attrName>
                                        </p:attrNameLst>
                                      </p:cBhvr>
                                      <p:to>
                                        <p:strVal val="visible"/>
                                      </p:to>
                                    </p:set>
                                    <p:anim calcmode="discrete" valueType="clr">
                                      <p:cBhvr override="childStyle">
                                        <p:cTn id="7" dur="80"/>
                                        <p:tgtEl>
                                          <p:spTgt spid="166914">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166914">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166914">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27" presetClass="entr" presetSubtype="0" fill="hold" nodeType="clickEffect">
                                  <p:stCondLst>
                                    <p:cond delay="0"/>
                                  </p:stCondLst>
                                  <p:iterate type="lt">
                                    <p:tmPct val="50000"/>
                                  </p:iterate>
                                  <p:childTnLst>
                                    <p:set>
                                      <p:cBhvr>
                                        <p:cTn id="13" dur="1" fill="hold">
                                          <p:stCondLst>
                                            <p:cond delay="0"/>
                                          </p:stCondLst>
                                        </p:cTn>
                                        <p:tgtEl>
                                          <p:spTgt spid="166914">
                                            <p:txEl>
                                              <p:pRg st="1" end="1"/>
                                            </p:txEl>
                                          </p:spTgt>
                                        </p:tgtEl>
                                        <p:attrNameLst>
                                          <p:attrName>style.visibility</p:attrName>
                                        </p:attrNameLst>
                                      </p:cBhvr>
                                      <p:to>
                                        <p:strVal val="visible"/>
                                      </p:to>
                                    </p:set>
                                    <p:anim calcmode="discrete" valueType="clr">
                                      <p:cBhvr override="childStyle">
                                        <p:cTn id="14" dur="80"/>
                                        <p:tgtEl>
                                          <p:spTgt spid="166914">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5" dur="80"/>
                                        <p:tgtEl>
                                          <p:spTgt spid="166914">
                                            <p:txEl>
                                              <p:pRg st="1" end="1"/>
                                            </p:txEl>
                                          </p:spTgt>
                                        </p:tgtEl>
                                        <p:attrNameLst>
                                          <p:attrName>fillcolor</p:attrName>
                                        </p:attrNameLst>
                                      </p:cBhvr>
                                      <p:tavLst>
                                        <p:tav tm="0">
                                          <p:val>
                                            <p:clrVal>
                                              <a:schemeClr val="accent2"/>
                                            </p:clrVal>
                                          </p:val>
                                        </p:tav>
                                        <p:tav tm="50000">
                                          <p:val>
                                            <p:clrVal>
                                              <a:schemeClr val="hlink"/>
                                            </p:clrVal>
                                          </p:val>
                                        </p:tav>
                                      </p:tavLst>
                                    </p:anim>
                                    <p:set>
                                      <p:cBhvr>
                                        <p:cTn id="16" dur="80"/>
                                        <p:tgtEl>
                                          <p:spTgt spid="166914">
                                            <p:txEl>
                                              <p:pRg st="1" end="1"/>
                                            </p:txEl>
                                          </p:spTgt>
                                        </p:tgtEl>
                                        <p:attrNameLst>
                                          <p:attrName>fill.type</p:attrName>
                                        </p:attrNameLst>
                                      </p:cBhvr>
                                      <p:to>
                                        <p:strVal val="solid"/>
                                      </p:to>
                                    </p:set>
                                  </p:childTnLst>
                                </p:cTn>
                              </p:par>
                            </p:childTnLst>
                          </p:cTn>
                        </p:par>
                        <p:par>
                          <p:cTn id="17" fill="hold" nodeType="afterGroup">
                            <p:stCondLst>
                              <p:cond delay="520"/>
                            </p:stCondLst>
                            <p:childTnLst>
                              <p:par>
                                <p:cTn id="18" presetID="27" presetClass="entr" presetSubtype="0" fill="hold" nodeType="afterEffect">
                                  <p:stCondLst>
                                    <p:cond delay="0"/>
                                  </p:stCondLst>
                                  <p:iterate type="lt">
                                    <p:tmPct val="50000"/>
                                  </p:iterate>
                                  <p:childTnLst>
                                    <p:set>
                                      <p:cBhvr>
                                        <p:cTn id="19" dur="1" fill="hold">
                                          <p:stCondLst>
                                            <p:cond delay="0"/>
                                          </p:stCondLst>
                                        </p:cTn>
                                        <p:tgtEl>
                                          <p:spTgt spid="166914">
                                            <p:txEl>
                                              <p:pRg st="2" end="2"/>
                                            </p:txEl>
                                          </p:spTgt>
                                        </p:tgtEl>
                                        <p:attrNameLst>
                                          <p:attrName>style.visibility</p:attrName>
                                        </p:attrNameLst>
                                      </p:cBhvr>
                                      <p:to>
                                        <p:strVal val="visible"/>
                                      </p:to>
                                    </p:set>
                                    <p:anim calcmode="discrete" valueType="clr">
                                      <p:cBhvr override="childStyle">
                                        <p:cTn id="20" dur="80"/>
                                        <p:tgtEl>
                                          <p:spTgt spid="166914">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166914">
                                            <p:txEl>
                                              <p:pRg st="2" end="2"/>
                                            </p:txEl>
                                          </p:spTgt>
                                        </p:tgtEl>
                                        <p:attrNameLst>
                                          <p:attrName>fillcolor</p:attrName>
                                        </p:attrNameLst>
                                      </p:cBhvr>
                                      <p:tavLst>
                                        <p:tav tm="0">
                                          <p:val>
                                            <p:clrVal>
                                              <a:schemeClr val="accent2"/>
                                            </p:clrVal>
                                          </p:val>
                                        </p:tav>
                                        <p:tav tm="50000">
                                          <p:val>
                                            <p:clrVal>
                                              <a:schemeClr val="hlink"/>
                                            </p:clrVal>
                                          </p:val>
                                        </p:tav>
                                      </p:tavLst>
                                    </p:anim>
                                    <p:set>
                                      <p:cBhvr>
                                        <p:cTn id="22" dur="80"/>
                                        <p:tgtEl>
                                          <p:spTgt spid="166914">
                                            <p:txEl>
                                              <p:pRg st="2" end="2"/>
                                            </p:txEl>
                                          </p:spTgt>
                                        </p:tgtEl>
                                        <p:attrNameLst>
                                          <p:attrName>fill.type</p:attrName>
                                        </p:attrNameLst>
                                      </p:cBhvr>
                                      <p:to>
                                        <p:strVal val="solid"/>
                                      </p:to>
                                    </p:set>
                                  </p:childTnLst>
                                </p:cTn>
                              </p:par>
                            </p:childTnLst>
                          </p:cTn>
                        </p:par>
                        <p:par>
                          <p:cTn id="23" fill="hold" nodeType="afterGroup">
                            <p:stCondLst>
                              <p:cond delay="960"/>
                            </p:stCondLst>
                            <p:childTnLst>
                              <p:par>
                                <p:cTn id="24" presetID="3" presetClass="entr" presetSubtype="10" fill="hold" grpId="0" nodeType="afterEffect">
                                  <p:stCondLst>
                                    <p:cond delay="0"/>
                                  </p:stCondLst>
                                  <p:childTnLst>
                                    <p:set>
                                      <p:cBhvr>
                                        <p:cTn id="25" dur="1" fill="hold">
                                          <p:stCondLst>
                                            <p:cond delay="0"/>
                                          </p:stCondLst>
                                        </p:cTn>
                                        <p:tgtEl>
                                          <p:spTgt spid="166915"/>
                                        </p:tgtEl>
                                        <p:attrNameLst>
                                          <p:attrName>style.visibility</p:attrName>
                                        </p:attrNameLst>
                                      </p:cBhvr>
                                      <p:to>
                                        <p:strVal val="visible"/>
                                      </p:to>
                                    </p:set>
                                    <p:animEffect transition="in" filter="blinds(horizontal)">
                                      <p:cBhvr>
                                        <p:cTn id="26" dur="500"/>
                                        <p:tgtEl>
                                          <p:spTgt spid="166915"/>
                                        </p:tgtEl>
                                      </p:cBhvr>
                                    </p:animEffect>
                                  </p:childTnLst>
                                </p:cTn>
                              </p:par>
                            </p:childTnLst>
                          </p:cTn>
                        </p:par>
                        <p:par>
                          <p:cTn id="27" fill="hold" nodeType="afterGroup">
                            <p:stCondLst>
                              <p:cond delay="1460"/>
                            </p:stCondLst>
                            <p:childTnLst>
                              <p:par>
                                <p:cTn id="28" presetID="2" presetClass="entr" presetSubtype="2" fill="hold" nodeType="afterEffect">
                                  <p:stCondLst>
                                    <p:cond delay="0"/>
                                  </p:stCondLst>
                                  <p:childTnLst>
                                    <p:set>
                                      <p:cBhvr>
                                        <p:cTn id="29" dur="1" fill="hold">
                                          <p:stCondLst>
                                            <p:cond delay="0"/>
                                          </p:stCondLst>
                                        </p:cTn>
                                        <p:tgtEl>
                                          <p:spTgt spid="166918"/>
                                        </p:tgtEl>
                                        <p:attrNameLst>
                                          <p:attrName>style.visibility</p:attrName>
                                        </p:attrNameLst>
                                      </p:cBhvr>
                                      <p:to>
                                        <p:strVal val="visible"/>
                                      </p:to>
                                    </p:set>
                                    <p:anim calcmode="lin" valueType="num">
                                      <p:cBhvr additive="base">
                                        <p:cTn id="30" dur="500" fill="hold"/>
                                        <p:tgtEl>
                                          <p:spTgt spid="166918"/>
                                        </p:tgtEl>
                                        <p:attrNameLst>
                                          <p:attrName>ppt_x</p:attrName>
                                        </p:attrNameLst>
                                      </p:cBhvr>
                                      <p:tavLst>
                                        <p:tav tm="0">
                                          <p:val>
                                            <p:strVal val="1+#ppt_w/2"/>
                                          </p:val>
                                        </p:tav>
                                        <p:tav tm="100000">
                                          <p:val>
                                            <p:strVal val="#ppt_x"/>
                                          </p:val>
                                        </p:tav>
                                      </p:tavLst>
                                    </p:anim>
                                    <p:anim calcmode="lin" valueType="num">
                                      <p:cBhvr additive="base">
                                        <p:cTn id="31" dur="500" fill="hold"/>
                                        <p:tgtEl>
                                          <p:spTgt spid="1669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9">
            <a:extLst>
              <a:ext uri="{FF2B5EF4-FFF2-40B4-BE49-F238E27FC236}">
                <a16:creationId xmlns:a16="http://schemas.microsoft.com/office/drawing/2014/main" id="{E74EA39F-3E5D-FBE1-B1FA-B5ECB6EE934F}"/>
              </a:ext>
            </a:extLst>
          </p:cNvPr>
          <p:cNvSpPr>
            <a:spLocks noGrp="1" noChangeArrowheads="1"/>
          </p:cNvSpPr>
          <p:nvPr>
            <p:ph type="sldNum" sz="quarter" idx="10"/>
          </p:nvPr>
        </p:nvSpPr>
        <p:spPr/>
        <p:txBody>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fld id="{3B317171-358D-4A92-9D41-ECE50D8C82D8}" type="slidenum">
              <a:rPr lang="en-US" altLang="zh-CN" sz="1000" b="0">
                <a:solidFill>
                  <a:srgbClr val="DDDDDD"/>
                </a:solidFill>
                <a:latin typeface="Blackoak Std" pitchFamily="82" charset="0"/>
                <a:ea typeface="宋体" panose="02010600030101010101" pitchFamily="2" charset="-122"/>
              </a:rPr>
              <a:pPr eaLnBrk="1" hangingPunct="1"/>
              <a:t>2</a:t>
            </a:fld>
            <a:endParaRPr lang="en-US" altLang="zh-CN" sz="1000" b="0">
              <a:solidFill>
                <a:srgbClr val="DDDDDD"/>
              </a:solidFill>
              <a:latin typeface="Blackoak Std" pitchFamily="82" charset="0"/>
              <a:ea typeface="宋体" panose="02010600030101010101" pitchFamily="2" charset="-122"/>
            </a:endParaRPr>
          </a:p>
        </p:txBody>
      </p:sp>
      <p:sp>
        <p:nvSpPr>
          <p:cNvPr id="1029" name="Rectangle 2">
            <a:extLst>
              <a:ext uri="{FF2B5EF4-FFF2-40B4-BE49-F238E27FC236}">
                <a16:creationId xmlns:a16="http://schemas.microsoft.com/office/drawing/2014/main" id="{F3A4FEA5-04E3-278A-666C-0ADA951B137E}"/>
              </a:ext>
            </a:extLst>
          </p:cNvPr>
          <p:cNvSpPr>
            <a:spLocks noChangeArrowheads="1"/>
          </p:cNvSpPr>
          <p:nvPr/>
        </p:nvSpPr>
        <p:spPr bwMode="auto">
          <a:xfrm>
            <a:off x="571500" y="349250"/>
            <a:ext cx="8572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1669" tIns="40834" rIns="81669" bIns="40834">
            <a:spAutoFit/>
          </a:bodyPr>
          <a:lstStyle>
            <a:lvl1pPr defTabSz="815975"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altLang="en-US" sz="2600">
                <a:solidFill>
                  <a:schemeClr val="bg1"/>
                </a:solidFill>
                <a:latin typeface="微软雅黑" panose="020B0503020204020204" pitchFamily="34" charset="-122"/>
                <a:ea typeface="微软雅黑" panose="020B0503020204020204" pitchFamily="34" charset="-122"/>
              </a:rPr>
              <a:t>第九章  气体动力循环</a:t>
            </a:r>
          </a:p>
        </p:txBody>
      </p:sp>
      <p:sp>
        <p:nvSpPr>
          <p:cNvPr id="158723" name="Text Box 3">
            <a:extLst>
              <a:ext uri="{FF2B5EF4-FFF2-40B4-BE49-F238E27FC236}">
                <a16:creationId xmlns:a16="http://schemas.microsoft.com/office/drawing/2014/main" id="{45884207-596B-556C-0FF6-F428FDBD447E}"/>
              </a:ext>
            </a:extLst>
          </p:cNvPr>
          <p:cNvSpPr txBox="1">
            <a:spLocks noChangeArrowheads="1"/>
          </p:cNvSpPr>
          <p:nvPr/>
        </p:nvSpPr>
        <p:spPr bwMode="auto">
          <a:xfrm>
            <a:off x="579438" y="784225"/>
            <a:ext cx="8308975" cy="885825"/>
          </a:xfrm>
          <a:prstGeom prst="rect">
            <a:avLst/>
          </a:prstGeom>
          <a:noFill/>
          <a:ln w="57150" cmpd="thickThin">
            <a:noFill/>
            <a:miter lim="800000"/>
            <a:headEnd/>
            <a:tailEnd/>
          </a:ln>
          <a:effectLst/>
        </p:spPr>
        <p:txBody>
          <a:bodyPr lIns="91368" tIns="45688" rIns="91368" bIns="45688">
            <a:spAutoFit/>
          </a:bodyPr>
          <a:lstStyle/>
          <a:p>
            <a:pPr>
              <a:lnSpc>
                <a:spcPct val="130000"/>
              </a:lnSpc>
              <a:defRPr/>
            </a:pPr>
            <a:r>
              <a:rPr kumimoji="1" lang="zh-CN" altLang="en-US" sz="2000">
                <a:effectLst>
                  <a:outerShdw blurRad="38100" dist="38100" dir="2700000" algn="tl">
                    <a:srgbClr val="C0C0C0"/>
                  </a:outerShdw>
                </a:effectLst>
                <a:latin typeface="Arial" charset="0"/>
              </a:rPr>
              <a:t>        工质从某一初态出发经历一系列热力状态变化后又回到原来初态的热力过程，即封闭的热力过程，叫</a:t>
            </a:r>
            <a:r>
              <a:rPr kumimoji="1" lang="zh-CN" altLang="en-US" sz="2000">
                <a:solidFill>
                  <a:srgbClr val="FF0000"/>
                </a:solidFill>
                <a:effectLst>
                  <a:outerShdw blurRad="38100" dist="38100" dir="2700000" algn="tl">
                    <a:srgbClr val="C0C0C0"/>
                  </a:outerShdw>
                </a:effectLst>
                <a:latin typeface="Arial" charset="0"/>
              </a:rPr>
              <a:t>热力循环</a:t>
            </a:r>
            <a:endParaRPr kumimoji="1" lang="en-US" altLang="zh-CN" sz="2000">
              <a:effectLst>
                <a:outerShdw blurRad="38100" dist="38100" dir="2700000" algn="tl">
                  <a:srgbClr val="C0C0C0"/>
                </a:outerShdw>
              </a:effectLst>
              <a:latin typeface="Arial" charset="0"/>
            </a:endParaRPr>
          </a:p>
        </p:txBody>
      </p:sp>
      <p:sp>
        <p:nvSpPr>
          <p:cNvPr id="158724" name="AutoShape 4">
            <a:extLst>
              <a:ext uri="{FF2B5EF4-FFF2-40B4-BE49-F238E27FC236}">
                <a16:creationId xmlns:a16="http://schemas.microsoft.com/office/drawing/2014/main" id="{E63A44A0-6C4D-313E-4EEB-C4FA26F5C629}"/>
              </a:ext>
            </a:extLst>
          </p:cNvPr>
          <p:cNvSpPr>
            <a:spLocks/>
          </p:cNvSpPr>
          <p:nvPr/>
        </p:nvSpPr>
        <p:spPr bwMode="auto">
          <a:xfrm rot="16200000">
            <a:off x="4454526" y="-1419225"/>
            <a:ext cx="157162" cy="7234237"/>
          </a:xfrm>
          <a:prstGeom prst="rightBrace">
            <a:avLst>
              <a:gd name="adj1" fmla="val 383587"/>
              <a:gd name="adj2" fmla="val 50000"/>
            </a:avLst>
          </a:prstGeom>
          <a:noFill/>
          <a:ln w="19050">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8725" name="Rectangle 5">
            <a:extLst>
              <a:ext uri="{FF2B5EF4-FFF2-40B4-BE49-F238E27FC236}">
                <a16:creationId xmlns:a16="http://schemas.microsoft.com/office/drawing/2014/main" id="{42D73269-1576-1B8A-968F-CF5E186E0B14}"/>
              </a:ext>
            </a:extLst>
          </p:cNvPr>
          <p:cNvSpPr>
            <a:spLocks noChangeArrowheads="1"/>
          </p:cNvSpPr>
          <p:nvPr/>
        </p:nvSpPr>
        <p:spPr bwMode="auto">
          <a:xfrm>
            <a:off x="903288" y="2344738"/>
            <a:ext cx="1200150" cy="396875"/>
          </a:xfrm>
          <a:prstGeom prst="rect">
            <a:avLst/>
          </a:prstGeom>
          <a:solidFill>
            <a:srgbClr val="003366"/>
          </a:solidFill>
          <a:ln w="57150" cmpd="thickThin" algn="ctr">
            <a:noFill/>
            <a:miter lim="800000"/>
            <a:headEnd/>
            <a:tailEnd/>
          </a:ln>
          <a:effectLst>
            <a:prstShdw prst="shdw17" dist="17961" dir="2700000">
              <a:schemeClr val="bg2"/>
            </a:prstShdw>
          </a:effectLst>
        </p:spPr>
        <p:txBody>
          <a:bodyPr wrap="none" lIns="91350" tIns="45678" rIns="91350" bIns="45678">
            <a:spAutoFit/>
          </a:bodyPr>
          <a:lstStyle/>
          <a:p>
            <a:pPr algn="ctr">
              <a:defRPr/>
            </a:pPr>
            <a:r>
              <a:rPr kumimoji="1" lang="zh-CN" altLang="en-US" sz="2000">
                <a:solidFill>
                  <a:srgbClr val="FFFF99"/>
                </a:solidFill>
                <a:effectLst>
                  <a:outerShdw blurRad="38100" dist="38100" dir="2700000" algn="tl">
                    <a:srgbClr val="000000"/>
                  </a:outerShdw>
                </a:effectLst>
                <a:ea typeface="微软雅黑" pitchFamily="34" charset="-122"/>
              </a:rPr>
              <a:t>动力循环</a:t>
            </a:r>
          </a:p>
        </p:txBody>
      </p:sp>
      <p:sp>
        <p:nvSpPr>
          <p:cNvPr id="158726" name="Rectangle 6">
            <a:extLst>
              <a:ext uri="{FF2B5EF4-FFF2-40B4-BE49-F238E27FC236}">
                <a16:creationId xmlns:a16="http://schemas.microsoft.com/office/drawing/2014/main" id="{30CE7878-CDBD-A24C-36AC-8AC9ACD33BF1}"/>
              </a:ext>
            </a:extLst>
          </p:cNvPr>
          <p:cNvSpPr>
            <a:spLocks noChangeArrowheads="1"/>
          </p:cNvSpPr>
          <p:nvPr/>
        </p:nvSpPr>
        <p:spPr bwMode="auto">
          <a:xfrm>
            <a:off x="3173413" y="2343150"/>
            <a:ext cx="946150" cy="396875"/>
          </a:xfrm>
          <a:prstGeom prst="rect">
            <a:avLst/>
          </a:prstGeom>
          <a:solidFill>
            <a:srgbClr val="003366"/>
          </a:solidFill>
          <a:ln w="57150" cmpd="thickThin" algn="ctr">
            <a:noFill/>
            <a:miter lim="800000"/>
            <a:headEnd/>
            <a:tailEnd/>
          </a:ln>
          <a:effectLst>
            <a:prstShdw prst="shdw17" dist="17961" dir="2700000">
              <a:schemeClr val="bg2"/>
            </a:prstShdw>
          </a:effectLst>
        </p:spPr>
        <p:txBody>
          <a:bodyPr wrap="none" lIns="91350" tIns="45678" rIns="91350" bIns="45678">
            <a:spAutoFit/>
          </a:bodyPr>
          <a:lstStyle/>
          <a:p>
            <a:pPr algn="ctr">
              <a:defRPr/>
            </a:pPr>
            <a:r>
              <a:rPr kumimoji="1" lang="zh-CN" altLang="en-US" sz="2000">
                <a:solidFill>
                  <a:srgbClr val="FFFF99"/>
                </a:solidFill>
                <a:effectLst>
                  <a:outerShdw blurRad="38100" dist="38100" dir="2700000" algn="tl">
                    <a:srgbClr val="000000"/>
                  </a:outerShdw>
                </a:effectLst>
                <a:ea typeface="微软雅黑" pitchFamily="34" charset="-122"/>
              </a:rPr>
              <a:t>正循环</a:t>
            </a:r>
          </a:p>
        </p:txBody>
      </p:sp>
      <p:sp>
        <p:nvSpPr>
          <p:cNvPr id="158727" name="Rectangle 7">
            <a:extLst>
              <a:ext uri="{FF2B5EF4-FFF2-40B4-BE49-F238E27FC236}">
                <a16:creationId xmlns:a16="http://schemas.microsoft.com/office/drawing/2014/main" id="{35824ED3-C69B-6438-63FD-38696DC2530C}"/>
              </a:ext>
            </a:extLst>
          </p:cNvPr>
          <p:cNvSpPr>
            <a:spLocks noChangeArrowheads="1"/>
          </p:cNvSpPr>
          <p:nvPr/>
        </p:nvSpPr>
        <p:spPr bwMode="auto">
          <a:xfrm>
            <a:off x="5149850" y="2344738"/>
            <a:ext cx="1200150" cy="396875"/>
          </a:xfrm>
          <a:prstGeom prst="rect">
            <a:avLst/>
          </a:prstGeom>
          <a:solidFill>
            <a:srgbClr val="003366"/>
          </a:solidFill>
          <a:ln w="57150" cmpd="thickThin" algn="ctr">
            <a:noFill/>
            <a:miter lim="800000"/>
            <a:headEnd/>
            <a:tailEnd/>
          </a:ln>
          <a:effectLst>
            <a:prstShdw prst="shdw17" dist="17961" dir="2700000">
              <a:schemeClr val="bg2"/>
            </a:prstShdw>
          </a:effectLst>
        </p:spPr>
        <p:txBody>
          <a:bodyPr wrap="none" lIns="91350" tIns="45678" rIns="91350" bIns="45678">
            <a:spAutoFit/>
          </a:bodyPr>
          <a:lstStyle/>
          <a:p>
            <a:pPr algn="ctr">
              <a:defRPr/>
            </a:pPr>
            <a:r>
              <a:rPr kumimoji="1" lang="zh-CN" altLang="en-US" sz="2000">
                <a:solidFill>
                  <a:srgbClr val="FFFF99"/>
                </a:solidFill>
                <a:effectLst>
                  <a:outerShdw blurRad="38100" dist="38100" dir="2700000" algn="tl">
                    <a:srgbClr val="000000"/>
                  </a:outerShdw>
                </a:effectLst>
                <a:ea typeface="微软雅黑" pitchFamily="34" charset="-122"/>
              </a:rPr>
              <a:t>制冷循环</a:t>
            </a:r>
          </a:p>
        </p:txBody>
      </p:sp>
      <p:sp>
        <p:nvSpPr>
          <p:cNvPr id="158728" name="Rectangle 8">
            <a:extLst>
              <a:ext uri="{FF2B5EF4-FFF2-40B4-BE49-F238E27FC236}">
                <a16:creationId xmlns:a16="http://schemas.microsoft.com/office/drawing/2014/main" id="{AA2A917C-4FA1-A947-098B-AE4DEAC450FD}"/>
              </a:ext>
            </a:extLst>
          </p:cNvPr>
          <p:cNvSpPr>
            <a:spLocks noChangeArrowheads="1"/>
          </p:cNvSpPr>
          <p:nvPr/>
        </p:nvSpPr>
        <p:spPr bwMode="auto">
          <a:xfrm>
            <a:off x="3651250" y="1657350"/>
            <a:ext cx="1738313" cy="457200"/>
          </a:xfrm>
          <a:prstGeom prst="rect">
            <a:avLst/>
          </a:prstGeom>
          <a:noFill/>
          <a:ln w="9525" algn="ctr">
            <a:noFill/>
            <a:miter lim="800000"/>
            <a:headEnd/>
            <a:tailEnd/>
          </a:ln>
          <a:effectLst/>
        </p:spPr>
        <p:txBody>
          <a:bodyPr lIns="91368" tIns="45687" rIns="91368" bIns="45687">
            <a:spAutoFit/>
          </a:bodyPr>
          <a:lstStyle/>
          <a:p>
            <a:pPr algn="ctr">
              <a:defRPr/>
            </a:pPr>
            <a:r>
              <a:rPr kumimoji="1" lang="zh-CN" altLang="en-US" sz="2400">
                <a:solidFill>
                  <a:srgbClr val="3333FF"/>
                </a:solidFill>
                <a:effectLst>
                  <a:outerShdw blurRad="38100" dist="38100" dir="2700000" algn="tl">
                    <a:srgbClr val="C0C0C0"/>
                  </a:outerShdw>
                </a:effectLst>
                <a:ea typeface="微软雅黑" pitchFamily="34" charset="-122"/>
              </a:rPr>
              <a:t>热力循环</a:t>
            </a:r>
          </a:p>
        </p:txBody>
      </p:sp>
      <p:sp>
        <p:nvSpPr>
          <p:cNvPr id="158729" name="Rectangle 9">
            <a:extLst>
              <a:ext uri="{FF2B5EF4-FFF2-40B4-BE49-F238E27FC236}">
                <a16:creationId xmlns:a16="http://schemas.microsoft.com/office/drawing/2014/main" id="{0D94C14C-CBF9-84B3-819E-8A9015C03EA8}"/>
              </a:ext>
            </a:extLst>
          </p:cNvPr>
          <p:cNvSpPr>
            <a:spLocks noChangeArrowheads="1"/>
          </p:cNvSpPr>
          <p:nvPr/>
        </p:nvSpPr>
        <p:spPr bwMode="auto">
          <a:xfrm>
            <a:off x="7250113" y="2343150"/>
            <a:ext cx="946150" cy="396875"/>
          </a:xfrm>
          <a:prstGeom prst="rect">
            <a:avLst/>
          </a:prstGeom>
          <a:solidFill>
            <a:srgbClr val="003366"/>
          </a:solidFill>
          <a:ln w="57150" cmpd="thickThin" algn="ctr">
            <a:noFill/>
            <a:miter lim="800000"/>
            <a:headEnd/>
            <a:tailEnd/>
          </a:ln>
          <a:effectLst>
            <a:prstShdw prst="shdw17" dist="17961" dir="2700000">
              <a:schemeClr val="bg2"/>
            </a:prstShdw>
          </a:effectLst>
        </p:spPr>
        <p:txBody>
          <a:bodyPr wrap="none" lIns="91350" tIns="45678" rIns="91350" bIns="45678">
            <a:spAutoFit/>
          </a:bodyPr>
          <a:lstStyle/>
          <a:p>
            <a:pPr algn="ctr">
              <a:defRPr/>
            </a:pPr>
            <a:r>
              <a:rPr kumimoji="1" lang="zh-CN" altLang="en-US" sz="2000">
                <a:solidFill>
                  <a:srgbClr val="FFFF99"/>
                </a:solidFill>
                <a:effectLst>
                  <a:outerShdw blurRad="38100" dist="38100" dir="2700000" algn="tl">
                    <a:srgbClr val="000000"/>
                  </a:outerShdw>
                </a:effectLst>
                <a:ea typeface="微软雅黑" pitchFamily="34" charset="-122"/>
              </a:rPr>
              <a:t>逆循环</a:t>
            </a:r>
          </a:p>
        </p:txBody>
      </p:sp>
      <p:sp>
        <p:nvSpPr>
          <p:cNvPr id="158730" name="AutoShape 10">
            <a:extLst>
              <a:ext uri="{FF2B5EF4-FFF2-40B4-BE49-F238E27FC236}">
                <a16:creationId xmlns:a16="http://schemas.microsoft.com/office/drawing/2014/main" id="{DAB8665D-B6B2-BF8C-29EE-A6C4152B2475}"/>
              </a:ext>
            </a:extLst>
          </p:cNvPr>
          <p:cNvSpPr>
            <a:spLocks noChangeArrowheads="1"/>
          </p:cNvSpPr>
          <p:nvPr/>
        </p:nvSpPr>
        <p:spPr bwMode="auto">
          <a:xfrm>
            <a:off x="2427288" y="2424113"/>
            <a:ext cx="288925" cy="287337"/>
          </a:xfrm>
          <a:prstGeom prst="leftRightArrow">
            <a:avLst>
              <a:gd name="adj1" fmla="val 50000"/>
              <a:gd name="adj2" fmla="val 20111"/>
            </a:avLst>
          </a:prstGeom>
          <a:gradFill rotWithShape="1">
            <a:gsLst>
              <a:gs pos="0">
                <a:srgbClr val="003366"/>
              </a:gs>
              <a:gs pos="100000">
                <a:srgbClr val="3399FF"/>
              </a:gs>
            </a:gsLst>
            <a:lin ang="0" scaled="1"/>
          </a:gradFill>
          <a:ln w="9525" algn="ctr">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8731" name="AutoShape 11">
            <a:extLst>
              <a:ext uri="{FF2B5EF4-FFF2-40B4-BE49-F238E27FC236}">
                <a16:creationId xmlns:a16="http://schemas.microsoft.com/office/drawing/2014/main" id="{295FC26C-9D4A-E9F2-FC10-A6CE941D5074}"/>
              </a:ext>
            </a:extLst>
          </p:cNvPr>
          <p:cNvSpPr>
            <a:spLocks noChangeArrowheads="1"/>
          </p:cNvSpPr>
          <p:nvPr/>
        </p:nvSpPr>
        <p:spPr bwMode="auto">
          <a:xfrm>
            <a:off x="6713538" y="2447925"/>
            <a:ext cx="288925" cy="287338"/>
          </a:xfrm>
          <a:prstGeom prst="leftRightArrow">
            <a:avLst>
              <a:gd name="adj1" fmla="val 50000"/>
              <a:gd name="adj2" fmla="val 20110"/>
            </a:avLst>
          </a:prstGeom>
          <a:gradFill rotWithShape="1">
            <a:gsLst>
              <a:gs pos="0">
                <a:srgbClr val="003366"/>
              </a:gs>
              <a:gs pos="100000">
                <a:srgbClr val="3399FF"/>
              </a:gs>
            </a:gsLst>
            <a:lin ang="0" scaled="1"/>
          </a:gradFill>
          <a:ln w="9525" algn="ctr">
            <a:solidFill>
              <a:schemeClr val="tx1"/>
            </a:solid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58732" name="Rectangle 12">
            <a:extLst>
              <a:ext uri="{FF2B5EF4-FFF2-40B4-BE49-F238E27FC236}">
                <a16:creationId xmlns:a16="http://schemas.microsoft.com/office/drawing/2014/main" id="{44FF2707-8AE5-1591-3F98-10E9E5DA3894}"/>
              </a:ext>
            </a:extLst>
          </p:cNvPr>
          <p:cNvSpPr>
            <a:spLocks noChangeArrowheads="1"/>
          </p:cNvSpPr>
          <p:nvPr/>
        </p:nvSpPr>
        <p:spPr bwMode="auto">
          <a:xfrm>
            <a:off x="1814513" y="2936875"/>
            <a:ext cx="504825" cy="1871663"/>
          </a:xfrm>
          <a:prstGeom prst="rect">
            <a:avLst/>
          </a:prstGeom>
          <a:solidFill>
            <a:srgbClr val="FF9900">
              <a:alpha val="30000"/>
            </a:srgbClr>
          </a:solidFill>
          <a:ln w="12700" algn="ctr">
            <a:solidFill>
              <a:srgbClr val="000099"/>
            </a:solidFill>
            <a:miter lim="800000"/>
            <a:headEnd/>
            <a:tailEnd/>
          </a:ln>
          <a:effectLst/>
        </p:spPr>
        <p:txBody>
          <a:bodyPr wrap="none" lIns="91368" tIns="45687" rIns="91368" bIns="45687" anchor="ctr"/>
          <a:lstStyle/>
          <a:p>
            <a:pPr algn="ctr">
              <a:defRPr/>
            </a:pPr>
            <a:r>
              <a:rPr kumimoji="1" lang="zh-CN" altLang="en-US" sz="1800">
                <a:solidFill>
                  <a:srgbClr val="FF6600"/>
                </a:solidFill>
                <a:effectLst>
                  <a:outerShdw blurRad="38100" dist="38100" dir="2700000" algn="tl">
                    <a:srgbClr val="000000"/>
                  </a:outerShdw>
                </a:effectLst>
              </a:rPr>
              <a:t>蒸</a:t>
            </a:r>
          </a:p>
          <a:p>
            <a:pPr algn="ctr">
              <a:defRPr/>
            </a:pPr>
            <a:r>
              <a:rPr kumimoji="1" lang="zh-CN" altLang="en-US" sz="1800">
                <a:solidFill>
                  <a:srgbClr val="FF6600"/>
                </a:solidFill>
                <a:effectLst>
                  <a:outerShdw blurRad="38100" dist="38100" dir="2700000" algn="tl">
                    <a:srgbClr val="000000"/>
                  </a:outerShdw>
                </a:effectLst>
              </a:rPr>
              <a:t>汽</a:t>
            </a:r>
          </a:p>
          <a:p>
            <a:pPr algn="ctr">
              <a:defRPr/>
            </a:pPr>
            <a:r>
              <a:rPr kumimoji="1" lang="zh-CN" altLang="en-US" sz="1800">
                <a:solidFill>
                  <a:srgbClr val="FF6600"/>
                </a:solidFill>
                <a:effectLst>
                  <a:outerShdw blurRad="38100" dist="38100" dir="2700000" algn="tl">
                    <a:srgbClr val="000000"/>
                  </a:outerShdw>
                </a:effectLst>
              </a:rPr>
              <a:t>动</a:t>
            </a:r>
          </a:p>
          <a:p>
            <a:pPr algn="ctr">
              <a:defRPr/>
            </a:pPr>
            <a:r>
              <a:rPr kumimoji="1" lang="zh-CN" altLang="en-US" sz="1800">
                <a:solidFill>
                  <a:srgbClr val="FF6600"/>
                </a:solidFill>
                <a:effectLst>
                  <a:outerShdw blurRad="38100" dist="38100" dir="2700000" algn="tl">
                    <a:srgbClr val="000000"/>
                  </a:outerShdw>
                </a:effectLst>
              </a:rPr>
              <a:t>力</a:t>
            </a:r>
          </a:p>
          <a:p>
            <a:pPr algn="ctr">
              <a:defRPr/>
            </a:pPr>
            <a:r>
              <a:rPr kumimoji="1" lang="zh-CN" altLang="en-US" sz="1800">
                <a:solidFill>
                  <a:srgbClr val="FF6600"/>
                </a:solidFill>
                <a:effectLst>
                  <a:outerShdw blurRad="38100" dist="38100" dir="2700000" algn="tl">
                    <a:srgbClr val="000000"/>
                  </a:outerShdw>
                </a:effectLst>
              </a:rPr>
              <a:t>循</a:t>
            </a:r>
          </a:p>
          <a:p>
            <a:pPr algn="ctr">
              <a:defRPr/>
            </a:pPr>
            <a:r>
              <a:rPr kumimoji="1" lang="zh-CN" altLang="en-US" sz="1800">
                <a:solidFill>
                  <a:srgbClr val="FF6600"/>
                </a:solidFill>
                <a:effectLst>
                  <a:outerShdw blurRad="38100" dist="38100" dir="2700000" algn="tl">
                    <a:srgbClr val="000000"/>
                  </a:outerShdw>
                </a:effectLst>
              </a:rPr>
              <a:t>环</a:t>
            </a:r>
          </a:p>
        </p:txBody>
      </p:sp>
      <p:sp>
        <p:nvSpPr>
          <p:cNvPr id="158733" name="Rectangle 13">
            <a:extLst>
              <a:ext uri="{FF2B5EF4-FFF2-40B4-BE49-F238E27FC236}">
                <a16:creationId xmlns:a16="http://schemas.microsoft.com/office/drawing/2014/main" id="{D2D59AE1-256C-D665-1747-242B5F09296C}"/>
              </a:ext>
            </a:extLst>
          </p:cNvPr>
          <p:cNvSpPr>
            <a:spLocks noChangeArrowheads="1"/>
          </p:cNvSpPr>
          <p:nvPr/>
        </p:nvSpPr>
        <p:spPr bwMode="auto">
          <a:xfrm>
            <a:off x="735013" y="2936875"/>
            <a:ext cx="504825" cy="1871663"/>
          </a:xfrm>
          <a:prstGeom prst="rect">
            <a:avLst/>
          </a:prstGeom>
          <a:solidFill>
            <a:srgbClr val="FF9900">
              <a:alpha val="30000"/>
            </a:srgbClr>
          </a:solidFill>
          <a:ln w="12700" algn="ctr">
            <a:solidFill>
              <a:srgbClr val="000099"/>
            </a:solidFill>
            <a:miter lim="800000"/>
            <a:headEnd/>
            <a:tailEnd/>
          </a:ln>
          <a:effectLst/>
        </p:spPr>
        <p:txBody>
          <a:bodyPr wrap="none" lIns="91368" tIns="45687" rIns="91368" bIns="45687" anchor="ctr"/>
          <a:lstStyle/>
          <a:p>
            <a:pPr algn="ctr">
              <a:defRPr/>
            </a:pPr>
            <a:r>
              <a:rPr kumimoji="1" lang="zh-CN" altLang="en-US" sz="1800">
                <a:solidFill>
                  <a:srgbClr val="FF6600"/>
                </a:solidFill>
                <a:effectLst>
                  <a:outerShdw blurRad="38100" dist="38100" dir="2700000" algn="tl">
                    <a:srgbClr val="000000"/>
                  </a:outerShdw>
                </a:effectLst>
              </a:rPr>
              <a:t>内</a:t>
            </a:r>
          </a:p>
          <a:p>
            <a:pPr algn="ctr">
              <a:defRPr/>
            </a:pPr>
            <a:r>
              <a:rPr kumimoji="1" lang="zh-CN" altLang="en-US" sz="1800">
                <a:solidFill>
                  <a:srgbClr val="FF6600"/>
                </a:solidFill>
                <a:effectLst>
                  <a:outerShdw blurRad="38100" dist="38100" dir="2700000" algn="tl">
                    <a:srgbClr val="000000"/>
                  </a:outerShdw>
                </a:effectLst>
              </a:rPr>
              <a:t>燃</a:t>
            </a:r>
          </a:p>
          <a:p>
            <a:pPr algn="ctr">
              <a:defRPr/>
            </a:pPr>
            <a:r>
              <a:rPr kumimoji="1" lang="zh-CN" altLang="en-US" sz="1800">
                <a:solidFill>
                  <a:srgbClr val="FF6600"/>
                </a:solidFill>
                <a:effectLst>
                  <a:outerShdw blurRad="38100" dist="38100" dir="2700000" algn="tl">
                    <a:srgbClr val="000000"/>
                  </a:outerShdw>
                </a:effectLst>
              </a:rPr>
              <a:t>机</a:t>
            </a:r>
          </a:p>
          <a:p>
            <a:pPr algn="ctr">
              <a:defRPr/>
            </a:pPr>
            <a:r>
              <a:rPr kumimoji="1" lang="zh-CN" altLang="en-US" sz="1800">
                <a:solidFill>
                  <a:srgbClr val="FF6600"/>
                </a:solidFill>
                <a:effectLst>
                  <a:outerShdw blurRad="38100" dist="38100" dir="2700000" algn="tl">
                    <a:srgbClr val="000000"/>
                  </a:outerShdw>
                </a:effectLst>
              </a:rPr>
              <a:t>循</a:t>
            </a:r>
          </a:p>
          <a:p>
            <a:pPr algn="ctr">
              <a:defRPr/>
            </a:pPr>
            <a:r>
              <a:rPr kumimoji="1" lang="zh-CN" altLang="en-US" sz="1800">
                <a:solidFill>
                  <a:srgbClr val="FF6600"/>
                </a:solidFill>
                <a:effectLst>
                  <a:outerShdw blurRad="38100" dist="38100" dir="2700000" algn="tl">
                    <a:srgbClr val="000000"/>
                  </a:outerShdw>
                </a:effectLst>
              </a:rPr>
              <a:t>环</a:t>
            </a:r>
          </a:p>
        </p:txBody>
      </p:sp>
      <p:sp>
        <p:nvSpPr>
          <p:cNvPr id="158734" name="Rectangle 14">
            <a:extLst>
              <a:ext uri="{FF2B5EF4-FFF2-40B4-BE49-F238E27FC236}">
                <a16:creationId xmlns:a16="http://schemas.microsoft.com/office/drawing/2014/main" id="{AB4E6662-B11E-DB6E-70ED-47F95A132231}"/>
              </a:ext>
            </a:extLst>
          </p:cNvPr>
          <p:cNvSpPr>
            <a:spLocks noChangeArrowheads="1"/>
          </p:cNvSpPr>
          <p:nvPr/>
        </p:nvSpPr>
        <p:spPr bwMode="auto">
          <a:xfrm>
            <a:off x="1274763" y="2936875"/>
            <a:ext cx="504825" cy="1871663"/>
          </a:xfrm>
          <a:prstGeom prst="rect">
            <a:avLst/>
          </a:prstGeom>
          <a:solidFill>
            <a:srgbClr val="FF9900">
              <a:alpha val="30000"/>
            </a:srgbClr>
          </a:solidFill>
          <a:ln w="12700" algn="ctr">
            <a:solidFill>
              <a:srgbClr val="000099"/>
            </a:solidFill>
            <a:miter lim="800000"/>
            <a:headEnd/>
            <a:tailEnd/>
          </a:ln>
          <a:effectLst/>
        </p:spPr>
        <p:txBody>
          <a:bodyPr wrap="none" lIns="91368" tIns="45687" rIns="91368" bIns="45687" anchor="ctr"/>
          <a:lstStyle/>
          <a:p>
            <a:pPr algn="ctr">
              <a:defRPr/>
            </a:pPr>
            <a:r>
              <a:rPr kumimoji="1" lang="zh-CN" altLang="en-US" sz="1800">
                <a:solidFill>
                  <a:srgbClr val="FF6600"/>
                </a:solidFill>
                <a:effectLst>
                  <a:outerShdw blurRad="38100" dist="38100" dir="2700000" algn="tl">
                    <a:srgbClr val="000000"/>
                  </a:outerShdw>
                </a:effectLst>
              </a:rPr>
              <a:t>燃</a:t>
            </a:r>
          </a:p>
          <a:p>
            <a:pPr algn="ctr">
              <a:defRPr/>
            </a:pPr>
            <a:r>
              <a:rPr kumimoji="1" lang="zh-CN" altLang="en-US" sz="1800">
                <a:solidFill>
                  <a:srgbClr val="FF6600"/>
                </a:solidFill>
                <a:effectLst>
                  <a:outerShdw blurRad="38100" dist="38100" dir="2700000" algn="tl">
                    <a:srgbClr val="000000"/>
                  </a:outerShdw>
                </a:effectLst>
              </a:rPr>
              <a:t>气</a:t>
            </a:r>
          </a:p>
          <a:p>
            <a:pPr algn="ctr">
              <a:defRPr/>
            </a:pPr>
            <a:r>
              <a:rPr kumimoji="1" lang="zh-CN" altLang="en-US" sz="1800">
                <a:solidFill>
                  <a:srgbClr val="FF6600"/>
                </a:solidFill>
                <a:effectLst>
                  <a:outerShdw blurRad="38100" dist="38100" dir="2700000" algn="tl">
                    <a:srgbClr val="000000"/>
                  </a:outerShdw>
                </a:effectLst>
              </a:rPr>
              <a:t>轮</a:t>
            </a:r>
          </a:p>
          <a:p>
            <a:pPr algn="ctr">
              <a:defRPr/>
            </a:pPr>
            <a:r>
              <a:rPr kumimoji="1" lang="zh-CN" altLang="en-US" sz="1800">
                <a:solidFill>
                  <a:srgbClr val="FF6600"/>
                </a:solidFill>
                <a:effectLst>
                  <a:outerShdw blurRad="38100" dist="38100" dir="2700000" algn="tl">
                    <a:srgbClr val="000000"/>
                  </a:outerShdw>
                </a:effectLst>
              </a:rPr>
              <a:t>机</a:t>
            </a:r>
          </a:p>
          <a:p>
            <a:pPr algn="ctr">
              <a:defRPr/>
            </a:pPr>
            <a:r>
              <a:rPr kumimoji="1" lang="zh-CN" altLang="en-US" sz="1800">
                <a:solidFill>
                  <a:srgbClr val="FF6600"/>
                </a:solidFill>
                <a:effectLst>
                  <a:outerShdw blurRad="38100" dist="38100" dir="2700000" algn="tl">
                    <a:srgbClr val="000000"/>
                  </a:outerShdw>
                </a:effectLst>
              </a:rPr>
              <a:t>循</a:t>
            </a:r>
          </a:p>
          <a:p>
            <a:pPr algn="ctr">
              <a:defRPr/>
            </a:pPr>
            <a:r>
              <a:rPr kumimoji="1" lang="zh-CN" altLang="en-US" sz="1800">
                <a:solidFill>
                  <a:srgbClr val="FF6600"/>
                </a:solidFill>
                <a:effectLst>
                  <a:outerShdw blurRad="38100" dist="38100" dir="2700000" algn="tl">
                    <a:srgbClr val="000000"/>
                  </a:outerShdw>
                </a:effectLst>
              </a:rPr>
              <a:t>环</a:t>
            </a:r>
          </a:p>
        </p:txBody>
      </p:sp>
      <p:graphicFrame>
        <p:nvGraphicFramePr>
          <p:cNvPr id="158735" name="Object 15">
            <a:extLst>
              <a:ext uri="{FF2B5EF4-FFF2-40B4-BE49-F238E27FC236}">
                <a16:creationId xmlns:a16="http://schemas.microsoft.com/office/drawing/2014/main" id="{9A140721-7069-B468-D3C4-BC617ADDDD62}"/>
              </a:ext>
            </a:extLst>
          </p:cNvPr>
          <p:cNvGraphicFramePr>
            <a:graphicFrameLocks noChangeAspect="1"/>
          </p:cNvGraphicFramePr>
          <p:nvPr/>
        </p:nvGraphicFramePr>
        <p:xfrm>
          <a:off x="2960688" y="2901950"/>
          <a:ext cx="1398587" cy="1943100"/>
        </p:xfrm>
        <a:graphic>
          <a:graphicData uri="http://schemas.openxmlformats.org/presentationml/2006/ole">
            <mc:AlternateContent xmlns:mc="http://schemas.openxmlformats.org/markup-compatibility/2006">
              <mc:Choice xmlns:v="urn:schemas-microsoft-com:vml" Requires="v">
                <p:oleObj name="Visio" r:id="rId2" imgW="1578743" imgH="2192274" progId="Visio.Drawing.11">
                  <p:embed/>
                </p:oleObj>
              </mc:Choice>
              <mc:Fallback>
                <p:oleObj name="Visio" r:id="rId2" imgW="1578743" imgH="2192274" progId="Visio.Drawing.11">
                  <p:embed/>
                  <p:pic>
                    <p:nvPicPr>
                      <p:cNvPr id="0"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0688" y="2901950"/>
                        <a:ext cx="1398587" cy="194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rgbClr val="00008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8736" name="Rectangle 16">
            <a:extLst>
              <a:ext uri="{FF2B5EF4-FFF2-40B4-BE49-F238E27FC236}">
                <a16:creationId xmlns:a16="http://schemas.microsoft.com/office/drawing/2014/main" id="{2812C181-8584-0B46-B4CD-81D9AAD4E3AF}"/>
              </a:ext>
            </a:extLst>
          </p:cNvPr>
          <p:cNvSpPr>
            <a:spLocks noChangeArrowheads="1"/>
          </p:cNvSpPr>
          <p:nvPr/>
        </p:nvSpPr>
        <p:spPr bwMode="auto">
          <a:xfrm>
            <a:off x="5773738" y="2865438"/>
            <a:ext cx="503237" cy="1979612"/>
          </a:xfrm>
          <a:prstGeom prst="rect">
            <a:avLst/>
          </a:prstGeom>
          <a:solidFill>
            <a:srgbClr val="003366">
              <a:alpha val="37000"/>
            </a:srgbClr>
          </a:solidFill>
          <a:ln w="12700" algn="ctr">
            <a:solidFill>
              <a:srgbClr val="000099"/>
            </a:solidFill>
            <a:miter lim="800000"/>
            <a:headEnd/>
            <a:tailEnd/>
          </a:ln>
          <a:effectLst/>
        </p:spPr>
        <p:txBody>
          <a:bodyPr wrap="none" lIns="91368" tIns="45687" rIns="91368" bIns="45687" anchor="ctr"/>
          <a:lstStyle/>
          <a:p>
            <a:pPr algn="ctr">
              <a:defRPr/>
            </a:pPr>
            <a:r>
              <a:rPr kumimoji="1" lang="zh-CN" altLang="en-US" sz="1800">
                <a:solidFill>
                  <a:srgbClr val="0000CC"/>
                </a:solidFill>
                <a:effectLst>
                  <a:outerShdw blurRad="38100" dist="38100" dir="2700000" algn="tl">
                    <a:srgbClr val="000000"/>
                  </a:outerShdw>
                </a:effectLst>
              </a:rPr>
              <a:t>热</a:t>
            </a:r>
          </a:p>
          <a:p>
            <a:pPr algn="ctr">
              <a:defRPr/>
            </a:pPr>
            <a:r>
              <a:rPr kumimoji="1" lang="zh-CN" altLang="en-US" sz="1800">
                <a:solidFill>
                  <a:srgbClr val="0000CC"/>
                </a:solidFill>
                <a:effectLst>
                  <a:outerShdw blurRad="38100" dist="38100" dir="2700000" algn="tl">
                    <a:srgbClr val="000000"/>
                  </a:outerShdw>
                </a:effectLst>
              </a:rPr>
              <a:t>泵</a:t>
            </a:r>
          </a:p>
          <a:p>
            <a:pPr algn="ctr">
              <a:defRPr/>
            </a:pPr>
            <a:r>
              <a:rPr kumimoji="1" lang="zh-CN" altLang="en-US" sz="1800">
                <a:solidFill>
                  <a:srgbClr val="0000CC"/>
                </a:solidFill>
                <a:effectLst>
                  <a:outerShdw blurRad="38100" dist="38100" dir="2700000" algn="tl">
                    <a:srgbClr val="000000"/>
                  </a:outerShdw>
                </a:effectLst>
              </a:rPr>
              <a:t>循</a:t>
            </a:r>
          </a:p>
          <a:p>
            <a:pPr algn="ctr">
              <a:defRPr/>
            </a:pPr>
            <a:r>
              <a:rPr kumimoji="1" lang="zh-CN" altLang="en-US" sz="1800">
                <a:solidFill>
                  <a:srgbClr val="0000CC"/>
                </a:solidFill>
                <a:effectLst>
                  <a:outerShdw blurRad="38100" dist="38100" dir="2700000" algn="tl">
                    <a:srgbClr val="000000"/>
                  </a:outerShdw>
                </a:effectLst>
              </a:rPr>
              <a:t>环</a:t>
            </a:r>
          </a:p>
        </p:txBody>
      </p:sp>
      <p:sp>
        <p:nvSpPr>
          <p:cNvPr id="158737" name="Rectangle 17">
            <a:extLst>
              <a:ext uri="{FF2B5EF4-FFF2-40B4-BE49-F238E27FC236}">
                <a16:creationId xmlns:a16="http://schemas.microsoft.com/office/drawing/2014/main" id="{117CA54A-5578-CCDF-D6C0-57B30D5CBE39}"/>
              </a:ext>
            </a:extLst>
          </p:cNvPr>
          <p:cNvSpPr>
            <a:spLocks noChangeArrowheads="1"/>
          </p:cNvSpPr>
          <p:nvPr/>
        </p:nvSpPr>
        <p:spPr bwMode="auto">
          <a:xfrm>
            <a:off x="5197475" y="2865438"/>
            <a:ext cx="503238" cy="1979612"/>
          </a:xfrm>
          <a:prstGeom prst="rect">
            <a:avLst/>
          </a:prstGeom>
          <a:solidFill>
            <a:srgbClr val="003366">
              <a:alpha val="37000"/>
            </a:srgbClr>
          </a:solidFill>
          <a:ln w="12700" algn="ctr">
            <a:solidFill>
              <a:srgbClr val="000099"/>
            </a:solidFill>
            <a:miter lim="800000"/>
            <a:headEnd/>
            <a:tailEnd/>
          </a:ln>
          <a:effectLst/>
        </p:spPr>
        <p:txBody>
          <a:bodyPr wrap="none" lIns="91368" tIns="45687" rIns="91368" bIns="45687" anchor="ctr"/>
          <a:lstStyle/>
          <a:p>
            <a:pPr algn="ctr">
              <a:defRPr/>
            </a:pPr>
            <a:r>
              <a:rPr kumimoji="1" lang="zh-CN" altLang="en-US" sz="1800">
                <a:solidFill>
                  <a:srgbClr val="0000CC"/>
                </a:solidFill>
                <a:effectLst>
                  <a:outerShdw blurRad="38100" dist="38100" dir="2700000" algn="tl">
                    <a:srgbClr val="000000"/>
                  </a:outerShdw>
                </a:effectLst>
              </a:rPr>
              <a:t>制</a:t>
            </a:r>
          </a:p>
          <a:p>
            <a:pPr algn="ctr">
              <a:defRPr/>
            </a:pPr>
            <a:r>
              <a:rPr kumimoji="1" lang="zh-CN" altLang="en-US" sz="1800">
                <a:solidFill>
                  <a:srgbClr val="0000CC"/>
                </a:solidFill>
                <a:effectLst>
                  <a:outerShdw blurRad="38100" dist="38100" dir="2700000" algn="tl">
                    <a:srgbClr val="000000"/>
                  </a:outerShdw>
                </a:effectLst>
              </a:rPr>
              <a:t>冷</a:t>
            </a:r>
          </a:p>
          <a:p>
            <a:pPr algn="ctr">
              <a:defRPr/>
            </a:pPr>
            <a:r>
              <a:rPr kumimoji="1" lang="zh-CN" altLang="en-US" sz="1800">
                <a:solidFill>
                  <a:srgbClr val="0000CC"/>
                </a:solidFill>
                <a:effectLst>
                  <a:outerShdw blurRad="38100" dist="38100" dir="2700000" algn="tl">
                    <a:srgbClr val="000000"/>
                  </a:outerShdw>
                </a:effectLst>
              </a:rPr>
              <a:t>循</a:t>
            </a:r>
          </a:p>
          <a:p>
            <a:pPr algn="ctr">
              <a:defRPr/>
            </a:pPr>
            <a:r>
              <a:rPr kumimoji="1" lang="zh-CN" altLang="en-US" sz="1800">
                <a:solidFill>
                  <a:srgbClr val="0000CC"/>
                </a:solidFill>
                <a:effectLst>
                  <a:outerShdw blurRad="38100" dist="38100" dir="2700000" algn="tl">
                    <a:srgbClr val="000000"/>
                  </a:outerShdw>
                </a:effectLst>
              </a:rPr>
              <a:t>环</a:t>
            </a:r>
          </a:p>
        </p:txBody>
      </p:sp>
      <p:graphicFrame>
        <p:nvGraphicFramePr>
          <p:cNvPr id="158738" name="Object 18">
            <a:extLst>
              <a:ext uri="{FF2B5EF4-FFF2-40B4-BE49-F238E27FC236}">
                <a16:creationId xmlns:a16="http://schemas.microsoft.com/office/drawing/2014/main" id="{1DA25F19-50B9-AEF0-1071-E1A012744E90}"/>
              </a:ext>
            </a:extLst>
          </p:cNvPr>
          <p:cNvGraphicFramePr>
            <a:graphicFrameLocks noChangeAspect="1"/>
          </p:cNvGraphicFramePr>
          <p:nvPr/>
        </p:nvGraphicFramePr>
        <p:xfrm>
          <a:off x="7042150" y="2865438"/>
          <a:ext cx="1438275" cy="1979612"/>
        </p:xfrm>
        <a:graphic>
          <a:graphicData uri="http://schemas.openxmlformats.org/presentationml/2006/ole">
            <mc:AlternateContent xmlns:mc="http://schemas.openxmlformats.org/markup-compatibility/2006">
              <mc:Choice xmlns:v="urn:schemas-microsoft-com:vml" Requires="v">
                <p:oleObj name="Visio" r:id="rId4" imgW="1592563" imgH="2192274" progId="Visio.Drawing.11">
                  <p:embed/>
                </p:oleObj>
              </mc:Choice>
              <mc:Fallback>
                <p:oleObj name="Visio" r:id="rId4" imgW="1592563" imgH="2192274" progId="Visio.Drawing.11">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42150" y="2865438"/>
                        <a:ext cx="1438275" cy="197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lgn="ctr">
                            <a:solidFill>
                              <a:srgbClr val="000080"/>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8723"/>
                                        </p:tgtEl>
                                        <p:attrNameLst>
                                          <p:attrName>style.visibility</p:attrName>
                                        </p:attrNameLst>
                                      </p:cBhvr>
                                      <p:to>
                                        <p:strVal val="visible"/>
                                      </p:to>
                                    </p:set>
                                    <p:animEffect transition="in" filter="blinds(horizontal)">
                                      <p:cBhvr>
                                        <p:cTn id="7" dur="500"/>
                                        <p:tgtEl>
                                          <p:spTgt spid="1587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8728"/>
                                        </p:tgtEl>
                                        <p:attrNameLst>
                                          <p:attrName>style.visibility</p:attrName>
                                        </p:attrNameLst>
                                      </p:cBhvr>
                                      <p:to>
                                        <p:strVal val="visible"/>
                                      </p:to>
                                    </p:set>
                                    <p:animEffect transition="in" filter="blinds(horizontal)">
                                      <p:cBhvr>
                                        <p:cTn id="12" dur="500"/>
                                        <p:tgtEl>
                                          <p:spTgt spid="15872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58724"/>
                                        </p:tgtEl>
                                        <p:attrNameLst>
                                          <p:attrName>style.visibility</p:attrName>
                                        </p:attrNameLst>
                                      </p:cBhvr>
                                      <p:to>
                                        <p:strVal val="visible"/>
                                      </p:to>
                                    </p:set>
                                    <p:animEffect transition="in" filter="blinds(horizontal)">
                                      <p:cBhvr>
                                        <p:cTn id="15" dur="500"/>
                                        <p:tgtEl>
                                          <p:spTgt spid="15872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5" fill="hold" grpId="0" nodeType="clickEffect">
                                  <p:stCondLst>
                                    <p:cond delay="0"/>
                                  </p:stCondLst>
                                  <p:childTnLst>
                                    <p:set>
                                      <p:cBhvr>
                                        <p:cTn id="19" dur="1" fill="hold">
                                          <p:stCondLst>
                                            <p:cond delay="0"/>
                                          </p:stCondLst>
                                        </p:cTn>
                                        <p:tgtEl>
                                          <p:spTgt spid="158725"/>
                                        </p:tgtEl>
                                        <p:attrNameLst>
                                          <p:attrName>style.visibility</p:attrName>
                                        </p:attrNameLst>
                                      </p:cBhvr>
                                      <p:to>
                                        <p:strVal val="visible"/>
                                      </p:to>
                                    </p:set>
                                    <p:animEffect transition="in" filter="blinds(vertical)">
                                      <p:cBhvr>
                                        <p:cTn id="20" dur="500"/>
                                        <p:tgtEl>
                                          <p:spTgt spid="158725"/>
                                        </p:tgtEl>
                                      </p:cBhvr>
                                    </p:animEffect>
                                  </p:childTnLst>
                                </p:cTn>
                              </p:par>
                              <p:par>
                                <p:cTn id="21" presetID="3" presetClass="entr" presetSubtype="5" fill="hold" grpId="0" nodeType="withEffect">
                                  <p:stCondLst>
                                    <p:cond delay="0"/>
                                  </p:stCondLst>
                                  <p:childTnLst>
                                    <p:set>
                                      <p:cBhvr>
                                        <p:cTn id="22" dur="1" fill="hold">
                                          <p:stCondLst>
                                            <p:cond delay="0"/>
                                          </p:stCondLst>
                                        </p:cTn>
                                        <p:tgtEl>
                                          <p:spTgt spid="158730"/>
                                        </p:tgtEl>
                                        <p:attrNameLst>
                                          <p:attrName>style.visibility</p:attrName>
                                        </p:attrNameLst>
                                      </p:cBhvr>
                                      <p:to>
                                        <p:strVal val="visible"/>
                                      </p:to>
                                    </p:set>
                                    <p:animEffect transition="in" filter="blinds(vertical)">
                                      <p:cBhvr>
                                        <p:cTn id="23" dur="500"/>
                                        <p:tgtEl>
                                          <p:spTgt spid="158730"/>
                                        </p:tgtEl>
                                      </p:cBhvr>
                                    </p:animEffect>
                                  </p:childTnLst>
                                </p:cTn>
                              </p:par>
                              <p:par>
                                <p:cTn id="24" presetID="3" presetClass="entr" presetSubtype="5" fill="hold" grpId="0" nodeType="withEffect">
                                  <p:stCondLst>
                                    <p:cond delay="0"/>
                                  </p:stCondLst>
                                  <p:childTnLst>
                                    <p:set>
                                      <p:cBhvr>
                                        <p:cTn id="25" dur="1" fill="hold">
                                          <p:stCondLst>
                                            <p:cond delay="0"/>
                                          </p:stCondLst>
                                        </p:cTn>
                                        <p:tgtEl>
                                          <p:spTgt spid="158726"/>
                                        </p:tgtEl>
                                        <p:attrNameLst>
                                          <p:attrName>style.visibility</p:attrName>
                                        </p:attrNameLst>
                                      </p:cBhvr>
                                      <p:to>
                                        <p:strVal val="visible"/>
                                      </p:to>
                                    </p:set>
                                    <p:animEffect transition="in" filter="blinds(vertical)">
                                      <p:cBhvr>
                                        <p:cTn id="26" dur="500"/>
                                        <p:tgtEl>
                                          <p:spTgt spid="15872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5" fill="hold" grpId="0" nodeType="clickEffect">
                                  <p:stCondLst>
                                    <p:cond delay="0"/>
                                  </p:stCondLst>
                                  <p:childTnLst>
                                    <p:set>
                                      <p:cBhvr>
                                        <p:cTn id="30" dur="1" fill="hold">
                                          <p:stCondLst>
                                            <p:cond delay="0"/>
                                          </p:stCondLst>
                                        </p:cTn>
                                        <p:tgtEl>
                                          <p:spTgt spid="158733"/>
                                        </p:tgtEl>
                                        <p:attrNameLst>
                                          <p:attrName>style.visibility</p:attrName>
                                        </p:attrNameLst>
                                      </p:cBhvr>
                                      <p:to>
                                        <p:strVal val="visible"/>
                                      </p:to>
                                    </p:set>
                                    <p:animEffect transition="in" filter="blinds(vertical)">
                                      <p:cBhvr>
                                        <p:cTn id="31" dur="500"/>
                                        <p:tgtEl>
                                          <p:spTgt spid="158733"/>
                                        </p:tgtEl>
                                      </p:cBhvr>
                                    </p:animEffect>
                                  </p:childTnLst>
                                </p:cTn>
                              </p:par>
                              <p:par>
                                <p:cTn id="32" presetID="3" presetClass="entr" presetSubtype="5" fill="hold" grpId="0" nodeType="withEffect">
                                  <p:stCondLst>
                                    <p:cond delay="0"/>
                                  </p:stCondLst>
                                  <p:childTnLst>
                                    <p:set>
                                      <p:cBhvr>
                                        <p:cTn id="33" dur="1" fill="hold">
                                          <p:stCondLst>
                                            <p:cond delay="0"/>
                                          </p:stCondLst>
                                        </p:cTn>
                                        <p:tgtEl>
                                          <p:spTgt spid="158734"/>
                                        </p:tgtEl>
                                        <p:attrNameLst>
                                          <p:attrName>style.visibility</p:attrName>
                                        </p:attrNameLst>
                                      </p:cBhvr>
                                      <p:to>
                                        <p:strVal val="visible"/>
                                      </p:to>
                                    </p:set>
                                    <p:animEffect transition="in" filter="blinds(vertical)">
                                      <p:cBhvr>
                                        <p:cTn id="34" dur="500"/>
                                        <p:tgtEl>
                                          <p:spTgt spid="158734"/>
                                        </p:tgtEl>
                                      </p:cBhvr>
                                    </p:animEffect>
                                  </p:childTnLst>
                                </p:cTn>
                              </p:par>
                              <p:par>
                                <p:cTn id="35" presetID="3" presetClass="entr" presetSubtype="5" fill="hold" grpId="0" nodeType="withEffect">
                                  <p:stCondLst>
                                    <p:cond delay="0"/>
                                  </p:stCondLst>
                                  <p:childTnLst>
                                    <p:set>
                                      <p:cBhvr>
                                        <p:cTn id="36" dur="1" fill="hold">
                                          <p:stCondLst>
                                            <p:cond delay="0"/>
                                          </p:stCondLst>
                                        </p:cTn>
                                        <p:tgtEl>
                                          <p:spTgt spid="158732"/>
                                        </p:tgtEl>
                                        <p:attrNameLst>
                                          <p:attrName>style.visibility</p:attrName>
                                        </p:attrNameLst>
                                      </p:cBhvr>
                                      <p:to>
                                        <p:strVal val="visible"/>
                                      </p:to>
                                    </p:set>
                                    <p:animEffect transition="in" filter="blinds(vertical)">
                                      <p:cBhvr>
                                        <p:cTn id="37" dur="500"/>
                                        <p:tgtEl>
                                          <p:spTgt spid="1587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158735"/>
                                        </p:tgtEl>
                                        <p:attrNameLst>
                                          <p:attrName>style.visibility</p:attrName>
                                        </p:attrNameLst>
                                      </p:cBhvr>
                                      <p:to>
                                        <p:strVal val="visible"/>
                                      </p:to>
                                    </p:set>
                                    <p:anim calcmode="lin" valueType="num">
                                      <p:cBhvr additive="base">
                                        <p:cTn id="42" dur="500" fill="hold"/>
                                        <p:tgtEl>
                                          <p:spTgt spid="158735"/>
                                        </p:tgtEl>
                                        <p:attrNameLst>
                                          <p:attrName>ppt_x</p:attrName>
                                        </p:attrNameLst>
                                      </p:cBhvr>
                                      <p:tavLst>
                                        <p:tav tm="0">
                                          <p:val>
                                            <p:strVal val="#ppt_x"/>
                                          </p:val>
                                        </p:tav>
                                        <p:tav tm="100000">
                                          <p:val>
                                            <p:strVal val="#ppt_x"/>
                                          </p:val>
                                        </p:tav>
                                      </p:tavLst>
                                    </p:anim>
                                    <p:anim calcmode="lin" valueType="num">
                                      <p:cBhvr additive="base">
                                        <p:cTn id="43" dur="500" fill="hold"/>
                                        <p:tgtEl>
                                          <p:spTgt spid="158735"/>
                                        </p:tgtEl>
                                        <p:attrNameLst>
                                          <p:attrName>ppt_y</p:attrName>
                                        </p:attrNameLst>
                                      </p:cBhvr>
                                      <p:tavLst>
                                        <p:tav tm="0">
                                          <p:val>
                                            <p:strVal val="1+#ppt_h/2"/>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5" fill="hold" grpId="0" nodeType="clickEffect">
                                  <p:stCondLst>
                                    <p:cond delay="0"/>
                                  </p:stCondLst>
                                  <p:childTnLst>
                                    <p:set>
                                      <p:cBhvr>
                                        <p:cTn id="47" dur="1" fill="hold">
                                          <p:stCondLst>
                                            <p:cond delay="0"/>
                                          </p:stCondLst>
                                        </p:cTn>
                                        <p:tgtEl>
                                          <p:spTgt spid="158727"/>
                                        </p:tgtEl>
                                        <p:attrNameLst>
                                          <p:attrName>style.visibility</p:attrName>
                                        </p:attrNameLst>
                                      </p:cBhvr>
                                      <p:to>
                                        <p:strVal val="visible"/>
                                      </p:to>
                                    </p:set>
                                    <p:animEffect transition="in" filter="blinds(vertical)">
                                      <p:cBhvr>
                                        <p:cTn id="48" dur="500"/>
                                        <p:tgtEl>
                                          <p:spTgt spid="158727"/>
                                        </p:tgtEl>
                                      </p:cBhvr>
                                    </p:animEffect>
                                  </p:childTnLst>
                                </p:cTn>
                              </p:par>
                              <p:par>
                                <p:cTn id="49" presetID="3" presetClass="entr" presetSubtype="5" fill="hold" grpId="0" nodeType="withEffect">
                                  <p:stCondLst>
                                    <p:cond delay="0"/>
                                  </p:stCondLst>
                                  <p:childTnLst>
                                    <p:set>
                                      <p:cBhvr>
                                        <p:cTn id="50" dur="1" fill="hold">
                                          <p:stCondLst>
                                            <p:cond delay="0"/>
                                          </p:stCondLst>
                                        </p:cTn>
                                        <p:tgtEl>
                                          <p:spTgt spid="158731"/>
                                        </p:tgtEl>
                                        <p:attrNameLst>
                                          <p:attrName>style.visibility</p:attrName>
                                        </p:attrNameLst>
                                      </p:cBhvr>
                                      <p:to>
                                        <p:strVal val="visible"/>
                                      </p:to>
                                    </p:set>
                                    <p:animEffect transition="in" filter="blinds(vertical)">
                                      <p:cBhvr>
                                        <p:cTn id="51" dur="500"/>
                                        <p:tgtEl>
                                          <p:spTgt spid="158731"/>
                                        </p:tgtEl>
                                      </p:cBhvr>
                                    </p:animEffect>
                                  </p:childTnLst>
                                </p:cTn>
                              </p:par>
                              <p:par>
                                <p:cTn id="52" presetID="3" presetClass="entr" presetSubtype="5" fill="hold" grpId="0" nodeType="withEffect">
                                  <p:stCondLst>
                                    <p:cond delay="0"/>
                                  </p:stCondLst>
                                  <p:childTnLst>
                                    <p:set>
                                      <p:cBhvr>
                                        <p:cTn id="53" dur="1" fill="hold">
                                          <p:stCondLst>
                                            <p:cond delay="0"/>
                                          </p:stCondLst>
                                        </p:cTn>
                                        <p:tgtEl>
                                          <p:spTgt spid="158729"/>
                                        </p:tgtEl>
                                        <p:attrNameLst>
                                          <p:attrName>style.visibility</p:attrName>
                                        </p:attrNameLst>
                                      </p:cBhvr>
                                      <p:to>
                                        <p:strVal val="visible"/>
                                      </p:to>
                                    </p:set>
                                    <p:animEffect transition="in" filter="blinds(vertical)">
                                      <p:cBhvr>
                                        <p:cTn id="54" dur="500"/>
                                        <p:tgtEl>
                                          <p:spTgt spid="15872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5" fill="hold" grpId="0" nodeType="clickEffect">
                                  <p:stCondLst>
                                    <p:cond delay="0"/>
                                  </p:stCondLst>
                                  <p:childTnLst>
                                    <p:set>
                                      <p:cBhvr>
                                        <p:cTn id="58" dur="1" fill="hold">
                                          <p:stCondLst>
                                            <p:cond delay="0"/>
                                          </p:stCondLst>
                                        </p:cTn>
                                        <p:tgtEl>
                                          <p:spTgt spid="158737"/>
                                        </p:tgtEl>
                                        <p:attrNameLst>
                                          <p:attrName>style.visibility</p:attrName>
                                        </p:attrNameLst>
                                      </p:cBhvr>
                                      <p:to>
                                        <p:strVal val="visible"/>
                                      </p:to>
                                    </p:set>
                                    <p:animEffect transition="in" filter="blinds(vertical)">
                                      <p:cBhvr>
                                        <p:cTn id="59" dur="500"/>
                                        <p:tgtEl>
                                          <p:spTgt spid="158737"/>
                                        </p:tgtEl>
                                      </p:cBhvr>
                                    </p:animEffect>
                                  </p:childTnLst>
                                </p:cTn>
                              </p:par>
                              <p:par>
                                <p:cTn id="60" presetID="3" presetClass="entr" presetSubtype="5" fill="hold" grpId="0" nodeType="withEffect">
                                  <p:stCondLst>
                                    <p:cond delay="0"/>
                                  </p:stCondLst>
                                  <p:childTnLst>
                                    <p:set>
                                      <p:cBhvr>
                                        <p:cTn id="61" dur="1" fill="hold">
                                          <p:stCondLst>
                                            <p:cond delay="0"/>
                                          </p:stCondLst>
                                        </p:cTn>
                                        <p:tgtEl>
                                          <p:spTgt spid="158736"/>
                                        </p:tgtEl>
                                        <p:attrNameLst>
                                          <p:attrName>style.visibility</p:attrName>
                                        </p:attrNameLst>
                                      </p:cBhvr>
                                      <p:to>
                                        <p:strVal val="visible"/>
                                      </p:to>
                                    </p:set>
                                    <p:animEffect transition="in" filter="blinds(vertical)">
                                      <p:cBhvr>
                                        <p:cTn id="62" dur="500"/>
                                        <p:tgtEl>
                                          <p:spTgt spid="15873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4" fill="hold" nodeType="clickEffect">
                                  <p:stCondLst>
                                    <p:cond delay="0"/>
                                  </p:stCondLst>
                                  <p:childTnLst>
                                    <p:set>
                                      <p:cBhvr>
                                        <p:cTn id="66" dur="1" fill="hold">
                                          <p:stCondLst>
                                            <p:cond delay="0"/>
                                          </p:stCondLst>
                                        </p:cTn>
                                        <p:tgtEl>
                                          <p:spTgt spid="158738"/>
                                        </p:tgtEl>
                                        <p:attrNameLst>
                                          <p:attrName>style.visibility</p:attrName>
                                        </p:attrNameLst>
                                      </p:cBhvr>
                                      <p:to>
                                        <p:strVal val="visible"/>
                                      </p:to>
                                    </p:set>
                                    <p:anim calcmode="lin" valueType="num">
                                      <p:cBhvr additive="base">
                                        <p:cTn id="67" dur="500" fill="hold"/>
                                        <p:tgtEl>
                                          <p:spTgt spid="158738"/>
                                        </p:tgtEl>
                                        <p:attrNameLst>
                                          <p:attrName>ppt_x</p:attrName>
                                        </p:attrNameLst>
                                      </p:cBhvr>
                                      <p:tavLst>
                                        <p:tav tm="0">
                                          <p:val>
                                            <p:strVal val="#ppt_x"/>
                                          </p:val>
                                        </p:tav>
                                        <p:tav tm="100000">
                                          <p:val>
                                            <p:strVal val="#ppt_x"/>
                                          </p:val>
                                        </p:tav>
                                      </p:tavLst>
                                    </p:anim>
                                    <p:anim calcmode="lin" valueType="num">
                                      <p:cBhvr additive="base">
                                        <p:cTn id="68" dur="500" fill="hold"/>
                                        <p:tgtEl>
                                          <p:spTgt spid="1587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p:bldP spid="158724" grpId="0" animBg="1"/>
      <p:bldP spid="158725" grpId="0" animBg="1"/>
      <p:bldP spid="158726" grpId="0" animBg="1"/>
      <p:bldP spid="158727" grpId="0" animBg="1"/>
      <p:bldP spid="158728" grpId="0"/>
      <p:bldP spid="158729" grpId="0" animBg="1"/>
      <p:bldP spid="158730" grpId="0" animBg="1"/>
      <p:bldP spid="158731" grpId="0" animBg="1"/>
      <p:bldP spid="158732" grpId="0" animBg="1"/>
      <p:bldP spid="158733" grpId="0" animBg="1"/>
      <p:bldP spid="158734" grpId="0" animBg="1"/>
      <p:bldP spid="158736" grpId="0" animBg="1"/>
      <p:bldP spid="1587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7630B7A0-6EB9-B7B9-91D9-F639DEE5AC80}"/>
              </a:ext>
            </a:extLst>
          </p:cNvPr>
          <p:cNvSpPr>
            <a:spLocks noGrp="1" noChangeArrowheads="1"/>
          </p:cNvSpPr>
          <p:nvPr>
            <p:ph type="sldNum" sz="quarter" idx="10"/>
          </p:nvPr>
        </p:nvSpPr>
        <p:spPr/>
        <p:txBody>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fld id="{E5094C2C-0FCA-40FF-8854-FEDAC17CE2DC}" type="slidenum">
              <a:rPr lang="en-US" altLang="zh-CN" sz="1000" b="0">
                <a:solidFill>
                  <a:srgbClr val="DDDDDD"/>
                </a:solidFill>
                <a:latin typeface="Blackoak Std" pitchFamily="82" charset="0"/>
                <a:ea typeface="宋体" panose="02010600030101010101" pitchFamily="2" charset="-122"/>
              </a:rPr>
              <a:pPr eaLnBrk="1" hangingPunct="1"/>
              <a:t>3</a:t>
            </a:fld>
            <a:endParaRPr lang="en-US" altLang="zh-CN" sz="1000" b="0">
              <a:solidFill>
                <a:srgbClr val="DDDDDD"/>
              </a:solidFill>
              <a:latin typeface="Blackoak Std" pitchFamily="82" charset="0"/>
              <a:ea typeface="宋体" panose="02010600030101010101" pitchFamily="2" charset="-122"/>
            </a:endParaRPr>
          </a:p>
        </p:txBody>
      </p:sp>
      <p:sp>
        <p:nvSpPr>
          <p:cNvPr id="5123" name="Rectangle 2">
            <a:extLst>
              <a:ext uri="{FF2B5EF4-FFF2-40B4-BE49-F238E27FC236}">
                <a16:creationId xmlns:a16="http://schemas.microsoft.com/office/drawing/2014/main" id="{DEC0830F-7F0E-C88C-59CB-B18DAF92C2A4}"/>
              </a:ext>
            </a:extLst>
          </p:cNvPr>
          <p:cNvSpPr>
            <a:spLocks noChangeArrowheads="1"/>
          </p:cNvSpPr>
          <p:nvPr/>
        </p:nvSpPr>
        <p:spPr bwMode="auto">
          <a:xfrm>
            <a:off x="571500" y="349250"/>
            <a:ext cx="8572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1669" tIns="40834" rIns="81669" bIns="40834">
            <a:spAutoFit/>
          </a:bodyPr>
          <a:lstStyle>
            <a:lvl1pPr defTabSz="815975"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altLang="en-US" sz="2600">
                <a:solidFill>
                  <a:schemeClr val="bg1"/>
                </a:solidFill>
                <a:latin typeface="微软雅黑" panose="020B0503020204020204" pitchFamily="34" charset="-122"/>
                <a:ea typeface="微软雅黑" panose="020B0503020204020204" pitchFamily="34" charset="-122"/>
              </a:rPr>
              <a:t>第九章  气体动力循环</a:t>
            </a:r>
          </a:p>
        </p:txBody>
      </p:sp>
      <p:sp>
        <p:nvSpPr>
          <p:cNvPr id="159747" name="Rectangle 3">
            <a:extLst>
              <a:ext uri="{FF2B5EF4-FFF2-40B4-BE49-F238E27FC236}">
                <a16:creationId xmlns:a16="http://schemas.microsoft.com/office/drawing/2014/main" id="{573017CE-E503-FB14-E061-1D824E8B3293}"/>
              </a:ext>
            </a:extLst>
          </p:cNvPr>
          <p:cNvSpPr>
            <a:spLocks noChangeArrowheads="1"/>
          </p:cNvSpPr>
          <p:nvPr/>
        </p:nvSpPr>
        <p:spPr bwMode="auto">
          <a:xfrm>
            <a:off x="1074738" y="1130300"/>
            <a:ext cx="3529012"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lIns="81669" tIns="40834" rIns="81669" bIns="40834" anchor="ctr">
            <a:spAutoFit/>
          </a:bodyPr>
          <a:lstStyle>
            <a:lvl1pPr marL="342900" indent="-342900" defTabSz="815975" eaLnBrk="0" hangingPunct="0">
              <a:defRPr sz="1200" b="1">
                <a:solidFill>
                  <a:schemeClr val="tx1"/>
                </a:solidFill>
                <a:latin typeface="Times New Roman" panose="02020603050405020304" pitchFamily="18" charset="0"/>
                <a:ea typeface="黑体" panose="02010609060101010101" pitchFamily="49" charset="-122"/>
              </a:defRPr>
            </a:lvl1pPr>
            <a:lvl2pPr marL="407988" defTabSz="815975"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lvl="1" eaLnBrk="1" hangingPunct="1">
              <a:lnSpc>
                <a:spcPct val="150000"/>
              </a:lnSpc>
              <a:buFont typeface="Wingdings" panose="05000000000000000000" pitchFamily="2" charset="2"/>
              <a:buChar char="P"/>
            </a:pPr>
            <a:r>
              <a:rPr kumimoji="1" lang="zh-CN" altLang="en-US" sz="2600">
                <a:solidFill>
                  <a:srgbClr val="FF0000"/>
                </a:solidFill>
                <a:latin typeface="Arial" panose="020B0604020202020204" pitchFamily="34" charset="0"/>
                <a:ea typeface="微软雅黑" panose="020B0503020204020204" pitchFamily="34" charset="-122"/>
              </a:rPr>
              <a:t> 主要任务</a:t>
            </a:r>
          </a:p>
        </p:txBody>
      </p:sp>
      <p:sp>
        <p:nvSpPr>
          <p:cNvPr id="159748" name="Rectangle 4">
            <a:extLst>
              <a:ext uri="{FF2B5EF4-FFF2-40B4-BE49-F238E27FC236}">
                <a16:creationId xmlns:a16="http://schemas.microsoft.com/office/drawing/2014/main" id="{5C1D1D68-9F56-3428-B7FC-2C7D32EF1E83}"/>
              </a:ext>
            </a:extLst>
          </p:cNvPr>
          <p:cNvSpPr>
            <a:spLocks noChangeArrowheads="1"/>
          </p:cNvSpPr>
          <p:nvPr/>
        </p:nvSpPr>
        <p:spPr bwMode="auto">
          <a:xfrm>
            <a:off x="1682750" y="1654175"/>
            <a:ext cx="6757988" cy="189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lIns="81669" tIns="40834" rIns="81669" bIns="40834" anchor="ctr">
            <a:spAutoFit/>
          </a:bodyPr>
          <a:lstStyle>
            <a:lvl1pPr marL="360363" indent="-360363" defTabSz="815975"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80000"/>
              </a:lnSpc>
              <a:buClr>
                <a:srgbClr val="FF0000"/>
              </a:buClr>
              <a:buFont typeface="Wingdings" panose="05000000000000000000" pitchFamily="2" charset="2"/>
              <a:buChar char="r"/>
            </a:pPr>
            <a:r>
              <a:rPr kumimoji="1" lang="zh-CN" altLang="en-US" sz="2200">
                <a:cs typeface="Times New Roman" panose="02020603050405020304" pitchFamily="18" charset="0"/>
              </a:rPr>
              <a:t>揭示热力学循环的能量利用</a:t>
            </a:r>
            <a:r>
              <a:rPr kumimoji="1" lang="zh-CN" altLang="en-US" sz="2200" u="sng">
                <a:solidFill>
                  <a:srgbClr val="FF0000"/>
                </a:solidFill>
                <a:cs typeface="Times New Roman" panose="02020603050405020304" pitchFamily="18" charset="0"/>
              </a:rPr>
              <a:t>完善程度</a:t>
            </a:r>
            <a:r>
              <a:rPr kumimoji="1" lang="zh-CN" altLang="en-US" sz="2200">
                <a:cs typeface="Times New Roman" panose="02020603050405020304" pitchFamily="18" charset="0"/>
              </a:rPr>
              <a:t>与影响其循环性能的</a:t>
            </a:r>
            <a:r>
              <a:rPr kumimoji="1" lang="zh-CN" altLang="en-US" sz="2200" u="sng">
                <a:solidFill>
                  <a:srgbClr val="FF0000"/>
                </a:solidFill>
                <a:cs typeface="Times New Roman" panose="02020603050405020304" pitchFamily="18" charset="0"/>
              </a:rPr>
              <a:t>主要因素</a:t>
            </a:r>
          </a:p>
          <a:p>
            <a:pPr eaLnBrk="1" hangingPunct="1">
              <a:lnSpc>
                <a:spcPct val="180000"/>
              </a:lnSpc>
              <a:buClr>
                <a:srgbClr val="FF0000"/>
              </a:buClr>
              <a:buFont typeface="Wingdings" panose="05000000000000000000" pitchFamily="2" charset="2"/>
              <a:buChar char="r"/>
            </a:pPr>
            <a:r>
              <a:rPr kumimoji="1" lang="zh-CN" altLang="en-US" sz="2200">
                <a:cs typeface="Times New Roman" panose="02020603050405020304" pitchFamily="18" charset="0"/>
              </a:rPr>
              <a:t>给出评价和改进这些装置热力性能的方法与措施</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59747"/>
                                        </p:tgtEl>
                                        <p:attrNameLst>
                                          <p:attrName>style.visibility</p:attrName>
                                        </p:attrNameLst>
                                      </p:cBhvr>
                                      <p:to>
                                        <p:strVal val="visible"/>
                                      </p:to>
                                    </p:set>
                                    <p:animEffect transition="in" filter="wipe(up)">
                                      <p:cBhvr>
                                        <p:cTn id="7" dur="500"/>
                                        <p:tgtEl>
                                          <p:spTgt spid="159747"/>
                                        </p:tgtEl>
                                      </p:cBhvr>
                                    </p:animEffect>
                                  </p:childTnLst>
                                </p:cTn>
                              </p:par>
                            </p:childTnLst>
                          </p:cTn>
                        </p:par>
                        <p:par>
                          <p:cTn id="8" fill="hold" nodeType="afterGroup">
                            <p:stCondLst>
                              <p:cond delay="500"/>
                            </p:stCondLst>
                            <p:childTnLst>
                              <p:par>
                                <p:cTn id="9" presetID="27" presetClass="entr" presetSubtype="0" fill="hold" nodeType="afterEffect">
                                  <p:stCondLst>
                                    <p:cond delay="0"/>
                                  </p:stCondLst>
                                  <p:iterate type="lt">
                                    <p:tmPct val="50000"/>
                                  </p:iterate>
                                  <p:childTnLst>
                                    <p:set>
                                      <p:cBhvr>
                                        <p:cTn id="10" dur="1" fill="hold">
                                          <p:stCondLst>
                                            <p:cond delay="0"/>
                                          </p:stCondLst>
                                        </p:cTn>
                                        <p:tgtEl>
                                          <p:spTgt spid="159748">
                                            <p:txEl>
                                              <p:pRg st="0" end="0"/>
                                            </p:txEl>
                                          </p:spTgt>
                                        </p:tgtEl>
                                        <p:attrNameLst>
                                          <p:attrName>style.visibility</p:attrName>
                                        </p:attrNameLst>
                                      </p:cBhvr>
                                      <p:to>
                                        <p:strVal val="visible"/>
                                      </p:to>
                                    </p:set>
                                    <p:anim calcmode="discrete" valueType="clr">
                                      <p:cBhvr override="childStyle">
                                        <p:cTn id="11" dur="80"/>
                                        <p:tgtEl>
                                          <p:spTgt spid="159748">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2" dur="80"/>
                                        <p:tgtEl>
                                          <p:spTgt spid="159748">
                                            <p:txEl>
                                              <p:pRg st="0" end="0"/>
                                            </p:txEl>
                                          </p:spTgt>
                                        </p:tgtEl>
                                        <p:attrNameLst>
                                          <p:attrName>fillcolor</p:attrName>
                                        </p:attrNameLst>
                                      </p:cBhvr>
                                      <p:tavLst>
                                        <p:tav tm="0">
                                          <p:val>
                                            <p:clrVal>
                                              <a:schemeClr val="accent2"/>
                                            </p:clrVal>
                                          </p:val>
                                        </p:tav>
                                        <p:tav tm="50000">
                                          <p:val>
                                            <p:clrVal>
                                              <a:schemeClr val="hlink"/>
                                            </p:clrVal>
                                          </p:val>
                                        </p:tav>
                                      </p:tavLst>
                                    </p:anim>
                                    <p:set>
                                      <p:cBhvr>
                                        <p:cTn id="13" dur="80"/>
                                        <p:tgtEl>
                                          <p:spTgt spid="159748">
                                            <p:txEl>
                                              <p:pRg st="0" end="0"/>
                                            </p:txEl>
                                          </p:spTgt>
                                        </p:tgtEl>
                                        <p:attrNameLst>
                                          <p:attrName>fill.type</p:attrName>
                                        </p:attrNameLst>
                                      </p:cBhvr>
                                      <p:to>
                                        <p:strVal val="solid"/>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27" presetClass="entr" presetSubtype="0" fill="hold" nodeType="clickEffect">
                                  <p:stCondLst>
                                    <p:cond delay="0"/>
                                  </p:stCondLst>
                                  <p:iterate type="lt">
                                    <p:tmPct val="50000"/>
                                  </p:iterate>
                                  <p:childTnLst>
                                    <p:set>
                                      <p:cBhvr>
                                        <p:cTn id="17" dur="1" fill="hold">
                                          <p:stCondLst>
                                            <p:cond delay="0"/>
                                          </p:stCondLst>
                                        </p:cTn>
                                        <p:tgtEl>
                                          <p:spTgt spid="159748">
                                            <p:txEl>
                                              <p:pRg st="1" end="1"/>
                                            </p:txEl>
                                          </p:spTgt>
                                        </p:tgtEl>
                                        <p:attrNameLst>
                                          <p:attrName>style.visibility</p:attrName>
                                        </p:attrNameLst>
                                      </p:cBhvr>
                                      <p:to>
                                        <p:strVal val="visible"/>
                                      </p:to>
                                    </p:set>
                                    <p:anim calcmode="discrete" valueType="clr">
                                      <p:cBhvr override="childStyle">
                                        <p:cTn id="18" dur="80"/>
                                        <p:tgtEl>
                                          <p:spTgt spid="159748">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9" dur="80"/>
                                        <p:tgtEl>
                                          <p:spTgt spid="159748">
                                            <p:txEl>
                                              <p:pRg st="1" end="1"/>
                                            </p:txEl>
                                          </p:spTgt>
                                        </p:tgtEl>
                                        <p:attrNameLst>
                                          <p:attrName>fillcolor</p:attrName>
                                        </p:attrNameLst>
                                      </p:cBhvr>
                                      <p:tavLst>
                                        <p:tav tm="0">
                                          <p:val>
                                            <p:clrVal>
                                              <a:schemeClr val="accent2"/>
                                            </p:clrVal>
                                          </p:val>
                                        </p:tav>
                                        <p:tav tm="50000">
                                          <p:val>
                                            <p:clrVal>
                                              <a:schemeClr val="hlink"/>
                                            </p:clrVal>
                                          </p:val>
                                        </p:tav>
                                      </p:tavLst>
                                    </p:anim>
                                    <p:set>
                                      <p:cBhvr>
                                        <p:cTn id="20" dur="80"/>
                                        <p:tgtEl>
                                          <p:spTgt spid="159748">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9">
            <a:extLst>
              <a:ext uri="{FF2B5EF4-FFF2-40B4-BE49-F238E27FC236}">
                <a16:creationId xmlns:a16="http://schemas.microsoft.com/office/drawing/2014/main" id="{B1462979-3A88-A484-50E5-67E40E17AE71}"/>
              </a:ext>
            </a:extLst>
          </p:cNvPr>
          <p:cNvSpPr>
            <a:spLocks noGrp="1" noChangeArrowheads="1"/>
          </p:cNvSpPr>
          <p:nvPr>
            <p:ph type="sldNum" sz="quarter" idx="10"/>
          </p:nvPr>
        </p:nvSpPr>
        <p:spPr/>
        <p:txBody>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fld id="{143CDF98-7812-4F37-B0F3-F1EAA0A0BE06}" type="slidenum">
              <a:rPr lang="en-US" altLang="zh-CN" sz="1000" b="0">
                <a:solidFill>
                  <a:srgbClr val="DDDDDD"/>
                </a:solidFill>
                <a:latin typeface="Blackoak Std" pitchFamily="82" charset="0"/>
                <a:ea typeface="宋体" panose="02010600030101010101" pitchFamily="2" charset="-122"/>
              </a:rPr>
              <a:pPr eaLnBrk="1" hangingPunct="1"/>
              <a:t>4</a:t>
            </a:fld>
            <a:endParaRPr lang="en-US" altLang="zh-CN" sz="1000" b="0">
              <a:solidFill>
                <a:srgbClr val="DDDDDD"/>
              </a:solidFill>
              <a:latin typeface="Blackoak Std" pitchFamily="82" charset="0"/>
              <a:ea typeface="宋体" panose="02010600030101010101" pitchFamily="2" charset="-122"/>
            </a:endParaRPr>
          </a:p>
        </p:txBody>
      </p:sp>
      <p:sp>
        <p:nvSpPr>
          <p:cNvPr id="6147" name="Rectangle 2">
            <a:extLst>
              <a:ext uri="{FF2B5EF4-FFF2-40B4-BE49-F238E27FC236}">
                <a16:creationId xmlns:a16="http://schemas.microsoft.com/office/drawing/2014/main" id="{62E7F1FC-E2CA-A503-5592-83988AFEE5D7}"/>
              </a:ext>
            </a:extLst>
          </p:cNvPr>
          <p:cNvSpPr>
            <a:spLocks noChangeArrowheads="1"/>
          </p:cNvSpPr>
          <p:nvPr/>
        </p:nvSpPr>
        <p:spPr bwMode="auto">
          <a:xfrm>
            <a:off x="571500" y="349250"/>
            <a:ext cx="8572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1669" tIns="40834" rIns="81669" bIns="40834">
            <a:spAutoFit/>
          </a:bodyPr>
          <a:lstStyle>
            <a:lvl1pPr defTabSz="815975"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zh-CN" altLang="en-US" sz="2600">
                <a:solidFill>
                  <a:schemeClr val="bg1"/>
                </a:solidFill>
                <a:latin typeface="微软雅黑" panose="020B0503020204020204" pitchFamily="34" charset="-122"/>
                <a:ea typeface="微软雅黑" panose="020B0503020204020204" pitchFamily="34" charset="-122"/>
              </a:rPr>
              <a:t>第九章  气体动力循环</a:t>
            </a:r>
          </a:p>
        </p:txBody>
      </p:sp>
      <p:sp>
        <p:nvSpPr>
          <p:cNvPr id="160771" name="Rectangle 3">
            <a:extLst>
              <a:ext uri="{FF2B5EF4-FFF2-40B4-BE49-F238E27FC236}">
                <a16:creationId xmlns:a16="http://schemas.microsoft.com/office/drawing/2014/main" id="{8FDC9402-CF8A-EC2E-7D11-DDE542EECD3B}"/>
              </a:ext>
            </a:extLst>
          </p:cNvPr>
          <p:cNvSpPr>
            <a:spLocks noChangeArrowheads="1"/>
          </p:cNvSpPr>
          <p:nvPr/>
        </p:nvSpPr>
        <p:spPr bwMode="auto">
          <a:xfrm>
            <a:off x="490538" y="792163"/>
            <a:ext cx="2274887"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lIns="81669" tIns="40834" rIns="81669" bIns="40834" anchor="ctr">
            <a:spAutoFit/>
          </a:bodyPr>
          <a:lstStyle>
            <a:lvl1pPr defTabSz="815975"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50000"/>
              </a:lnSpc>
              <a:buFont typeface="Wingdings" panose="05000000000000000000" pitchFamily="2" charset="2"/>
              <a:buChar char="?"/>
            </a:pPr>
            <a:r>
              <a:rPr kumimoji="1" lang="zh-CN" altLang="en-US" sz="2600">
                <a:solidFill>
                  <a:srgbClr val="FF0000"/>
                </a:solidFill>
                <a:latin typeface="Arial" panose="020B0604020202020204" pitchFamily="34" charset="0"/>
                <a:ea typeface="微软雅黑" panose="020B0503020204020204" pitchFamily="34" charset="-122"/>
              </a:rPr>
              <a:t> 基本要求</a:t>
            </a:r>
          </a:p>
        </p:txBody>
      </p:sp>
      <p:sp>
        <p:nvSpPr>
          <p:cNvPr id="160772" name="Rectangle 4">
            <a:extLst>
              <a:ext uri="{FF2B5EF4-FFF2-40B4-BE49-F238E27FC236}">
                <a16:creationId xmlns:a16="http://schemas.microsoft.com/office/drawing/2014/main" id="{2B37DDBB-4D65-ECD9-1DF9-8A2A7187F39B}"/>
              </a:ext>
            </a:extLst>
          </p:cNvPr>
          <p:cNvSpPr>
            <a:spLocks noChangeArrowheads="1"/>
          </p:cNvSpPr>
          <p:nvPr/>
        </p:nvSpPr>
        <p:spPr bwMode="auto">
          <a:xfrm>
            <a:off x="1141413" y="1423988"/>
            <a:ext cx="7604125"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lIns="81669" tIns="40834" rIns="81669" bIns="40834" anchor="ctr">
            <a:spAutoFit/>
          </a:bodyPr>
          <a:lstStyle>
            <a:lvl1pPr marL="407988" indent="-407988" defTabSz="815975" eaLnBrk="0" hangingPunct="0">
              <a:tabLst>
                <a:tab pos="511175" algn="l"/>
              </a:tabLst>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tabLst>
                <a:tab pos="511175" algn="l"/>
              </a:tabLst>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tabLst>
                <a:tab pos="511175" algn="l"/>
              </a:tabLst>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tabLst>
                <a:tab pos="511175" algn="l"/>
              </a:tabLst>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tabLst>
                <a:tab pos="511175" algn="l"/>
              </a:tabLst>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tabLst>
                <a:tab pos="511175" algn="l"/>
              </a:tabLs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tabLst>
                <a:tab pos="511175" algn="l"/>
              </a:tabLs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tabLst>
                <a:tab pos="511175" algn="l"/>
              </a:tabLs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tabLst>
                <a:tab pos="511175" algn="l"/>
              </a:tabLs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50000"/>
              </a:lnSpc>
              <a:spcAft>
                <a:spcPct val="30000"/>
              </a:spcAft>
              <a:buClr>
                <a:schemeClr val="tx1"/>
              </a:buClr>
              <a:buFont typeface="Wingdings" panose="05000000000000000000" pitchFamily="2" charset="2"/>
              <a:buAutoNum type="arabicPeriod"/>
            </a:pPr>
            <a:r>
              <a:rPr kumimoji="1" lang="zh-CN" altLang="en-US" sz="1800">
                <a:latin typeface="Arial Black" panose="020B0A04020102020204" pitchFamily="34" charset="0"/>
              </a:rPr>
              <a:t>掌握</a:t>
            </a:r>
            <a:r>
              <a:rPr kumimoji="1" lang="en-US" altLang="zh-CN" sz="1800">
                <a:latin typeface="Arial Black" panose="020B0A04020102020204" pitchFamily="34" charset="0"/>
              </a:rPr>
              <a:t>(</a:t>
            </a:r>
            <a:r>
              <a:rPr kumimoji="1" lang="zh-CN" altLang="en-US" sz="1800">
                <a:latin typeface="Arial Black" panose="020B0A04020102020204" pitchFamily="34" charset="0"/>
              </a:rPr>
              <a:t>动力</a:t>
            </a:r>
            <a:r>
              <a:rPr kumimoji="1" lang="en-US" altLang="zh-CN" sz="1800">
                <a:latin typeface="Arial Black" panose="020B0A04020102020204" pitchFamily="34" charset="0"/>
              </a:rPr>
              <a:t>)</a:t>
            </a:r>
            <a:r>
              <a:rPr kumimoji="1" lang="zh-CN" altLang="en-US" sz="1800">
                <a:latin typeface="Arial Black" panose="020B0A04020102020204" pitchFamily="34" charset="0"/>
              </a:rPr>
              <a:t>循环</a:t>
            </a:r>
            <a:r>
              <a:rPr kumimoji="1" lang="zh-CN" altLang="en-US" sz="1800">
                <a:solidFill>
                  <a:srgbClr val="FF0000"/>
                </a:solidFill>
                <a:latin typeface="Arial Black" panose="020B0A04020102020204" pitchFamily="34" charset="0"/>
              </a:rPr>
              <a:t>热力学分析</a:t>
            </a:r>
            <a:r>
              <a:rPr kumimoji="1" lang="zh-CN" altLang="en-US" sz="1800">
                <a:latin typeface="Arial Black" panose="020B0A04020102020204" pitchFamily="34" charset="0"/>
              </a:rPr>
              <a:t>的一般方法</a:t>
            </a:r>
          </a:p>
          <a:p>
            <a:pPr eaLnBrk="1" hangingPunct="1">
              <a:lnSpc>
                <a:spcPct val="150000"/>
              </a:lnSpc>
              <a:spcAft>
                <a:spcPct val="30000"/>
              </a:spcAft>
              <a:buClr>
                <a:schemeClr val="tx1"/>
              </a:buClr>
              <a:buFont typeface="Wingdings" panose="05000000000000000000" pitchFamily="2" charset="2"/>
              <a:buAutoNum type="arabicPeriod"/>
            </a:pPr>
            <a:r>
              <a:rPr kumimoji="1" lang="zh-CN" altLang="en-US" sz="1800">
                <a:latin typeface="Arial Black" panose="020B0A04020102020204" pitchFamily="34" charset="0"/>
              </a:rPr>
              <a:t>掌握</a:t>
            </a:r>
            <a:r>
              <a:rPr kumimoji="1" lang="zh-CN" altLang="en-US" sz="1800">
                <a:solidFill>
                  <a:srgbClr val="FF0000"/>
                </a:solidFill>
                <a:latin typeface="Arial Black" panose="020B0A04020102020204" pitchFamily="34" charset="0"/>
              </a:rPr>
              <a:t>活塞式内燃机</a:t>
            </a:r>
            <a:r>
              <a:rPr kumimoji="1" lang="zh-CN" altLang="en-US" sz="1800" u="sng">
                <a:solidFill>
                  <a:srgbClr val="800000"/>
                </a:solidFill>
                <a:latin typeface="Arial Black" panose="020B0A04020102020204" pitchFamily="34" charset="0"/>
              </a:rPr>
              <a:t>实际</a:t>
            </a:r>
            <a:r>
              <a:rPr kumimoji="1" lang="zh-CN" altLang="en-US" sz="1800">
                <a:solidFill>
                  <a:srgbClr val="FF0000"/>
                </a:solidFill>
                <a:latin typeface="Arial Black" panose="020B0A04020102020204" pitchFamily="34" charset="0"/>
              </a:rPr>
              <a:t>循环</a:t>
            </a:r>
            <a:r>
              <a:rPr kumimoji="1" lang="zh-CN" altLang="en-US" sz="1800">
                <a:latin typeface="Arial Black" panose="020B0A04020102020204" pitchFamily="34" charset="0"/>
              </a:rPr>
              <a:t>的热力学建模</a:t>
            </a:r>
            <a:r>
              <a:rPr kumimoji="1" lang="en-US" altLang="zh-CN" sz="1800">
                <a:latin typeface="Arial Black" panose="020B0A04020102020204" pitchFamily="34" charset="0"/>
              </a:rPr>
              <a:t>(</a:t>
            </a:r>
            <a:r>
              <a:rPr kumimoji="1" lang="zh-CN" altLang="en-US" sz="1800">
                <a:latin typeface="Arial Black" panose="020B0A04020102020204" pitchFamily="34" charset="0"/>
              </a:rPr>
              <a:t>物理建模</a:t>
            </a:r>
            <a:r>
              <a:rPr kumimoji="1" lang="en-US" altLang="zh-CN" sz="1800">
                <a:latin typeface="Arial Black" panose="020B0A04020102020204" pitchFamily="34" charset="0"/>
              </a:rPr>
              <a:t>)</a:t>
            </a:r>
            <a:endParaRPr kumimoji="1" lang="zh-CN" altLang="en-US" sz="1800">
              <a:latin typeface="Arial Black" panose="020B0A04020102020204" pitchFamily="34" charset="0"/>
            </a:endParaRPr>
          </a:p>
          <a:p>
            <a:pPr eaLnBrk="1" hangingPunct="1">
              <a:lnSpc>
                <a:spcPct val="150000"/>
              </a:lnSpc>
              <a:spcAft>
                <a:spcPct val="30000"/>
              </a:spcAft>
              <a:buClr>
                <a:schemeClr val="tx1"/>
              </a:buClr>
              <a:buFont typeface="Wingdings" panose="05000000000000000000" pitchFamily="2" charset="2"/>
              <a:buAutoNum type="arabicPeriod"/>
            </a:pPr>
            <a:r>
              <a:rPr kumimoji="1" lang="zh-CN" altLang="en-US" sz="1800">
                <a:latin typeface="Arial Black" panose="020B0A04020102020204" pitchFamily="34" charset="0"/>
              </a:rPr>
              <a:t>熟练掌握</a:t>
            </a:r>
            <a:r>
              <a:rPr kumimoji="1" lang="zh-CN" altLang="en-US" sz="1800">
                <a:solidFill>
                  <a:srgbClr val="FF0000"/>
                </a:solidFill>
                <a:latin typeface="Arial Black" panose="020B0A04020102020204" pitchFamily="34" charset="0"/>
              </a:rPr>
              <a:t>活塞式内燃机理想循环</a:t>
            </a:r>
            <a:r>
              <a:rPr kumimoji="1" lang="zh-CN" altLang="en-US" sz="1800">
                <a:latin typeface="Arial Black" panose="020B0A04020102020204" pitchFamily="34" charset="0"/>
              </a:rPr>
              <a:t>的热力学分析，包括数学建模、热力性能分析。提出并理解</a:t>
            </a:r>
            <a:r>
              <a:rPr kumimoji="1" lang="zh-CN" altLang="en-US" sz="1800">
                <a:solidFill>
                  <a:srgbClr val="FF0000"/>
                </a:solidFill>
                <a:latin typeface="Arial Black" panose="020B0A04020102020204" pitchFamily="34" charset="0"/>
              </a:rPr>
              <a:t>提高循环热效率</a:t>
            </a:r>
            <a:r>
              <a:rPr kumimoji="1" lang="zh-CN" altLang="en-US" sz="1800">
                <a:latin typeface="Arial Black" panose="020B0A04020102020204" pitchFamily="34" charset="0"/>
              </a:rPr>
              <a:t>的方法</a:t>
            </a:r>
          </a:p>
          <a:p>
            <a:pPr eaLnBrk="1" hangingPunct="1">
              <a:lnSpc>
                <a:spcPct val="150000"/>
              </a:lnSpc>
              <a:spcAft>
                <a:spcPct val="30000"/>
              </a:spcAft>
              <a:buClr>
                <a:schemeClr val="tx1"/>
              </a:buClr>
              <a:buFont typeface="Wingdings" panose="05000000000000000000" pitchFamily="2" charset="2"/>
              <a:buAutoNum type="arabicPeriod"/>
            </a:pPr>
            <a:r>
              <a:rPr kumimoji="1" lang="zh-CN" altLang="en-US" sz="1800">
                <a:latin typeface="Arial Black" panose="020B0A04020102020204" pitchFamily="34" charset="0"/>
              </a:rPr>
              <a:t>掌握</a:t>
            </a:r>
            <a:r>
              <a:rPr kumimoji="1" lang="zh-CN" altLang="en-US" sz="1800">
                <a:solidFill>
                  <a:srgbClr val="FF0000"/>
                </a:solidFill>
                <a:latin typeface="Arial Black" panose="020B0A04020102020204" pitchFamily="34" charset="0"/>
              </a:rPr>
              <a:t>燃气轮机动力装置实际循环</a:t>
            </a:r>
            <a:r>
              <a:rPr kumimoji="1" lang="zh-CN" altLang="en-US" sz="1800">
                <a:latin typeface="Arial Black" panose="020B0A04020102020204" pitchFamily="34" charset="0"/>
              </a:rPr>
              <a:t>的热力学建模</a:t>
            </a:r>
            <a:r>
              <a:rPr kumimoji="1" lang="en-US" altLang="zh-CN" sz="1800">
                <a:latin typeface="Arial Black" panose="020B0A04020102020204" pitchFamily="34" charset="0"/>
              </a:rPr>
              <a:t>(</a:t>
            </a:r>
            <a:r>
              <a:rPr kumimoji="1" lang="zh-CN" altLang="en-US" sz="1800">
                <a:latin typeface="Arial Black" panose="020B0A04020102020204" pitchFamily="34" charset="0"/>
              </a:rPr>
              <a:t>物理建模</a:t>
            </a:r>
            <a:r>
              <a:rPr kumimoji="1" lang="en-US" altLang="zh-CN" sz="1800">
                <a:latin typeface="Arial Black" panose="020B0A04020102020204" pitchFamily="34" charset="0"/>
              </a:rPr>
              <a:t>)</a:t>
            </a:r>
            <a:endParaRPr kumimoji="1" lang="zh-CN" altLang="en-US" sz="1800">
              <a:latin typeface="Arial Black" panose="020B0A04020102020204" pitchFamily="34" charset="0"/>
            </a:endParaRPr>
          </a:p>
          <a:p>
            <a:pPr eaLnBrk="1" hangingPunct="1">
              <a:lnSpc>
                <a:spcPct val="150000"/>
              </a:lnSpc>
              <a:spcAft>
                <a:spcPct val="30000"/>
              </a:spcAft>
              <a:buClr>
                <a:schemeClr val="tx1"/>
              </a:buClr>
              <a:buFont typeface="Wingdings" panose="05000000000000000000" pitchFamily="2" charset="2"/>
              <a:buAutoNum type="arabicPeriod"/>
            </a:pPr>
            <a:r>
              <a:rPr kumimoji="1" lang="zh-CN" altLang="en-US" sz="1800">
                <a:latin typeface="Arial Black" panose="020B0A04020102020204" pitchFamily="34" charset="0"/>
              </a:rPr>
              <a:t>熟练掌握</a:t>
            </a:r>
            <a:r>
              <a:rPr kumimoji="1" lang="zh-CN" altLang="en-US" sz="1800">
                <a:solidFill>
                  <a:srgbClr val="FF0000"/>
                </a:solidFill>
                <a:latin typeface="Arial Black" panose="020B0A04020102020204" pitchFamily="34" charset="0"/>
              </a:rPr>
              <a:t>燃气轮机动力装置理想循环</a:t>
            </a:r>
            <a:r>
              <a:rPr kumimoji="1" lang="zh-CN" altLang="en-US" sz="1800">
                <a:latin typeface="Arial Black" panose="020B0A04020102020204" pitchFamily="34" charset="0"/>
              </a:rPr>
              <a:t>的热力学分析，包括数学建模、热力性能分析。提出并理解</a:t>
            </a:r>
            <a:r>
              <a:rPr kumimoji="1" lang="zh-CN" altLang="en-US" sz="1800">
                <a:solidFill>
                  <a:srgbClr val="FF0000"/>
                </a:solidFill>
                <a:latin typeface="Arial Black" panose="020B0A04020102020204" pitchFamily="34" charset="0"/>
              </a:rPr>
              <a:t>提高循环热效率</a:t>
            </a:r>
            <a:r>
              <a:rPr kumimoji="1" lang="zh-CN" altLang="en-US" sz="1800">
                <a:latin typeface="Arial Black" panose="020B0A04020102020204" pitchFamily="34" charset="0"/>
              </a:rPr>
              <a:t>的方法</a:t>
            </a:r>
          </a:p>
        </p:txBody>
      </p:sp>
      <p:sp>
        <p:nvSpPr>
          <p:cNvPr id="160773" name="Line 5">
            <a:extLst>
              <a:ext uri="{FF2B5EF4-FFF2-40B4-BE49-F238E27FC236}">
                <a16:creationId xmlns:a16="http://schemas.microsoft.com/office/drawing/2014/main" id="{DC649DB2-27F1-711D-24EF-7DF9636B34F5}"/>
              </a:ext>
            </a:extLst>
          </p:cNvPr>
          <p:cNvSpPr>
            <a:spLocks noChangeShapeType="1"/>
          </p:cNvSpPr>
          <p:nvPr/>
        </p:nvSpPr>
        <p:spPr bwMode="auto">
          <a:xfrm>
            <a:off x="1160463" y="3378200"/>
            <a:ext cx="7459662" cy="0"/>
          </a:xfrm>
          <a:prstGeom prst="line">
            <a:avLst/>
          </a:prstGeom>
          <a:noFill/>
          <a:ln w="57150" cmpd="thinThick">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60771"/>
                                        </p:tgtEl>
                                        <p:attrNameLst>
                                          <p:attrName>style.visibility</p:attrName>
                                        </p:attrNameLst>
                                      </p:cBhvr>
                                      <p:to>
                                        <p:strVal val="visible"/>
                                      </p:to>
                                    </p:set>
                                    <p:animEffect transition="in" filter="wipe(up)">
                                      <p:cBhvr>
                                        <p:cTn id="7" dur="500"/>
                                        <p:tgtEl>
                                          <p:spTgt spid="1607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160772">
                                            <p:txEl>
                                              <p:pRg st="0" end="0"/>
                                            </p:txEl>
                                          </p:spTgt>
                                        </p:tgtEl>
                                        <p:attrNameLst>
                                          <p:attrName>style.visibility</p:attrName>
                                        </p:attrNameLst>
                                      </p:cBhvr>
                                      <p:to>
                                        <p:strVal val="visible"/>
                                      </p:to>
                                    </p:set>
                                    <p:anim calcmode="discrete" valueType="clr">
                                      <p:cBhvr override="childStyle">
                                        <p:cTn id="12" dur="80"/>
                                        <p:tgtEl>
                                          <p:spTgt spid="160772">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160772">
                                            <p:txEl>
                                              <p:pRg st="0" end="0"/>
                                            </p:txEl>
                                          </p:spTgt>
                                        </p:tgtEl>
                                        <p:attrNameLst>
                                          <p:attrName>fillcolor</p:attrName>
                                        </p:attrNameLst>
                                      </p:cBhvr>
                                      <p:tavLst>
                                        <p:tav tm="0">
                                          <p:val>
                                            <p:clrVal>
                                              <a:schemeClr val="accent2"/>
                                            </p:clrVal>
                                          </p:val>
                                        </p:tav>
                                        <p:tav tm="50000">
                                          <p:val>
                                            <p:clrVal>
                                              <a:schemeClr val="hlink"/>
                                            </p:clrVal>
                                          </p:val>
                                        </p:tav>
                                      </p:tavLst>
                                    </p:anim>
                                    <p:set>
                                      <p:cBhvr>
                                        <p:cTn id="14" dur="80"/>
                                        <p:tgtEl>
                                          <p:spTgt spid="160772">
                                            <p:txEl>
                                              <p:pRg st="0" end="0"/>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7" presetClass="entr" presetSubtype="0" fill="hold" nodeType="clickEffect">
                                  <p:stCondLst>
                                    <p:cond delay="0"/>
                                  </p:stCondLst>
                                  <p:iterate type="lt">
                                    <p:tmPct val="50000"/>
                                  </p:iterate>
                                  <p:childTnLst>
                                    <p:set>
                                      <p:cBhvr>
                                        <p:cTn id="18" dur="1" fill="hold">
                                          <p:stCondLst>
                                            <p:cond delay="0"/>
                                          </p:stCondLst>
                                        </p:cTn>
                                        <p:tgtEl>
                                          <p:spTgt spid="160772">
                                            <p:txEl>
                                              <p:pRg st="1" end="1"/>
                                            </p:txEl>
                                          </p:spTgt>
                                        </p:tgtEl>
                                        <p:attrNameLst>
                                          <p:attrName>style.visibility</p:attrName>
                                        </p:attrNameLst>
                                      </p:cBhvr>
                                      <p:to>
                                        <p:strVal val="visible"/>
                                      </p:to>
                                    </p:set>
                                    <p:anim calcmode="discrete" valueType="clr">
                                      <p:cBhvr override="childStyle">
                                        <p:cTn id="19" dur="80"/>
                                        <p:tgtEl>
                                          <p:spTgt spid="160772">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0" dur="80"/>
                                        <p:tgtEl>
                                          <p:spTgt spid="160772">
                                            <p:txEl>
                                              <p:pRg st="1" end="1"/>
                                            </p:txEl>
                                          </p:spTgt>
                                        </p:tgtEl>
                                        <p:attrNameLst>
                                          <p:attrName>fillcolor</p:attrName>
                                        </p:attrNameLst>
                                      </p:cBhvr>
                                      <p:tavLst>
                                        <p:tav tm="0">
                                          <p:val>
                                            <p:clrVal>
                                              <a:schemeClr val="accent2"/>
                                            </p:clrVal>
                                          </p:val>
                                        </p:tav>
                                        <p:tav tm="50000">
                                          <p:val>
                                            <p:clrVal>
                                              <a:schemeClr val="hlink"/>
                                            </p:clrVal>
                                          </p:val>
                                        </p:tav>
                                      </p:tavLst>
                                    </p:anim>
                                    <p:set>
                                      <p:cBhvr>
                                        <p:cTn id="21" dur="80"/>
                                        <p:tgtEl>
                                          <p:spTgt spid="160772">
                                            <p:txEl>
                                              <p:pRg st="1" end="1"/>
                                            </p:txEl>
                                          </p:spTgt>
                                        </p:tgtEl>
                                        <p:attrNameLst>
                                          <p:attrName>fill.type</p:attrName>
                                        </p:attrNameLst>
                                      </p:cBhvr>
                                      <p:to>
                                        <p:strVal val="solid"/>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7" presetClass="entr" presetSubtype="0" fill="hold" nodeType="clickEffect">
                                  <p:stCondLst>
                                    <p:cond delay="0"/>
                                  </p:stCondLst>
                                  <p:iterate type="lt">
                                    <p:tmPct val="50000"/>
                                  </p:iterate>
                                  <p:childTnLst>
                                    <p:set>
                                      <p:cBhvr>
                                        <p:cTn id="25" dur="1" fill="hold">
                                          <p:stCondLst>
                                            <p:cond delay="0"/>
                                          </p:stCondLst>
                                        </p:cTn>
                                        <p:tgtEl>
                                          <p:spTgt spid="160772">
                                            <p:txEl>
                                              <p:pRg st="2" end="2"/>
                                            </p:txEl>
                                          </p:spTgt>
                                        </p:tgtEl>
                                        <p:attrNameLst>
                                          <p:attrName>style.visibility</p:attrName>
                                        </p:attrNameLst>
                                      </p:cBhvr>
                                      <p:to>
                                        <p:strVal val="visible"/>
                                      </p:to>
                                    </p:set>
                                    <p:anim calcmode="discrete" valueType="clr">
                                      <p:cBhvr override="childStyle">
                                        <p:cTn id="26" dur="80"/>
                                        <p:tgtEl>
                                          <p:spTgt spid="160772">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160772">
                                            <p:txEl>
                                              <p:pRg st="2" end="2"/>
                                            </p:txEl>
                                          </p:spTgt>
                                        </p:tgtEl>
                                        <p:attrNameLst>
                                          <p:attrName>fillcolor</p:attrName>
                                        </p:attrNameLst>
                                      </p:cBhvr>
                                      <p:tavLst>
                                        <p:tav tm="0">
                                          <p:val>
                                            <p:clrVal>
                                              <a:schemeClr val="accent2"/>
                                            </p:clrVal>
                                          </p:val>
                                        </p:tav>
                                        <p:tav tm="50000">
                                          <p:val>
                                            <p:clrVal>
                                              <a:schemeClr val="hlink"/>
                                            </p:clrVal>
                                          </p:val>
                                        </p:tav>
                                      </p:tavLst>
                                    </p:anim>
                                    <p:set>
                                      <p:cBhvr>
                                        <p:cTn id="28" dur="80"/>
                                        <p:tgtEl>
                                          <p:spTgt spid="160772">
                                            <p:txEl>
                                              <p:pRg st="2" end="2"/>
                                            </p:txEl>
                                          </p:spTgt>
                                        </p:tgtEl>
                                        <p:attrNameLst>
                                          <p:attrName>fill.type</p:attrName>
                                        </p:attrNameLst>
                                      </p:cBhvr>
                                      <p:to>
                                        <p:strVal val="solid"/>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nodeType="clickEffect">
                                  <p:stCondLst>
                                    <p:cond delay="0"/>
                                  </p:stCondLst>
                                  <p:childTnLst>
                                    <p:set>
                                      <p:cBhvr>
                                        <p:cTn id="32" dur="1" fill="hold">
                                          <p:stCondLst>
                                            <p:cond delay="0"/>
                                          </p:stCondLst>
                                        </p:cTn>
                                        <p:tgtEl>
                                          <p:spTgt spid="160773"/>
                                        </p:tgtEl>
                                        <p:attrNameLst>
                                          <p:attrName>style.visibility</p:attrName>
                                        </p:attrNameLst>
                                      </p:cBhvr>
                                      <p:to>
                                        <p:strVal val="visible"/>
                                      </p:to>
                                    </p:set>
                                    <p:anim calcmode="lin" valueType="num">
                                      <p:cBhvr additive="base">
                                        <p:cTn id="33" dur="500" fill="hold"/>
                                        <p:tgtEl>
                                          <p:spTgt spid="160773"/>
                                        </p:tgtEl>
                                        <p:attrNameLst>
                                          <p:attrName>ppt_x</p:attrName>
                                        </p:attrNameLst>
                                      </p:cBhvr>
                                      <p:tavLst>
                                        <p:tav tm="0">
                                          <p:val>
                                            <p:strVal val="0-#ppt_w/2"/>
                                          </p:val>
                                        </p:tav>
                                        <p:tav tm="100000">
                                          <p:val>
                                            <p:strVal val="#ppt_x"/>
                                          </p:val>
                                        </p:tav>
                                      </p:tavLst>
                                    </p:anim>
                                    <p:anim calcmode="lin" valueType="num">
                                      <p:cBhvr additive="base">
                                        <p:cTn id="34" dur="500" fill="hold"/>
                                        <p:tgtEl>
                                          <p:spTgt spid="160773"/>
                                        </p:tgtEl>
                                        <p:attrNameLst>
                                          <p:attrName>ppt_y</p:attrName>
                                        </p:attrNameLst>
                                      </p:cBhvr>
                                      <p:tavLst>
                                        <p:tav tm="0">
                                          <p:val>
                                            <p:strVal val="#ppt_y"/>
                                          </p:val>
                                        </p:tav>
                                        <p:tav tm="100000">
                                          <p:val>
                                            <p:strVal val="#ppt_y"/>
                                          </p:val>
                                        </p:tav>
                                      </p:tavLst>
                                    </p:anim>
                                  </p:childTnLst>
                                </p:cTn>
                              </p:par>
                            </p:childTnLst>
                          </p:cTn>
                        </p:par>
                        <p:par>
                          <p:cTn id="35" fill="hold" nodeType="afterGroup">
                            <p:stCondLst>
                              <p:cond delay="500"/>
                            </p:stCondLst>
                            <p:childTnLst>
                              <p:par>
                                <p:cTn id="36" presetID="27" presetClass="entr" presetSubtype="0" fill="hold" nodeType="afterEffect">
                                  <p:stCondLst>
                                    <p:cond delay="0"/>
                                  </p:stCondLst>
                                  <p:iterate type="lt">
                                    <p:tmPct val="50000"/>
                                  </p:iterate>
                                  <p:childTnLst>
                                    <p:set>
                                      <p:cBhvr>
                                        <p:cTn id="37" dur="1" fill="hold">
                                          <p:stCondLst>
                                            <p:cond delay="0"/>
                                          </p:stCondLst>
                                        </p:cTn>
                                        <p:tgtEl>
                                          <p:spTgt spid="160772">
                                            <p:txEl>
                                              <p:pRg st="3" end="3"/>
                                            </p:txEl>
                                          </p:spTgt>
                                        </p:tgtEl>
                                        <p:attrNameLst>
                                          <p:attrName>style.visibility</p:attrName>
                                        </p:attrNameLst>
                                      </p:cBhvr>
                                      <p:to>
                                        <p:strVal val="visible"/>
                                      </p:to>
                                    </p:set>
                                    <p:anim calcmode="discrete" valueType="clr">
                                      <p:cBhvr override="childStyle">
                                        <p:cTn id="38" dur="80"/>
                                        <p:tgtEl>
                                          <p:spTgt spid="160772">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39" dur="80"/>
                                        <p:tgtEl>
                                          <p:spTgt spid="160772">
                                            <p:txEl>
                                              <p:pRg st="3" end="3"/>
                                            </p:txEl>
                                          </p:spTgt>
                                        </p:tgtEl>
                                        <p:attrNameLst>
                                          <p:attrName>fillcolor</p:attrName>
                                        </p:attrNameLst>
                                      </p:cBhvr>
                                      <p:tavLst>
                                        <p:tav tm="0">
                                          <p:val>
                                            <p:clrVal>
                                              <a:schemeClr val="accent2"/>
                                            </p:clrVal>
                                          </p:val>
                                        </p:tav>
                                        <p:tav tm="50000">
                                          <p:val>
                                            <p:clrVal>
                                              <a:schemeClr val="hlink"/>
                                            </p:clrVal>
                                          </p:val>
                                        </p:tav>
                                      </p:tavLst>
                                    </p:anim>
                                    <p:set>
                                      <p:cBhvr>
                                        <p:cTn id="40" dur="80"/>
                                        <p:tgtEl>
                                          <p:spTgt spid="160772">
                                            <p:txEl>
                                              <p:pRg st="3" end="3"/>
                                            </p:txEl>
                                          </p:spTgt>
                                        </p:tgtEl>
                                        <p:attrNameLst>
                                          <p:attrName>fill.type</p:attrName>
                                        </p:attrNameLst>
                                      </p:cBhvr>
                                      <p:to>
                                        <p:strVal val="solid"/>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7" presetClass="entr" presetSubtype="0" fill="hold" nodeType="clickEffect">
                                  <p:stCondLst>
                                    <p:cond delay="0"/>
                                  </p:stCondLst>
                                  <p:iterate type="lt">
                                    <p:tmPct val="50000"/>
                                  </p:iterate>
                                  <p:childTnLst>
                                    <p:set>
                                      <p:cBhvr>
                                        <p:cTn id="44" dur="1" fill="hold">
                                          <p:stCondLst>
                                            <p:cond delay="0"/>
                                          </p:stCondLst>
                                        </p:cTn>
                                        <p:tgtEl>
                                          <p:spTgt spid="160772">
                                            <p:txEl>
                                              <p:pRg st="4" end="4"/>
                                            </p:txEl>
                                          </p:spTgt>
                                        </p:tgtEl>
                                        <p:attrNameLst>
                                          <p:attrName>style.visibility</p:attrName>
                                        </p:attrNameLst>
                                      </p:cBhvr>
                                      <p:to>
                                        <p:strVal val="visible"/>
                                      </p:to>
                                    </p:set>
                                    <p:anim calcmode="discrete" valueType="clr">
                                      <p:cBhvr override="childStyle">
                                        <p:cTn id="45" dur="80"/>
                                        <p:tgtEl>
                                          <p:spTgt spid="160772">
                                            <p:txEl>
                                              <p:pRg st="4" end="4"/>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46" dur="80"/>
                                        <p:tgtEl>
                                          <p:spTgt spid="160772">
                                            <p:txEl>
                                              <p:pRg st="4" end="4"/>
                                            </p:txEl>
                                          </p:spTgt>
                                        </p:tgtEl>
                                        <p:attrNameLst>
                                          <p:attrName>fillcolor</p:attrName>
                                        </p:attrNameLst>
                                      </p:cBhvr>
                                      <p:tavLst>
                                        <p:tav tm="0">
                                          <p:val>
                                            <p:clrVal>
                                              <a:schemeClr val="accent2"/>
                                            </p:clrVal>
                                          </p:val>
                                        </p:tav>
                                        <p:tav tm="50000">
                                          <p:val>
                                            <p:clrVal>
                                              <a:schemeClr val="hlink"/>
                                            </p:clrVal>
                                          </p:val>
                                        </p:tav>
                                      </p:tavLst>
                                    </p:anim>
                                    <p:set>
                                      <p:cBhvr>
                                        <p:cTn id="47" dur="80"/>
                                        <p:tgtEl>
                                          <p:spTgt spid="160772">
                                            <p:txEl>
                                              <p:pRg st="4" end="4"/>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763CB586-1481-464D-2676-D45F105C8524}"/>
              </a:ext>
            </a:extLst>
          </p:cNvPr>
          <p:cNvSpPr>
            <a:spLocks noGrp="1" noChangeArrowheads="1"/>
          </p:cNvSpPr>
          <p:nvPr>
            <p:ph type="sldNum" sz="quarter" idx="10"/>
          </p:nvPr>
        </p:nvSpPr>
        <p:spPr/>
        <p:txBody>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fld id="{B9212078-50D8-4E44-A5D1-AE41AB96E027}" type="slidenum">
              <a:rPr lang="en-US" altLang="zh-CN" sz="1000" b="0">
                <a:solidFill>
                  <a:srgbClr val="DDDDDD"/>
                </a:solidFill>
                <a:latin typeface="Blackoak Std" pitchFamily="82" charset="0"/>
                <a:ea typeface="宋体" panose="02010600030101010101" pitchFamily="2" charset="-122"/>
              </a:rPr>
              <a:pPr eaLnBrk="1" hangingPunct="1"/>
              <a:t>5</a:t>
            </a:fld>
            <a:endParaRPr lang="en-US" altLang="zh-CN" sz="1000" b="0">
              <a:solidFill>
                <a:srgbClr val="DDDDDD"/>
              </a:solidFill>
              <a:latin typeface="Blackoak Std" pitchFamily="82" charset="0"/>
              <a:ea typeface="宋体" panose="02010600030101010101" pitchFamily="2" charset="-122"/>
            </a:endParaRPr>
          </a:p>
        </p:txBody>
      </p:sp>
      <p:sp>
        <p:nvSpPr>
          <p:cNvPr id="7171" name="Rectangle 2">
            <a:extLst>
              <a:ext uri="{FF2B5EF4-FFF2-40B4-BE49-F238E27FC236}">
                <a16:creationId xmlns:a16="http://schemas.microsoft.com/office/drawing/2014/main" id="{C8B6F2FB-862E-F386-1261-9CD3FB3AD75C}"/>
              </a:ext>
            </a:extLst>
          </p:cNvPr>
          <p:cNvSpPr>
            <a:spLocks noChangeArrowheads="1"/>
          </p:cNvSpPr>
          <p:nvPr/>
        </p:nvSpPr>
        <p:spPr bwMode="auto">
          <a:xfrm>
            <a:off x="571500" y="365125"/>
            <a:ext cx="8572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1669" tIns="40834" rIns="81669" bIns="40834">
            <a:spAutoFit/>
          </a:bodyPr>
          <a:lstStyle>
            <a:lvl1pPr defTabSz="815975"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en-US" altLang="zh-CN" sz="2600">
                <a:solidFill>
                  <a:schemeClr val="bg1"/>
                </a:solidFill>
                <a:latin typeface="Arial Black" panose="020B0A04020102020204" pitchFamily="34" charset="0"/>
                <a:ea typeface="微软雅黑" panose="020B0503020204020204" pitchFamily="34" charset="-122"/>
              </a:rPr>
              <a:t>9-1 </a:t>
            </a:r>
            <a:r>
              <a:rPr lang="zh-CN" altLang="en-US" sz="2600">
                <a:solidFill>
                  <a:schemeClr val="bg1"/>
                </a:solidFill>
                <a:latin typeface="Arial Black" panose="020B0A04020102020204" pitchFamily="34" charset="0"/>
                <a:ea typeface="微软雅黑" panose="020B0503020204020204" pitchFamily="34" charset="-122"/>
              </a:rPr>
              <a:t>分析</a:t>
            </a:r>
            <a:r>
              <a:rPr lang="en-US" altLang="zh-CN" sz="2600">
                <a:solidFill>
                  <a:schemeClr val="bg1"/>
                </a:solidFill>
                <a:latin typeface="Arial Black" panose="020B0A04020102020204" pitchFamily="34" charset="0"/>
                <a:ea typeface="微软雅黑" panose="020B0503020204020204" pitchFamily="34" charset="-122"/>
              </a:rPr>
              <a:t>(</a:t>
            </a:r>
            <a:r>
              <a:rPr lang="zh-CN" altLang="en-US" sz="2600">
                <a:solidFill>
                  <a:schemeClr val="bg1"/>
                </a:solidFill>
                <a:latin typeface="Arial Black" panose="020B0A04020102020204" pitchFamily="34" charset="0"/>
                <a:ea typeface="微软雅黑" panose="020B0503020204020204" pitchFamily="34" charset="-122"/>
              </a:rPr>
              <a:t>动力</a:t>
            </a:r>
            <a:r>
              <a:rPr lang="en-US" altLang="zh-CN" sz="2600">
                <a:solidFill>
                  <a:schemeClr val="bg1"/>
                </a:solidFill>
                <a:latin typeface="Arial Black" panose="020B0A04020102020204" pitchFamily="34" charset="0"/>
                <a:ea typeface="微软雅黑" panose="020B0503020204020204" pitchFamily="34" charset="-122"/>
              </a:rPr>
              <a:t>)</a:t>
            </a:r>
            <a:r>
              <a:rPr lang="zh-CN" altLang="en-US" sz="2600">
                <a:solidFill>
                  <a:schemeClr val="bg1"/>
                </a:solidFill>
                <a:latin typeface="Arial Black" panose="020B0A04020102020204" pitchFamily="34" charset="0"/>
                <a:ea typeface="微软雅黑" panose="020B0503020204020204" pitchFamily="34" charset="-122"/>
              </a:rPr>
              <a:t>循环的一般方法</a:t>
            </a:r>
          </a:p>
        </p:txBody>
      </p:sp>
      <p:sp>
        <p:nvSpPr>
          <p:cNvPr id="161795" name="Rectangle 3">
            <a:extLst>
              <a:ext uri="{FF2B5EF4-FFF2-40B4-BE49-F238E27FC236}">
                <a16:creationId xmlns:a16="http://schemas.microsoft.com/office/drawing/2014/main" id="{0D3381CC-6162-19ED-66F3-78076A5E54C5}"/>
              </a:ext>
            </a:extLst>
          </p:cNvPr>
          <p:cNvSpPr>
            <a:spLocks noChangeArrowheads="1"/>
          </p:cNvSpPr>
          <p:nvPr/>
        </p:nvSpPr>
        <p:spPr bwMode="auto">
          <a:xfrm>
            <a:off x="1085850" y="973138"/>
            <a:ext cx="2581275" cy="67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lIns="81669" tIns="40834" rIns="81669" bIns="40834" anchor="ctr">
            <a:spAutoFit/>
          </a:bodyPr>
          <a:lstStyle>
            <a:lvl1pPr defTabSz="815975"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50000"/>
              </a:lnSpc>
              <a:buSzPct val="60000"/>
              <a:buFont typeface="Wingdings" panose="05000000000000000000" pitchFamily="2" charset="2"/>
              <a:buChar char="&amp;"/>
            </a:pPr>
            <a:r>
              <a:rPr kumimoji="1" lang="zh-CN" altLang="en-US" sz="2600">
                <a:solidFill>
                  <a:srgbClr val="FF0000"/>
                </a:solidFill>
                <a:latin typeface="微软雅黑" panose="020B0503020204020204" pitchFamily="34" charset="-122"/>
                <a:ea typeface="微软雅黑" panose="020B0503020204020204" pitchFamily="34" charset="-122"/>
              </a:rPr>
              <a:t> 一般方法：</a:t>
            </a:r>
            <a:r>
              <a:rPr kumimoji="1" lang="zh-CN" altLang="en-US" sz="2600">
                <a:solidFill>
                  <a:schemeClr val="tx2"/>
                </a:solidFill>
                <a:latin typeface="微软雅黑" panose="020B0503020204020204" pitchFamily="34" charset="-122"/>
                <a:ea typeface="微软雅黑" panose="020B0503020204020204" pitchFamily="34" charset="-122"/>
              </a:rPr>
              <a:t> </a:t>
            </a:r>
          </a:p>
        </p:txBody>
      </p:sp>
      <p:sp>
        <p:nvSpPr>
          <p:cNvPr id="161796" name="Rectangle 4">
            <a:extLst>
              <a:ext uri="{FF2B5EF4-FFF2-40B4-BE49-F238E27FC236}">
                <a16:creationId xmlns:a16="http://schemas.microsoft.com/office/drawing/2014/main" id="{3B2AB9B3-D6F2-F7C8-7A20-D0F8AA5104E0}"/>
              </a:ext>
            </a:extLst>
          </p:cNvPr>
          <p:cNvSpPr>
            <a:spLocks noChangeArrowheads="1"/>
          </p:cNvSpPr>
          <p:nvPr/>
        </p:nvSpPr>
        <p:spPr bwMode="auto">
          <a:xfrm>
            <a:off x="1435100" y="1674813"/>
            <a:ext cx="7340600"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lIns="81669" tIns="40834" rIns="81669" bIns="40834" anchor="ctr">
            <a:spAutoFit/>
          </a:bodyPr>
          <a:lstStyle>
            <a:lvl1pPr marL="407988" indent="-407988" defTabSz="815975"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50000"/>
              </a:lnSpc>
              <a:spcAft>
                <a:spcPct val="50000"/>
              </a:spcAft>
              <a:buClr>
                <a:schemeClr val="tx1"/>
              </a:buClr>
            </a:pPr>
            <a:r>
              <a:rPr kumimoji="1" lang="en-US" altLang="zh-CN" sz="2000">
                <a:cs typeface="Times New Roman" panose="02020603050405020304" pitchFamily="18" charset="0"/>
              </a:rPr>
              <a:t>1. </a:t>
            </a:r>
            <a:r>
              <a:rPr kumimoji="1" lang="zh-CN" altLang="en-US" sz="2000">
                <a:cs typeface="Times New Roman" panose="02020603050405020304" pitchFamily="18" charset="0"/>
              </a:rPr>
              <a:t>分析实际循环的</a:t>
            </a:r>
            <a:r>
              <a:rPr kumimoji="1" lang="zh-CN" altLang="en-US" sz="2000">
                <a:solidFill>
                  <a:srgbClr val="FF0000"/>
                </a:solidFill>
                <a:cs typeface="Times New Roman" panose="02020603050405020304" pitchFamily="18" charset="0"/>
              </a:rPr>
              <a:t>物理过程</a:t>
            </a:r>
          </a:p>
          <a:p>
            <a:pPr eaLnBrk="1" hangingPunct="1">
              <a:lnSpc>
                <a:spcPct val="150000"/>
              </a:lnSpc>
              <a:spcAft>
                <a:spcPct val="50000"/>
              </a:spcAft>
              <a:buClr>
                <a:schemeClr val="tx1"/>
              </a:buClr>
            </a:pPr>
            <a:r>
              <a:rPr kumimoji="1" lang="en-US" altLang="zh-CN" sz="2000">
                <a:cs typeface="Times New Roman" panose="02020603050405020304" pitchFamily="18" charset="0"/>
              </a:rPr>
              <a:t>2. </a:t>
            </a:r>
            <a:r>
              <a:rPr kumimoji="1" lang="zh-CN" altLang="en-US" sz="2000">
                <a:solidFill>
                  <a:srgbClr val="FF0000"/>
                </a:solidFill>
                <a:cs typeface="Times New Roman" panose="02020603050405020304" pitchFamily="18" charset="0"/>
              </a:rPr>
              <a:t>物理模型</a:t>
            </a:r>
            <a:r>
              <a:rPr kumimoji="1" lang="en-US" altLang="zh-CN" sz="2000">
                <a:cs typeface="Times New Roman" panose="02020603050405020304" pitchFamily="18" charset="0"/>
              </a:rPr>
              <a:t>——</a:t>
            </a:r>
            <a:r>
              <a:rPr kumimoji="1" lang="zh-CN" altLang="en-US" sz="2000">
                <a:cs typeface="Times New Roman" panose="02020603050405020304" pitchFamily="18" charset="0"/>
              </a:rPr>
              <a:t>热力过程，循环</a:t>
            </a:r>
          </a:p>
          <a:p>
            <a:pPr eaLnBrk="1" hangingPunct="1">
              <a:lnSpc>
                <a:spcPct val="150000"/>
              </a:lnSpc>
              <a:spcAft>
                <a:spcPct val="50000"/>
              </a:spcAft>
              <a:buClr>
                <a:schemeClr val="tx1"/>
              </a:buClr>
            </a:pPr>
            <a:r>
              <a:rPr kumimoji="1" lang="en-US" altLang="zh-CN" sz="2000">
                <a:cs typeface="Times New Roman" panose="02020603050405020304" pitchFamily="18" charset="0"/>
              </a:rPr>
              <a:t>3. </a:t>
            </a:r>
            <a:r>
              <a:rPr kumimoji="1" lang="zh-CN" altLang="en-US" sz="2000">
                <a:solidFill>
                  <a:srgbClr val="FF0000"/>
                </a:solidFill>
                <a:cs typeface="Times New Roman" panose="02020603050405020304" pitchFamily="18" charset="0"/>
              </a:rPr>
              <a:t>数学建模</a:t>
            </a:r>
            <a:r>
              <a:rPr kumimoji="1" lang="en-US" altLang="zh-CN" sz="2000">
                <a:cs typeface="Times New Roman" panose="02020603050405020304" pitchFamily="18" charset="0"/>
              </a:rPr>
              <a:t>——</a:t>
            </a:r>
            <a:r>
              <a:rPr kumimoji="1" lang="zh-CN" altLang="en-US" sz="2000">
                <a:cs typeface="Times New Roman" panose="02020603050405020304" pitchFamily="18" charset="0"/>
              </a:rPr>
              <a:t>定量分析</a:t>
            </a:r>
            <a:r>
              <a:rPr kumimoji="1" lang="en-US" altLang="zh-CN" sz="2000">
                <a:cs typeface="Times New Roman" panose="02020603050405020304" pitchFamily="18" charset="0"/>
              </a:rPr>
              <a:t>(</a:t>
            </a:r>
            <a:r>
              <a:rPr kumimoji="1" lang="zh-CN" altLang="en-US" sz="2000">
                <a:cs typeface="Times New Roman" panose="02020603050405020304" pitchFamily="18" charset="0"/>
              </a:rPr>
              <a:t>运用热力学第一、二定律、工质性质</a:t>
            </a:r>
            <a:r>
              <a:rPr kumimoji="1" lang="en-US" altLang="zh-CN" sz="2000">
                <a:cs typeface="Times New Roman" panose="02020603050405020304" pitchFamily="18" charset="0"/>
              </a:rPr>
              <a:t>)</a:t>
            </a:r>
          </a:p>
          <a:p>
            <a:pPr eaLnBrk="1" hangingPunct="1">
              <a:lnSpc>
                <a:spcPct val="150000"/>
              </a:lnSpc>
              <a:spcAft>
                <a:spcPct val="50000"/>
              </a:spcAft>
              <a:buClr>
                <a:schemeClr val="tx1"/>
              </a:buClr>
            </a:pPr>
            <a:r>
              <a:rPr kumimoji="1" lang="en-US" altLang="zh-CN" sz="2000">
                <a:cs typeface="Times New Roman" panose="02020603050405020304" pitchFamily="18" charset="0"/>
              </a:rPr>
              <a:t>4. </a:t>
            </a:r>
            <a:r>
              <a:rPr kumimoji="1" lang="zh-CN" altLang="en-US" sz="2000">
                <a:solidFill>
                  <a:srgbClr val="FF0000"/>
                </a:solidFill>
                <a:cs typeface="Times New Roman" panose="02020603050405020304" pitchFamily="18" charset="0"/>
              </a:rPr>
              <a:t>分析总结</a:t>
            </a:r>
            <a:r>
              <a:rPr kumimoji="1" lang="en-US" altLang="zh-CN" sz="2000">
                <a:cs typeface="Times New Roman" panose="02020603050405020304" pitchFamily="18" charset="0"/>
              </a:rPr>
              <a:t>——</a:t>
            </a:r>
            <a:r>
              <a:rPr kumimoji="1" lang="zh-CN" altLang="en-US" sz="2000">
                <a:cs typeface="Times New Roman" panose="02020603050405020304" pitchFamily="18" charset="0"/>
              </a:rPr>
              <a:t>结论：指导实际循环</a:t>
            </a: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1795"/>
                                        </p:tgtEl>
                                        <p:attrNameLst>
                                          <p:attrName>style.visibility</p:attrName>
                                        </p:attrNameLst>
                                      </p:cBhvr>
                                      <p:to>
                                        <p:strVal val="visible"/>
                                      </p:to>
                                    </p:set>
                                    <p:anim calcmode="lin" valueType="num">
                                      <p:cBhvr additive="base">
                                        <p:cTn id="7" dur="500" fill="hold"/>
                                        <p:tgtEl>
                                          <p:spTgt spid="161795"/>
                                        </p:tgtEl>
                                        <p:attrNameLst>
                                          <p:attrName>ppt_x</p:attrName>
                                        </p:attrNameLst>
                                      </p:cBhvr>
                                      <p:tavLst>
                                        <p:tav tm="0">
                                          <p:val>
                                            <p:strVal val="0-#ppt_w/2"/>
                                          </p:val>
                                        </p:tav>
                                        <p:tav tm="100000">
                                          <p:val>
                                            <p:strVal val="#ppt_x"/>
                                          </p:val>
                                        </p:tav>
                                      </p:tavLst>
                                    </p:anim>
                                    <p:anim calcmode="lin" valueType="num">
                                      <p:cBhvr additive="base">
                                        <p:cTn id="8" dur="500" fill="hold"/>
                                        <p:tgtEl>
                                          <p:spTgt spid="16179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8" presetClass="entr" presetSubtype="32" fill="hold" grpId="0" nodeType="afterEffect">
                                  <p:stCondLst>
                                    <p:cond delay="0"/>
                                  </p:stCondLst>
                                  <p:childTnLst>
                                    <p:set>
                                      <p:cBhvr>
                                        <p:cTn id="11" dur="1" fill="hold">
                                          <p:stCondLst>
                                            <p:cond delay="0"/>
                                          </p:stCondLst>
                                        </p:cTn>
                                        <p:tgtEl>
                                          <p:spTgt spid="161796"/>
                                        </p:tgtEl>
                                        <p:attrNameLst>
                                          <p:attrName>style.visibility</p:attrName>
                                        </p:attrNameLst>
                                      </p:cBhvr>
                                      <p:to>
                                        <p:strVal val="visible"/>
                                      </p:to>
                                    </p:set>
                                    <p:animEffect transition="in" filter="diamond(out)">
                                      <p:cBhvr>
                                        <p:cTn id="12" dur="500"/>
                                        <p:tgtEl>
                                          <p:spTgt spid="161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p:bldP spid="16179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a:extLst>
              <a:ext uri="{FF2B5EF4-FFF2-40B4-BE49-F238E27FC236}">
                <a16:creationId xmlns:a16="http://schemas.microsoft.com/office/drawing/2014/main" id="{7B3C409F-E0E9-D33E-D68E-37EAD435C767}"/>
              </a:ext>
            </a:extLst>
          </p:cNvPr>
          <p:cNvSpPr>
            <a:spLocks noGrp="1" noChangeArrowheads="1"/>
          </p:cNvSpPr>
          <p:nvPr>
            <p:ph type="sldNum" sz="quarter" idx="10"/>
          </p:nvPr>
        </p:nvSpPr>
        <p:spPr/>
        <p:txBody>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fld id="{AA67B0FD-0E16-4460-A125-2821B42EE72F}" type="slidenum">
              <a:rPr lang="en-US" altLang="zh-CN" sz="1000" b="0">
                <a:solidFill>
                  <a:srgbClr val="DDDDDD"/>
                </a:solidFill>
                <a:latin typeface="Blackoak Std" pitchFamily="82" charset="0"/>
                <a:ea typeface="宋体" panose="02010600030101010101" pitchFamily="2" charset="-122"/>
              </a:rPr>
              <a:pPr eaLnBrk="1" hangingPunct="1"/>
              <a:t>6</a:t>
            </a:fld>
            <a:endParaRPr lang="en-US" altLang="zh-CN" sz="1000" b="0">
              <a:solidFill>
                <a:srgbClr val="DDDDDD"/>
              </a:solidFill>
              <a:latin typeface="Blackoak Std" pitchFamily="82" charset="0"/>
              <a:ea typeface="宋体" panose="02010600030101010101" pitchFamily="2" charset="-122"/>
            </a:endParaRPr>
          </a:p>
        </p:txBody>
      </p:sp>
      <p:sp>
        <p:nvSpPr>
          <p:cNvPr id="8195" name="Rectangle 2">
            <a:extLst>
              <a:ext uri="{FF2B5EF4-FFF2-40B4-BE49-F238E27FC236}">
                <a16:creationId xmlns:a16="http://schemas.microsoft.com/office/drawing/2014/main" id="{F9F6E359-EC0E-CE73-B7B1-13ED9AC323F7}"/>
              </a:ext>
            </a:extLst>
          </p:cNvPr>
          <p:cNvSpPr>
            <a:spLocks noChangeArrowheads="1"/>
          </p:cNvSpPr>
          <p:nvPr/>
        </p:nvSpPr>
        <p:spPr bwMode="auto">
          <a:xfrm>
            <a:off x="571500" y="371475"/>
            <a:ext cx="8572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1669" tIns="40834" rIns="81669" bIns="40834">
            <a:spAutoFit/>
          </a:bodyPr>
          <a:lstStyle>
            <a:lvl1pPr defTabSz="815975"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ctr" eaLnBrk="1" hangingPunct="1">
              <a:spcBef>
                <a:spcPct val="50000"/>
              </a:spcBef>
            </a:pPr>
            <a:r>
              <a:rPr lang="en-US" altLang="zh-CN" sz="2600">
                <a:solidFill>
                  <a:schemeClr val="bg1"/>
                </a:solidFill>
                <a:latin typeface="Arial Black" panose="020B0A04020102020204" pitchFamily="34" charset="0"/>
                <a:ea typeface="微软雅黑" panose="020B0503020204020204" pitchFamily="34" charset="-122"/>
              </a:rPr>
              <a:t>9-1 </a:t>
            </a:r>
            <a:r>
              <a:rPr lang="zh-CN" altLang="en-US" sz="2600">
                <a:solidFill>
                  <a:schemeClr val="bg1"/>
                </a:solidFill>
                <a:latin typeface="Arial Black" panose="020B0A04020102020204" pitchFamily="34" charset="0"/>
                <a:ea typeface="微软雅黑" panose="020B0503020204020204" pitchFamily="34" charset="-122"/>
              </a:rPr>
              <a:t>分析</a:t>
            </a:r>
            <a:r>
              <a:rPr lang="en-US" altLang="zh-CN" sz="2600">
                <a:solidFill>
                  <a:schemeClr val="bg1"/>
                </a:solidFill>
                <a:latin typeface="Arial Black" panose="020B0A04020102020204" pitchFamily="34" charset="0"/>
                <a:ea typeface="微软雅黑" panose="020B0503020204020204" pitchFamily="34" charset="-122"/>
              </a:rPr>
              <a:t>(</a:t>
            </a:r>
            <a:r>
              <a:rPr lang="zh-CN" altLang="en-US" sz="2600">
                <a:solidFill>
                  <a:schemeClr val="bg1"/>
                </a:solidFill>
                <a:latin typeface="Arial Black" panose="020B0A04020102020204" pitchFamily="34" charset="0"/>
                <a:ea typeface="微软雅黑" panose="020B0503020204020204" pitchFamily="34" charset="-122"/>
              </a:rPr>
              <a:t>动力</a:t>
            </a:r>
            <a:r>
              <a:rPr lang="en-US" altLang="zh-CN" sz="2600">
                <a:solidFill>
                  <a:schemeClr val="bg1"/>
                </a:solidFill>
                <a:latin typeface="Arial Black" panose="020B0A04020102020204" pitchFamily="34" charset="0"/>
                <a:ea typeface="微软雅黑" panose="020B0503020204020204" pitchFamily="34" charset="-122"/>
              </a:rPr>
              <a:t>)</a:t>
            </a:r>
            <a:r>
              <a:rPr lang="zh-CN" altLang="en-US" sz="2600">
                <a:solidFill>
                  <a:schemeClr val="bg1"/>
                </a:solidFill>
                <a:latin typeface="Arial Black" panose="020B0A04020102020204" pitchFamily="34" charset="0"/>
                <a:ea typeface="微软雅黑" panose="020B0503020204020204" pitchFamily="34" charset="-122"/>
              </a:rPr>
              <a:t>循环的一般方法</a:t>
            </a:r>
          </a:p>
        </p:txBody>
      </p:sp>
      <p:sp>
        <p:nvSpPr>
          <p:cNvPr id="162819" name="Rectangle 3">
            <a:extLst>
              <a:ext uri="{FF2B5EF4-FFF2-40B4-BE49-F238E27FC236}">
                <a16:creationId xmlns:a16="http://schemas.microsoft.com/office/drawing/2014/main" id="{5C3D995A-6702-0F6E-EEDC-07A61EBAB9B2}"/>
              </a:ext>
            </a:extLst>
          </p:cNvPr>
          <p:cNvSpPr>
            <a:spLocks noChangeArrowheads="1"/>
          </p:cNvSpPr>
          <p:nvPr/>
        </p:nvSpPr>
        <p:spPr bwMode="auto">
          <a:xfrm>
            <a:off x="1066800" y="1262063"/>
            <a:ext cx="2670175" cy="677862"/>
          </a:xfrm>
          <a:prstGeom prst="rect">
            <a:avLst/>
          </a:prstGeom>
          <a:noFill/>
          <a:ln w="50800" algn="ctr">
            <a:noFill/>
            <a:prstDash val="sysDot"/>
            <a:miter lim="800000"/>
            <a:headEnd/>
            <a:tailEnd/>
          </a:ln>
          <a:effectLst/>
        </p:spPr>
        <p:txBody>
          <a:bodyPr lIns="81669" tIns="40834" rIns="81669" bIns="40834" anchor="ctr">
            <a:spAutoFit/>
          </a:bodyPr>
          <a:lstStyle/>
          <a:p>
            <a:pPr defTabSz="815975">
              <a:lnSpc>
                <a:spcPct val="150000"/>
              </a:lnSpc>
              <a:buFont typeface="Wingdings 2" pitchFamily="18" charset="2"/>
              <a:buChar char="d"/>
              <a:defRPr/>
            </a:pPr>
            <a:r>
              <a:rPr kumimoji="1" lang="zh-CN" altLang="en-US" sz="2600">
                <a:solidFill>
                  <a:srgbClr val="FF0000"/>
                </a:solidFill>
                <a:latin typeface="微软雅黑" pitchFamily="34" charset="-122"/>
                <a:ea typeface="微软雅黑" pitchFamily="34" charset="-122"/>
              </a:rPr>
              <a:t> 熟练掌握</a:t>
            </a:r>
            <a:r>
              <a:rPr kumimoji="1" lang="zh-CN" altLang="en-US" sz="2600">
                <a:solidFill>
                  <a:schemeClr val="tx2"/>
                </a:solidFill>
                <a:effectLst>
                  <a:outerShdw blurRad="38100" dist="38100" dir="2700000" algn="tl">
                    <a:srgbClr val="C0C0C0"/>
                  </a:outerShdw>
                </a:effectLst>
                <a:latin typeface="微软雅黑" pitchFamily="34" charset="-122"/>
                <a:ea typeface="微软雅黑" pitchFamily="34" charset="-122"/>
              </a:rPr>
              <a:t> </a:t>
            </a:r>
          </a:p>
        </p:txBody>
      </p:sp>
      <p:sp>
        <p:nvSpPr>
          <p:cNvPr id="162820" name="Rectangle 4">
            <a:extLst>
              <a:ext uri="{FF2B5EF4-FFF2-40B4-BE49-F238E27FC236}">
                <a16:creationId xmlns:a16="http://schemas.microsoft.com/office/drawing/2014/main" id="{8B64FB19-DF96-EB5F-5CF1-BF49211B4754}"/>
              </a:ext>
            </a:extLst>
          </p:cNvPr>
          <p:cNvSpPr>
            <a:spLocks noChangeArrowheads="1"/>
          </p:cNvSpPr>
          <p:nvPr/>
        </p:nvSpPr>
        <p:spPr bwMode="auto">
          <a:xfrm>
            <a:off x="1993900" y="1757363"/>
            <a:ext cx="5334000"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lIns="81669" tIns="40834" rIns="81669" bIns="40834" anchor="ctr">
            <a:spAutoFit/>
          </a:bodyPr>
          <a:lstStyle>
            <a:lvl1pPr marL="407988" indent="-407988" defTabSz="815975"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200000"/>
              </a:lnSpc>
              <a:buClr>
                <a:schemeClr val="tx1"/>
              </a:buClr>
            </a:pPr>
            <a:r>
              <a:rPr kumimoji="1" lang="en-US" altLang="zh-CN" sz="2200">
                <a:solidFill>
                  <a:srgbClr val="003366"/>
                </a:solidFill>
                <a:cs typeface="Times New Roman" panose="02020603050405020304" pitchFamily="18" charset="0"/>
              </a:rPr>
              <a:t>1. </a:t>
            </a:r>
            <a:r>
              <a:rPr kumimoji="1" lang="zh-CN" altLang="en-US" sz="2200">
                <a:solidFill>
                  <a:srgbClr val="003366"/>
                </a:solidFill>
                <a:cs typeface="Times New Roman" panose="02020603050405020304" pitchFamily="18" charset="0"/>
              </a:rPr>
              <a:t>物理建模</a:t>
            </a:r>
            <a:r>
              <a:rPr kumimoji="1" lang="en-US" altLang="zh-CN" sz="2200">
                <a:solidFill>
                  <a:srgbClr val="003366"/>
                </a:solidFill>
                <a:cs typeface="Times New Roman" panose="02020603050405020304" pitchFamily="18" charset="0"/>
              </a:rPr>
              <a:t>——</a:t>
            </a:r>
            <a:r>
              <a:rPr kumimoji="1" lang="en-US" altLang="zh-CN" sz="2200">
                <a:solidFill>
                  <a:srgbClr val="FF6600"/>
                </a:solidFill>
                <a:cs typeface="Times New Roman" panose="02020603050405020304" pitchFamily="18" charset="0"/>
              </a:rPr>
              <a:t> </a:t>
            </a:r>
            <a:r>
              <a:rPr kumimoji="1" lang="en-US" altLang="zh-CN" sz="2200" i="1">
                <a:solidFill>
                  <a:srgbClr val="FF0000"/>
                </a:solidFill>
                <a:cs typeface="Times New Roman" panose="02020603050405020304" pitchFamily="18" charset="0"/>
              </a:rPr>
              <a:t>p</a:t>
            </a:r>
            <a:r>
              <a:rPr kumimoji="1" lang="en-US" altLang="zh-CN" sz="2200">
                <a:solidFill>
                  <a:srgbClr val="FF0000"/>
                </a:solidFill>
                <a:cs typeface="Times New Roman" panose="02020603050405020304" pitchFamily="18" charset="0"/>
              </a:rPr>
              <a:t> - </a:t>
            </a:r>
            <a:r>
              <a:rPr kumimoji="1" lang="en-US" altLang="zh-CN" sz="2200" i="1">
                <a:solidFill>
                  <a:srgbClr val="FF0000"/>
                </a:solidFill>
                <a:cs typeface="Times New Roman" panose="02020603050405020304" pitchFamily="18" charset="0"/>
              </a:rPr>
              <a:t>v</a:t>
            </a:r>
            <a:r>
              <a:rPr kumimoji="1" lang="en-US" altLang="zh-CN" sz="2200">
                <a:solidFill>
                  <a:srgbClr val="FF0000"/>
                </a:solidFill>
                <a:cs typeface="Times New Roman" panose="02020603050405020304" pitchFamily="18" charset="0"/>
              </a:rPr>
              <a:t> </a:t>
            </a:r>
            <a:r>
              <a:rPr kumimoji="1" lang="zh-CN" altLang="en-US" sz="2200">
                <a:solidFill>
                  <a:srgbClr val="FF0000"/>
                </a:solidFill>
                <a:cs typeface="Times New Roman" panose="02020603050405020304" pitchFamily="18" charset="0"/>
              </a:rPr>
              <a:t>图、</a:t>
            </a:r>
            <a:r>
              <a:rPr kumimoji="1" lang="en-US" altLang="zh-CN" sz="2200" i="1">
                <a:solidFill>
                  <a:srgbClr val="FF0000"/>
                </a:solidFill>
                <a:cs typeface="Times New Roman" panose="02020603050405020304" pitchFamily="18" charset="0"/>
              </a:rPr>
              <a:t>T</a:t>
            </a:r>
            <a:r>
              <a:rPr kumimoji="1" lang="en-US" altLang="zh-CN" sz="2200">
                <a:solidFill>
                  <a:srgbClr val="FF0000"/>
                </a:solidFill>
                <a:cs typeface="Times New Roman" panose="02020603050405020304" pitchFamily="18" charset="0"/>
              </a:rPr>
              <a:t> - </a:t>
            </a:r>
            <a:r>
              <a:rPr kumimoji="1" lang="en-US" altLang="zh-CN" sz="2200" i="1">
                <a:solidFill>
                  <a:srgbClr val="FF0000"/>
                </a:solidFill>
                <a:cs typeface="Times New Roman" panose="02020603050405020304" pitchFamily="18" charset="0"/>
              </a:rPr>
              <a:t>s</a:t>
            </a:r>
            <a:r>
              <a:rPr kumimoji="1" lang="en-US" altLang="zh-CN" sz="2200">
                <a:solidFill>
                  <a:srgbClr val="FF0000"/>
                </a:solidFill>
                <a:cs typeface="Times New Roman" panose="02020603050405020304" pitchFamily="18" charset="0"/>
              </a:rPr>
              <a:t> </a:t>
            </a:r>
            <a:r>
              <a:rPr kumimoji="1" lang="zh-CN" altLang="en-US" sz="2200">
                <a:solidFill>
                  <a:srgbClr val="FF0000"/>
                </a:solidFill>
                <a:cs typeface="Times New Roman" panose="02020603050405020304" pitchFamily="18" charset="0"/>
              </a:rPr>
              <a:t>图</a:t>
            </a:r>
          </a:p>
          <a:p>
            <a:pPr eaLnBrk="1" hangingPunct="1">
              <a:lnSpc>
                <a:spcPct val="200000"/>
              </a:lnSpc>
              <a:buClr>
                <a:schemeClr val="tx1"/>
              </a:buClr>
            </a:pPr>
            <a:r>
              <a:rPr kumimoji="1" lang="en-US" altLang="zh-CN" sz="2200">
                <a:solidFill>
                  <a:srgbClr val="003366"/>
                </a:solidFill>
                <a:cs typeface="Times New Roman" panose="02020603050405020304" pitchFamily="18" charset="0"/>
              </a:rPr>
              <a:t>2. </a:t>
            </a:r>
            <a:r>
              <a:rPr kumimoji="1" lang="zh-CN" altLang="en-US" sz="2200">
                <a:solidFill>
                  <a:srgbClr val="003366"/>
                </a:solidFill>
                <a:cs typeface="Times New Roman" panose="02020603050405020304" pitchFamily="18" charset="0"/>
              </a:rPr>
              <a:t>数学建模</a:t>
            </a:r>
            <a:r>
              <a:rPr kumimoji="1" lang="en-US" altLang="zh-CN" sz="2200">
                <a:solidFill>
                  <a:srgbClr val="003366"/>
                </a:solidFill>
                <a:cs typeface="Times New Roman" panose="02020603050405020304" pitchFamily="18" charset="0"/>
              </a:rPr>
              <a:t>——</a:t>
            </a:r>
            <a:r>
              <a:rPr kumimoji="1" lang="zh-CN" altLang="en-US" sz="2200">
                <a:solidFill>
                  <a:srgbClr val="FF0000"/>
                </a:solidFill>
                <a:cs typeface="Times New Roman" panose="02020603050405020304" pitchFamily="18" charset="0"/>
              </a:rPr>
              <a:t>热效率</a:t>
            </a:r>
            <a:r>
              <a:rPr kumimoji="1" lang="en-US" altLang="zh-CN" sz="2200">
                <a:solidFill>
                  <a:srgbClr val="003366"/>
                </a:solidFill>
                <a:cs typeface="Times New Roman" panose="02020603050405020304" pitchFamily="18" charset="0"/>
              </a:rPr>
              <a:t>(</a:t>
            </a:r>
            <a:r>
              <a:rPr kumimoji="1" lang="zh-CN" altLang="en-US" sz="2200">
                <a:solidFill>
                  <a:srgbClr val="003366"/>
                </a:solidFill>
                <a:cs typeface="Times New Roman" panose="02020603050405020304" pitchFamily="18" charset="0"/>
              </a:rPr>
              <a:t>经济性指标</a:t>
            </a:r>
            <a:r>
              <a:rPr kumimoji="1" lang="en-US" altLang="zh-CN" sz="2200">
                <a:solidFill>
                  <a:srgbClr val="003366"/>
                </a:solidFill>
                <a:cs typeface="Times New Roman" panose="02020603050405020304" pitchFamily="18" charset="0"/>
              </a:rPr>
              <a:t>)</a:t>
            </a:r>
          </a:p>
          <a:p>
            <a:pPr eaLnBrk="1" hangingPunct="1">
              <a:lnSpc>
                <a:spcPct val="200000"/>
              </a:lnSpc>
              <a:buClr>
                <a:schemeClr val="tx1"/>
              </a:buClr>
            </a:pPr>
            <a:r>
              <a:rPr kumimoji="1" lang="en-US" altLang="zh-CN" sz="2200">
                <a:solidFill>
                  <a:srgbClr val="003366"/>
                </a:solidFill>
                <a:cs typeface="Times New Roman" panose="02020603050405020304" pitchFamily="18" charset="0"/>
              </a:rPr>
              <a:t>3. </a:t>
            </a:r>
            <a:r>
              <a:rPr kumimoji="1" lang="zh-CN" altLang="en-US" sz="2200">
                <a:solidFill>
                  <a:srgbClr val="003366"/>
                </a:solidFill>
                <a:cs typeface="Times New Roman" panose="02020603050405020304" pitchFamily="18" charset="0"/>
              </a:rPr>
              <a:t>提高热效率的</a:t>
            </a:r>
            <a:r>
              <a:rPr kumimoji="1" lang="zh-CN" altLang="en-US" sz="2200">
                <a:solidFill>
                  <a:srgbClr val="FF0000"/>
                </a:solidFill>
                <a:cs typeface="Times New Roman" panose="02020603050405020304" pitchFamily="18" charset="0"/>
              </a:rPr>
              <a:t>措施或方法</a:t>
            </a:r>
            <a:endParaRPr kumimoji="1" lang="zh-CN" altLang="en-US" sz="2200">
              <a:solidFill>
                <a:srgbClr val="003366"/>
              </a:solidFill>
              <a:cs typeface="Times New Roman" panose="02020603050405020304" pitchFamily="18" charset="0"/>
            </a:endParaRPr>
          </a:p>
        </p:txBody>
      </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2819"/>
                                        </p:tgtEl>
                                        <p:attrNameLst>
                                          <p:attrName>style.visibility</p:attrName>
                                        </p:attrNameLst>
                                      </p:cBhvr>
                                      <p:to>
                                        <p:strVal val="visible"/>
                                      </p:to>
                                    </p:set>
                                    <p:anim calcmode="lin" valueType="num">
                                      <p:cBhvr additive="base">
                                        <p:cTn id="7" dur="500" fill="hold"/>
                                        <p:tgtEl>
                                          <p:spTgt spid="162819"/>
                                        </p:tgtEl>
                                        <p:attrNameLst>
                                          <p:attrName>ppt_x</p:attrName>
                                        </p:attrNameLst>
                                      </p:cBhvr>
                                      <p:tavLst>
                                        <p:tav tm="0">
                                          <p:val>
                                            <p:strVal val="0-#ppt_w/2"/>
                                          </p:val>
                                        </p:tav>
                                        <p:tav tm="100000">
                                          <p:val>
                                            <p:strVal val="#ppt_x"/>
                                          </p:val>
                                        </p:tav>
                                      </p:tavLst>
                                    </p:anim>
                                    <p:anim calcmode="lin" valueType="num">
                                      <p:cBhvr additive="base">
                                        <p:cTn id="8" dur="500" fill="hold"/>
                                        <p:tgtEl>
                                          <p:spTgt spid="162819"/>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5" presetClass="entr" presetSubtype="10" fill="hold" grpId="0" nodeType="afterEffect">
                                  <p:stCondLst>
                                    <p:cond delay="0"/>
                                  </p:stCondLst>
                                  <p:childTnLst>
                                    <p:set>
                                      <p:cBhvr>
                                        <p:cTn id="11" dur="1" fill="hold">
                                          <p:stCondLst>
                                            <p:cond delay="0"/>
                                          </p:stCondLst>
                                        </p:cTn>
                                        <p:tgtEl>
                                          <p:spTgt spid="162820"/>
                                        </p:tgtEl>
                                        <p:attrNameLst>
                                          <p:attrName>style.visibility</p:attrName>
                                        </p:attrNameLst>
                                      </p:cBhvr>
                                      <p:to>
                                        <p:strVal val="visible"/>
                                      </p:to>
                                    </p:set>
                                    <p:animEffect transition="in" filter="checkerboard(across)">
                                      <p:cBhvr>
                                        <p:cTn id="12" dur="500"/>
                                        <p:tgtEl>
                                          <p:spTgt spid="162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p:bldP spid="16282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9">
            <a:extLst>
              <a:ext uri="{FF2B5EF4-FFF2-40B4-BE49-F238E27FC236}">
                <a16:creationId xmlns:a16="http://schemas.microsoft.com/office/drawing/2014/main" id="{E882C183-FF3E-8DB3-3C82-809D28FF0A8E}"/>
              </a:ext>
            </a:extLst>
          </p:cNvPr>
          <p:cNvSpPr>
            <a:spLocks noGrp="1" noChangeArrowheads="1"/>
          </p:cNvSpPr>
          <p:nvPr>
            <p:ph type="sldNum" sz="quarter" idx="10"/>
          </p:nvPr>
        </p:nvSpPr>
        <p:spPr/>
        <p:txBody>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fld id="{4EA09D87-5B32-45DE-A92B-828EF37E7D44}" type="slidenum">
              <a:rPr lang="en-US" altLang="zh-CN" sz="1000" b="0">
                <a:solidFill>
                  <a:srgbClr val="DDDDDD"/>
                </a:solidFill>
                <a:latin typeface="Blackoak Std" pitchFamily="82" charset="0"/>
                <a:ea typeface="宋体" panose="02010600030101010101" pitchFamily="2" charset="-122"/>
              </a:rPr>
              <a:pPr eaLnBrk="1" hangingPunct="1"/>
              <a:t>7</a:t>
            </a:fld>
            <a:endParaRPr lang="en-US" altLang="zh-CN" sz="1000" b="0">
              <a:solidFill>
                <a:srgbClr val="DDDDDD"/>
              </a:solidFill>
              <a:latin typeface="Blackoak Std" pitchFamily="82" charset="0"/>
              <a:ea typeface="宋体" panose="02010600030101010101" pitchFamily="2" charset="-122"/>
            </a:endParaRPr>
          </a:p>
        </p:txBody>
      </p:sp>
      <p:sp>
        <p:nvSpPr>
          <p:cNvPr id="9219" name="Rectangle 2">
            <a:extLst>
              <a:ext uri="{FF2B5EF4-FFF2-40B4-BE49-F238E27FC236}">
                <a16:creationId xmlns:a16="http://schemas.microsoft.com/office/drawing/2014/main" id="{47F146FD-B9F5-4499-564D-EC539B7F233B}"/>
              </a:ext>
            </a:extLst>
          </p:cNvPr>
          <p:cNvSpPr>
            <a:spLocks noChangeArrowheads="1"/>
          </p:cNvSpPr>
          <p:nvPr/>
        </p:nvSpPr>
        <p:spPr bwMode="auto">
          <a:xfrm>
            <a:off x="571500" y="355600"/>
            <a:ext cx="8572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1669" tIns="40834" rIns="81669" bIns="40834">
            <a:spAutoFit/>
          </a:bodyPr>
          <a:lstStyle>
            <a:lvl1pPr defTabSz="815975"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ctr" eaLnBrk="1" hangingPunct="1"/>
            <a:r>
              <a:rPr lang="en-US" altLang="zh-CN" sz="2600">
                <a:solidFill>
                  <a:schemeClr val="bg1"/>
                </a:solidFill>
                <a:latin typeface="Arial Black" panose="020B0A04020102020204" pitchFamily="34" charset="0"/>
                <a:ea typeface="微软雅黑" panose="020B0503020204020204" pitchFamily="34" charset="-122"/>
              </a:rPr>
              <a:t>9-2 </a:t>
            </a:r>
            <a:r>
              <a:rPr lang="zh-CN" altLang="en-US" sz="2600">
                <a:solidFill>
                  <a:schemeClr val="bg1"/>
                </a:solidFill>
                <a:latin typeface="Arial Black" panose="020B0A04020102020204" pitchFamily="34" charset="0"/>
                <a:ea typeface="微软雅黑" panose="020B0503020204020204" pitchFamily="34" charset="-122"/>
              </a:rPr>
              <a:t>活塞式内燃机实际循环的简化</a:t>
            </a:r>
          </a:p>
        </p:txBody>
      </p:sp>
      <p:sp>
        <p:nvSpPr>
          <p:cNvPr id="163843" name="Rectangle 3">
            <a:extLst>
              <a:ext uri="{FF2B5EF4-FFF2-40B4-BE49-F238E27FC236}">
                <a16:creationId xmlns:a16="http://schemas.microsoft.com/office/drawing/2014/main" id="{D8F32EF2-4128-29D3-FB38-A2AAD55D9A83}"/>
              </a:ext>
            </a:extLst>
          </p:cNvPr>
          <p:cNvSpPr>
            <a:spLocks noChangeArrowheads="1"/>
          </p:cNvSpPr>
          <p:nvPr/>
        </p:nvSpPr>
        <p:spPr bwMode="auto">
          <a:xfrm>
            <a:off x="538163" y="796925"/>
            <a:ext cx="2622550" cy="191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lIns="81669" tIns="40834" rIns="81669" bIns="40834" anchor="ctr">
            <a:spAutoFit/>
          </a:bodyPr>
          <a:lstStyle>
            <a:lvl1pPr defTabSz="815975"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50000"/>
              </a:lnSpc>
            </a:pPr>
            <a:r>
              <a:rPr kumimoji="1" lang="zh-CN" altLang="en-US" sz="2600">
                <a:cs typeface="Times New Roman" panose="02020603050405020304" pitchFamily="18" charset="0"/>
              </a:rPr>
              <a:t>用途：</a:t>
            </a:r>
          </a:p>
          <a:p>
            <a:pPr eaLnBrk="1" hangingPunct="1">
              <a:lnSpc>
                <a:spcPct val="150000"/>
              </a:lnSpc>
            </a:pPr>
            <a:r>
              <a:rPr kumimoji="1" lang="zh-CN" altLang="en-US" sz="1800">
                <a:solidFill>
                  <a:srgbClr val="FF0000"/>
                </a:solidFill>
                <a:cs typeface="Times New Roman" panose="02020603050405020304" pitchFamily="18" charset="0"/>
              </a:rPr>
              <a:t>       汽车、机车、轮船、发电机组     应用广泛、工农业支柱</a:t>
            </a:r>
          </a:p>
        </p:txBody>
      </p:sp>
      <p:pic>
        <p:nvPicPr>
          <p:cNvPr id="163844" name="Picture 4" descr="0817_1">
            <a:extLst>
              <a:ext uri="{FF2B5EF4-FFF2-40B4-BE49-F238E27FC236}">
                <a16:creationId xmlns:a16="http://schemas.microsoft.com/office/drawing/2014/main" id="{CB33D886-77F1-3225-6FA5-7DDB6312E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375" y="1192213"/>
            <a:ext cx="2057400" cy="1262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5" name="Picture 5" descr="6-28311_9020">
            <a:extLst>
              <a:ext uri="{FF2B5EF4-FFF2-40B4-BE49-F238E27FC236}">
                <a16:creationId xmlns:a16="http://schemas.microsoft.com/office/drawing/2014/main" id="{7940AE15-AE9D-3B80-DFD9-331C3F0836A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3354388"/>
            <a:ext cx="3889375" cy="1604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6" name="Picture 6" descr="Open-Type-Deutz-Power-Generator-in-Shandong">
            <a:extLst>
              <a:ext uri="{FF2B5EF4-FFF2-40B4-BE49-F238E27FC236}">
                <a16:creationId xmlns:a16="http://schemas.microsoft.com/office/drawing/2014/main" id="{03E65BC5-1431-2CED-0FDB-5521C1F76AD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16688" y="3086100"/>
            <a:ext cx="2332037" cy="182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7" name="Picture 7" descr="Green Truck &amp; Tanker photo">
            <a:extLst>
              <a:ext uri="{FF2B5EF4-FFF2-40B4-BE49-F238E27FC236}">
                <a16:creationId xmlns:a16="http://schemas.microsoft.com/office/drawing/2014/main" id="{C65EA1EA-5747-5284-A20C-556F362775AC}"/>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82988" y="2078038"/>
            <a:ext cx="3148012"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8" name="Picture 8" descr="18C5463FB583BC7485490D962D435E55">
            <a:extLst>
              <a:ext uri="{FF2B5EF4-FFF2-40B4-BE49-F238E27FC236}">
                <a16:creationId xmlns:a16="http://schemas.microsoft.com/office/drawing/2014/main" id="{45F4B012-1167-B1B2-0864-EF30454DDA22}"/>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65750" y="973138"/>
            <a:ext cx="3686175"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43"/>
                                        </p:tgtEl>
                                        <p:attrNameLst>
                                          <p:attrName>style.visibility</p:attrName>
                                        </p:attrNameLst>
                                      </p:cBhvr>
                                      <p:to>
                                        <p:strVal val="visible"/>
                                      </p:to>
                                    </p:set>
                                    <p:anim calcmode="lin" valueType="num">
                                      <p:cBhvr additive="base">
                                        <p:cTn id="7" dur="500" fill="hold"/>
                                        <p:tgtEl>
                                          <p:spTgt spid="163843"/>
                                        </p:tgtEl>
                                        <p:attrNameLst>
                                          <p:attrName>ppt_x</p:attrName>
                                        </p:attrNameLst>
                                      </p:cBhvr>
                                      <p:tavLst>
                                        <p:tav tm="0">
                                          <p:val>
                                            <p:strVal val="0-#ppt_w/2"/>
                                          </p:val>
                                        </p:tav>
                                        <p:tav tm="100000">
                                          <p:val>
                                            <p:strVal val="#ppt_x"/>
                                          </p:val>
                                        </p:tav>
                                      </p:tavLst>
                                    </p:anim>
                                    <p:anim calcmode="lin" valueType="num">
                                      <p:cBhvr additive="base">
                                        <p:cTn id="8" dur="500" fill="hold"/>
                                        <p:tgtEl>
                                          <p:spTgt spid="16384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63844"/>
                                        </p:tgtEl>
                                        <p:attrNameLst>
                                          <p:attrName>style.visibility</p:attrName>
                                        </p:attrNameLst>
                                      </p:cBhvr>
                                      <p:to>
                                        <p:strVal val="visible"/>
                                      </p:to>
                                    </p:set>
                                    <p:anim calcmode="lin" valueType="num">
                                      <p:cBhvr additive="base">
                                        <p:cTn id="12" dur="500" fill="hold"/>
                                        <p:tgtEl>
                                          <p:spTgt spid="163844"/>
                                        </p:tgtEl>
                                        <p:attrNameLst>
                                          <p:attrName>ppt_x</p:attrName>
                                        </p:attrNameLst>
                                      </p:cBhvr>
                                      <p:tavLst>
                                        <p:tav tm="0">
                                          <p:val>
                                            <p:strVal val="#ppt_x"/>
                                          </p:val>
                                        </p:tav>
                                        <p:tav tm="100000">
                                          <p:val>
                                            <p:strVal val="#ppt_x"/>
                                          </p:val>
                                        </p:tav>
                                      </p:tavLst>
                                    </p:anim>
                                    <p:anim calcmode="lin" valueType="num">
                                      <p:cBhvr additive="base">
                                        <p:cTn id="13" dur="500" fill="hold"/>
                                        <p:tgtEl>
                                          <p:spTgt spid="163844"/>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163848"/>
                                        </p:tgtEl>
                                        <p:attrNameLst>
                                          <p:attrName>style.visibility</p:attrName>
                                        </p:attrNameLst>
                                      </p:cBhvr>
                                      <p:to>
                                        <p:strVal val="visible"/>
                                      </p:to>
                                    </p:set>
                                    <p:anim calcmode="lin" valueType="num">
                                      <p:cBhvr additive="base">
                                        <p:cTn id="17" dur="500" fill="hold"/>
                                        <p:tgtEl>
                                          <p:spTgt spid="163848"/>
                                        </p:tgtEl>
                                        <p:attrNameLst>
                                          <p:attrName>ppt_x</p:attrName>
                                        </p:attrNameLst>
                                      </p:cBhvr>
                                      <p:tavLst>
                                        <p:tav tm="0">
                                          <p:val>
                                            <p:strVal val="#ppt_x"/>
                                          </p:val>
                                        </p:tav>
                                        <p:tav tm="100000">
                                          <p:val>
                                            <p:strVal val="#ppt_x"/>
                                          </p:val>
                                        </p:tav>
                                      </p:tavLst>
                                    </p:anim>
                                    <p:anim calcmode="lin" valueType="num">
                                      <p:cBhvr additive="base">
                                        <p:cTn id="18" dur="500" fill="hold"/>
                                        <p:tgtEl>
                                          <p:spTgt spid="163848"/>
                                        </p:tgtEl>
                                        <p:attrNameLst>
                                          <p:attrName>ppt_y</p:attrName>
                                        </p:attrNameLst>
                                      </p:cBhvr>
                                      <p:tavLst>
                                        <p:tav tm="0">
                                          <p:val>
                                            <p:strVal val="1+#ppt_h/2"/>
                                          </p:val>
                                        </p:tav>
                                        <p:tav tm="100000">
                                          <p:val>
                                            <p:strVal val="#ppt_y"/>
                                          </p:val>
                                        </p:tav>
                                      </p:tavLst>
                                    </p:anim>
                                  </p:childTnLst>
                                </p:cTn>
                              </p:par>
                            </p:childTnLst>
                          </p:cTn>
                        </p:par>
                        <p:par>
                          <p:cTn id="19" fill="hold" nodeType="afterGroup">
                            <p:stCondLst>
                              <p:cond delay="1500"/>
                            </p:stCondLst>
                            <p:childTnLst>
                              <p:par>
                                <p:cTn id="20" presetID="2" presetClass="entr" presetSubtype="4" fill="hold" nodeType="afterEffect">
                                  <p:stCondLst>
                                    <p:cond delay="0"/>
                                  </p:stCondLst>
                                  <p:childTnLst>
                                    <p:set>
                                      <p:cBhvr>
                                        <p:cTn id="21" dur="1" fill="hold">
                                          <p:stCondLst>
                                            <p:cond delay="0"/>
                                          </p:stCondLst>
                                        </p:cTn>
                                        <p:tgtEl>
                                          <p:spTgt spid="163847"/>
                                        </p:tgtEl>
                                        <p:attrNameLst>
                                          <p:attrName>style.visibility</p:attrName>
                                        </p:attrNameLst>
                                      </p:cBhvr>
                                      <p:to>
                                        <p:strVal val="visible"/>
                                      </p:to>
                                    </p:set>
                                    <p:anim calcmode="lin" valueType="num">
                                      <p:cBhvr additive="base">
                                        <p:cTn id="22" dur="500" fill="hold"/>
                                        <p:tgtEl>
                                          <p:spTgt spid="163847"/>
                                        </p:tgtEl>
                                        <p:attrNameLst>
                                          <p:attrName>ppt_x</p:attrName>
                                        </p:attrNameLst>
                                      </p:cBhvr>
                                      <p:tavLst>
                                        <p:tav tm="0">
                                          <p:val>
                                            <p:strVal val="#ppt_x"/>
                                          </p:val>
                                        </p:tav>
                                        <p:tav tm="100000">
                                          <p:val>
                                            <p:strVal val="#ppt_x"/>
                                          </p:val>
                                        </p:tav>
                                      </p:tavLst>
                                    </p:anim>
                                    <p:anim calcmode="lin" valueType="num">
                                      <p:cBhvr additive="base">
                                        <p:cTn id="23" dur="500" fill="hold"/>
                                        <p:tgtEl>
                                          <p:spTgt spid="163847"/>
                                        </p:tgtEl>
                                        <p:attrNameLst>
                                          <p:attrName>ppt_y</p:attrName>
                                        </p:attrNameLst>
                                      </p:cBhvr>
                                      <p:tavLst>
                                        <p:tav tm="0">
                                          <p:val>
                                            <p:strVal val="1+#ppt_h/2"/>
                                          </p:val>
                                        </p:tav>
                                        <p:tav tm="100000">
                                          <p:val>
                                            <p:strVal val="#ppt_y"/>
                                          </p:val>
                                        </p:tav>
                                      </p:tavLst>
                                    </p:anim>
                                  </p:childTnLst>
                                </p:cTn>
                              </p:par>
                            </p:childTnLst>
                          </p:cTn>
                        </p:par>
                        <p:par>
                          <p:cTn id="24" fill="hold" nodeType="afterGroup">
                            <p:stCondLst>
                              <p:cond delay="2000"/>
                            </p:stCondLst>
                            <p:childTnLst>
                              <p:par>
                                <p:cTn id="25" presetID="2" presetClass="entr" presetSubtype="4" fill="hold" nodeType="afterEffect">
                                  <p:stCondLst>
                                    <p:cond delay="0"/>
                                  </p:stCondLst>
                                  <p:childTnLst>
                                    <p:set>
                                      <p:cBhvr>
                                        <p:cTn id="26" dur="1" fill="hold">
                                          <p:stCondLst>
                                            <p:cond delay="0"/>
                                          </p:stCondLst>
                                        </p:cTn>
                                        <p:tgtEl>
                                          <p:spTgt spid="163845"/>
                                        </p:tgtEl>
                                        <p:attrNameLst>
                                          <p:attrName>style.visibility</p:attrName>
                                        </p:attrNameLst>
                                      </p:cBhvr>
                                      <p:to>
                                        <p:strVal val="visible"/>
                                      </p:to>
                                    </p:set>
                                    <p:anim calcmode="lin" valueType="num">
                                      <p:cBhvr additive="base">
                                        <p:cTn id="27" dur="500" fill="hold"/>
                                        <p:tgtEl>
                                          <p:spTgt spid="163845"/>
                                        </p:tgtEl>
                                        <p:attrNameLst>
                                          <p:attrName>ppt_x</p:attrName>
                                        </p:attrNameLst>
                                      </p:cBhvr>
                                      <p:tavLst>
                                        <p:tav tm="0">
                                          <p:val>
                                            <p:strVal val="#ppt_x"/>
                                          </p:val>
                                        </p:tav>
                                        <p:tav tm="100000">
                                          <p:val>
                                            <p:strVal val="#ppt_x"/>
                                          </p:val>
                                        </p:tav>
                                      </p:tavLst>
                                    </p:anim>
                                    <p:anim calcmode="lin" valueType="num">
                                      <p:cBhvr additive="base">
                                        <p:cTn id="28" dur="500" fill="hold"/>
                                        <p:tgtEl>
                                          <p:spTgt spid="163845"/>
                                        </p:tgtEl>
                                        <p:attrNameLst>
                                          <p:attrName>ppt_y</p:attrName>
                                        </p:attrNameLst>
                                      </p:cBhvr>
                                      <p:tavLst>
                                        <p:tav tm="0">
                                          <p:val>
                                            <p:strVal val="1+#ppt_h/2"/>
                                          </p:val>
                                        </p:tav>
                                        <p:tav tm="100000">
                                          <p:val>
                                            <p:strVal val="#ppt_y"/>
                                          </p:val>
                                        </p:tav>
                                      </p:tavLst>
                                    </p:anim>
                                  </p:childTnLst>
                                </p:cTn>
                              </p:par>
                            </p:childTnLst>
                          </p:cTn>
                        </p:par>
                        <p:par>
                          <p:cTn id="29" fill="hold" nodeType="afterGroup">
                            <p:stCondLst>
                              <p:cond delay="2500"/>
                            </p:stCondLst>
                            <p:childTnLst>
                              <p:par>
                                <p:cTn id="30" presetID="2" presetClass="entr" presetSubtype="4" fill="hold" nodeType="afterEffect">
                                  <p:stCondLst>
                                    <p:cond delay="0"/>
                                  </p:stCondLst>
                                  <p:childTnLst>
                                    <p:set>
                                      <p:cBhvr>
                                        <p:cTn id="31" dur="1" fill="hold">
                                          <p:stCondLst>
                                            <p:cond delay="0"/>
                                          </p:stCondLst>
                                        </p:cTn>
                                        <p:tgtEl>
                                          <p:spTgt spid="163846"/>
                                        </p:tgtEl>
                                        <p:attrNameLst>
                                          <p:attrName>style.visibility</p:attrName>
                                        </p:attrNameLst>
                                      </p:cBhvr>
                                      <p:to>
                                        <p:strVal val="visible"/>
                                      </p:to>
                                    </p:set>
                                    <p:anim calcmode="lin" valueType="num">
                                      <p:cBhvr additive="base">
                                        <p:cTn id="32" dur="500" fill="hold"/>
                                        <p:tgtEl>
                                          <p:spTgt spid="163846"/>
                                        </p:tgtEl>
                                        <p:attrNameLst>
                                          <p:attrName>ppt_x</p:attrName>
                                        </p:attrNameLst>
                                      </p:cBhvr>
                                      <p:tavLst>
                                        <p:tav tm="0">
                                          <p:val>
                                            <p:strVal val="#ppt_x"/>
                                          </p:val>
                                        </p:tav>
                                        <p:tav tm="100000">
                                          <p:val>
                                            <p:strVal val="#ppt_x"/>
                                          </p:val>
                                        </p:tav>
                                      </p:tavLst>
                                    </p:anim>
                                    <p:anim calcmode="lin" valueType="num">
                                      <p:cBhvr additive="base">
                                        <p:cTn id="33" dur="500" fill="hold"/>
                                        <p:tgtEl>
                                          <p:spTgt spid="1638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9">
            <a:extLst>
              <a:ext uri="{FF2B5EF4-FFF2-40B4-BE49-F238E27FC236}">
                <a16:creationId xmlns:a16="http://schemas.microsoft.com/office/drawing/2014/main" id="{9098C12A-1B8A-7549-BAC5-90578AD03484}"/>
              </a:ext>
            </a:extLst>
          </p:cNvPr>
          <p:cNvSpPr>
            <a:spLocks noGrp="1" noChangeArrowheads="1"/>
          </p:cNvSpPr>
          <p:nvPr>
            <p:ph type="sldNum" sz="quarter" idx="10"/>
          </p:nvPr>
        </p:nvSpPr>
        <p:spPr/>
        <p:txBody>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fld id="{5BE31CF6-E10B-4EC6-BE9B-6AF6CF685012}" type="slidenum">
              <a:rPr lang="en-US" altLang="zh-CN" sz="1000" b="0">
                <a:solidFill>
                  <a:srgbClr val="DDDDDD"/>
                </a:solidFill>
                <a:latin typeface="Blackoak Std" pitchFamily="82" charset="0"/>
                <a:ea typeface="宋体" panose="02010600030101010101" pitchFamily="2" charset="-122"/>
              </a:rPr>
              <a:pPr eaLnBrk="1" hangingPunct="1"/>
              <a:t>8</a:t>
            </a:fld>
            <a:endParaRPr lang="en-US" altLang="zh-CN" sz="1000" b="0">
              <a:solidFill>
                <a:srgbClr val="DDDDDD"/>
              </a:solidFill>
              <a:latin typeface="Blackoak Std" pitchFamily="82" charset="0"/>
              <a:ea typeface="宋体" panose="02010600030101010101" pitchFamily="2" charset="-122"/>
            </a:endParaRPr>
          </a:p>
        </p:txBody>
      </p:sp>
      <p:sp>
        <p:nvSpPr>
          <p:cNvPr id="10243" name="Rectangle 2">
            <a:extLst>
              <a:ext uri="{FF2B5EF4-FFF2-40B4-BE49-F238E27FC236}">
                <a16:creationId xmlns:a16="http://schemas.microsoft.com/office/drawing/2014/main" id="{CBFADC74-F6A9-9BEA-D4E7-0EDCB00C5E66}"/>
              </a:ext>
            </a:extLst>
          </p:cNvPr>
          <p:cNvSpPr>
            <a:spLocks noChangeArrowheads="1"/>
          </p:cNvSpPr>
          <p:nvPr/>
        </p:nvSpPr>
        <p:spPr bwMode="auto">
          <a:xfrm>
            <a:off x="571500" y="349250"/>
            <a:ext cx="8572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1669" tIns="40834" rIns="81669" bIns="40834">
            <a:spAutoFit/>
          </a:bodyPr>
          <a:lstStyle>
            <a:lvl1pPr defTabSz="815975"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ctr" eaLnBrk="1" hangingPunct="1"/>
            <a:r>
              <a:rPr lang="en-US" altLang="zh-CN" sz="2600">
                <a:solidFill>
                  <a:schemeClr val="bg1"/>
                </a:solidFill>
                <a:latin typeface="Arial Black" panose="020B0A04020102020204" pitchFamily="34" charset="0"/>
                <a:ea typeface="微软雅黑" panose="020B0503020204020204" pitchFamily="34" charset="-122"/>
              </a:rPr>
              <a:t>9-2 </a:t>
            </a:r>
            <a:r>
              <a:rPr lang="zh-CN" altLang="en-US" sz="2600">
                <a:solidFill>
                  <a:schemeClr val="bg1"/>
                </a:solidFill>
                <a:latin typeface="Arial Black" panose="020B0A04020102020204" pitchFamily="34" charset="0"/>
                <a:ea typeface="微软雅黑" panose="020B0503020204020204" pitchFamily="34" charset="-122"/>
              </a:rPr>
              <a:t>活塞式内燃机实际循环的简化</a:t>
            </a:r>
          </a:p>
        </p:txBody>
      </p:sp>
      <p:pic>
        <p:nvPicPr>
          <p:cNvPr id="164867" name="Picture 3" descr="09021216555741">
            <a:extLst>
              <a:ext uri="{FF2B5EF4-FFF2-40B4-BE49-F238E27FC236}">
                <a16:creationId xmlns:a16="http://schemas.microsoft.com/office/drawing/2014/main" id="{88352282-BCB8-3636-E116-12F7B94DD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7938"/>
          <a:stretch>
            <a:fillRect/>
          </a:stretch>
        </p:blipFill>
        <p:spPr bwMode="auto">
          <a:xfrm>
            <a:off x="652463" y="1495425"/>
            <a:ext cx="2219325"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868" name="Picture 4" descr="09021216571672">
            <a:extLst>
              <a:ext uri="{FF2B5EF4-FFF2-40B4-BE49-F238E27FC236}">
                <a16:creationId xmlns:a16="http://schemas.microsoft.com/office/drawing/2014/main" id="{50ECF2A1-4627-9495-9C3D-A6DE5A077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8302"/>
          <a:stretch>
            <a:fillRect/>
          </a:stretch>
        </p:blipFill>
        <p:spPr bwMode="auto">
          <a:xfrm>
            <a:off x="3443288" y="1519238"/>
            <a:ext cx="2520950"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69" name="Rectangle 5">
            <a:extLst>
              <a:ext uri="{FF2B5EF4-FFF2-40B4-BE49-F238E27FC236}">
                <a16:creationId xmlns:a16="http://schemas.microsoft.com/office/drawing/2014/main" id="{CBE5827D-7CDC-D2FF-2BD6-D1FFAC054D51}"/>
              </a:ext>
            </a:extLst>
          </p:cNvPr>
          <p:cNvSpPr>
            <a:spLocks noChangeArrowheads="1"/>
          </p:cNvSpPr>
          <p:nvPr/>
        </p:nvSpPr>
        <p:spPr bwMode="auto">
          <a:xfrm>
            <a:off x="782638" y="3014663"/>
            <a:ext cx="8316912"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1669" tIns="40834" rIns="81669" bIns="40834">
            <a:spAutoFit/>
          </a:bodyPr>
          <a:lstStyle>
            <a:lvl1pPr defTabSz="815975"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1600">
                <a:solidFill>
                  <a:srgbClr val="800000"/>
                </a:solidFill>
                <a:cs typeface="Times New Roman" panose="02020603050405020304" pitchFamily="18" charset="0"/>
              </a:rPr>
              <a:t>   汽油机      柴油机                 四冲程内燃机  二冲程内燃机            多缸发动机      单缸发动机</a:t>
            </a:r>
          </a:p>
        </p:txBody>
      </p:sp>
      <p:pic>
        <p:nvPicPr>
          <p:cNvPr id="164870" name="Picture 6" descr="09021216579696">
            <a:extLst>
              <a:ext uri="{FF2B5EF4-FFF2-40B4-BE49-F238E27FC236}">
                <a16:creationId xmlns:a16="http://schemas.microsoft.com/office/drawing/2014/main" id="{73EAC441-5CA5-EA4C-578C-210C90B490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b="9569"/>
          <a:stretch>
            <a:fillRect/>
          </a:stretch>
        </p:blipFill>
        <p:spPr bwMode="auto">
          <a:xfrm>
            <a:off x="6542088" y="1536700"/>
            <a:ext cx="2339975" cy="139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871" name="Picture 7" descr="09021216583548">
            <a:extLst>
              <a:ext uri="{FF2B5EF4-FFF2-40B4-BE49-F238E27FC236}">
                <a16:creationId xmlns:a16="http://schemas.microsoft.com/office/drawing/2014/main" id="{EC7488E4-E350-B7FF-CFA8-82C55907BF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9236"/>
          <a:stretch>
            <a:fillRect/>
          </a:stretch>
        </p:blipFill>
        <p:spPr bwMode="auto">
          <a:xfrm>
            <a:off x="1019175" y="3311525"/>
            <a:ext cx="3036888" cy="148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4872" name="Picture 8" descr="09021216561978">
            <a:extLst>
              <a:ext uri="{FF2B5EF4-FFF2-40B4-BE49-F238E27FC236}">
                <a16:creationId xmlns:a16="http://schemas.microsoft.com/office/drawing/2014/main" id="{5DFCF94B-F7D1-7CA1-5150-9D7EB95D57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14191"/>
          <a:stretch>
            <a:fillRect/>
          </a:stretch>
        </p:blipFill>
        <p:spPr bwMode="auto">
          <a:xfrm>
            <a:off x="6184900" y="3586163"/>
            <a:ext cx="2643188"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873" name="Rectangle 9">
            <a:extLst>
              <a:ext uri="{FF2B5EF4-FFF2-40B4-BE49-F238E27FC236}">
                <a16:creationId xmlns:a16="http://schemas.microsoft.com/office/drawing/2014/main" id="{E6CD64CE-CDA0-60EA-04FD-F87D388D66D3}"/>
              </a:ext>
            </a:extLst>
          </p:cNvPr>
          <p:cNvSpPr>
            <a:spLocks noChangeArrowheads="1"/>
          </p:cNvSpPr>
          <p:nvPr/>
        </p:nvSpPr>
        <p:spPr bwMode="auto">
          <a:xfrm>
            <a:off x="508000" y="855663"/>
            <a:ext cx="79930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lIns="81669" tIns="40834" rIns="81669" bIns="40834" anchor="ctr">
            <a:spAutoFit/>
          </a:bodyPr>
          <a:lstStyle>
            <a:lvl1pPr defTabSz="815975"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zh-CN" altLang="en-US" sz="2600">
                <a:latin typeface="黑体" panose="02010609060101010101" pitchFamily="49" charset="-122"/>
                <a:cs typeface="Times New Roman" panose="02020603050405020304" pitchFamily="18" charset="0"/>
              </a:rPr>
              <a:t>内燃机装置示例</a:t>
            </a:r>
            <a:r>
              <a:rPr kumimoji="1" lang="zh-CN" altLang="en-US" sz="2000">
                <a:solidFill>
                  <a:srgbClr val="FF0000"/>
                </a:solidFill>
                <a:latin typeface="黑体" panose="02010609060101010101" pitchFamily="49" charset="-122"/>
                <a:cs typeface="Times New Roman" panose="02020603050405020304" pitchFamily="18" charset="0"/>
              </a:rPr>
              <a:t>  种类繁多、形式多样、结构复杂</a:t>
            </a:r>
          </a:p>
        </p:txBody>
      </p:sp>
      <p:grpSp>
        <p:nvGrpSpPr>
          <p:cNvPr id="2" name="Group 10">
            <a:extLst>
              <a:ext uri="{FF2B5EF4-FFF2-40B4-BE49-F238E27FC236}">
                <a16:creationId xmlns:a16="http://schemas.microsoft.com/office/drawing/2014/main" id="{17B577DF-DD5D-91AE-5A8B-01EF7B3EE5F7}"/>
              </a:ext>
            </a:extLst>
          </p:cNvPr>
          <p:cNvGrpSpPr>
            <a:grpSpLocks/>
          </p:cNvGrpSpPr>
          <p:nvPr/>
        </p:nvGrpSpPr>
        <p:grpSpPr bwMode="auto">
          <a:xfrm>
            <a:off x="4141788" y="3422650"/>
            <a:ext cx="1860550" cy="1379538"/>
            <a:chOff x="2609" y="2156"/>
            <a:chExt cx="1173" cy="869"/>
          </a:xfrm>
        </p:grpSpPr>
        <p:sp>
          <p:nvSpPr>
            <p:cNvPr id="10252" name="Rectangle 11">
              <a:extLst>
                <a:ext uri="{FF2B5EF4-FFF2-40B4-BE49-F238E27FC236}">
                  <a16:creationId xmlns:a16="http://schemas.microsoft.com/office/drawing/2014/main" id="{004C5120-D4F1-4628-685B-F26CAC319184}"/>
                </a:ext>
              </a:extLst>
            </p:cNvPr>
            <p:cNvSpPr>
              <a:spLocks noChangeArrowheads="1"/>
            </p:cNvSpPr>
            <p:nvPr/>
          </p:nvSpPr>
          <p:spPr bwMode="auto">
            <a:xfrm>
              <a:off x="2792" y="2156"/>
              <a:ext cx="990" cy="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1669" tIns="40834" rIns="81669" bIns="40834">
              <a:spAutoFit/>
            </a:bodyPr>
            <a:lstStyle>
              <a:lvl1pPr defTabSz="815975"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pPr>
              <a:r>
                <a:rPr kumimoji="1" lang="zh-CN" altLang="en-US" sz="1600">
                  <a:solidFill>
                    <a:srgbClr val="800000"/>
                  </a:solidFill>
                  <a:cs typeface="Times New Roman" panose="02020603050405020304" pitchFamily="18" charset="0"/>
                </a:rPr>
                <a:t>双列式</a:t>
              </a:r>
            </a:p>
            <a:p>
              <a:pPr eaLnBrk="1" hangingPunct="1">
                <a:lnSpc>
                  <a:spcPct val="120000"/>
                </a:lnSpc>
                <a:spcAft>
                  <a:spcPct val="50000"/>
                </a:spcAft>
              </a:pPr>
              <a:r>
                <a:rPr kumimoji="1" lang="zh-CN" altLang="en-US" sz="1600">
                  <a:solidFill>
                    <a:srgbClr val="800000"/>
                  </a:solidFill>
                  <a:cs typeface="Times New Roman" panose="02020603050405020304" pitchFamily="18" charset="0"/>
                </a:rPr>
                <a:t>单列式</a:t>
              </a:r>
            </a:p>
            <a:p>
              <a:pPr eaLnBrk="1" hangingPunct="1">
                <a:lnSpc>
                  <a:spcPct val="120000"/>
                </a:lnSpc>
              </a:pPr>
              <a:r>
                <a:rPr kumimoji="1" lang="zh-CN" altLang="en-US" sz="1600">
                  <a:solidFill>
                    <a:srgbClr val="800000"/>
                  </a:solidFill>
                  <a:cs typeface="Times New Roman" panose="02020603050405020304" pitchFamily="18" charset="0"/>
                </a:rPr>
                <a:t>水冷发动机</a:t>
              </a:r>
            </a:p>
            <a:p>
              <a:pPr eaLnBrk="1" hangingPunct="1">
                <a:lnSpc>
                  <a:spcPct val="120000"/>
                </a:lnSpc>
              </a:pPr>
              <a:r>
                <a:rPr kumimoji="1" lang="zh-CN" altLang="en-US" sz="1600">
                  <a:solidFill>
                    <a:srgbClr val="800000"/>
                  </a:solidFill>
                  <a:cs typeface="Times New Roman" panose="02020603050405020304" pitchFamily="18" charset="0"/>
                </a:rPr>
                <a:t>风冷发动机</a:t>
              </a:r>
            </a:p>
          </p:txBody>
        </p:sp>
        <p:sp>
          <p:nvSpPr>
            <p:cNvPr id="164876" name="AutoShape 12">
              <a:extLst>
                <a:ext uri="{FF2B5EF4-FFF2-40B4-BE49-F238E27FC236}">
                  <a16:creationId xmlns:a16="http://schemas.microsoft.com/office/drawing/2014/main" id="{4A161AB0-E270-DB14-1287-975881A59EB7}"/>
                </a:ext>
              </a:extLst>
            </p:cNvPr>
            <p:cNvSpPr>
              <a:spLocks noChangeArrowheads="1"/>
            </p:cNvSpPr>
            <p:nvPr/>
          </p:nvSpPr>
          <p:spPr bwMode="auto">
            <a:xfrm>
              <a:off x="2609" y="2311"/>
              <a:ext cx="204" cy="138"/>
            </a:xfrm>
            <a:prstGeom prst="leftArrow">
              <a:avLst>
                <a:gd name="adj1" fmla="val 50000"/>
                <a:gd name="adj2" fmla="val 36957"/>
              </a:avLst>
            </a:prstGeom>
            <a:solidFill>
              <a:schemeClr val="accent1"/>
            </a:solidFill>
            <a:ln w="9525" algn="ctr">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sp>
          <p:nvSpPr>
            <p:cNvPr id="164877" name="AutoShape 13">
              <a:extLst>
                <a:ext uri="{FF2B5EF4-FFF2-40B4-BE49-F238E27FC236}">
                  <a16:creationId xmlns:a16="http://schemas.microsoft.com/office/drawing/2014/main" id="{FF31CE3D-C48C-25D9-1230-AFC2C193314B}"/>
                </a:ext>
              </a:extLst>
            </p:cNvPr>
            <p:cNvSpPr>
              <a:spLocks noChangeArrowheads="1"/>
            </p:cNvSpPr>
            <p:nvPr/>
          </p:nvSpPr>
          <p:spPr bwMode="auto">
            <a:xfrm>
              <a:off x="3554" y="2751"/>
              <a:ext cx="227" cy="145"/>
            </a:xfrm>
            <a:prstGeom prst="rightArrow">
              <a:avLst>
                <a:gd name="adj1" fmla="val 50000"/>
                <a:gd name="adj2" fmla="val 39138"/>
              </a:avLst>
            </a:prstGeom>
            <a:solidFill>
              <a:schemeClr val="accent1"/>
            </a:solidFill>
            <a:ln w="9525" algn="ctr">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ndParaRPr>
            </a:p>
          </p:txBody>
        </p:sp>
      </p:grpSp>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4873"/>
                                        </p:tgtEl>
                                        <p:attrNameLst>
                                          <p:attrName>style.visibility</p:attrName>
                                        </p:attrNameLst>
                                      </p:cBhvr>
                                      <p:to>
                                        <p:strVal val="visible"/>
                                      </p:to>
                                    </p:set>
                                    <p:anim calcmode="lin" valueType="num">
                                      <p:cBhvr additive="base">
                                        <p:cTn id="7" dur="500" fill="hold"/>
                                        <p:tgtEl>
                                          <p:spTgt spid="164873"/>
                                        </p:tgtEl>
                                        <p:attrNameLst>
                                          <p:attrName>ppt_x</p:attrName>
                                        </p:attrNameLst>
                                      </p:cBhvr>
                                      <p:tavLst>
                                        <p:tav tm="0">
                                          <p:val>
                                            <p:strVal val="0-#ppt_w/2"/>
                                          </p:val>
                                        </p:tav>
                                        <p:tav tm="100000">
                                          <p:val>
                                            <p:strVal val="#ppt_x"/>
                                          </p:val>
                                        </p:tav>
                                      </p:tavLst>
                                    </p:anim>
                                    <p:anim calcmode="lin" valueType="num">
                                      <p:cBhvr additive="base">
                                        <p:cTn id="8" dur="500" fill="hold"/>
                                        <p:tgtEl>
                                          <p:spTgt spid="16487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nodeType="afterEffect">
                                  <p:stCondLst>
                                    <p:cond delay="0"/>
                                  </p:stCondLst>
                                  <p:childTnLst>
                                    <p:set>
                                      <p:cBhvr>
                                        <p:cTn id="11" dur="1" fill="hold">
                                          <p:stCondLst>
                                            <p:cond delay="0"/>
                                          </p:stCondLst>
                                        </p:cTn>
                                        <p:tgtEl>
                                          <p:spTgt spid="164867"/>
                                        </p:tgtEl>
                                        <p:attrNameLst>
                                          <p:attrName>style.visibility</p:attrName>
                                        </p:attrNameLst>
                                      </p:cBhvr>
                                      <p:to>
                                        <p:strVal val="visible"/>
                                      </p:to>
                                    </p:set>
                                    <p:anim calcmode="lin" valueType="num">
                                      <p:cBhvr additive="base">
                                        <p:cTn id="12" dur="500" fill="hold"/>
                                        <p:tgtEl>
                                          <p:spTgt spid="164867"/>
                                        </p:tgtEl>
                                        <p:attrNameLst>
                                          <p:attrName>ppt_x</p:attrName>
                                        </p:attrNameLst>
                                      </p:cBhvr>
                                      <p:tavLst>
                                        <p:tav tm="0">
                                          <p:val>
                                            <p:strVal val="#ppt_x"/>
                                          </p:val>
                                        </p:tav>
                                        <p:tav tm="100000">
                                          <p:val>
                                            <p:strVal val="#ppt_x"/>
                                          </p:val>
                                        </p:tav>
                                      </p:tavLst>
                                    </p:anim>
                                    <p:anim calcmode="lin" valueType="num">
                                      <p:cBhvr additive="base">
                                        <p:cTn id="13" dur="500" fill="hold"/>
                                        <p:tgtEl>
                                          <p:spTgt spid="164867"/>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164868"/>
                                        </p:tgtEl>
                                        <p:attrNameLst>
                                          <p:attrName>style.visibility</p:attrName>
                                        </p:attrNameLst>
                                      </p:cBhvr>
                                      <p:to>
                                        <p:strVal val="visible"/>
                                      </p:to>
                                    </p:set>
                                    <p:anim calcmode="lin" valueType="num">
                                      <p:cBhvr additive="base">
                                        <p:cTn id="16" dur="500" fill="hold"/>
                                        <p:tgtEl>
                                          <p:spTgt spid="164868"/>
                                        </p:tgtEl>
                                        <p:attrNameLst>
                                          <p:attrName>ppt_x</p:attrName>
                                        </p:attrNameLst>
                                      </p:cBhvr>
                                      <p:tavLst>
                                        <p:tav tm="0">
                                          <p:val>
                                            <p:strVal val="#ppt_x"/>
                                          </p:val>
                                        </p:tav>
                                        <p:tav tm="100000">
                                          <p:val>
                                            <p:strVal val="#ppt_x"/>
                                          </p:val>
                                        </p:tav>
                                      </p:tavLst>
                                    </p:anim>
                                    <p:anim calcmode="lin" valueType="num">
                                      <p:cBhvr additive="base">
                                        <p:cTn id="17" dur="500" fill="hold"/>
                                        <p:tgtEl>
                                          <p:spTgt spid="164868"/>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164870"/>
                                        </p:tgtEl>
                                        <p:attrNameLst>
                                          <p:attrName>style.visibility</p:attrName>
                                        </p:attrNameLst>
                                      </p:cBhvr>
                                      <p:to>
                                        <p:strVal val="visible"/>
                                      </p:to>
                                    </p:set>
                                    <p:anim calcmode="lin" valueType="num">
                                      <p:cBhvr additive="base">
                                        <p:cTn id="20" dur="500" fill="hold"/>
                                        <p:tgtEl>
                                          <p:spTgt spid="164870"/>
                                        </p:tgtEl>
                                        <p:attrNameLst>
                                          <p:attrName>ppt_x</p:attrName>
                                        </p:attrNameLst>
                                      </p:cBhvr>
                                      <p:tavLst>
                                        <p:tav tm="0">
                                          <p:val>
                                            <p:strVal val="#ppt_x"/>
                                          </p:val>
                                        </p:tav>
                                        <p:tav tm="100000">
                                          <p:val>
                                            <p:strVal val="#ppt_x"/>
                                          </p:val>
                                        </p:tav>
                                      </p:tavLst>
                                    </p:anim>
                                    <p:anim calcmode="lin" valueType="num">
                                      <p:cBhvr additive="base">
                                        <p:cTn id="21" dur="500" fill="hold"/>
                                        <p:tgtEl>
                                          <p:spTgt spid="164870"/>
                                        </p:tgtEl>
                                        <p:attrNameLst>
                                          <p:attrName>ppt_y</p:attrName>
                                        </p:attrNameLst>
                                      </p:cBhvr>
                                      <p:tavLst>
                                        <p:tav tm="0">
                                          <p:val>
                                            <p:strVal val="1+#ppt_h/2"/>
                                          </p:val>
                                        </p:tav>
                                        <p:tav tm="100000">
                                          <p:val>
                                            <p:strVal val="#ppt_y"/>
                                          </p:val>
                                        </p:tav>
                                      </p:tavLst>
                                    </p:anim>
                                  </p:childTnLst>
                                </p:cTn>
                              </p:par>
                            </p:childTnLst>
                          </p:cTn>
                        </p:par>
                        <p:par>
                          <p:cTn id="22" fill="hold" nodeType="afterGroup">
                            <p:stCondLst>
                              <p:cond delay="1000"/>
                            </p:stCondLst>
                            <p:childTnLst>
                              <p:par>
                                <p:cTn id="23" presetID="2" presetClass="entr" presetSubtype="8" fill="hold" grpId="0" nodeType="afterEffect">
                                  <p:stCondLst>
                                    <p:cond delay="0"/>
                                  </p:stCondLst>
                                  <p:childTnLst>
                                    <p:set>
                                      <p:cBhvr>
                                        <p:cTn id="24" dur="1" fill="hold">
                                          <p:stCondLst>
                                            <p:cond delay="0"/>
                                          </p:stCondLst>
                                        </p:cTn>
                                        <p:tgtEl>
                                          <p:spTgt spid="164869"/>
                                        </p:tgtEl>
                                        <p:attrNameLst>
                                          <p:attrName>style.visibility</p:attrName>
                                        </p:attrNameLst>
                                      </p:cBhvr>
                                      <p:to>
                                        <p:strVal val="visible"/>
                                      </p:to>
                                    </p:set>
                                    <p:anim calcmode="lin" valueType="num">
                                      <p:cBhvr additive="base">
                                        <p:cTn id="25" dur="500" fill="hold"/>
                                        <p:tgtEl>
                                          <p:spTgt spid="164869"/>
                                        </p:tgtEl>
                                        <p:attrNameLst>
                                          <p:attrName>ppt_x</p:attrName>
                                        </p:attrNameLst>
                                      </p:cBhvr>
                                      <p:tavLst>
                                        <p:tav tm="0">
                                          <p:val>
                                            <p:strVal val="0-#ppt_w/2"/>
                                          </p:val>
                                        </p:tav>
                                        <p:tav tm="100000">
                                          <p:val>
                                            <p:strVal val="#ppt_x"/>
                                          </p:val>
                                        </p:tav>
                                      </p:tavLst>
                                    </p:anim>
                                    <p:anim calcmode="lin" valueType="num">
                                      <p:cBhvr additive="base">
                                        <p:cTn id="26" dur="500" fill="hold"/>
                                        <p:tgtEl>
                                          <p:spTgt spid="164869"/>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37"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arn(outVertical)">
                                      <p:cBhvr>
                                        <p:cTn id="31" dur="500"/>
                                        <p:tgtEl>
                                          <p:spTgt spid="2"/>
                                        </p:tgtEl>
                                      </p:cBhvr>
                                    </p:animEffect>
                                  </p:childTnLst>
                                </p:cTn>
                              </p:par>
                            </p:childTnLst>
                          </p:cTn>
                        </p:par>
                        <p:par>
                          <p:cTn id="32" fill="hold" nodeType="afterGroup">
                            <p:stCondLst>
                              <p:cond delay="500"/>
                            </p:stCondLst>
                            <p:childTnLst>
                              <p:par>
                                <p:cTn id="33" presetID="22" presetClass="entr" presetSubtype="2" fill="hold" nodeType="afterEffect">
                                  <p:stCondLst>
                                    <p:cond delay="0"/>
                                  </p:stCondLst>
                                  <p:childTnLst>
                                    <p:set>
                                      <p:cBhvr>
                                        <p:cTn id="34" dur="1" fill="hold">
                                          <p:stCondLst>
                                            <p:cond delay="0"/>
                                          </p:stCondLst>
                                        </p:cTn>
                                        <p:tgtEl>
                                          <p:spTgt spid="164871"/>
                                        </p:tgtEl>
                                        <p:attrNameLst>
                                          <p:attrName>style.visibility</p:attrName>
                                        </p:attrNameLst>
                                      </p:cBhvr>
                                      <p:to>
                                        <p:strVal val="visible"/>
                                      </p:to>
                                    </p:set>
                                    <p:animEffect transition="in" filter="wipe(right)">
                                      <p:cBhvr>
                                        <p:cTn id="35" dur="500"/>
                                        <p:tgtEl>
                                          <p:spTgt spid="164871"/>
                                        </p:tgtEl>
                                      </p:cBhvr>
                                    </p:animEffect>
                                  </p:childTnLst>
                                </p:cTn>
                              </p:par>
                            </p:childTnLst>
                          </p:cTn>
                        </p:par>
                        <p:par>
                          <p:cTn id="36" fill="hold" nodeType="afterGroup">
                            <p:stCondLst>
                              <p:cond delay="1000"/>
                            </p:stCondLst>
                            <p:childTnLst>
                              <p:par>
                                <p:cTn id="37" presetID="22" presetClass="entr" presetSubtype="8" fill="hold" nodeType="afterEffect">
                                  <p:stCondLst>
                                    <p:cond delay="0"/>
                                  </p:stCondLst>
                                  <p:childTnLst>
                                    <p:set>
                                      <p:cBhvr>
                                        <p:cTn id="38" dur="1" fill="hold">
                                          <p:stCondLst>
                                            <p:cond delay="0"/>
                                          </p:stCondLst>
                                        </p:cTn>
                                        <p:tgtEl>
                                          <p:spTgt spid="164872"/>
                                        </p:tgtEl>
                                        <p:attrNameLst>
                                          <p:attrName>style.visibility</p:attrName>
                                        </p:attrNameLst>
                                      </p:cBhvr>
                                      <p:to>
                                        <p:strVal val="visible"/>
                                      </p:to>
                                    </p:set>
                                    <p:animEffect transition="in" filter="wipe(left)">
                                      <p:cBhvr>
                                        <p:cTn id="39" dur="500"/>
                                        <p:tgtEl>
                                          <p:spTgt spid="164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9" grpId="0"/>
      <p:bldP spid="16487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9">
            <a:extLst>
              <a:ext uri="{FF2B5EF4-FFF2-40B4-BE49-F238E27FC236}">
                <a16:creationId xmlns:a16="http://schemas.microsoft.com/office/drawing/2014/main" id="{DF9BF5B3-DAA5-A50E-E679-0CD6C8039B0C}"/>
              </a:ext>
            </a:extLst>
          </p:cNvPr>
          <p:cNvSpPr>
            <a:spLocks noGrp="1" noChangeArrowheads="1"/>
          </p:cNvSpPr>
          <p:nvPr>
            <p:ph type="sldNum" sz="quarter" idx="10"/>
          </p:nvPr>
        </p:nvSpPr>
        <p:spPr/>
        <p:txBody>
          <a:bodyPr/>
          <a:lstStyle>
            <a:lvl1pPr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eaLnBrk="1" hangingPunct="1"/>
            <a:fld id="{555514AC-DABC-461E-97C5-2A295B713067}" type="slidenum">
              <a:rPr lang="en-US" altLang="zh-CN" sz="1000" b="0">
                <a:solidFill>
                  <a:srgbClr val="DDDDDD"/>
                </a:solidFill>
                <a:latin typeface="Blackoak Std" pitchFamily="82" charset="0"/>
                <a:ea typeface="宋体" panose="02010600030101010101" pitchFamily="2" charset="-122"/>
              </a:rPr>
              <a:pPr eaLnBrk="1" hangingPunct="1"/>
              <a:t>9</a:t>
            </a:fld>
            <a:endParaRPr lang="en-US" altLang="zh-CN" sz="1000" b="0">
              <a:solidFill>
                <a:srgbClr val="DDDDDD"/>
              </a:solidFill>
              <a:latin typeface="Blackoak Std" pitchFamily="82" charset="0"/>
              <a:ea typeface="宋体" panose="02010600030101010101" pitchFamily="2" charset="-122"/>
            </a:endParaRPr>
          </a:p>
        </p:txBody>
      </p:sp>
      <p:sp>
        <p:nvSpPr>
          <p:cNvPr id="165890" name="Rectangle 2">
            <a:extLst>
              <a:ext uri="{FF2B5EF4-FFF2-40B4-BE49-F238E27FC236}">
                <a16:creationId xmlns:a16="http://schemas.microsoft.com/office/drawing/2014/main" id="{08501212-D143-1C11-A916-8294948DA9BD}"/>
              </a:ext>
            </a:extLst>
          </p:cNvPr>
          <p:cNvSpPr>
            <a:spLocks noChangeArrowheads="1"/>
          </p:cNvSpPr>
          <p:nvPr/>
        </p:nvSpPr>
        <p:spPr bwMode="auto">
          <a:xfrm>
            <a:off x="425450" y="1712913"/>
            <a:ext cx="7224713" cy="248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lIns="81669" tIns="40834" rIns="81669" bIns="40834" anchor="ctr">
            <a:spAutoFit/>
          </a:bodyPr>
          <a:lstStyle>
            <a:lvl1pPr indent="203200" defTabSz="815975" eaLnBrk="0" hangingPunct="0">
              <a:tabLst>
                <a:tab pos="203200" algn="l"/>
              </a:tabLst>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tabLst>
                <a:tab pos="203200" algn="l"/>
              </a:tabLst>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tabLst>
                <a:tab pos="203200" algn="l"/>
              </a:tabLst>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tabLst>
                <a:tab pos="203200" algn="l"/>
              </a:tabLst>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tabLst>
                <a:tab pos="203200" algn="l"/>
              </a:tabLst>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tabLst>
                <a:tab pos="203200" algn="l"/>
              </a:tabLs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tabLst>
                <a:tab pos="203200" algn="l"/>
              </a:tabLs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tabLst>
                <a:tab pos="203200" algn="l"/>
              </a:tabLs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tabLst>
                <a:tab pos="203200" algn="l"/>
              </a:tabLst>
              <a:defRPr sz="1200" b="1">
                <a:solidFill>
                  <a:schemeClr val="tx1"/>
                </a:solidFill>
                <a:latin typeface="Times New Roman" panose="02020603050405020304" pitchFamily="18" charset="0"/>
                <a:ea typeface="黑体" panose="02010609060101010101" pitchFamily="49" charset="-122"/>
              </a:defRPr>
            </a:lvl9pPr>
          </a:lstStyle>
          <a:p>
            <a:pPr eaLnBrk="1" hangingPunct="1">
              <a:lnSpc>
                <a:spcPct val="120000"/>
              </a:lnSpc>
              <a:spcAft>
                <a:spcPct val="50000"/>
              </a:spcAft>
            </a:pPr>
            <a:r>
              <a:rPr kumimoji="1" lang="en-US" altLang="zh-CN" sz="2200">
                <a:solidFill>
                  <a:srgbClr val="FF0000"/>
                </a:solidFill>
              </a:rPr>
              <a:t>(1) </a:t>
            </a:r>
            <a:r>
              <a:rPr kumimoji="1" lang="zh-CN" altLang="en-US" sz="2200">
                <a:solidFill>
                  <a:srgbClr val="FF0000"/>
                </a:solidFill>
              </a:rPr>
              <a:t>内燃机、外燃机</a:t>
            </a:r>
          </a:p>
          <a:p>
            <a:pPr eaLnBrk="1" hangingPunct="1">
              <a:lnSpc>
                <a:spcPct val="120000"/>
              </a:lnSpc>
              <a:spcAft>
                <a:spcPct val="30000"/>
              </a:spcAft>
            </a:pPr>
            <a:r>
              <a:rPr kumimoji="1" lang="zh-CN" altLang="en-US" sz="1600"/>
              <a:t>      </a:t>
            </a:r>
            <a:r>
              <a:rPr kumimoji="1" lang="zh-CN" altLang="en-US" sz="2000"/>
              <a:t>热动力装置中能量转化两个阶段：</a:t>
            </a:r>
          </a:p>
          <a:p>
            <a:pPr eaLnBrk="1" hangingPunct="1">
              <a:lnSpc>
                <a:spcPct val="120000"/>
              </a:lnSpc>
              <a:spcAft>
                <a:spcPct val="30000"/>
              </a:spcAft>
            </a:pPr>
            <a:r>
              <a:rPr kumimoji="1" lang="en-US" altLang="zh-CN" sz="1600"/>
              <a:t>     </a:t>
            </a:r>
            <a:r>
              <a:rPr kumimoji="1" lang="en-US" altLang="zh-CN" sz="2000">
                <a:solidFill>
                  <a:srgbClr val="FF0000"/>
                </a:solidFill>
              </a:rPr>
              <a:t>1</a:t>
            </a:r>
            <a:r>
              <a:rPr kumimoji="1" lang="zh-CN" altLang="en-US" sz="2000">
                <a:solidFill>
                  <a:srgbClr val="FF0000"/>
                </a:solidFill>
              </a:rPr>
              <a:t>、化学能→热能</a:t>
            </a:r>
            <a:r>
              <a:rPr kumimoji="1" lang="zh-CN" altLang="en-US" sz="2000"/>
              <a:t>；</a:t>
            </a:r>
            <a:r>
              <a:rPr kumimoji="1" lang="en-US" altLang="zh-CN" sz="2000">
                <a:solidFill>
                  <a:srgbClr val="FF0000"/>
                </a:solidFill>
              </a:rPr>
              <a:t>2</a:t>
            </a:r>
            <a:r>
              <a:rPr kumimoji="1" lang="zh-CN" altLang="en-US" sz="2000">
                <a:solidFill>
                  <a:srgbClr val="FF0000"/>
                </a:solidFill>
              </a:rPr>
              <a:t>、热能→机械能</a:t>
            </a:r>
          </a:p>
          <a:p>
            <a:pPr eaLnBrk="1" hangingPunct="1">
              <a:lnSpc>
                <a:spcPct val="150000"/>
              </a:lnSpc>
            </a:pPr>
            <a:r>
              <a:rPr kumimoji="1" lang="zh-CN" altLang="en-US" sz="1600"/>
              <a:t>      </a:t>
            </a:r>
            <a:r>
              <a:rPr kumimoji="1" lang="zh-CN" altLang="en-US" sz="2000">
                <a:solidFill>
                  <a:srgbClr val="FF0000"/>
                </a:solidFill>
              </a:rPr>
              <a:t>内燃机</a:t>
            </a:r>
            <a:r>
              <a:rPr kumimoji="1" lang="en-US" altLang="zh-CN" sz="1600"/>
              <a:t>(</a:t>
            </a:r>
            <a:r>
              <a:rPr kumimoji="1" lang="en-US" altLang="zh-CN" sz="1600">
                <a:solidFill>
                  <a:srgbClr val="0000CC"/>
                </a:solidFill>
              </a:rPr>
              <a:t>Internal Combustion Engine</a:t>
            </a:r>
            <a:r>
              <a:rPr kumimoji="1" lang="en-US" altLang="zh-CN" sz="1600"/>
              <a:t>)       </a:t>
            </a:r>
            <a:r>
              <a:rPr kumimoji="1" lang="zh-CN" altLang="en-US" sz="1600">
                <a:solidFill>
                  <a:srgbClr val="0000CC"/>
                </a:solidFill>
              </a:rPr>
              <a:t>两者发生在一起</a:t>
            </a:r>
          </a:p>
          <a:p>
            <a:pPr eaLnBrk="1" hangingPunct="1">
              <a:lnSpc>
                <a:spcPct val="150000"/>
              </a:lnSpc>
            </a:pPr>
            <a:r>
              <a:rPr kumimoji="1" lang="en-US" altLang="zh-CN" sz="1600"/>
              <a:t>      </a:t>
            </a:r>
            <a:r>
              <a:rPr kumimoji="1" lang="zh-CN" altLang="en-US" sz="2000">
                <a:solidFill>
                  <a:srgbClr val="FF0000"/>
                </a:solidFill>
              </a:rPr>
              <a:t>外燃机</a:t>
            </a:r>
            <a:r>
              <a:rPr kumimoji="1" lang="en-US" altLang="zh-CN" sz="1600"/>
              <a:t>(</a:t>
            </a:r>
            <a:r>
              <a:rPr kumimoji="1" lang="en-US" altLang="zh-CN" sz="1600">
                <a:solidFill>
                  <a:srgbClr val="0000CC"/>
                </a:solidFill>
              </a:rPr>
              <a:t>External Combustion Engine</a:t>
            </a:r>
            <a:r>
              <a:rPr kumimoji="1" lang="en-US" altLang="zh-CN" sz="1600"/>
              <a:t>)      </a:t>
            </a:r>
            <a:r>
              <a:rPr kumimoji="1" lang="zh-CN" altLang="en-US" sz="1600">
                <a:solidFill>
                  <a:srgbClr val="0000CC"/>
                </a:solidFill>
              </a:rPr>
              <a:t>两者发生不在一起</a:t>
            </a:r>
            <a:endParaRPr kumimoji="1" lang="en-US" altLang="zh-CN" sz="1600">
              <a:solidFill>
                <a:srgbClr val="0000CC"/>
              </a:solidFill>
            </a:endParaRPr>
          </a:p>
        </p:txBody>
      </p:sp>
      <p:sp>
        <p:nvSpPr>
          <p:cNvPr id="165891" name="Rectangle 3">
            <a:extLst>
              <a:ext uri="{FF2B5EF4-FFF2-40B4-BE49-F238E27FC236}">
                <a16:creationId xmlns:a16="http://schemas.microsoft.com/office/drawing/2014/main" id="{3EF83A3A-177A-30C5-9AA3-251ACFF3E751}"/>
              </a:ext>
            </a:extLst>
          </p:cNvPr>
          <p:cNvSpPr>
            <a:spLocks noChangeArrowheads="1"/>
          </p:cNvSpPr>
          <p:nvPr/>
        </p:nvSpPr>
        <p:spPr bwMode="auto">
          <a:xfrm>
            <a:off x="609600" y="1055688"/>
            <a:ext cx="20732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800" algn="ctr">
                <a:solidFill>
                  <a:srgbClr val="000000"/>
                </a:solidFill>
                <a:prstDash val="sysDot"/>
                <a:miter lim="800000"/>
                <a:headEnd/>
                <a:tailEnd/>
              </a14:hiddenLine>
            </a:ext>
          </a:extLst>
        </p:spPr>
        <p:txBody>
          <a:bodyPr lIns="81669" tIns="40834" rIns="81669" bIns="40834" anchor="ctr">
            <a:spAutoFit/>
          </a:bodyPr>
          <a:lstStyle>
            <a:lvl1pPr defTabSz="815975" eaLnBrk="0" hangingPunct="0">
              <a:tabLst>
                <a:tab pos="192088" algn="l"/>
                <a:tab pos="238125" algn="l"/>
              </a:tabLst>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tabLst>
                <a:tab pos="192088" algn="l"/>
                <a:tab pos="238125" algn="l"/>
              </a:tabLst>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tabLst>
                <a:tab pos="192088" algn="l"/>
                <a:tab pos="238125" algn="l"/>
              </a:tabLst>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tabLst>
                <a:tab pos="192088" algn="l"/>
                <a:tab pos="238125" algn="l"/>
              </a:tabLst>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tabLst>
                <a:tab pos="192088" algn="l"/>
                <a:tab pos="238125" algn="l"/>
              </a:tabLst>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tabLst>
                <a:tab pos="192088" algn="l"/>
                <a:tab pos="238125" algn="l"/>
              </a:tabLs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tabLst>
                <a:tab pos="192088" algn="l"/>
                <a:tab pos="238125" algn="l"/>
              </a:tabLs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tabLst>
                <a:tab pos="192088" algn="l"/>
                <a:tab pos="238125" algn="l"/>
              </a:tabLs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tabLst>
                <a:tab pos="192088" algn="l"/>
                <a:tab pos="238125" algn="l"/>
              </a:tabLst>
              <a:defRPr sz="1200" b="1">
                <a:solidFill>
                  <a:schemeClr val="tx1"/>
                </a:solidFill>
                <a:latin typeface="Times New Roman" panose="02020603050405020304" pitchFamily="18" charset="0"/>
                <a:ea typeface="黑体" panose="02010609060101010101" pitchFamily="49" charset="-122"/>
              </a:defRPr>
            </a:lvl9pPr>
          </a:lstStyle>
          <a:p>
            <a:pPr eaLnBrk="1" hangingPunct="1"/>
            <a:r>
              <a:rPr kumimoji="1" lang="en-US" altLang="zh-CN" sz="2600">
                <a:solidFill>
                  <a:srgbClr val="FF0000"/>
                </a:solidFill>
              </a:rPr>
              <a:t>1. </a:t>
            </a:r>
            <a:r>
              <a:rPr kumimoji="1" lang="zh-CN" altLang="en-US" sz="2600">
                <a:solidFill>
                  <a:srgbClr val="FF0000"/>
                </a:solidFill>
              </a:rPr>
              <a:t>一些术语</a:t>
            </a:r>
          </a:p>
        </p:txBody>
      </p:sp>
      <p:sp>
        <p:nvSpPr>
          <p:cNvPr id="11269" name="Rectangle 4">
            <a:extLst>
              <a:ext uri="{FF2B5EF4-FFF2-40B4-BE49-F238E27FC236}">
                <a16:creationId xmlns:a16="http://schemas.microsoft.com/office/drawing/2014/main" id="{553EC0E5-C270-E81C-14B3-C57E0D52A06F}"/>
              </a:ext>
            </a:extLst>
          </p:cNvPr>
          <p:cNvSpPr>
            <a:spLocks noChangeArrowheads="1"/>
          </p:cNvSpPr>
          <p:nvPr/>
        </p:nvSpPr>
        <p:spPr bwMode="auto">
          <a:xfrm>
            <a:off x="571500" y="349250"/>
            <a:ext cx="85725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81669" tIns="40834" rIns="81669" bIns="40834">
            <a:spAutoFit/>
          </a:bodyPr>
          <a:lstStyle>
            <a:lvl1pPr defTabSz="815975" eaLnBrk="0" hangingPunct="0">
              <a:defRPr sz="1200" b="1">
                <a:solidFill>
                  <a:schemeClr val="tx1"/>
                </a:solidFill>
                <a:latin typeface="Times New Roman" panose="02020603050405020304" pitchFamily="18" charset="0"/>
                <a:ea typeface="黑体" panose="02010609060101010101" pitchFamily="49" charset="-122"/>
              </a:defRPr>
            </a:lvl1pPr>
            <a:lvl2pPr marL="742950" indent="-285750" defTabSz="815975" eaLnBrk="0" hangingPunct="0">
              <a:defRPr sz="1200" b="1">
                <a:solidFill>
                  <a:schemeClr val="tx1"/>
                </a:solidFill>
                <a:latin typeface="Times New Roman" panose="02020603050405020304" pitchFamily="18" charset="0"/>
                <a:ea typeface="黑体" panose="02010609060101010101" pitchFamily="49" charset="-122"/>
              </a:defRPr>
            </a:lvl2pPr>
            <a:lvl3pPr marL="1143000" indent="-228600" defTabSz="815975" eaLnBrk="0" hangingPunct="0">
              <a:defRPr sz="1200" b="1">
                <a:solidFill>
                  <a:schemeClr val="tx1"/>
                </a:solidFill>
                <a:latin typeface="Times New Roman" panose="02020603050405020304" pitchFamily="18" charset="0"/>
                <a:ea typeface="黑体" panose="02010609060101010101" pitchFamily="49" charset="-122"/>
              </a:defRPr>
            </a:lvl3pPr>
            <a:lvl4pPr marL="1600200" indent="-228600" defTabSz="815975" eaLnBrk="0" hangingPunct="0">
              <a:defRPr sz="1200" b="1">
                <a:solidFill>
                  <a:schemeClr val="tx1"/>
                </a:solidFill>
                <a:latin typeface="Times New Roman" panose="02020603050405020304" pitchFamily="18" charset="0"/>
                <a:ea typeface="黑体" panose="02010609060101010101" pitchFamily="49" charset="-122"/>
              </a:defRPr>
            </a:lvl4pPr>
            <a:lvl5pPr marL="2057400" indent="-228600" defTabSz="815975" eaLnBrk="0" hangingPunct="0">
              <a:defRPr sz="1200" b="1">
                <a:solidFill>
                  <a:schemeClr val="tx1"/>
                </a:solidFill>
                <a:latin typeface="Times New Roman" panose="02020603050405020304" pitchFamily="18" charset="0"/>
                <a:ea typeface="黑体" panose="02010609060101010101" pitchFamily="49" charset="-122"/>
              </a:defRPr>
            </a:lvl5pPr>
            <a:lvl6pPr marL="25146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6pPr>
            <a:lvl7pPr marL="29718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7pPr>
            <a:lvl8pPr marL="34290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8pPr>
            <a:lvl9pPr marL="3886200" indent="-228600" defTabSz="815975" eaLnBrk="0" fontAlgn="base" hangingPunct="0">
              <a:spcBef>
                <a:spcPct val="0"/>
              </a:spcBef>
              <a:spcAft>
                <a:spcPct val="0"/>
              </a:spcAft>
              <a:defRPr sz="1200" b="1">
                <a:solidFill>
                  <a:schemeClr val="tx1"/>
                </a:solidFill>
                <a:latin typeface="Times New Roman" panose="02020603050405020304" pitchFamily="18" charset="0"/>
                <a:ea typeface="黑体" panose="02010609060101010101" pitchFamily="49" charset="-122"/>
              </a:defRPr>
            </a:lvl9pPr>
          </a:lstStyle>
          <a:p>
            <a:pPr algn="ctr" eaLnBrk="1" hangingPunct="1"/>
            <a:r>
              <a:rPr lang="en-US" altLang="zh-CN" sz="2600">
                <a:solidFill>
                  <a:schemeClr val="bg1"/>
                </a:solidFill>
                <a:latin typeface="Arial Black" panose="020B0A04020102020204" pitchFamily="34" charset="0"/>
                <a:ea typeface="微软雅黑" panose="020B0503020204020204" pitchFamily="34" charset="-122"/>
              </a:rPr>
              <a:t>9-2 </a:t>
            </a:r>
            <a:r>
              <a:rPr lang="zh-CN" altLang="en-US" sz="2600">
                <a:solidFill>
                  <a:schemeClr val="bg1"/>
                </a:solidFill>
                <a:latin typeface="Arial Black" panose="020B0A04020102020204" pitchFamily="34" charset="0"/>
                <a:ea typeface="微软雅黑" panose="020B0503020204020204" pitchFamily="34" charset="-122"/>
              </a:rPr>
              <a:t>活塞式内燃机实际循环的简化</a:t>
            </a:r>
          </a:p>
        </p:txBody>
      </p:sp>
      <p:pic>
        <p:nvPicPr>
          <p:cNvPr id="165893" name="Picture 5" descr="fetch">
            <a:extLst>
              <a:ext uri="{FF2B5EF4-FFF2-40B4-BE49-F238E27FC236}">
                <a16:creationId xmlns:a16="http://schemas.microsoft.com/office/drawing/2014/main" id="{F42CE1E4-CF6F-9DC4-DD59-16BB263BF09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22" t="5701" r="961" b="3514"/>
          <a:stretch>
            <a:fillRect/>
          </a:stretch>
        </p:blipFill>
        <p:spPr bwMode="auto">
          <a:xfrm>
            <a:off x="6376988" y="2709863"/>
            <a:ext cx="2703512" cy="217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5894" name="Picture 6" descr="Working_principle_of_steam_locomotive_model">
            <a:extLst>
              <a:ext uri="{FF2B5EF4-FFF2-40B4-BE49-F238E27FC236}">
                <a16:creationId xmlns:a16="http://schemas.microsoft.com/office/drawing/2014/main" id="{7C73FA9E-B990-F762-B6B6-D109D8A83492}"/>
              </a:ext>
            </a:extLst>
          </p:cNvPr>
          <p:cNvPicPr>
            <a:picLocks noChangeAspect="1" noChangeArrowheads="1"/>
          </p:cNvPicPr>
          <p:nvPr/>
        </p:nvPicPr>
        <p:blipFill>
          <a:blip r:embed="rId3">
            <a:clrChange>
              <a:clrFrom>
                <a:srgbClr val="FBFDFB"/>
              </a:clrFrom>
              <a:clrTo>
                <a:srgbClr val="FBFDFB">
                  <a:alpha val="0"/>
                </a:srgbClr>
              </a:clrTo>
            </a:clrChange>
            <a:extLst>
              <a:ext uri="{28A0092B-C50C-407E-A947-70E740481C1C}">
                <a14:useLocalDpi xmlns:a14="http://schemas.microsoft.com/office/drawing/2010/main" val="0"/>
              </a:ext>
            </a:extLst>
          </a:blip>
          <a:srcRect l="807" t="12230" r="577" b="2953"/>
          <a:stretch>
            <a:fillRect/>
          </a:stretch>
        </p:blipFill>
        <p:spPr bwMode="auto">
          <a:xfrm>
            <a:off x="4919663" y="877888"/>
            <a:ext cx="3563937" cy="179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5891"/>
                                        </p:tgtEl>
                                        <p:attrNameLst>
                                          <p:attrName>style.visibility</p:attrName>
                                        </p:attrNameLst>
                                      </p:cBhvr>
                                      <p:to>
                                        <p:strVal val="visible"/>
                                      </p:to>
                                    </p:set>
                                    <p:animEffect transition="in" filter="fade">
                                      <p:cBhvr>
                                        <p:cTn id="7" dur="500"/>
                                        <p:tgtEl>
                                          <p:spTgt spid="165891"/>
                                        </p:tgtEl>
                                      </p:cBhvr>
                                    </p:animEffect>
                                    <p:anim calcmode="lin" valueType="num">
                                      <p:cBhvr>
                                        <p:cTn id="8" dur="500" fill="hold"/>
                                        <p:tgtEl>
                                          <p:spTgt spid="165891"/>
                                        </p:tgtEl>
                                        <p:attrNameLst>
                                          <p:attrName>ppt_x</p:attrName>
                                        </p:attrNameLst>
                                      </p:cBhvr>
                                      <p:tavLst>
                                        <p:tav tm="0">
                                          <p:val>
                                            <p:strVal val="#ppt_x"/>
                                          </p:val>
                                        </p:tav>
                                        <p:tav tm="100000">
                                          <p:val>
                                            <p:strVal val="#ppt_x"/>
                                          </p:val>
                                        </p:tav>
                                      </p:tavLst>
                                    </p:anim>
                                    <p:anim calcmode="lin" valueType="num">
                                      <p:cBhvr>
                                        <p:cTn id="9" dur="500" fill="hold"/>
                                        <p:tgtEl>
                                          <p:spTgt spid="165891"/>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 presetClass="entr" presetSubtype="8" fill="hold" nodeType="clickEffect">
                                  <p:stCondLst>
                                    <p:cond delay="0"/>
                                  </p:stCondLst>
                                  <p:childTnLst>
                                    <p:set>
                                      <p:cBhvr>
                                        <p:cTn id="13" dur="1" fill="hold">
                                          <p:stCondLst>
                                            <p:cond delay="0"/>
                                          </p:stCondLst>
                                        </p:cTn>
                                        <p:tgtEl>
                                          <p:spTgt spid="165890">
                                            <p:txEl>
                                              <p:pRg st="0" end="0"/>
                                            </p:txEl>
                                          </p:spTgt>
                                        </p:tgtEl>
                                        <p:attrNameLst>
                                          <p:attrName>style.visibility</p:attrName>
                                        </p:attrNameLst>
                                      </p:cBhvr>
                                      <p:to>
                                        <p:strVal val="visible"/>
                                      </p:to>
                                    </p:set>
                                    <p:anim calcmode="lin" valueType="num">
                                      <p:cBhvr additive="base">
                                        <p:cTn id="14" dur="500" fill="hold"/>
                                        <p:tgtEl>
                                          <p:spTgt spid="165890">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16589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7" presetClass="entr" presetSubtype="0" fill="hold" nodeType="clickEffect">
                                  <p:stCondLst>
                                    <p:cond delay="0"/>
                                  </p:stCondLst>
                                  <p:iterate type="lt">
                                    <p:tmPct val="50000"/>
                                  </p:iterate>
                                  <p:childTnLst>
                                    <p:set>
                                      <p:cBhvr>
                                        <p:cTn id="19" dur="1" fill="hold">
                                          <p:stCondLst>
                                            <p:cond delay="0"/>
                                          </p:stCondLst>
                                        </p:cTn>
                                        <p:tgtEl>
                                          <p:spTgt spid="165890">
                                            <p:txEl>
                                              <p:pRg st="1" end="1"/>
                                            </p:txEl>
                                          </p:spTgt>
                                        </p:tgtEl>
                                        <p:attrNameLst>
                                          <p:attrName>style.visibility</p:attrName>
                                        </p:attrNameLst>
                                      </p:cBhvr>
                                      <p:to>
                                        <p:strVal val="visible"/>
                                      </p:to>
                                    </p:set>
                                    <p:anim calcmode="discrete" valueType="clr">
                                      <p:cBhvr override="childStyle">
                                        <p:cTn id="20" dur="80"/>
                                        <p:tgtEl>
                                          <p:spTgt spid="165890">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1" dur="80"/>
                                        <p:tgtEl>
                                          <p:spTgt spid="165890">
                                            <p:txEl>
                                              <p:pRg st="1" end="1"/>
                                            </p:txEl>
                                          </p:spTgt>
                                        </p:tgtEl>
                                        <p:attrNameLst>
                                          <p:attrName>fillcolor</p:attrName>
                                        </p:attrNameLst>
                                      </p:cBhvr>
                                      <p:tavLst>
                                        <p:tav tm="0">
                                          <p:val>
                                            <p:clrVal>
                                              <a:schemeClr val="accent2"/>
                                            </p:clrVal>
                                          </p:val>
                                        </p:tav>
                                        <p:tav tm="50000">
                                          <p:val>
                                            <p:clrVal>
                                              <a:schemeClr val="hlink"/>
                                            </p:clrVal>
                                          </p:val>
                                        </p:tav>
                                      </p:tavLst>
                                    </p:anim>
                                    <p:set>
                                      <p:cBhvr>
                                        <p:cTn id="22" dur="80"/>
                                        <p:tgtEl>
                                          <p:spTgt spid="165890">
                                            <p:txEl>
                                              <p:pRg st="1" end="1"/>
                                            </p:txEl>
                                          </p:spTgt>
                                        </p:tgtEl>
                                        <p:attrNameLst>
                                          <p:attrName>fill.type</p:attrName>
                                        </p:attrNameLst>
                                      </p:cBhvr>
                                      <p:to>
                                        <p:strVal val="solid"/>
                                      </p:to>
                                    </p:set>
                                  </p:childTnLst>
                                </p:cTn>
                              </p:par>
                            </p:childTnLst>
                          </p:cTn>
                        </p:par>
                        <p:par>
                          <p:cTn id="23" fill="hold" nodeType="afterGroup">
                            <p:stCondLst>
                              <p:cond delay="640"/>
                            </p:stCondLst>
                            <p:childTnLst>
                              <p:par>
                                <p:cTn id="24" presetID="27" presetClass="entr" presetSubtype="0" fill="hold" nodeType="afterEffect">
                                  <p:stCondLst>
                                    <p:cond delay="0"/>
                                  </p:stCondLst>
                                  <p:iterate type="lt">
                                    <p:tmPct val="50000"/>
                                  </p:iterate>
                                  <p:childTnLst>
                                    <p:set>
                                      <p:cBhvr>
                                        <p:cTn id="25" dur="1" fill="hold">
                                          <p:stCondLst>
                                            <p:cond delay="0"/>
                                          </p:stCondLst>
                                        </p:cTn>
                                        <p:tgtEl>
                                          <p:spTgt spid="165890">
                                            <p:txEl>
                                              <p:pRg st="2" end="2"/>
                                            </p:txEl>
                                          </p:spTgt>
                                        </p:tgtEl>
                                        <p:attrNameLst>
                                          <p:attrName>style.visibility</p:attrName>
                                        </p:attrNameLst>
                                      </p:cBhvr>
                                      <p:to>
                                        <p:strVal val="visible"/>
                                      </p:to>
                                    </p:set>
                                    <p:anim calcmode="discrete" valueType="clr">
                                      <p:cBhvr override="childStyle">
                                        <p:cTn id="26" dur="80"/>
                                        <p:tgtEl>
                                          <p:spTgt spid="165890">
                                            <p:txEl>
                                              <p:pRg st="2" end="2"/>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7" dur="80"/>
                                        <p:tgtEl>
                                          <p:spTgt spid="165890">
                                            <p:txEl>
                                              <p:pRg st="2" end="2"/>
                                            </p:txEl>
                                          </p:spTgt>
                                        </p:tgtEl>
                                        <p:attrNameLst>
                                          <p:attrName>fillcolor</p:attrName>
                                        </p:attrNameLst>
                                      </p:cBhvr>
                                      <p:tavLst>
                                        <p:tav tm="0">
                                          <p:val>
                                            <p:clrVal>
                                              <a:schemeClr val="accent2"/>
                                            </p:clrVal>
                                          </p:val>
                                        </p:tav>
                                        <p:tav tm="50000">
                                          <p:val>
                                            <p:clrVal>
                                              <a:schemeClr val="hlink"/>
                                            </p:clrVal>
                                          </p:val>
                                        </p:tav>
                                      </p:tavLst>
                                    </p:anim>
                                    <p:set>
                                      <p:cBhvr>
                                        <p:cTn id="28" dur="80"/>
                                        <p:tgtEl>
                                          <p:spTgt spid="165890">
                                            <p:txEl>
                                              <p:pRg st="2" end="2"/>
                                            </p:txEl>
                                          </p:spTgt>
                                        </p:tgtEl>
                                        <p:attrNameLst>
                                          <p:attrName>fill.type</p:attrName>
                                        </p:attrNameLst>
                                      </p:cBhvr>
                                      <p:to>
                                        <p:strVal val="solid"/>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65890">
                                            <p:txEl>
                                              <p:pRg st="3" end="3"/>
                                            </p:txEl>
                                          </p:spTgt>
                                        </p:tgtEl>
                                        <p:attrNameLst>
                                          <p:attrName>style.visibility</p:attrName>
                                        </p:attrNameLst>
                                      </p:cBhvr>
                                      <p:to>
                                        <p:strVal val="visible"/>
                                      </p:to>
                                    </p:set>
                                    <p:animEffect transition="in" filter="wipe(left)">
                                      <p:cBhvr>
                                        <p:cTn id="33" dur="500"/>
                                        <p:tgtEl>
                                          <p:spTgt spid="165890">
                                            <p:txEl>
                                              <p:pRg st="3" end="3"/>
                                            </p:txEl>
                                          </p:spTgt>
                                        </p:tgtEl>
                                      </p:cBhvr>
                                    </p:animEffect>
                                  </p:childTnLst>
                                </p:cTn>
                              </p:par>
                            </p:childTnLst>
                          </p:cTn>
                        </p:par>
                        <p:par>
                          <p:cTn id="34" fill="hold" nodeType="afterGroup">
                            <p:stCondLst>
                              <p:cond delay="500"/>
                            </p:stCondLst>
                            <p:childTnLst>
                              <p:par>
                                <p:cTn id="35" presetID="22" presetClass="entr" presetSubtype="8" fill="hold" nodeType="afterEffect">
                                  <p:stCondLst>
                                    <p:cond delay="0"/>
                                  </p:stCondLst>
                                  <p:childTnLst>
                                    <p:set>
                                      <p:cBhvr>
                                        <p:cTn id="36" dur="1" fill="hold">
                                          <p:stCondLst>
                                            <p:cond delay="0"/>
                                          </p:stCondLst>
                                        </p:cTn>
                                        <p:tgtEl>
                                          <p:spTgt spid="165890">
                                            <p:txEl>
                                              <p:pRg st="4" end="4"/>
                                            </p:txEl>
                                          </p:spTgt>
                                        </p:tgtEl>
                                        <p:attrNameLst>
                                          <p:attrName>style.visibility</p:attrName>
                                        </p:attrNameLst>
                                      </p:cBhvr>
                                      <p:to>
                                        <p:strVal val="visible"/>
                                      </p:to>
                                    </p:set>
                                    <p:animEffect transition="in" filter="wipe(left)">
                                      <p:cBhvr>
                                        <p:cTn id="37" dur="500"/>
                                        <p:tgtEl>
                                          <p:spTgt spid="165890">
                                            <p:txEl>
                                              <p:pRg st="4" end="4"/>
                                            </p:txEl>
                                          </p:spTgt>
                                        </p:tgtEl>
                                      </p:cBhvr>
                                    </p:animEffect>
                                  </p:childTnLst>
                                </p:cTn>
                              </p:par>
                            </p:childTnLst>
                          </p:cTn>
                        </p:par>
                        <p:par>
                          <p:cTn id="38" fill="hold" nodeType="afterGroup">
                            <p:stCondLst>
                              <p:cond delay="1000"/>
                            </p:stCondLst>
                            <p:childTnLst>
                              <p:par>
                                <p:cTn id="39" presetID="2" presetClass="entr" presetSubtype="2" fill="hold" nodeType="afterEffect">
                                  <p:stCondLst>
                                    <p:cond delay="0"/>
                                  </p:stCondLst>
                                  <p:childTnLst>
                                    <p:set>
                                      <p:cBhvr>
                                        <p:cTn id="40" dur="1" fill="hold">
                                          <p:stCondLst>
                                            <p:cond delay="0"/>
                                          </p:stCondLst>
                                        </p:cTn>
                                        <p:tgtEl>
                                          <p:spTgt spid="165894"/>
                                        </p:tgtEl>
                                        <p:attrNameLst>
                                          <p:attrName>style.visibility</p:attrName>
                                        </p:attrNameLst>
                                      </p:cBhvr>
                                      <p:to>
                                        <p:strVal val="visible"/>
                                      </p:to>
                                    </p:set>
                                    <p:anim calcmode="lin" valueType="num">
                                      <p:cBhvr additive="base">
                                        <p:cTn id="41" dur="500" fill="hold"/>
                                        <p:tgtEl>
                                          <p:spTgt spid="165894"/>
                                        </p:tgtEl>
                                        <p:attrNameLst>
                                          <p:attrName>ppt_x</p:attrName>
                                        </p:attrNameLst>
                                      </p:cBhvr>
                                      <p:tavLst>
                                        <p:tav tm="0">
                                          <p:val>
                                            <p:strVal val="1+#ppt_w/2"/>
                                          </p:val>
                                        </p:tav>
                                        <p:tav tm="100000">
                                          <p:val>
                                            <p:strVal val="#ppt_x"/>
                                          </p:val>
                                        </p:tav>
                                      </p:tavLst>
                                    </p:anim>
                                    <p:anim calcmode="lin" valueType="num">
                                      <p:cBhvr additive="base">
                                        <p:cTn id="42" dur="500" fill="hold"/>
                                        <p:tgtEl>
                                          <p:spTgt spid="165894"/>
                                        </p:tgtEl>
                                        <p:attrNameLst>
                                          <p:attrName>ppt_y</p:attrName>
                                        </p:attrNameLst>
                                      </p:cBhvr>
                                      <p:tavLst>
                                        <p:tav tm="0">
                                          <p:val>
                                            <p:strVal val="#ppt_y"/>
                                          </p:val>
                                        </p:tav>
                                        <p:tav tm="100000">
                                          <p:val>
                                            <p:strVal val="#ppt_y"/>
                                          </p:val>
                                        </p:tav>
                                      </p:tavLst>
                                    </p:anim>
                                  </p:childTnLst>
                                </p:cTn>
                              </p:par>
                            </p:childTnLst>
                          </p:cTn>
                        </p:par>
                        <p:par>
                          <p:cTn id="43" fill="hold" nodeType="afterGroup">
                            <p:stCondLst>
                              <p:cond delay="1500"/>
                            </p:stCondLst>
                            <p:childTnLst>
                              <p:par>
                                <p:cTn id="44" presetID="2" presetClass="entr" presetSubtype="2" fill="hold" nodeType="afterEffect">
                                  <p:stCondLst>
                                    <p:cond delay="0"/>
                                  </p:stCondLst>
                                  <p:childTnLst>
                                    <p:set>
                                      <p:cBhvr>
                                        <p:cTn id="45" dur="1" fill="hold">
                                          <p:stCondLst>
                                            <p:cond delay="0"/>
                                          </p:stCondLst>
                                        </p:cTn>
                                        <p:tgtEl>
                                          <p:spTgt spid="165893"/>
                                        </p:tgtEl>
                                        <p:attrNameLst>
                                          <p:attrName>style.visibility</p:attrName>
                                        </p:attrNameLst>
                                      </p:cBhvr>
                                      <p:to>
                                        <p:strVal val="visible"/>
                                      </p:to>
                                    </p:set>
                                    <p:anim calcmode="lin" valueType="num">
                                      <p:cBhvr additive="base">
                                        <p:cTn id="46" dur="500" fill="hold"/>
                                        <p:tgtEl>
                                          <p:spTgt spid="165893"/>
                                        </p:tgtEl>
                                        <p:attrNameLst>
                                          <p:attrName>ppt_x</p:attrName>
                                        </p:attrNameLst>
                                      </p:cBhvr>
                                      <p:tavLst>
                                        <p:tav tm="0">
                                          <p:val>
                                            <p:strVal val="1+#ppt_w/2"/>
                                          </p:val>
                                        </p:tav>
                                        <p:tav tm="100000">
                                          <p:val>
                                            <p:strVal val="#ppt_x"/>
                                          </p:val>
                                        </p:tav>
                                      </p:tavLst>
                                    </p:anim>
                                    <p:anim calcmode="lin" valueType="num">
                                      <p:cBhvr additive="base">
                                        <p:cTn id="47" dur="500" fill="hold"/>
                                        <p:tgtEl>
                                          <p:spTgt spid="1658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p:bldLst>
  </p:timing>
</p:sld>
</file>

<file path=ppt/theme/theme1.xml><?xml version="1.0" encoding="utf-8"?>
<a:theme xmlns:a="http://schemas.openxmlformats.org/drawingml/2006/main" name="tempelate">
  <a:themeElements>
    <a:clrScheme name="核能系介绍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核能系介绍">
      <a:majorFont>
        <a:latin typeface="黑体"/>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57150" cap="flat" cmpd="sng" algn="ctr">
          <a:solidFill>
            <a:srgbClr val="FF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
            <a:srgbClr val="FB0D13"/>
          </a:buClr>
          <a:buSzPct val="145000"/>
          <a:buFont typeface="Wingdings" pitchFamily="2" charset="2"/>
          <a:buNone/>
          <a:tabLst/>
          <a:defRPr kumimoji="0" sz="2400" b="0" i="0" u="none" strike="noStrike" cap="none" normalizeH="0" baseline="0" smtClean="0">
            <a:ln>
              <a:noFill/>
            </a:ln>
            <a:solidFill>
              <a:srgbClr val="FD450B"/>
            </a:solidFill>
            <a:effectLst/>
            <a:latin typeface="方正舒体" pitchFamily="2" charset="-122"/>
            <a:ea typeface="方正舒体" pitchFamily="2" charset="-122"/>
          </a:defRPr>
        </a:defPPr>
      </a:lstStyle>
    </a:spDef>
    <a:lnDef>
      <a:spPr bwMode="auto">
        <a:noFill/>
        <a:ln w="38100" cap="flat" cmpd="sng" algn="ctr">
          <a:solidFill>
            <a:srgbClr val="FF0000"/>
          </a:solidFill>
          <a:prstDash val="solid"/>
          <a:round/>
          <a:headEnd type="none" w="med" len="med"/>
          <a:tailEnd type="arrow"/>
        </a:ln>
        <a:effectLst/>
      </a:spPr>
      <a:bodyPr/>
      <a:lstStyle/>
    </a:lnDef>
  </a:objectDefaults>
  <a:extraClrSchemeLst>
    <a:extraClrScheme>
      <a:clrScheme name="核能系介绍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核能系介绍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核能系介绍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tempelate</Template>
  <TotalTime>1290</TotalTime>
  <Words>547</Words>
  <Application>Microsoft Office PowerPoint</Application>
  <PresentationFormat>自定义</PresentationFormat>
  <Paragraphs>95</Paragraphs>
  <Slides>10</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27" baseType="lpstr">
      <vt:lpstr>Times New Roman</vt:lpstr>
      <vt:lpstr>黑体</vt:lpstr>
      <vt:lpstr>Arial</vt:lpstr>
      <vt:lpstr>Wingdings</vt:lpstr>
      <vt:lpstr>宋体</vt:lpstr>
      <vt:lpstr>方正舒体</vt:lpstr>
      <vt:lpstr>Blackoak Std</vt:lpstr>
      <vt:lpstr>华文中宋</vt:lpstr>
      <vt:lpstr>微软雅黑</vt:lpstr>
      <vt:lpstr>华文琥珀</vt:lpstr>
      <vt:lpstr>华文隶书</vt:lpstr>
      <vt:lpstr>华文行楷</vt:lpstr>
      <vt:lpstr>Arial Black</vt:lpstr>
      <vt:lpstr>Wingdings 2</vt:lpstr>
      <vt:lpstr>Verdana</vt:lpstr>
      <vt:lpstr>tempelate</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西安交通大学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第0章 绪论</dc:title>
  <dc:creator>何茂刚、张颖</dc:creator>
  <cp:lastModifiedBy>崇浩 唐</cp:lastModifiedBy>
  <cp:revision>271</cp:revision>
  <cp:lastPrinted>1601-01-01T00:00:00Z</cp:lastPrinted>
  <dcterms:created xsi:type="dcterms:W3CDTF">2011-05-02T08:11:20Z</dcterms:created>
  <dcterms:modified xsi:type="dcterms:W3CDTF">2025-08-21T09:31:24Z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