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8" r:id="rId4"/>
    <p:sldId id="269" r:id="rId5"/>
    <p:sldId id="297" r:id="rId6"/>
    <p:sldId id="270" r:id="rId7"/>
    <p:sldId id="271" r:id="rId8"/>
    <p:sldId id="272" r:id="rId9"/>
    <p:sldId id="273" r:id="rId10"/>
    <p:sldId id="274" r:id="rId11"/>
  </p:sldIdLst>
  <p:sldSz cx="9144000" cy="514826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7">
          <p15:clr>
            <a:srgbClr val="A4A3A4"/>
          </p15:clr>
        </p15:guide>
        <p15:guide id="2" orient="horz" pos="568">
          <p15:clr>
            <a:srgbClr val="A4A3A4"/>
          </p15:clr>
        </p15:guide>
        <p15:guide id="3" orient="horz" pos="2949">
          <p15:clr>
            <a:srgbClr val="A4A3A4"/>
          </p15:clr>
        </p15:guide>
        <p15:guide id="4" orient="horz" pos="3199">
          <p15:clr>
            <a:srgbClr val="A4A3A4"/>
          </p15:clr>
        </p15:guide>
        <p15:guide id="5" orient="horz" pos="207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461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33"/>
    <a:srgbClr val="DDDDDD"/>
    <a:srgbClr val="FFFF99"/>
    <a:srgbClr val="66CCFF"/>
    <a:srgbClr val="0066FF"/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112" d="100"/>
          <a:sy n="112" d="100"/>
        </p:scale>
        <p:origin x="989" y="86"/>
      </p:cViewPr>
      <p:guideLst>
        <p:guide orient="horz" pos="1287"/>
        <p:guide orient="horz" pos="568"/>
        <p:guide orient="horz" pos="2949"/>
        <p:guide orient="horz" pos="3199"/>
        <p:guide orient="horz" pos="2079"/>
        <p:guide orient="horz" pos="890"/>
        <p:guide orient="horz" pos="1461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F8CE7DAF-863C-7F28-F33B-88E02E0658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94226FD8-8C5F-68DB-DBF0-1358B73C31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16BABE39-89B0-1E2E-69AB-CDE7069D6C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EF554574-CEE9-CC59-9789-BF0EDC99E06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B00427E-4579-47E3-9D32-56065E159F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35BB5F-491C-A08C-19FD-FF4B44BB0F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A76C32A-2208-3796-5B9A-E6BD38B04E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6F7EAF2-01B2-23B5-AE4B-F81BFD303A1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1813"/>
            <a:ext cx="4727575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DA2B786-8B9D-4505-B929-F1D6818609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9DA68C9-8A1F-F2FA-8EEE-47E6CFD241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097E163-0B6C-989A-9C41-A60FBA811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4C9656E-044C-46EA-ADD1-BE3630B077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60748F2-7A72-8CF0-CD30-4AC9A0283F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35DF0F7-8A3F-0002-885C-532F5A4E1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8D3461-40FF-B8ED-5457-6E42424D17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4738"/>
            <a:ext cx="8001000" cy="7381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FD7DD1A-1551-AAD0-97BD-5FB9C7491B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4738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FA9BD4E-E5D0-009A-8939-0C16F4E624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050" y="4425950"/>
            <a:ext cx="3438525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6777587-29A0-8DA6-AE4A-9897A1CB87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86113" y="4537075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1" descr="蓝色">
            <a:extLst>
              <a:ext uri="{FF2B5EF4-FFF2-40B4-BE49-F238E27FC236}">
                <a16:creationId xmlns:a16="http://schemas.microsoft.com/office/drawing/2014/main" id="{E72DFFDC-688E-ABD4-8F2C-4A117BB285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 r="70198"/>
          <a:stretch>
            <a:fillRect/>
          </a:stretch>
        </p:blipFill>
        <p:spPr bwMode="auto">
          <a:xfrm>
            <a:off x="496888" y="3708400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7" name="Text Box 22">
            <a:extLst>
              <a:ext uri="{FF2B5EF4-FFF2-40B4-BE49-F238E27FC236}">
                <a16:creationId xmlns:a16="http://schemas.microsoft.com/office/drawing/2014/main" id="{F7BAD0E7-2ACF-5F82-EC61-21BFD9B5CA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3922713"/>
            <a:ext cx="21018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8" name="Picture 23">
            <a:extLst>
              <a:ext uri="{FF2B5EF4-FFF2-40B4-BE49-F238E27FC236}">
                <a16:creationId xmlns:a16="http://schemas.microsoft.com/office/drawing/2014/main" id="{62C86FF3-A406-EB70-1843-D269F1DE58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6725"/>
            <a:ext cx="441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4">
            <a:extLst>
              <a:ext uri="{FF2B5EF4-FFF2-40B4-BE49-F238E27FC236}">
                <a16:creationId xmlns:a16="http://schemas.microsoft.com/office/drawing/2014/main" id="{A276A03D-F824-B5C8-A2BB-2291CCEB9B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5513" y="3708400"/>
            <a:ext cx="1404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DE90495A-501F-08E4-4064-FF363044411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3288" y="4438650"/>
            <a:ext cx="3284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 LABORATORY OF THERMO-FLUID SCIENCE 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&amp;</a:t>
            </a: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ENGINEERING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4B7EE60F-6C03-0FB4-845E-81309A78E6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2175" y="4224338"/>
            <a:ext cx="3276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8791461-AE3C-20D9-696C-141B6BAEA1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1627188" y="4832350"/>
            <a:ext cx="2133600" cy="1270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fld id="{D6F6133B-F00F-44AC-A7B4-9A88E2B97F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25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3C6DE13-76ED-5286-218C-43AEB56ED5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FBDE8-978F-4B49-9636-A3E5270AD0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25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F7D2BAC-62E9-B5D8-AAF5-51A7CBFD93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11D8F-96CF-4D11-A2F3-65C31F9F55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6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B1D5B8A-E3C7-B896-6D92-2C823E717A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B555D1-9A0D-42D5-AC5B-D6937B9533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88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3975A7E-3D93-76EE-C00C-DFD8A205D5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AF58F-DC07-4FC1-A29F-032D26073C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8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8B55527-74DB-2652-F47A-7413FB546F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663CD9-7E22-4FF4-904A-8EACCF914A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48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498C610-35CB-9C9A-8C7A-3F3EEC9B39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309CA0-0A76-4166-926B-EE47D3A4DD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72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C623EB2-DE77-0817-7D33-0444AD957C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52CFCE-9DD1-49BD-B026-0B158611E4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07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9CEB7DC-1BB6-6C0B-01CF-40E7BF72E8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F3432-6FAA-4485-B98F-0CD5DCD5BF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1643A8C-056A-EE6A-FA32-AD281B5CDF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EFB49-5049-4D11-842B-E6A31811D9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3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199FB5D-326F-C221-3DBA-C061803B2C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C273F-A0D0-4760-83D1-1CCAC511A4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93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0D9F7CE-B3AE-E718-DA8F-3B76E9EA41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58A6-DC15-49A0-BAB0-A7D391956C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21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09334032-DD80-AC59-C36E-820B4025C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916488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热流科学与工程教育部重点实验室</a:t>
            </a:r>
            <a:r>
              <a:rPr kumimoji="1" lang="zh-CN" altLang="en-US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kumimoji="1" lang="en-US" altLang="zh-CN" sz="1000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Laboratory of Thermo-Fluid Science and Engineering of MOE</a:t>
            </a:r>
            <a:r>
              <a:rPr kumimoji="1" lang="en-US" altLang="zh-CN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7A5E214-56FA-22E0-7132-DD1D492E7E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60363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37A8B1BF-88B0-2A49-1243-162443AD83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360363"/>
            <a:ext cx="8569325" cy="4572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D5F610A-BA6D-C6AF-59EF-69108C51C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5213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B1EBDF6-E577-1964-05C5-78A772FCD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393700"/>
            <a:ext cx="7800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1E69F8C3-D6A1-4BD8-6E60-8AF257EF95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8400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D70AC2D5-8D1F-4345-A73E-69BD1D7098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47" name="Line 27">
            <a:extLst>
              <a:ext uri="{FF2B5EF4-FFF2-40B4-BE49-F238E27FC236}">
                <a16:creationId xmlns:a16="http://schemas.microsoft.com/office/drawing/2014/main" id="{DD6E160B-CCEB-AA36-D63F-39A54DE6CD0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95300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53" name="WordArt 33">
            <a:extLst>
              <a:ext uri="{FF2B5EF4-FFF2-40B4-BE49-F238E27FC236}">
                <a16:creationId xmlns:a16="http://schemas.microsoft.com/office/drawing/2014/main" id="{5F788A39-7221-8850-D9AC-80261622E21C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7608888" y="19050"/>
            <a:ext cx="1422400" cy="182563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3120"/>
              </a:avLst>
            </a:prstTxWarp>
          </a:bodyPr>
          <a:lstStyle/>
          <a:p>
            <a:pPr algn="ctr"/>
            <a:r>
              <a:rPr lang="zh-CN" altLang="en-US" sz="3600" kern="10" spc="720" normalizeH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006FDE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工程热力学</a:t>
            </a:r>
          </a:p>
        </p:txBody>
      </p:sp>
      <p:sp>
        <p:nvSpPr>
          <p:cNvPr id="5154" name="Rectangle 34">
            <a:extLst>
              <a:ext uri="{FF2B5EF4-FFF2-40B4-BE49-F238E27FC236}">
                <a16:creationId xmlns:a16="http://schemas.microsoft.com/office/drawing/2014/main" id="{D0563725-2312-97B9-DD9F-4772A4466F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97763" y="190500"/>
            <a:ext cx="16462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8100" dir="162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Engineering Thermodynamics</a:t>
            </a:r>
            <a:endParaRPr kumimoji="1" lang="zh-CN" altLang="en-US" sz="800" i="1">
              <a:solidFill>
                <a:srgbClr val="77B7E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157" name="Oval 37">
            <a:extLst>
              <a:ext uri="{FF2B5EF4-FFF2-40B4-BE49-F238E27FC236}">
                <a16:creationId xmlns:a16="http://schemas.microsoft.com/office/drawing/2014/main" id="{317FA73D-6FB2-BF27-58EB-C6F16E2942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56" name="Picture 25" descr="红色">
            <a:extLst>
              <a:ext uri="{FF2B5EF4-FFF2-40B4-BE49-F238E27FC236}">
                <a16:creationId xmlns:a16="http://schemas.microsoft.com/office/drawing/2014/main" id="{B5328737-9F1E-591E-C4F9-CF578A9CCE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8900"/>
            <a:ext cx="1069975" cy="306388"/>
          </a:xfrm>
          <a:prstGeom prst="rect">
            <a:avLst/>
          </a:prstGeom>
          <a:noFill/>
          <a:ln>
            <a:noFill/>
          </a:ln>
          <a:effectLst>
            <a:prstShdw prst="shdw17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ransition>
    <p:pull dir="r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30.wmf"/><Relationship Id="rId3" Type="http://schemas.openxmlformats.org/officeDocument/2006/relationships/image" Target="../media/image25.e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9.wmf"/><Relationship Id="rId5" Type="http://schemas.openxmlformats.org/officeDocument/2006/relationships/image" Target="../media/image26.e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8.e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jpeg"/><Relationship Id="rId4" Type="http://schemas.openxmlformats.org/officeDocument/2006/relationships/image" Target="../media/image16.emf"/><Relationship Id="rId9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9">
            <a:extLst>
              <a:ext uri="{FF2B5EF4-FFF2-40B4-BE49-F238E27FC236}">
                <a16:creationId xmlns:a16="http://schemas.microsoft.com/office/drawing/2014/main" id="{BF984645-C38B-CFEC-EE58-9EF8E2455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362200"/>
            <a:ext cx="7481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3" tIns="45727" rIns="91453" bIns="45727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工程热力学</a:t>
            </a:r>
            <a:r>
              <a:rPr kumimoji="1" lang="zh-CN" altLang="en-US" sz="4000">
                <a:solidFill>
                  <a:srgbClr val="FF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000">
                <a:solidFill>
                  <a:srgbClr val="FFCC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3000">
                <a:solidFill>
                  <a:srgbClr val="FFCC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 气体动力循环</a:t>
            </a:r>
            <a:endParaRPr lang="en-US" altLang="zh-CN" sz="3000">
              <a:solidFill>
                <a:srgbClr val="FFCC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Text Box 24">
            <a:extLst>
              <a:ext uri="{FF2B5EF4-FFF2-40B4-BE49-F238E27FC236}">
                <a16:creationId xmlns:a16="http://schemas.microsoft.com/office/drawing/2014/main" id="{C1021E0F-9D24-9FF6-7D4D-8D17B13EB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67063"/>
            <a:ext cx="9144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能动学院</a:t>
            </a:r>
            <a:r>
              <a:rPr lang="zh-CN" altLang="en-US" sz="3000" b="0">
                <a:solidFill>
                  <a:srgbClr val="33669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    </a:t>
            </a:r>
            <a:r>
              <a:rPr lang="zh-CN" altLang="en-US" sz="3000">
                <a:solidFill>
                  <a:srgbClr val="3366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张颖</a:t>
            </a:r>
            <a:r>
              <a:rPr lang="en-US" altLang="zh-CN" sz="3000">
                <a:latin typeface="华文隶书" panose="02010800040101010101" pitchFamily="2" charset="-122"/>
                <a:ea typeface="华文隶书" panose="02010800040101010101" pitchFamily="2" charset="-122"/>
              </a:rPr>
              <a:t>  </a:t>
            </a:r>
            <a:r>
              <a:rPr lang="zh-CN" altLang="en-US" sz="1600">
                <a:latin typeface="黑体" panose="02010609060101010101" pitchFamily="49" charset="-122"/>
              </a:rPr>
              <a:t>博士</a:t>
            </a:r>
            <a:r>
              <a:rPr lang="en-US" altLang="zh-CN" sz="1600">
                <a:latin typeface="黑体" panose="02010609060101010101" pitchFamily="49" charset="-122"/>
              </a:rPr>
              <a:t>/</a:t>
            </a:r>
            <a:r>
              <a:rPr lang="zh-CN" altLang="en-US" sz="1600">
                <a:latin typeface="黑体" panose="02010609060101010101" pitchFamily="49" charset="-122"/>
              </a:rPr>
              <a:t>讲师</a:t>
            </a:r>
          </a:p>
        </p:txBody>
      </p:sp>
      <p:sp>
        <p:nvSpPr>
          <p:cNvPr id="31770" name="AutoShape 26">
            <a:extLst>
              <a:ext uri="{FF2B5EF4-FFF2-40B4-BE49-F238E27FC236}">
                <a16:creationId xmlns:a16="http://schemas.microsoft.com/office/drawing/2014/main" id="{D0178A32-7851-8B2D-1D18-32499DFB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8" y="4037013"/>
            <a:ext cx="3436937" cy="866775"/>
          </a:xfrm>
          <a:prstGeom prst="wedgeRectCallout">
            <a:avLst>
              <a:gd name="adj1" fmla="val 19560"/>
              <a:gd name="adj2" fmla="val -68130"/>
            </a:avLst>
          </a:prstGeom>
          <a:gradFill rotWithShape="1">
            <a:gsLst>
              <a:gs pos="0">
                <a:srgbClr val="CCFFFF">
                  <a:gamma/>
                  <a:tint val="0"/>
                  <a:invGamma/>
                </a:srgbClr>
              </a:gs>
              <a:gs pos="100000">
                <a:srgbClr val="CCFFFF"/>
              </a:gs>
            </a:gsLst>
            <a:lin ang="5400000" scaled="1"/>
          </a:gradFill>
          <a:ln w="57150" cmpd="thickThin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4" dir="t"/>
          </a:scene3d>
          <a:sp3d extrusionH="430200" prstMaterial="legacyMetal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71" name="Rectangle 9">
            <a:extLst>
              <a:ext uri="{FF2B5EF4-FFF2-40B4-BE49-F238E27FC236}">
                <a16:creationId xmlns:a16="http://schemas.microsoft.com/office/drawing/2014/main" id="{061D5164-5DF4-6606-EEA5-2AE41C71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014788"/>
            <a:ext cx="3405187" cy="858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9900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办公地点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1"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能动学院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kumimoji="1"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东三楼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 - </a:t>
            </a:r>
            <a:r>
              <a:rPr kumimoji="1"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甲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223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                                                                                                                                              </a:t>
            </a:r>
          </a:p>
          <a:p>
            <a:pPr>
              <a:lnSpc>
                <a:spcPct val="120000"/>
              </a:lnSpc>
              <a:buClr>
                <a:srgbClr val="FF99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    Email: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</a:t>
            </a:r>
            <a:r>
              <a:rPr kumimoji="1" lang="en-US" altLang="zh-CN" sz="1400" i="1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zhangying@mail.xjtu.edu.cn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                                                                                                                                        </a:t>
            </a:r>
          </a:p>
          <a:p>
            <a:pPr>
              <a:lnSpc>
                <a:spcPct val="120000"/>
              </a:lnSpc>
              <a:buClr>
                <a:srgbClr val="FF99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        Tel: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029-82663863</a:t>
            </a: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435CCF2-9D33-6007-E937-B328F75CD0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BE08B84-80BD-421C-841D-2405BBF32B4C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5130" name="Rectangle 2">
            <a:extLst>
              <a:ext uri="{FF2B5EF4-FFF2-40B4-BE49-F238E27FC236}">
                <a16:creationId xmlns:a16="http://schemas.microsoft.com/office/drawing/2014/main" id="{D0474BFA-1D73-4D85-6496-088FA0E20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9-3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活塞式内燃机理想循环</a:t>
            </a:r>
          </a:p>
        </p:txBody>
      </p:sp>
      <p:sp>
        <p:nvSpPr>
          <p:cNvPr id="5131" name="Text Box 3">
            <a:extLst>
              <a:ext uri="{FF2B5EF4-FFF2-40B4-BE49-F238E27FC236}">
                <a16:creationId xmlns:a16="http://schemas.microsoft.com/office/drawing/2014/main" id="{6AF80F9E-1E97-BFEB-6948-FDD2D834E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376363"/>
            <a:ext cx="24701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(1) </a:t>
            </a:r>
            <a:r>
              <a:rPr kumimoji="1" lang="en-US" altLang="zh-CN" sz="2000" i="1">
                <a:solidFill>
                  <a:srgbClr val="0000FF"/>
                </a:solidFill>
              </a:rPr>
              <a:t>p</a:t>
            </a:r>
            <a:r>
              <a:rPr kumimoji="1" lang="en-US" altLang="zh-CN" sz="2000">
                <a:solidFill>
                  <a:srgbClr val="0000FF"/>
                </a:solidFill>
              </a:rPr>
              <a:t> - </a:t>
            </a:r>
            <a:r>
              <a:rPr kumimoji="1" lang="en-US" altLang="zh-CN" sz="2000" i="1">
                <a:solidFill>
                  <a:srgbClr val="0000FF"/>
                </a:solidFill>
              </a:rPr>
              <a:t>v</a:t>
            </a:r>
            <a:r>
              <a:rPr kumimoji="1" lang="en-US" altLang="zh-CN" sz="2000">
                <a:solidFill>
                  <a:srgbClr val="0000FF"/>
                </a:solidFill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</a:rPr>
              <a:t>图、</a:t>
            </a:r>
            <a:r>
              <a:rPr kumimoji="1" lang="en-US" altLang="zh-CN" sz="2000" i="1">
                <a:solidFill>
                  <a:srgbClr val="0000FF"/>
                </a:solidFill>
              </a:rPr>
              <a:t>T</a:t>
            </a:r>
            <a:r>
              <a:rPr kumimoji="1" lang="en-US" altLang="zh-CN" sz="2000">
                <a:solidFill>
                  <a:srgbClr val="0000FF"/>
                </a:solidFill>
              </a:rPr>
              <a:t> - </a:t>
            </a:r>
            <a:r>
              <a:rPr kumimoji="1" lang="en-US" altLang="zh-CN" sz="2000" i="1">
                <a:solidFill>
                  <a:srgbClr val="0000FF"/>
                </a:solidFill>
              </a:rPr>
              <a:t>s</a:t>
            </a:r>
            <a:r>
              <a:rPr kumimoji="1" lang="en-US" altLang="zh-CN" sz="2000">
                <a:solidFill>
                  <a:srgbClr val="0000FF"/>
                </a:solidFill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</a:rPr>
              <a:t>图</a:t>
            </a:r>
          </a:p>
        </p:txBody>
      </p:sp>
      <p:graphicFrame>
        <p:nvGraphicFramePr>
          <p:cNvPr id="174084" name="Object 4">
            <a:extLst>
              <a:ext uri="{FF2B5EF4-FFF2-40B4-BE49-F238E27FC236}">
                <a16:creationId xmlns:a16="http://schemas.microsoft.com/office/drawing/2014/main" id="{466E4FE7-CF91-0278-66BC-1B7FD0183C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7988" y="1725613"/>
          <a:ext cx="2703512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42100" imgH="2727025" progId="Visio.Drawing.11">
                  <p:embed/>
                </p:oleObj>
              </mc:Choice>
              <mc:Fallback>
                <p:oleObj name="Visio" r:id="rId2" imgW="3842100" imgH="272702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1725613"/>
                        <a:ext cx="2703512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5">
            <a:extLst>
              <a:ext uri="{FF2B5EF4-FFF2-40B4-BE49-F238E27FC236}">
                <a16:creationId xmlns:a16="http://schemas.microsoft.com/office/drawing/2014/main" id="{CADEEBDD-9488-F156-5576-2D6DD1820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0613" y="1706563"/>
          <a:ext cx="2722562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842100" imgH="2742391" progId="Visio.Drawing.11">
                  <p:embed/>
                </p:oleObj>
              </mc:Choice>
              <mc:Fallback>
                <p:oleObj name="Visio" r:id="rId4" imgW="3842100" imgH="274239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1706563"/>
                        <a:ext cx="2722562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6" name="Rectangle 6">
            <a:extLst>
              <a:ext uri="{FF2B5EF4-FFF2-40B4-BE49-F238E27FC236}">
                <a16:creationId xmlns:a16="http://schemas.microsoft.com/office/drawing/2014/main" id="{CB818155-B4B5-3935-D8F7-E66BB6C3F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3559175"/>
            <a:ext cx="149701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(2) </a:t>
            </a:r>
            <a:r>
              <a:rPr kumimoji="1" lang="zh-CN" altLang="en-US" sz="2000">
                <a:solidFill>
                  <a:srgbClr val="0000FF"/>
                </a:solidFill>
              </a:rPr>
              <a:t>热效率</a:t>
            </a:r>
          </a:p>
        </p:txBody>
      </p:sp>
      <p:graphicFrame>
        <p:nvGraphicFramePr>
          <p:cNvPr id="174087" name="Object 7">
            <a:extLst>
              <a:ext uri="{FF2B5EF4-FFF2-40B4-BE49-F238E27FC236}">
                <a16:creationId xmlns:a16="http://schemas.microsoft.com/office/drawing/2014/main" id="{CF7ACDC9-1617-E206-F45A-8E6384044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588" y="4052888"/>
          <a:ext cx="9715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240" imgH="419040" progId="Equation.DSMT4">
                  <p:embed/>
                </p:oleObj>
              </mc:Choice>
              <mc:Fallback>
                <p:oleObj name="Equation" r:id="rId6" imgW="66024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4052888"/>
                        <a:ext cx="97155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8">
            <a:extLst>
              <a:ext uri="{FF2B5EF4-FFF2-40B4-BE49-F238E27FC236}">
                <a16:creationId xmlns:a16="http://schemas.microsoft.com/office/drawing/2014/main" id="{055470B3-EC31-2540-8D6B-49C01A1A7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873125"/>
            <a:ext cx="69230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FF0000"/>
                </a:solidFill>
              </a:rPr>
              <a:t>1. </a:t>
            </a:r>
            <a:r>
              <a:rPr kumimoji="1" lang="zh-CN" altLang="en-US" sz="2200">
                <a:solidFill>
                  <a:srgbClr val="FF0000"/>
                </a:solidFill>
              </a:rPr>
              <a:t>混合加热理想循环 </a:t>
            </a:r>
            <a:r>
              <a:rPr kumimoji="1" lang="en-US" altLang="zh-CN" sz="2000"/>
              <a:t>(</a:t>
            </a:r>
            <a:r>
              <a:rPr kumimoji="1" lang="zh-CN" altLang="en-US" sz="2000"/>
              <a:t>萨巴德 </a:t>
            </a:r>
            <a:r>
              <a:rPr kumimoji="1" lang="en-US" altLang="zh-CN" sz="2000"/>
              <a:t>Sabathe </a:t>
            </a:r>
            <a:r>
              <a:rPr kumimoji="1" lang="zh-CN" altLang="en-US" sz="2000"/>
              <a:t>循环</a:t>
            </a:r>
            <a:r>
              <a:rPr kumimoji="1" lang="en-US" altLang="zh-CN" sz="2000"/>
              <a:t>)</a:t>
            </a:r>
            <a:endParaRPr kumimoji="1" lang="zh-CN" altLang="en-US" sz="2000"/>
          </a:p>
        </p:txBody>
      </p:sp>
      <p:graphicFrame>
        <p:nvGraphicFramePr>
          <p:cNvPr id="174089" name="Object 9">
            <a:extLst>
              <a:ext uri="{FF2B5EF4-FFF2-40B4-BE49-F238E27FC236}">
                <a16:creationId xmlns:a16="http://schemas.microsoft.com/office/drawing/2014/main" id="{D4F53E6C-DAC8-821B-05D7-03ADBF384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9775" y="4038600"/>
          <a:ext cx="6350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444240" progId="Equation.DSMT4">
                  <p:embed/>
                </p:oleObj>
              </mc:Choice>
              <mc:Fallback>
                <p:oleObj name="Equation" r:id="rId8" imgW="43164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4038600"/>
                        <a:ext cx="6350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0" name="Object 10">
            <a:extLst>
              <a:ext uri="{FF2B5EF4-FFF2-40B4-BE49-F238E27FC236}">
                <a16:creationId xmlns:a16="http://schemas.microsoft.com/office/drawing/2014/main" id="{F481DC30-CDE8-5E6B-5038-D9C89FA5E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3175" y="4014788"/>
          <a:ext cx="25431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26920" imgH="482400" progId="Equation.DSMT4">
                  <p:embed/>
                </p:oleObj>
              </mc:Choice>
              <mc:Fallback>
                <p:oleObj name="Equation" r:id="rId10" imgW="172692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4014788"/>
                        <a:ext cx="2543175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1" name="Object 11">
            <a:extLst>
              <a:ext uri="{FF2B5EF4-FFF2-40B4-BE49-F238E27FC236}">
                <a16:creationId xmlns:a16="http://schemas.microsoft.com/office/drawing/2014/main" id="{65462C02-C9E8-A4D6-38DE-1E79148B79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9063" y="4038600"/>
          <a:ext cx="7842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160" imgH="444240" progId="Equation.DSMT4">
                  <p:embed/>
                </p:oleObj>
              </mc:Choice>
              <mc:Fallback>
                <p:oleObj name="Equation" r:id="rId12" imgW="53316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4038600"/>
                        <a:ext cx="7842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2" name="Object 12">
            <a:extLst>
              <a:ext uri="{FF2B5EF4-FFF2-40B4-BE49-F238E27FC236}">
                <a16:creationId xmlns:a16="http://schemas.microsoft.com/office/drawing/2014/main" id="{37E00FFB-B033-51B2-0869-C12646E51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5513" y="4014788"/>
          <a:ext cx="28400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30320" imgH="482400" progId="Equation.DSMT4">
                  <p:embed/>
                </p:oleObj>
              </mc:Choice>
              <mc:Fallback>
                <p:oleObj name="Equation" r:id="rId14" imgW="1930320" imgH="48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4014788"/>
                        <a:ext cx="2840037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C22732DE-D68B-F07E-FA59-55434DC161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FF35FA0-740E-4C57-BFD0-468E050BB3F1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7DD4092B-8DCE-481D-C734-E3061953A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543050"/>
            <a:ext cx="35909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indent="203200" defTabSz="815975" eaLnBrk="0" hangingPunct="0"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30000"/>
              </a:spcAft>
            </a:pPr>
            <a:r>
              <a:rPr kumimoji="1" lang="en-US" altLang="zh-CN" sz="2200">
                <a:solidFill>
                  <a:srgbClr val="FF0000"/>
                </a:solidFill>
              </a:rPr>
              <a:t>(2) </a:t>
            </a:r>
            <a:r>
              <a:rPr kumimoji="1" lang="zh-CN" altLang="en-US" sz="2200">
                <a:solidFill>
                  <a:srgbClr val="FF0000"/>
                </a:solidFill>
              </a:rPr>
              <a:t>燃料</a:t>
            </a:r>
            <a:r>
              <a:rPr kumimoji="1" lang="en-US" altLang="zh-CN" sz="2200">
                <a:solidFill>
                  <a:srgbClr val="FF0000"/>
                </a:solidFill>
              </a:rPr>
              <a:t>(Fuel)</a:t>
            </a:r>
            <a:endParaRPr kumimoji="1" lang="zh-CN" altLang="en-US" sz="160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ct val="30000"/>
              </a:spcAft>
            </a:pPr>
            <a:r>
              <a:rPr kumimoji="1" lang="zh-CN" altLang="en-US" sz="1600">
                <a:solidFill>
                  <a:srgbClr val="FF0000"/>
                </a:solidFill>
              </a:rPr>
              <a:t>   </a:t>
            </a:r>
            <a:r>
              <a:rPr kumimoji="1" lang="zh-CN" altLang="en-US" sz="2000"/>
              <a:t>内燃机中携带化学能的物质</a:t>
            </a:r>
            <a:endParaRPr kumimoji="1" lang="zh-CN" altLang="en-US" sz="160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1600"/>
              <a:t>             </a:t>
            </a:r>
            <a:r>
              <a:rPr kumimoji="1" lang="zh-CN" altLang="en-US" sz="1600">
                <a:solidFill>
                  <a:srgbClr val="0000CC"/>
                </a:solidFill>
              </a:rPr>
              <a:t>如：汽油、柴油、煤油</a:t>
            </a:r>
            <a:endParaRPr kumimoji="1" lang="en-US" altLang="zh-CN" sz="1600">
              <a:solidFill>
                <a:srgbClr val="0000CC"/>
              </a:solidFill>
            </a:endParaRP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00C3D646-90F1-0AE7-AB2B-A82DCEDFF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017838"/>
            <a:ext cx="49561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FF0000"/>
                </a:solidFill>
              </a:rPr>
              <a:t>汽油机 </a:t>
            </a:r>
            <a:r>
              <a:rPr kumimoji="1" lang="en-US" altLang="zh-CN" sz="1600">
                <a:solidFill>
                  <a:srgbClr val="0000CC"/>
                </a:solidFill>
              </a:rPr>
              <a:t>(Petrol(Gasline) Engine)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1600">
                <a:solidFill>
                  <a:srgbClr val="0000CC"/>
                </a:solidFill>
              </a:rPr>
              <a:t>                      </a:t>
            </a:r>
            <a:r>
              <a:rPr kumimoji="1" lang="zh-CN" altLang="en-US" sz="1600">
                <a:solidFill>
                  <a:srgbClr val="0000CC"/>
                </a:solidFill>
              </a:rPr>
              <a:t>小型汽车，摩托车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FF0000"/>
                </a:solidFill>
              </a:rPr>
              <a:t>柴油机 </a:t>
            </a:r>
            <a:r>
              <a:rPr kumimoji="1" lang="en-US" altLang="zh-CN" sz="1600">
                <a:solidFill>
                  <a:srgbClr val="0000CC"/>
                </a:solidFill>
              </a:rPr>
              <a:t>(Diesel Engine)  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1600">
                <a:solidFill>
                  <a:srgbClr val="0000CC"/>
                </a:solidFill>
              </a:rPr>
              <a:t>                      中、大型汽车，火车，轮船，移动电站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FF0000"/>
                </a:solidFill>
              </a:rPr>
              <a:t>煤油机 </a:t>
            </a:r>
            <a:r>
              <a:rPr kumimoji="1" lang="en-US" altLang="zh-CN" sz="1600">
                <a:solidFill>
                  <a:srgbClr val="0000CC"/>
                </a:solidFill>
              </a:rPr>
              <a:t>(Kerosene Oil Engine)     </a:t>
            </a:r>
            <a:r>
              <a:rPr kumimoji="1" lang="zh-CN" altLang="en-US" sz="1600">
                <a:solidFill>
                  <a:srgbClr val="0000CC"/>
                </a:solidFill>
              </a:rPr>
              <a:t>航空</a:t>
            </a:r>
            <a:endParaRPr kumimoji="1" lang="en-US" altLang="zh-CN" sz="1600">
              <a:solidFill>
                <a:srgbClr val="0000CC"/>
              </a:solidFill>
            </a:endParaRP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669BB873-7982-0D51-9723-75B4DCA92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9250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9-2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活塞式内燃机实际循环的简化</a:t>
            </a:r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01253C4C-1CB9-43C6-C0F3-4E2D164A9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5688"/>
            <a:ext cx="20732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FF0000"/>
                </a:solidFill>
              </a:rPr>
              <a:t>1. </a:t>
            </a:r>
            <a:r>
              <a:rPr kumimoji="1" lang="zh-CN" altLang="en-US" sz="2600">
                <a:solidFill>
                  <a:srgbClr val="FF0000"/>
                </a:solidFill>
              </a:rPr>
              <a:t>一些术语</a:t>
            </a:r>
          </a:p>
        </p:txBody>
      </p:sp>
      <p:pic>
        <p:nvPicPr>
          <p:cNvPr id="166918" name="Picture 6" descr="j08 100x150单缸汽油机构造图">
            <a:extLst>
              <a:ext uri="{FF2B5EF4-FFF2-40B4-BE49-F238E27FC236}">
                <a16:creationId xmlns:a16="http://schemas.microsoft.com/office/drawing/2014/main" id="{70B4491A-673E-900A-E64F-2113AD6FC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928688"/>
            <a:ext cx="4495800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66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66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66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20"/>
                            </p:stCondLst>
                            <p:childTnLst>
                              <p:par>
                                <p:cTn id="1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66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66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66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96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46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E8ADF2ED-3676-7A1E-2722-1D79D06FDD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C1A70D0-1771-4FA9-9D33-EF650354B6A0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E80C1054-1A8D-80AC-34EE-189FD6082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1546225"/>
            <a:ext cx="34893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200">
                <a:solidFill>
                  <a:srgbClr val="FF0000"/>
                </a:solidFill>
              </a:rPr>
              <a:t>(3) </a:t>
            </a:r>
            <a:r>
              <a:rPr kumimoji="1" lang="zh-CN" altLang="en-US" sz="2200">
                <a:solidFill>
                  <a:srgbClr val="FF0000"/>
                </a:solidFill>
              </a:rPr>
              <a:t>行程</a:t>
            </a:r>
            <a:r>
              <a:rPr kumimoji="1" lang="en-US" altLang="zh-CN" sz="2200">
                <a:solidFill>
                  <a:srgbClr val="FF0000"/>
                </a:solidFill>
              </a:rPr>
              <a:t>(Stroke)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200">
                <a:solidFill>
                  <a:srgbClr val="FF0000"/>
                </a:solidFill>
              </a:rPr>
              <a:t>      </a:t>
            </a:r>
            <a:r>
              <a:rPr kumimoji="1" lang="zh-CN" altLang="en-US" sz="1600">
                <a:solidFill>
                  <a:srgbClr val="003366"/>
                </a:solidFill>
              </a:rPr>
              <a:t>活塞在气缸中从一个极端位置移动到另一个极端位置的距离。</a:t>
            </a:r>
            <a:r>
              <a:rPr kumimoji="1" lang="en-US" altLang="zh-CN" sz="1600"/>
              <a:t>              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82EE501-1B35-1DDC-95FD-184986DF6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9250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9-2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活塞式内燃机实际循环的简化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F1DEAB78-729D-5C25-2158-F4B3E08B0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5688"/>
            <a:ext cx="20732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FF0000"/>
                </a:solidFill>
              </a:rPr>
              <a:t>1. </a:t>
            </a:r>
            <a:r>
              <a:rPr kumimoji="1" lang="zh-CN" altLang="en-US" sz="2600">
                <a:solidFill>
                  <a:srgbClr val="FF0000"/>
                </a:solidFill>
              </a:rPr>
              <a:t>一些术语</a:t>
            </a:r>
          </a:p>
        </p:txBody>
      </p:sp>
      <p:sp>
        <p:nvSpPr>
          <p:cNvPr id="167941" name="Rectangle 5">
            <a:extLst>
              <a:ext uri="{FF2B5EF4-FFF2-40B4-BE49-F238E27FC236}">
                <a16:creationId xmlns:a16="http://schemas.microsoft.com/office/drawing/2014/main" id="{E94E0954-F3FC-2BD2-D948-AF95E99A6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2967038"/>
            <a:ext cx="36893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000">
                <a:solidFill>
                  <a:srgbClr val="FF0000"/>
                </a:solidFill>
              </a:rPr>
              <a:t>四冲程内燃机    </a:t>
            </a:r>
          </a:p>
          <a:p>
            <a:pPr eaLnBrk="1" hangingPunct="1">
              <a:lnSpc>
                <a:spcPct val="130000"/>
              </a:lnSpc>
              <a:spcAft>
                <a:spcPct val="5000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      </a:t>
            </a:r>
            <a:r>
              <a:rPr kumimoji="1" lang="zh-CN" altLang="en-US" sz="1600">
                <a:solidFill>
                  <a:srgbClr val="0000CC"/>
                </a:solidFill>
              </a:rPr>
              <a:t>进气、压缩、膨胀、排气</a:t>
            </a:r>
            <a:endParaRPr kumimoji="1" lang="en-US" altLang="zh-CN" sz="1600"/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000">
                <a:solidFill>
                  <a:srgbClr val="FF0000"/>
                </a:solidFill>
              </a:rPr>
              <a:t>二冲程内燃机    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000">
                <a:solidFill>
                  <a:srgbClr val="FF0000"/>
                </a:solidFill>
              </a:rPr>
              <a:t>      </a:t>
            </a:r>
            <a:r>
              <a:rPr kumimoji="1" lang="zh-CN" altLang="en-US" sz="1600">
                <a:solidFill>
                  <a:srgbClr val="0000CC"/>
                </a:solidFill>
              </a:rPr>
              <a:t>进气和压缩、膨胀和排气</a:t>
            </a:r>
            <a:r>
              <a:rPr kumimoji="1" lang="zh-CN" altLang="en-US" sz="1600"/>
              <a:t>         </a:t>
            </a:r>
          </a:p>
        </p:txBody>
      </p:sp>
      <p:pic>
        <p:nvPicPr>
          <p:cNvPr id="167942" name="Picture 6" descr="11539071">
            <a:extLst>
              <a:ext uri="{FF2B5EF4-FFF2-40B4-BE49-F238E27FC236}">
                <a16:creationId xmlns:a16="http://schemas.microsoft.com/office/drawing/2014/main" id="{2FEB2C2E-A360-9272-FD4A-A91F80EB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5733" b="28000"/>
          <a:stretch>
            <a:fillRect/>
          </a:stretch>
        </p:blipFill>
        <p:spPr bwMode="auto">
          <a:xfrm>
            <a:off x="627063" y="2755900"/>
            <a:ext cx="385921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3" name="Picture 7" descr="bk_ae3d8e79abec23df2bbe1d2fc2850922_nRERCQ">
            <a:extLst>
              <a:ext uri="{FF2B5EF4-FFF2-40B4-BE49-F238E27FC236}">
                <a16:creationId xmlns:a16="http://schemas.microsoft.com/office/drawing/2014/main" id="{9642D3C0-6B63-90C0-4D62-FA7FABF4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r="4614" b="24226"/>
          <a:stretch>
            <a:fillRect/>
          </a:stretch>
        </p:blipFill>
        <p:spPr bwMode="auto">
          <a:xfrm>
            <a:off x="4805363" y="877888"/>
            <a:ext cx="377507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0B2FDBC-95D1-4CAD-D117-D811ABE7AC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27CFB99-CEA5-4825-819A-E7998FFDBAFD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AEE85FD9-5F0F-3210-1C5A-B1901F75A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431925"/>
            <a:ext cx="3946525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indent="203200" defTabSz="815975" eaLnBrk="0" hangingPunct="0"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200">
                <a:solidFill>
                  <a:srgbClr val="FF0000"/>
                </a:solidFill>
              </a:rPr>
              <a:t>(4)  </a:t>
            </a:r>
            <a:r>
              <a:rPr kumimoji="1" lang="zh-CN" altLang="en-US" sz="2200">
                <a:solidFill>
                  <a:srgbClr val="FF0000"/>
                </a:solidFill>
              </a:rPr>
              <a:t>点火方式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600"/>
              <a:t>        </a:t>
            </a:r>
            <a:r>
              <a:rPr kumimoji="1" lang="zh-CN" altLang="en-US" sz="2000">
                <a:solidFill>
                  <a:srgbClr val="FF0000"/>
                </a:solidFill>
              </a:rPr>
              <a:t>点燃式内燃机</a:t>
            </a:r>
            <a:r>
              <a:rPr kumimoji="1" lang="zh-CN" altLang="en-US" sz="1600"/>
              <a:t>    </a:t>
            </a:r>
            <a:r>
              <a:rPr kumimoji="1" lang="zh-CN" altLang="en-US" sz="1600">
                <a:solidFill>
                  <a:srgbClr val="0000CC"/>
                </a:solidFill>
              </a:rPr>
              <a:t>煤气机，汽油机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600"/>
              <a:t>        </a:t>
            </a:r>
            <a:r>
              <a:rPr kumimoji="1" lang="zh-CN" altLang="en-US" sz="2000">
                <a:solidFill>
                  <a:srgbClr val="FF0000"/>
                </a:solidFill>
              </a:rPr>
              <a:t>压燃式内燃机</a:t>
            </a:r>
            <a:r>
              <a:rPr kumimoji="1" lang="zh-CN" altLang="en-US" sz="1600"/>
              <a:t>    </a:t>
            </a:r>
            <a:r>
              <a:rPr kumimoji="1" lang="zh-CN" altLang="en-US" sz="1600">
                <a:solidFill>
                  <a:srgbClr val="0000CC"/>
                </a:solidFill>
              </a:rPr>
              <a:t>柴油机</a:t>
            </a:r>
            <a:endParaRPr kumimoji="1" lang="en-US" altLang="zh-CN" sz="1600">
              <a:solidFill>
                <a:srgbClr val="0000CC"/>
              </a:solidFill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33AA6F3-05BB-6F3C-7815-64396A3B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9250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9-2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活塞式内燃机实际循环的简化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FBC04C75-9C2B-CA31-A202-9D7A9897A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5688"/>
            <a:ext cx="20732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FF0000"/>
                </a:solidFill>
              </a:rPr>
              <a:t>1. </a:t>
            </a:r>
            <a:r>
              <a:rPr kumimoji="1" lang="zh-CN" altLang="en-US" sz="2600">
                <a:solidFill>
                  <a:srgbClr val="FF0000"/>
                </a:solidFill>
              </a:rPr>
              <a:t>一些术语</a:t>
            </a:r>
          </a:p>
        </p:txBody>
      </p:sp>
      <p:pic>
        <p:nvPicPr>
          <p:cNvPr id="168965" name="Picture 5" descr="Car-Engine-Diagram-and-Terminology">
            <a:extLst>
              <a:ext uri="{FF2B5EF4-FFF2-40B4-BE49-F238E27FC236}">
                <a16:creationId xmlns:a16="http://schemas.microsoft.com/office/drawing/2014/main" id="{024A4143-7670-BB07-1654-9150A26F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1428" r="1646" b="1253"/>
          <a:stretch>
            <a:fillRect/>
          </a:stretch>
        </p:blipFill>
        <p:spPr bwMode="auto">
          <a:xfrm>
            <a:off x="4746625" y="1309688"/>
            <a:ext cx="37639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6" name="Oval 6">
            <a:extLst>
              <a:ext uri="{FF2B5EF4-FFF2-40B4-BE49-F238E27FC236}">
                <a16:creationId xmlns:a16="http://schemas.microsoft.com/office/drawing/2014/main" id="{410DAB16-44DF-A02A-1DEF-9E1DD496E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1238250"/>
            <a:ext cx="609600" cy="2413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02957D00-72DC-A3E1-FDA5-B2A814479F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FCE588A-1137-4FCD-9BE4-B91E312882B2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F4D5C0D-7191-D053-8396-AE7FFB4AF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431925"/>
            <a:ext cx="27178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indent="203200" defTabSz="815975" eaLnBrk="0" hangingPunct="0"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032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200">
                <a:solidFill>
                  <a:srgbClr val="FF0000"/>
                </a:solidFill>
              </a:rPr>
              <a:t>(4)  </a:t>
            </a:r>
            <a:r>
              <a:rPr kumimoji="1" lang="zh-CN" altLang="en-US" sz="2200">
                <a:solidFill>
                  <a:srgbClr val="FF0000"/>
                </a:solidFill>
              </a:rPr>
              <a:t>点火方式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600"/>
              <a:t>        </a:t>
            </a:r>
            <a:r>
              <a:rPr kumimoji="1" lang="zh-CN" altLang="en-US" sz="2000">
                <a:solidFill>
                  <a:srgbClr val="FF0000"/>
                </a:solidFill>
              </a:rPr>
              <a:t>点燃式内燃机</a:t>
            </a:r>
            <a:endParaRPr kumimoji="1" lang="zh-CN" altLang="en-US" sz="1600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600"/>
              <a:t>        </a:t>
            </a:r>
            <a:r>
              <a:rPr kumimoji="1" lang="zh-CN" altLang="en-US" sz="2000">
                <a:solidFill>
                  <a:srgbClr val="FF0000"/>
                </a:solidFill>
              </a:rPr>
              <a:t>压燃式内燃机</a:t>
            </a:r>
            <a:endParaRPr kumimoji="1" lang="en-US" altLang="zh-CN" sz="1600">
              <a:solidFill>
                <a:srgbClr val="0000CC"/>
              </a:solidFill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F84B24B-8996-39A4-DFB7-CD0C083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9250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9-2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活塞式内燃机实际循环的简化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C252AB28-74E6-4B6D-2817-C112DB6F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5688"/>
            <a:ext cx="20732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FF0000"/>
                </a:solidFill>
              </a:rPr>
              <a:t>1. </a:t>
            </a:r>
            <a:r>
              <a:rPr kumimoji="1" lang="zh-CN" altLang="en-US" sz="2600">
                <a:solidFill>
                  <a:srgbClr val="FF0000"/>
                </a:solidFill>
              </a:rPr>
              <a:t>一些术语</a:t>
            </a:r>
          </a:p>
        </p:txBody>
      </p:sp>
      <p:pic>
        <p:nvPicPr>
          <p:cNvPr id="197639" name="Picture 7" descr="j08 100x150单缸汽油机构造图">
            <a:extLst>
              <a:ext uri="{FF2B5EF4-FFF2-40B4-BE49-F238E27FC236}">
                <a16:creationId xmlns:a16="http://schemas.microsoft.com/office/drawing/2014/main" id="{04C6CCBE-C542-B26F-13B9-C9DC06612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8" y="1157288"/>
            <a:ext cx="5095875" cy="33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10BCE0A-0DDD-4FA1-0673-9E6F7A4E82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813DF92-A0B0-4ED2-96EC-1DEBC37293BB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pic>
        <p:nvPicPr>
          <p:cNvPr id="1028" name="Picture 2" descr="1152027454">
            <a:extLst>
              <a:ext uri="{FF2B5EF4-FFF2-40B4-BE49-F238E27FC236}">
                <a16:creationId xmlns:a16="http://schemas.microsoft.com/office/drawing/2014/main" id="{281CEF78-8F6D-337E-677B-5A99E94876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608138"/>
            <a:ext cx="3709988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>
            <a:extLst>
              <a:ext uri="{FF2B5EF4-FFF2-40B4-BE49-F238E27FC236}">
                <a16:creationId xmlns:a16="http://schemas.microsoft.com/office/drawing/2014/main" id="{11570E42-FCE8-2C0E-75CD-702221BF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9-2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活塞式内燃机实际循环的简化</a:t>
            </a:r>
          </a:p>
        </p:txBody>
      </p:sp>
      <p:sp>
        <p:nvSpPr>
          <p:cNvPr id="1030" name="Rectangle 4">
            <a:extLst>
              <a:ext uri="{FF2B5EF4-FFF2-40B4-BE49-F238E27FC236}">
                <a16:creationId xmlns:a16="http://schemas.microsoft.com/office/drawing/2014/main" id="{4E0802AD-11FC-B0FE-500E-5864BB745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027113"/>
            <a:ext cx="2638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FF0000"/>
                </a:solidFill>
              </a:rPr>
              <a:t>2. </a:t>
            </a:r>
            <a:r>
              <a:rPr kumimoji="1" lang="zh-CN" altLang="en-US" sz="2600">
                <a:solidFill>
                  <a:srgbClr val="FF0000"/>
                </a:solidFill>
              </a:rPr>
              <a:t>四冲程柴油机</a:t>
            </a:r>
          </a:p>
        </p:txBody>
      </p:sp>
      <p:graphicFrame>
        <p:nvGraphicFramePr>
          <p:cNvPr id="169989" name="Object 5">
            <a:extLst>
              <a:ext uri="{FF2B5EF4-FFF2-40B4-BE49-F238E27FC236}">
                <a16:creationId xmlns:a16="http://schemas.microsoft.com/office/drawing/2014/main" id="{ED255629-DD76-FA58-E551-6603F4D2C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6225" y="1355725"/>
          <a:ext cx="4203700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17330" imgH="2727025" progId="Visio.Drawing.11">
                  <p:embed/>
                </p:oleObj>
              </mc:Choice>
              <mc:Fallback>
                <p:oleObj name="Visio" r:id="rId3" imgW="4017330" imgH="272702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130"/>
                      <a:stretch>
                        <a:fillRect/>
                      </a:stretch>
                    </p:blipFill>
                    <p:spPr bwMode="auto">
                      <a:xfrm>
                        <a:off x="4086225" y="1355725"/>
                        <a:ext cx="4203700" cy="28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 algn="ctr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6633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0" name="Rectangle 6">
            <a:extLst>
              <a:ext uri="{FF2B5EF4-FFF2-40B4-BE49-F238E27FC236}">
                <a16:creationId xmlns:a16="http://schemas.microsoft.com/office/drawing/2014/main" id="{BB450092-75A4-6E59-AA09-0A77D754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3919538"/>
            <a:ext cx="36893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000">
                <a:solidFill>
                  <a:srgbClr val="FF0000"/>
                </a:solidFill>
              </a:rPr>
              <a:t>四冲程内燃机    </a:t>
            </a:r>
          </a:p>
          <a:p>
            <a:pPr eaLnBrk="1" hangingPunct="1">
              <a:lnSpc>
                <a:spcPct val="130000"/>
              </a:lnSpc>
              <a:spcAft>
                <a:spcPct val="5000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      </a:t>
            </a:r>
            <a:r>
              <a:rPr kumimoji="1" lang="zh-CN" altLang="en-US" sz="1600">
                <a:solidFill>
                  <a:srgbClr val="0000CC"/>
                </a:solidFill>
              </a:rPr>
              <a:t>进气、压缩、膨胀、排气</a:t>
            </a:r>
            <a:endParaRPr kumimoji="1" lang="zh-CN" altLang="en-US" sz="160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27BF314D-5E8D-517F-A90F-0F8C773C72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12D28A7-0741-4494-A6AA-7CBCFE1B56A6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2054" name="Rectangle 2">
            <a:extLst>
              <a:ext uri="{FF2B5EF4-FFF2-40B4-BE49-F238E27FC236}">
                <a16:creationId xmlns:a16="http://schemas.microsoft.com/office/drawing/2014/main" id="{F6960267-7F07-AA44-0012-20F5ECFF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9-2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活塞式内燃机实际循环的简化</a:t>
            </a:r>
          </a:p>
        </p:txBody>
      </p:sp>
      <p:graphicFrame>
        <p:nvGraphicFramePr>
          <p:cNvPr id="171011" name="Object 3">
            <a:extLst>
              <a:ext uri="{FF2B5EF4-FFF2-40B4-BE49-F238E27FC236}">
                <a16:creationId xmlns:a16="http://schemas.microsoft.com/office/drawing/2014/main" id="{2A91884E-EC2C-FF83-0E4C-DF6B410E9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8388" y="2955925"/>
          <a:ext cx="266382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42101" imgH="2727270" progId="Visio.Drawing.11">
                  <p:embed/>
                </p:oleObj>
              </mc:Choice>
              <mc:Fallback>
                <p:oleObj name="Visio" r:id="rId2" imgW="3842101" imgH="27272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2955925"/>
                        <a:ext cx="2663825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2" name="Rectangle 4">
            <a:extLst>
              <a:ext uri="{FF2B5EF4-FFF2-40B4-BE49-F238E27FC236}">
                <a16:creationId xmlns:a16="http://schemas.microsoft.com/office/drawing/2014/main" id="{D1DA6C01-CE78-1F91-50B1-27FF0C982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887413"/>
            <a:ext cx="53530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marL="236538" indent="-236538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/>
              <a:t>假设：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1800">
                <a:solidFill>
                  <a:schemeClr val="tx2"/>
                </a:solidFill>
              </a:rPr>
              <a:t>    </a:t>
            </a:r>
            <a:r>
              <a:rPr kumimoji="1" lang="en-US" altLang="zh-CN" sz="1800"/>
              <a:t>1.</a:t>
            </a:r>
            <a:r>
              <a:rPr kumimoji="1" lang="en-US" altLang="zh-CN" sz="1800">
                <a:solidFill>
                  <a:srgbClr val="FF0000"/>
                </a:solidFill>
              </a:rPr>
              <a:t> </a:t>
            </a:r>
            <a:r>
              <a:rPr kumimoji="1" lang="zh-CN" altLang="en-US" sz="1800">
                <a:solidFill>
                  <a:srgbClr val="FF0000"/>
                </a:solidFill>
              </a:rPr>
              <a:t>工质：燃气</a:t>
            </a:r>
            <a:r>
              <a:rPr kumimoji="1" lang="en-US" altLang="zh-CN" sz="1800"/>
              <a:t>(</a:t>
            </a:r>
            <a:r>
              <a:rPr kumimoji="1" lang="zh-CN" altLang="en-US" sz="1800"/>
              <a:t>数量不变，定比热，理想气体</a:t>
            </a:r>
            <a:r>
              <a:rPr kumimoji="1" lang="en-US" altLang="zh-CN" sz="180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1800"/>
              <a:t>    2. </a:t>
            </a:r>
            <a:r>
              <a:rPr kumimoji="1" lang="zh-CN" altLang="en-US" sz="1800">
                <a:solidFill>
                  <a:srgbClr val="FF0000"/>
                </a:solidFill>
              </a:rPr>
              <a:t>进、排气：</a:t>
            </a:r>
            <a:r>
              <a:rPr kumimoji="1" lang="zh-CN" altLang="en-US" sz="1800"/>
              <a:t>无压差，</a:t>
            </a:r>
            <a:r>
              <a:rPr kumimoji="1" lang="en-US" altLang="zh-CN" sz="1800"/>
              <a:t>0-1</a:t>
            </a:r>
            <a:r>
              <a:rPr kumimoji="1" lang="zh-CN" altLang="en-US" sz="1800"/>
              <a:t>和</a:t>
            </a:r>
            <a:r>
              <a:rPr kumimoji="1" lang="en-US" altLang="zh-CN" sz="1800"/>
              <a:t>1’ -0</a:t>
            </a:r>
            <a:r>
              <a:rPr kumimoji="1" lang="zh-CN" altLang="en-US" sz="1800"/>
              <a:t>抵消，闭口循环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1800"/>
              <a:t>    </a:t>
            </a:r>
            <a:r>
              <a:rPr kumimoji="1" lang="en-US" altLang="zh-CN" sz="1800"/>
              <a:t>3. </a:t>
            </a:r>
            <a:r>
              <a:rPr kumimoji="1" lang="zh-CN" altLang="en-US" sz="1800">
                <a:solidFill>
                  <a:srgbClr val="FF0000"/>
                </a:solidFill>
              </a:rPr>
              <a:t>过程：</a:t>
            </a:r>
            <a:r>
              <a:rPr kumimoji="1" lang="zh-CN" altLang="en-US" sz="1800"/>
              <a:t>理想化</a:t>
            </a:r>
            <a:r>
              <a:rPr kumimoji="1" lang="en-US" altLang="zh-CN" sz="1800"/>
              <a:t>(</a:t>
            </a:r>
            <a:r>
              <a:rPr kumimoji="1" lang="zh-CN" altLang="en-US" sz="1800"/>
              <a:t>可逆</a:t>
            </a:r>
            <a:r>
              <a:rPr kumimoji="1" lang="en-US" altLang="zh-CN" sz="180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1800"/>
              <a:t>        </a:t>
            </a:r>
            <a:r>
              <a:rPr kumimoji="1" lang="zh-CN" altLang="en-US" sz="1800">
                <a:solidFill>
                  <a:srgbClr val="FF0000"/>
                </a:solidFill>
              </a:rPr>
              <a:t>压缩、膨胀过程：</a:t>
            </a:r>
            <a:r>
              <a:rPr kumimoji="1" lang="zh-CN" altLang="en-US" sz="1800"/>
              <a:t>可逆绝热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1800"/>
              <a:t>        </a:t>
            </a:r>
            <a:r>
              <a:rPr kumimoji="1" lang="zh-CN" altLang="en-US" sz="1800">
                <a:solidFill>
                  <a:srgbClr val="FF0000"/>
                </a:solidFill>
              </a:rPr>
              <a:t>加热过程：</a:t>
            </a:r>
            <a:r>
              <a:rPr kumimoji="1" lang="zh-CN" altLang="en-US" sz="1800"/>
              <a:t>定容</a:t>
            </a:r>
            <a:r>
              <a:rPr kumimoji="1" lang="en-US" altLang="zh-CN" sz="1800"/>
              <a:t>+</a:t>
            </a:r>
            <a:r>
              <a:rPr kumimoji="1" lang="zh-CN" altLang="en-US" sz="1800"/>
              <a:t>定压         </a:t>
            </a:r>
            <a:r>
              <a:rPr kumimoji="1" lang="zh-CN" altLang="en-US" sz="1800">
                <a:solidFill>
                  <a:srgbClr val="FF0000"/>
                </a:solidFill>
              </a:rPr>
              <a:t>排气过程：</a:t>
            </a:r>
            <a:r>
              <a:rPr kumimoji="1" lang="zh-CN" altLang="en-US" sz="1800"/>
              <a:t>定容</a:t>
            </a:r>
            <a:endParaRPr kumimoji="1" lang="zh-CN" altLang="en-US" sz="1800">
              <a:solidFill>
                <a:schemeClr val="tx2"/>
              </a:solidFill>
            </a:endParaRPr>
          </a:p>
        </p:txBody>
      </p:sp>
      <p:graphicFrame>
        <p:nvGraphicFramePr>
          <p:cNvPr id="171013" name="Object 5">
            <a:extLst>
              <a:ext uri="{FF2B5EF4-FFF2-40B4-BE49-F238E27FC236}">
                <a16:creationId xmlns:a16="http://schemas.microsoft.com/office/drawing/2014/main" id="{AC2114A7-5103-A40F-AEED-C1945826F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4113" y="2944813"/>
          <a:ext cx="2671762" cy="190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842101" imgH="2742390" progId="Visio.Drawing.11">
                  <p:embed/>
                </p:oleObj>
              </mc:Choice>
              <mc:Fallback>
                <p:oleObj name="Visio" r:id="rId4" imgW="3842101" imgH="274239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2944813"/>
                        <a:ext cx="2671762" cy="190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6">
            <a:extLst>
              <a:ext uri="{FF2B5EF4-FFF2-40B4-BE49-F238E27FC236}">
                <a16:creationId xmlns:a16="http://schemas.microsoft.com/office/drawing/2014/main" id="{E173ED54-5D4A-52E1-73C7-92F15F0FF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027113"/>
            <a:ext cx="2638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FF0000"/>
                </a:solidFill>
              </a:rPr>
              <a:t>2. </a:t>
            </a:r>
            <a:r>
              <a:rPr kumimoji="1" lang="zh-CN" altLang="en-US" sz="2600">
                <a:solidFill>
                  <a:srgbClr val="FF0000"/>
                </a:solidFill>
              </a:rPr>
              <a:t>四冲程柴油机</a:t>
            </a:r>
          </a:p>
        </p:txBody>
      </p:sp>
      <p:graphicFrame>
        <p:nvGraphicFramePr>
          <p:cNvPr id="2052" name="Object 7">
            <a:extLst>
              <a:ext uri="{FF2B5EF4-FFF2-40B4-BE49-F238E27FC236}">
                <a16:creationId xmlns:a16="http://schemas.microsoft.com/office/drawing/2014/main" id="{42D3177A-E0ED-936D-9436-997340BB4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" y="1782763"/>
          <a:ext cx="2919413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017147" imgH="2727270" progId="Visio.Drawing.11">
                  <p:embed/>
                </p:oleObj>
              </mc:Choice>
              <mc:Fallback>
                <p:oleObj name="Visio" r:id="rId6" imgW="4017147" imgH="272727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130"/>
                      <a:stretch>
                        <a:fillRect/>
                      </a:stretch>
                    </p:blipFill>
                    <p:spPr bwMode="auto">
                      <a:xfrm>
                        <a:off x="641350" y="1782763"/>
                        <a:ext cx="2919413" cy="197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 algn="ctr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6633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71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71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86FAB1B-11F8-96C8-0B7F-A7538C6683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67E7F2E-7C11-45CF-8AD0-1A6DE38392E3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pic>
        <p:nvPicPr>
          <p:cNvPr id="3078" name="Picture 2" descr="e66c19c177">
            <a:extLst>
              <a:ext uri="{FF2B5EF4-FFF2-40B4-BE49-F238E27FC236}">
                <a16:creationId xmlns:a16="http://schemas.microsoft.com/office/drawing/2014/main" id="{C63799E6-FB0D-E829-BC34-DBD64078A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3548063"/>
            <a:ext cx="2097088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3">
            <a:extLst>
              <a:ext uri="{FF2B5EF4-FFF2-40B4-BE49-F238E27FC236}">
                <a16:creationId xmlns:a16="http://schemas.microsoft.com/office/drawing/2014/main" id="{F62F9618-F9AD-7A61-644D-7A53B2014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9-2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活塞式内燃机实际循环的简化</a:t>
            </a: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8EBC9BDC-FE8E-C5BD-D3DE-28F1DA3A7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" y="1604963"/>
          <a:ext cx="3051175" cy="217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966092" imgH="2727270" progId="Visio.Drawing.11">
                  <p:embed/>
                </p:oleObj>
              </mc:Choice>
              <mc:Fallback>
                <p:oleObj name="Visio" r:id="rId3" imgW="3966092" imgH="272727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604963"/>
                        <a:ext cx="3051175" cy="217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5">
            <a:extLst>
              <a:ext uri="{FF2B5EF4-FFF2-40B4-BE49-F238E27FC236}">
                <a16:creationId xmlns:a16="http://schemas.microsoft.com/office/drawing/2014/main" id="{3EF55496-F701-3BFC-C38F-C47A5BEFA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027113"/>
            <a:ext cx="2638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FF0000"/>
                </a:solidFill>
              </a:rPr>
              <a:t>3. </a:t>
            </a:r>
            <a:r>
              <a:rPr kumimoji="1" lang="zh-CN" altLang="en-US" sz="2600">
                <a:solidFill>
                  <a:srgbClr val="FF0000"/>
                </a:solidFill>
              </a:rPr>
              <a:t>高速柴油机</a:t>
            </a:r>
          </a:p>
        </p:txBody>
      </p:sp>
      <p:pic>
        <p:nvPicPr>
          <p:cNvPr id="3081" name="Picture 6" descr="Green Truck &amp; Tanker photo">
            <a:extLst>
              <a:ext uri="{FF2B5EF4-FFF2-40B4-BE49-F238E27FC236}">
                <a16:creationId xmlns:a16="http://schemas.microsoft.com/office/drawing/2014/main" id="{5B80295B-0E68-E012-3754-0BA4F18A4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3"/>
          <a:stretch>
            <a:fillRect/>
          </a:stretch>
        </p:blipFill>
        <p:spPr bwMode="auto">
          <a:xfrm>
            <a:off x="322263" y="3524250"/>
            <a:ext cx="22669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>
            <a:extLst>
              <a:ext uri="{FF2B5EF4-FFF2-40B4-BE49-F238E27FC236}">
                <a16:creationId xmlns:a16="http://schemas.microsoft.com/office/drawing/2014/main" id="{5B2C4C94-39DF-F2CA-4A29-CBCC15961CA3}"/>
              </a:ext>
            </a:extLst>
          </p:cNvPr>
          <p:cNvGrpSpPr>
            <a:grpSpLocks/>
          </p:cNvGrpSpPr>
          <p:nvPr/>
        </p:nvGrpSpPr>
        <p:grpSpPr bwMode="auto">
          <a:xfrm>
            <a:off x="4170363" y="885825"/>
            <a:ext cx="4494212" cy="4022725"/>
            <a:chOff x="2523" y="530"/>
            <a:chExt cx="2832" cy="2534"/>
          </a:xfrm>
        </p:grpSpPr>
        <p:grpSp>
          <p:nvGrpSpPr>
            <p:cNvPr id="3083" name="Group 8">
              <a:extLst>
                <a:ext uri="{FF2B5EF4-FFF2-40B4-BE49-F238E27FC236}">
                  <a16:creationId xmlns:a16="http://schemas.microsoft.com/office/drawing/2014/main" id="{FC97976F-A822-81B6-D820-0863CFA39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3" y="1505"/>
              <a:ext cx="733" cy="482"/>
              <a:chOff x="2513" y="1993"/>
              <a:chExt cx="640" cy="554"/>
            </a:xfrm>
          </p:grpSpPr>
          <p:sp>
            <p:nvSpPr>
              <p:cNvPr id="172041" name="AutoShape 9">
                <a:extLst>
                  <a:ext uri="{FF2B5EF4-FFF2-40B4-BE49-F238E27FC236}">
                    <a16:creationId xmlns:a16="http://schemas.microsoft.com/office/drawing/2014/main" id="{21B83C99-3264-1881-5230-BD8777A31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1993"/>
                <a:ext cx="340" cy="180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FF9900"/>
              </a:solidFill>
              <a:ln w="6350" algn="ctr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85" name="Text Box 10">
                <a:extLst>
                  <a:ext uri="{FF2B5EF4-FFF2-40B4-BE49-F238E27FC236}">
                    <a16:creationId xmlns:a16="http://schemas.microsoft.com/office/drawing/2014/main" id="{22D719D1-DC84-B583-4100-085E1A7AA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3" y="2266"/>
                <a:ext cx="640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 algn="ctr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 lIns="81669" tIns="40834" rIns="81669" bIns="40834">
                <a:spAutoFit/>
              </a:bodyPr>
              <a:lstStyle>
                <a:lvl1pPr defTabSz="815975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defTabSz="815975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defTabSz="815975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defTabSz="815975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defTabSz="815975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defTabSz="8159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defTabSz="8159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defTabSz="8159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defTabSz="8159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0000"/>
                    </a:solidFill>
                  </a:rPr>
                  <a:t>理想化</a:t>
                </a:r>
              </a:p>
            </p:txBody>
          </p:sp>
        </p:grpSp>
        <p:graphicFrame>
          <p:nvGraphicFramePr>
            <p:cNvPr id="3075" name="Object 11">
              <a:extLst>
                <a:ext uri="{FF2B5EF4-FFF2-40B4-BE49-F238E27FC236}">
                  <a16:creationId xmlns:a16="http://schemas.microsoft.com/office/drawing/2014/main" id="{618D16A2-5F42-B89C-8104-21CB620CD1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6" y="530"/>
            <a:ext cx="1682" cy="1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3473099" imgH="2971080" progId="Visio.Drawing.11">
                    <p:embed/>
                  </p:oleObj>
                </mc:Choice>
                <mc:Fallback>
                  <p:oleObj name="Visio" r:id="rId6" imgW="3473099" imgH="2971080" progId="Visio.Drawing.11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6" y="530"/>
                          <a:ext cx="1682" cy="1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 algn="ctr">
                              <a:solidFill>
                                <a:srgbClr val="000080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12">
              <a:extLst>
                <a:ext uri="{FF2B5EF4-FFF2-40B4-BE49-F238E27FC236}">
                  <a16:creationId xmlns:a16="http://schemas.microsoft.com/office/drawing/2014/main" id="{B97BA67B-D54F-A4D0-72F9-29652E6636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3" y="1780"/>
            <a:ext cx="1802" cy="1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3842101" imgH="2742390" progId="Visio.Drawing.11">
                    <p:embed/>
                  </p:oleObj>
                </mc:Choice>
                <mc:Fallback>
                  <p:oleObj name="Visio" r:id="rId8" imgW="3842101" imgH="2742390" progId="Visio.Drawing.11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3" y="1780"/>
                          <a:ext cx="1802" cy="1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 algn="ctr">
                              <a:solidFill>
                                <a:srgbClr val="000080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712A806C-C408-163A-E942-C976FA50F3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DE03C50-10D2-4091-A6DD-496631929F0D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4BCF63DD-D76B-29BC-1E23-1254D3A09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9-2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活塞式内燃机实际循环的简化</a:t>
            </a: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834FCFC6-D042-0417-4CC9-D70FCB713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263" y="1468438"/>
          <a:ext cx="3302000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21420" imgH="2742391" progId="Visio.Drawing.11">
                  <p:embed/>
                </p:oleObj>
              </mc:Choice>
              <mc:Fallback>
                <p:oleObj name="Visio" r:id="rId2" imgW="4521420" imgH="274239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1468438"/>
                        <a:ext cx="3302000" cy="211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4">
            <a:extLst>
              <a:ext uri="{FF2B5EF4-FFF2-40B4-BE49-F238E27FC236}">
                <a16:creationId xmlns:a16="http://schemas.microsoft.com/office/drawing/2014/main" id="{9A1675BD-6D68-EB81-CC89-940A37198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027113"/>
            <a:ext cx="2638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FF0000"/>
                </a:solidFill>
              </a:rPr>
              <a:t>4. </a:t>
            </a:r>
            <a:r>
              <a:rPr kumimoji="1" lang="zh-CN" altLang="en-US" sz="2600">
                <a:solidFill>
                  <a:srgbClr val="FF0000"/>
                </a:solidFill>
              </a:rPr>
              <a:t>汽油机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66B10C7-24BE-177C-A8FC-B1D99BE6D0F2}"/>
              </a:ext>
            </a:extLst>
          </p:cNvPr>
          <p:cNvGrpSpPr>
            <a:grpSpLocks/>
          </p:cNvGrpSpPr>
          <p:nvPr/>
        </p:nvGrpSpPr>
        <p:grpSpPr bwMode="auto">
          <a:xfrm>
            <a:off x="4081463" y="815975"/>
            <a:ext cx="4344987" cy="4129088"/>
            <a:chOff x="2571" y="514"/>
            <a:chExt cx="2738" cy="2601"/>
          </a:xfrm>
        </p:grpSpPr>
        <p:graphicFrame>
          <p:nvGraphicFramePr>
            <p:cNvPr id="4099" name="Object 6">
              <a:extLst>
                <a:ext uri="{FF2B5EF4-FFF2-40B4-BE49-F238E27FC236}">
                  <a16:creationId xmlns:a16="http://schemas.microsoft.com/office/drawing/2014/main" id="{03ABE870-728E-A1A4-4F8E-550D62FD07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2" y="514"/>
            <a:ext cx="1717" cy="1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3292110" imgH="2723220" progId="Visio.Drawing.11">
                    <p:embed/>
                  </p:oleObj>
                </mc:Choice>
                <mc:Fallback>
                  <p:oleObj name="Visio" r:id="rId4" imgW="3292110" imgH="2723220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" y="514"/>
                          <a:ext cx="1717" cy="1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 algn="ctr">
                              <a:solidFill>
                                <a:srgbClr val="000080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7">
              <a:extLst>
                <a:ext uri="{FF2B5EF4-FFF2-40B4-BE49-F238E27FC236}">
                  <a16:creationId xmlns:a16="http://schemas.microsoft.com/office/drawing/2014/main" id="{A6765761-7D45-6C87-99B8-69177DEF23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6" y="1911"/>
            <a:ext cx="1702" cy="1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3957177" imgH="2800440" progId="Visio.Drawing.11">
                    <p:embed/>
                  </p:oleObj>
                </mc:Choice>
                <mc:Fallback>
                  <p:oleObj name="Visio" r:id="rId6" imgW="3957177" imgH="2800440" progId="Visio.Drawing.11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1911"/>
                          <a:ext cx="1702" cy="1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 algn="ctr">
                              <a:solidFill>
                                <a:srgbClr val="000080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7" name="Group 8">
              <a:extLst>
                <a:ext uri="{FF2B5EF4-FFF2-40B4-BE49-F238E27FC236}">
                  <a16:creationId xmlns:a16="http://schemas.microsoft.com/office/drawing/2014/main" id="{9379FB57-6A94-D842-0A81-026FA4D287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" y="1541"/>
              <a:ext cx="733" cy="482"/>
              <a:chOff x="2513" y="1993"/>
              <a:chExt cx="640" cy="554"/>
            </a:xfrm>
          </p:grpSpPr>
          <p:sp>
            <p:nvSpPr>
              <p:cNvPr id="173065" name="AutoShape 9">
                <a:extLst>
                  <a:ext uri="{FF2B5EF4-FFF2-40B4-BE49-F238E27FC236}">
                    <a16:creationId xmlns:a16="http://schemas.microsoft.com/office/drawing/2014/main" id="{F574E4E0-B66E-B3FA-4EE6-3478893EB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1993"/>
                <a:ext cx="340" cy="180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FF9900"/>
              </a:solidFill>
              <a:ln w="6350" algn="ctr">
                <a:solidFill>
                  <a:srgbClr val="000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09" name="Text Box 10">
                <a:extLst>
                  <a:ext uri="{FF2B5EF4-FFF2-40B4-BE49-F238E27FC236}">
                    <a16:creationId xmlns:a16="http://schemas.microsoft.com/office/drawing/2014/main" id="{E4265607-BE07-FD9E-5BAD-9343DC52C2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3" y="2266"/>
                <a:ext cx="640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 algn="ctr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 lIns="81669" tIns="40834" rIns="81669" bIns="40834">
                <a:spAutoFit/>
              </a:bodyPr>
              <a:lstStyle>
                <a:lvl1pPr defTabSz="815975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defTabSz="815975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defTabSz="815975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defTabSz="815975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defTabSz="815975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defTabSz="8159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defTabSz="8159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defTabSz="8159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defTabSz="8159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0000"/>
                    </a:solidFill>
                  </a:rPr>
                  <a:t>理想化</a:t>
                </a:r>
              </a:p>
            </p:txBody>
          </p:sp>
        </p:grpSp>
      </p:grpSp>
      <p:pic>
        <p:nvPicPr>
          <p:cNvPr id="4105" name="Picture 11" descr="qcfdj010">
            <a:extLst>
              <a:ext uri="{FF2B5EF4-FFF2-40B4-BE49-F238E27FC236}">
                <a16:creationId xmlns:a16="http://schemas.microsoft.com/office/drawing/2014/main" id="{2DF5153B-AEB7-73CD-D128-B6E774F5A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9"/>
          <a:stretch>
            <a:fillRect/>
          </a:stretch>
        </p:blipFill>
        <p:spPr bwMode="auto">
          <a:xfrm>
            <a:off x="268288" y="3582988"/>
            <a:ext cx="18827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2" descr="0817_1">
            <a:extLst>
              <a:ext uri="{FF2B5EF4-FFF2-40B4-BE49-F238E27FC236}">
                <a16:creationId xmlns:a16="http://schemas.microsoft.com/office/drawing/2014/main" id="{911BFAB0-3212-8BB0-52C6-F4B7A0F4B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602038"/>
            <a:ext cx="2014538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1288</TotalTime>
  <Words>401</Words>
  <Application>Microsoft Office PowerPoint</Application>
  <PresentationFormat>自定义</PresentationFormat>
  <Paragraphs>64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Times New Roman</vt:lpstr>
      <vt:lpstr>黑体</vt:lpstr>
      <vt:lpstr>Arial</vt:lpstr>
      <vt:lpstr>Wingdings</vt:lpstr>
      <vt:lpstr>宋体</vt:lpstr>
      <vt:lpstr>方正舒体</vt:lpstr>
      <vt:lpstr>Blackoak Std</vt:lpstr>
      <vt:lpstr>华文中宋</vt:lpstr>
      <vt:lpstr>微软雅黑</vt:lpstr>
      <vt:lpstr>华文琥珀</vt:lpstr>
      <vt:lpstr>华文隶书</vt:lpstr>
      <vt:lpstr>华文行楷</vt:lpstr>
      <vt:lpstr>Arial Black</vt:lpstr>
      <vt:lpstr>Verdana</vt:lpstr>
      <vt:lpstr>tempelate</vt:lpstr>
      <vt:lpstr>Microsoft Office Visio 绘图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 绪论</dc:title>
  <dc:creator>何茂刚、张颖</dc:creator>
  <cp:lastModifiedBy>崇浩 唐</cp:lastModifiedBy>
  <cp:revision>271</cp:revision>
  <cp:lastPrinted>1601-01-01T00:00:00Z</cp:lastPrinted>
  <dcterms:created xsi:type="dcterms:W3CDTF">2011-05-02T08:11:20Z</dcterms:created>
  <dcterms:modified xsi:type="dcterms:W3CDTF">2025-08-21T09:31:14Z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