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</p:sldIdLst>
  <p:sldSz cx="9144000" cy="514826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66CCFF"/>
    <a:srgbClr val="0066FF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7B2EB7FA-E279-AD13-CBD5-BCFFEC1B76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59955279-6488-E2F9-BCBA-0491518233D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547D5185-762B-BC0A-A336-D8CBE302586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0D0E7874-420D-8BB7-DADC-3B62915A00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D54FCD7-CF23-48D3-A1AE-6C8C1D1DF8E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75FC788-3C3F-E535-FC90-0EEA20B262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996ED1A-2E18-3C99-A036-1A32B589580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46E54268-EB0F-6CB9-DFAD-F9E8DF921A1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0D1CC45-4916-8EA7-BFD1-5CD0C0EE701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056C10F6-4FD8-1A94-802A-BC9D0F7EBE1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8BC2D81-9E04-C6F2-0F74-8E04FDBEE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24316FF-880B-4785-B5DC-03612E81A7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8435505-4EED-F73D-D117-80A0B8394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AB6DEA3-37EC-026B-2EF5-E52971FA5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DD70342-7010-CA37-61D5-CB86E343EF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9F22A2-5F88-B685-1BA0-54384B0408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1AFB156-9E3D-0D6F-6226-0D10E85648E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A0ACF03-2814-8A1E-5E4F-1C3ACBF223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2DDC29F2-8A11-2993-4198-6A4F57C3B3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BADF0D9E-1FA7-72B9-96A4-925C3036DE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54EC99E9-657E-AA08-328F-89F1ADDD7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80AB69E2-3136-0913-C798-27CACFC0CD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30E2972A-0D48-5097-543C-E154B054EE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A70FD1CC-03A7-F6F9-89C5-F20080E547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787C7CF-497E-DCC0-97D4-F053AFA9E1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4C7E9F03-A15D-4D3F-920B-4E5485AB24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084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CFD5D09-D45A-5E6A-7C52-68768CD0A1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8F20FF-5FA4-48C4-9AEC-0F9002555F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380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5885B91-2A68-1960-3EA7-4CC66CADE1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C0E52D-EF73-43C9-A734-3956A9D160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6681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57D7DC3-595C-EEE1-48EF-6C158E9E934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3DE4F-E5C8-4625-99CD-21BBBF70CE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35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0A9CF0C-08B6-6B73-0EC5-16E6F0B403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8ED320-AD3B-45D0-B2BC-933C86BF2D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92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A8E2C22-8DFB-9035-1771-F18366211C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3FB3CF-C862-4636-8ECA-3028D80B87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01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425EF1-CB58-DB45-BE2C-38CDA8E368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D1BFF-50BF-47DB-976B-7173F2A153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90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11B4BF1-11FA-913E-269C-C34B13B019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304CA8-84CC-4E1E-B25B-4F87DD8248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808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313B90D-BBE2-25FB-119F-82D1AF7CED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AF0DF-E846-47B1-8D99-64B958C4CC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7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2959105-93E2-B277-F219-EE1B91F997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1B4EE3-6778-4D80-9DA3-38F95AD4F2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08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02ECEBC-D369-F39E-1D0E-459628F123C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F6A536-E04E-420B-8C26-03C0F30D5C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63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EE14A60-9442-D594-8C0B-DA7C944AE6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21C0F6-A4C1-4146-8C78-2749639740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05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CA44D325-24A2-4C1B-5C2E-EB8EBC0A94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91648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8F44114-8128-B8B0-FCF4-7293E6B48B1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3A8B1C6-662D-AD2E-819A-230F3A86A6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C24C6B30-98B4-7CD6-4C8C-7ACFCEB34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22AFF5C0-29C3-C747-1CE8-017EC898A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92AF99E0-033A-0E7A-BE97-8AAD3B0CB0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033A850F-F780-4F9F-9A48-B5BDD1C3A48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2DCDADE5-7AB5-2D0C-D57C-DB5C5AA4D8F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297" name="WordArt 33">
            <a:extLst>
              <a:ext uri="{FF2B5EF4-FFF2-40B4-BE49-F238E27FC236}">
                <a16:creationId xmlns:a16="http://schemas.microsoft.com/office/drawing/2014/main" id="{BF909510-5A3A-5325-FE78-7765DB88B057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pPr algn="ctr"/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76FAAD64-E36D-59D2-6C0E-3BCDAFC4D4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Engineering Thermodynamics</a:t>
            </a:r>
            <a:endParaRPr kumimoji="1" lang="zh-CN" altLang="en-US" sz="800" i="1">
              <a:solidFill>
                <a:srgbClr val="77B7E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E598AD0B-BEEC-DEDE-3953-8B141E4087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300" name="Picture 25" descr="红色">
            <a:extLst>
              <a:ext uri="{FF2B5EF4-FFF2-40B4-BE49-F238E27FC236}">
                <a16:creationId xmlns:a16="http://schemas.microsoft.com/office/drawing/2014/main" id="{192876D5-F954-E887-C97C-5C2E62371A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ransition>
    <p:pull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8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0.wmf"/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9.wmf"/><Relationship Id="rId5" Type="http://schemas.openxmlformats.org/officeDocument/2006/relationships/image" Target="../media/image6.e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6.bin"/><Relationship Id="rId3" Type="http://schemas.openxmlformats.org/officeDocument/2006/relationships/image" Target="../media/image12.e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8.bin"/><Relationship Id="rId16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6.e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4.e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8.wmf"/><Relationship Id="rId5" Type="http://schemas.openxmlformats.org/officeDocument/2006/relationships/image" Target="../media/image25.e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29.e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2.w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33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34.e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9">
            <a:extLst>
              <a:ext uri="{FF2B5EF4-FFF2-40B4-BE49-F238E27FC236}">
                <a16:creationId xmlns:a16="http://schemas.microsoft.com/office/drawing/2014/main" id="{C4BC6BD5-04A9-7779-10B4-FB891B815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362200"/>
            <a:ext cx="7481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3" tIns="45727" rIns="91453" bIns="45727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工程热力学</a:t>
            </a:r>
            <a:r>
              <a:rPr kumimoji="1" lang="zh-CN" altLang="en-US" sz="400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0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0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 气体动力循环</a:t>
            </a:r>
            <a:endParaRPr lang="en-US" altLang="zh-CN" sz="3000">
              <a:solidFill>
                <a:srgbClr val="FFCC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9" name="Text Box 24">
            <a:extLst>
              <a:ext uri="{FF2B5EF4-FFF2-40B4-BE49-F238E27FC236}">
                <a16:creationId xmlns:a16="http://schemas.microsoft.com/office/drawing/2014/main" id="{029854DC-EFEF-A6ED-6767-F077BAF40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6706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能动学院</a:t>
            </a:r>
            <a:r>
              <a:rPr lang="zh-CN" altLang="en-US" sz="3000" b="0">
                <a:solidFill>
                  <a:srgbClr val="3366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  </a:t>
            </a:r>
            <a:r>
              <a:rPr lang="zh-CN" altLang="en-US" sz="3000">
                <a:solidFill>
                  <a:srgbClr val="3366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张颖</a:t>
            </a:r>
            <a:r>
              <a:rPr lang="en-US" altLang="zh-CN" sz="3000">
                <a:latin typeface="华文隶书" panose="02010800040101010101" pitchFamily="2" charset="-122"/>
                <a:ea typeface="华文隶书" panose="02010800040101010101" pitchFamily="2" charset="-122"/>
              </a:rPr>
              <a:t>  </a:t>
            </a:r>
            <a:r>
              <a:rPr lang="zh-CN" altLang="en-US" sz="1600">
                <a:latin typeface="黑体" panose="02010609060101010101" pitchFamily="49" charset="-122"/>
              </a:rPr>
              <a:t>博士</a:t>
            </a:r>
            <a:r>
              <a:rPr lang="en-US" altLang="zh-CN" sz="1600">
                <a:latin typeface="黑体" panose="02010609060101010101" pitchFamily="49" charset="-122"/>
              </a:rPr>
              <a:t>/</a:t>
            </a:r>
            <a:r>
              <a:rPr lang="zh-CN" altLang="en-US" sz="1600">
                <a:latin typeface="黑体" panose="02010609060101010101" pitchFamily="49" charset="-122"/>
              </a:rPr>
              <a:t>讲师</a:t>
            </a:r>
          </a:p>
        </p:txBody>
      </p:sp>
      <p:sp>
        <p:nvSpPr>
          <p:cNvPr id="31770" name="AutoShape 26">
            <a:extLst>
              <a:ext uri="{FF2B5EF4-FFF2-40B4-BE49-F238E27FC236}">
                <a16:creationId xmlns:a16="http://schemas.microsoft.com/office/drawing/2014/main" id="{90F9C927-A830-3245-BFC7-213368DB6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4037013"/>
            <a:ext cx="3436937" cy="866775"/>
          </a:xfrm>
          <a:prstGeom prst="wedgeRectCallout">
            <a:avLst>
              <a:gd name="adj1" fmla="val 19560"/>
              <a:gd name="adj2" fmla="val -68130"/>
            </a:avLst>
          </a:prstGeom>
          <a:gradFill rotWithShape="1">
            <a:gsLst>
              <a:gs pos="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57150" cmpd="thickThin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4" dir="t"/>
          </a:scene3d>
          <a:sp3d extrusionH="430200" prstMaterial="legacyMetal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71" name="Rectangle 9">
            <a:extLst>
              <a:ext uri="{FF2B5EF4-FFF2-40B4-BE49-F238E27FC236}">
                <a16:creationId xmlns:a16="http://schemas.microsoft.com/office/drawing/2014/main" id="{F2AA0018-3A90-12CD-D94D-784E0B6D3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014788"/>
            <a:ext cx="3405187" cy="858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办公地点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能动学院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东三楼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- </a:t>
            </a: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甲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223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                                                                                                                                          </a:t>
            </a:r>
          </a:p>
          <a:p>
            <a:pPr>
              <a:lnSpc>
                <a:spcPct val="120000"/>
              </a:lnSpc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Email: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</a:t>
            </a:r>
            <a:r>
              <a:rPr kumimoji="1" lang="en-US" altLang="zh-CN" sz="1400" i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zhangying@mail.xjtu.edu.cn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                                                                                                                                    </a:t>
            </a:r>
          </a:p>
          <a:p>
            <a:pPr>
              <a:lnSpc>
                <a:spcPct val="120000"/>
              </a:lnSpc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    Tel: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029-82663863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D9856638-E7A6-B23E-2491-0F9DF9BFB9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9039A44-7637-42DB-8047-70D366BA6FE7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9223" name="Rectangle 2">
            <a:extLst>
              <a:ext uri="{FF2B5EF4-FFF2-40B4-BE49-F238E27FC236}">
                <a16:creationId xmlns:a16="http://schemas.microsoft.com/office/drawing/2014/main" id="{3EFDEA92-5C6A-9BDA-0928-5446A7778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9-4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活塞式内燃机各种理想循环的热力学比较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F2C2B799-265A-93AD-C37E-59925242C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2065338"/>
            <a:ext cx="30384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2.  </a:t>
            </a:r>
            <a:r>
              <a:rPr kumimoji="1" lang="en-US" altLang="zh-CN" sz="2000" i="1">
                <a:solidFill>
                  <a:srgbClr val="0000FF"/>
                </a:solidFill>
              </a:rPr>
              <a:t>p</a:t>
            </a:r>
            <a:r>
              <a:rPr kumimoji="1" lang="en-US" altLang="zh-CN" sz="2000" baseline="-25000">
                <a:solidFill>
                  <a:srgbClr val="0000FF"/>
                </a:solidFill>
              </a:rPr>
              <a:t>max</a:t>
            </a:r>
            <a:r>
              <a:rPr kumimoji="1" lang="zh-CN" altLang="en-US" sz="2000">
                <a:solidFill>
                  <a:srgbClr val="0000FF"/>
                </a:solidFill>
              </a:rPr>
              <a:t>、</a:t>
            </a:r>
            <a:r>
              <a:rPr kumimoji="1" lang="en-US" altLang="zh-CN" sz="2000" i="1">
                <a:solidFill>
                  <a:srgbClr val="0000FF"/>
                </a:solidFill>
              </a:rPr>
              <a:t>T</a:t>
            </a:r>
            <a:r>
              <a:rPr kumimoji="1" lang="en-US" altLang="zh-CN" sz="2000" baseline="-25000">
                <a:solidFill>
                  <a:srgbClr val="0000FF"/>
                </a:solidFill>
              </a:rPr>
              <a:t>max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相同</a:t>
            </a:r>
            <a:r>
              <a:rPr kumimoji="1" lang="zh-CN" altLang="en-US" sz="2000" b="0">
                <a:solidFill>
                  <a:srgbClr val="0000FF"/>
                </a:solidFill>
              </a:rPr>
              <a:t> </a:t>
            </a:r>
          </a:p>
        </p:txBody>
      </p:sp>
      <p:graphicFrame>
        <p:nvGraphicFramePr>
          <p:cNvPr id="182276" name="Object 4">
            <a:extLst>
              <a:ext uri="{FF2B5EF4-FFF2-40B4-BE49-F238E27FC236}">
                <a16:creationId xmlns:a16="http://schemas.microsoft.com/office/drawing/2014/main" id="{0F438E5A-2639-7291-3314-37999B4CF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9575" y="2965450"/>
          <a:ext cx="23653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120" imgH="533160" progId="Equation.DSMT4">
                  <p:embed/>
                </p:oleObj>
              </mc:Choice>
              <mc:Fallback>
                <p:oleObj name="Equation" r:id="rId2" imgW="1257120" imgH="5331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2965450"/>
                        <a:ext cx="2365375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>
            <a:extLst>
              <a:ext uri="{FF2B5EF4-FFF2-40B4-BE49-F238E27FC236}">
                <a16:creationId xmlns:a16="http://schemas.microsoft.com/office/drawing/2014/main" id="{90685717-D18B-1B39-55FB-02085B6720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2381250"/>
          <a:ext cx="3735388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123309" imgH="2797200" progId="Visio.Drawing.11">
                  <p:embed/>
                </p:oleObj>
              </mc:Choice>
              <mc:Fallback>
                <p:oleObj name="Visio" r:id="rId4" imgW="4123309" imgH="27972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381250"/>
                        <a:ext cx="3735388" cy="262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6">
            <a:extLst>
              <a:ext uri="{FF2B5EF4-FFF2-40B4-BE49-F238E27FC236}">
                <a16:creationId xmlns:a16="http://schemas.microsoft.com/office/drawing/2014/main" id="{656AB724-134E-853A-1EAE-DAD8C82F2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814388"/>
            <a:ext cx="724693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0000FF"/>
                </a:solidFill>
              </a:rPr>
              <a:t>热力性能与循环条件有关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/>
              <a:t>            </a:t>
            </a:r>
            <a:r>
              <a:rPr kumimoji="1" lang="zh-CN" altLang="en-US" sz="1800">
                <a:ea typeface="微软雅黑" panose="020B0503020204020204" pitchFamily="34" charset="-122"/>
              </a:rPr>
              <a:t>条件：</a:t>
            </a:r>
            <a:r>
              <a:rPr kumimoji="1" lang="zh-CN" altLang="en-US" sz="1800" u="sng">
                <a:solidFill>
                  <a:srgbClr val="FF0000"/>
                </a:solidFill>
              </a:rPr>
              <a:t>压缩比</a:t>
            </a:r>
            <a:r>
              <a:rPr kumimoji="1" lang="zh-CN" altLang="en-US" sz="1800">
                <a:solidFill>
                  <a:srgbClr val="FF0000"/>
                </a:solidFill>
              </a:rPr>
              <a:t>，</a:t>
            </a:r>
            <a:r>
              <a:rPr kumimoji="1" lang="zh-CN" altLang="en-US" sz="1800" u="sng">
                <a:solidFill>
                  <a:srgbClr val="FF0000"/>
                </a:solidFill>
              </a:rPr>
              <a:t>加热量</a:t>
            </a:r>
            <a:r>
              <a:rPr kumimoji="1" lang="zh-CN" altLang="en-US" sz="1800">
                <a:solidFill>
                  <a:srgbClr val="FF0000"/>
                </a:solidFill>
              </a:rPr>
              <a:t>，</a:t>
            </a:r>
            <a:r>
              <a:rPr kumimoji="1" lang="zh-CN" altLang="en-US" sz="1800" u="sng">
                <a:solidFill>
                  <a:srgbClr val="FF0000"/>
                </a:solidFill>
              </a:rPr>
              <a:t>最高压力</a:t>
            </a:r>
            <a:r>
              <a:rPr kumimoji="1" lang="zh-CN" altLang="en-US" sz="1800">
                <a:solidFill>
                  <a:srgbClr val="FF0000"/>
                </a:solidFill>
              </a:rPr>
              <a:t>，</a:t>
            </a:r>
            <a:r>
              <a:rPr kumimoji="1" lang="zh-CN" altLang="en-US" sz="1800" u="sng">
                <a:solidFill>
                  <a:srgbClr val="FF0000"/>
                </a:solidFill>
              </a:rPr>
              <a:t>最高温度</a:t>
            </a:r>
            <a:r>
              <a:rPr kumimoji="1" lang="zh-CN" altLang="en-US" sz="1800"/>
              <a:t>等参数相同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/>
              <a:t>            </a:t>
            </a:r>
            <a:r>
              <a:rPr kumimoji="1" lang="zh-CN" altLang="en-US" sz="1800">
                <a:ea typeface="微软雅黑" panose="020B0503020204020204" pitchFamily="34" charset="-122"/>
              </a:rPr>
              <a:t>方法：</a:t>
            </a:r>
            <a:r>
              <a:rPr kumimoji="1" lang="en-US" altLang="zh-CN" sz="1800" i="1">
                <a:solidFill>
                  <a:srgbClr val="008000"/>
                </a:solidFill>
              </a:rPr>
              <a:t>T</a:t>
            </a:r>
            <a:r>
              <a:rPr kumimoji="1" lang="en-US" altLang="zh-CN" sz="1800">
                <a:solidFill>
                  <a:srgbClr val="008000"/>
                </a:solidFill>
              </a:rPr>
              <a:t>-</a:t>
            </a:r>
            <a:r>
              <a:rPr kumimoji="1" lang="en-US" altLang="zh-CN" sz="1800" i="1">
                <a:solidFill>
                  <a:srgbClr val="008000"/>
                </a:solidFill>
              </a:rPr>
              <a:t>s </a:t>
            </a:r>
            <a:r>
              <a:rPr kumimoji="1" lang="zh-CN" altLang="en-US" sz="1800">
                <a:solidFill>
                  <a:srgbClr val="008000"/>
                </a:solidFill>
              </a:rPr>
              <a:t>图分析</a:t>
            </a:r>
          </a:p>
        </p:txBody>
      </p:sp>
      <p:graphicFrame>
        <p:nvGraphicFramePr>
          <p:cNvPr id="182279" name="Object 7">
            <a:extLst>
              <a:ext uri="{FF2B5EF4-FFF2-40B4-BE49-F238E27FC236}">
                <a16:creationId xmlns:a16="http://schemas.microsoft.com/office/drawing/2014/main" id="{DE75C6F1-64D5-CD93-117F-DEF6BFC14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4150" y="2157413"/>
          <a:ext cx="2590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469800" progId="Equation.DSMT4">
                  <p:embed/>
                </p:oleObj>
              </mc:Choice>
              <mc:Fallback>
                <p:oleObj name="Equation" r:id="rId6" imgW="172692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4150" y="2157413"/>
                        <a:ext cx="25908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B566F1EE-AF8D-88EC-D436-EED8740BFD6A}"/>
              </a:ext>
            </a:extLst>
          </p:cNvPr>
          <p:cNvGrpSpPr>
            <a:grpSpLocks/>
          </p:cNvGrpSpPr>
          <p:nvPr/>
        </p:nvGrpSpPr>
        <p:grpSpPr bwMode="auto">
          <a:xfrm>
            <a:off x="5624513" y="4048125"/>
            <a:ext cx="2268537" cy="709613"/>
            <a:chOff x="3544" y="2510"/>
            <a:chExt cx="1429" cy="447"/>
          </a:xfrm>
        </p:grpSpPr>
        <p:sp>
          <p:nvSpPr>
            <p:cNvPr id="182281" name="AutoShape 9">
              <a:extLst>
                <a:ext uri="{FF2B5EF4-FFF2-40B4-BE49-F238E27FC236}">
                  <a16:creationId xmlns:a16="http://schemas.microsoft.com/office/drawing/2014/main" id="{AB91B41A-32A5-7D19-26C8-C259DEDE0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" y="2510"/>
              <a:ext cx="1384" cy="447"/>
            </a:xfrm>
            <a:prstGeom prst="bevel">
              <a:avLst>
                <a:gd name="adj" fmla="val 7597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9221" name="Object 10">
              <a:extLst>
                <a:ext uri="{FF2B5EF4-FFF2-40B4-BE49-F238E27FC236}">
                  <a16:creationId xmlns:a16="http://schemas.microsoft.com/office/drawing/2014/main" id="{6C47AC97-76BD-42DA-2EE6-03647F5549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44" y="2559"/>
            <a:ext cx="1411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54080" imgH="241200" progId="Equation.DSMT4">
                    <p:embed/>
                  </p:oleObj>
                </mc:Choice>
                <mc:Fallback>
                  <p:oleObj name="Equation" r:id="rId8" imgW="105408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2559"/>
                          <a:ext cx="1411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9">
            <a:extLst>
              <a:ext uri="{FF2B5EF4-FFF2-40B4-BE49-F238E27FC236}">
                <a16:creationId xmlns:a16="http://schemas.microsoft.com/office/drawing/2014/main" id="{04C38E98-E981-0DFE-7B73-F5107503F4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DC60CCE-8976-4303-90AB-A7D3049ABB5F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F146B51-B023-4AB3-4A95-7BB1AA2CD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9-5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燃气轮机装置循环 </a:t>
            </a:r>
          </a:p>
        </p:txBody>
      </p:sp>
      <p:pic>
        <p:nvPicPr>
          <p:cNvPr id="183299" name="Picture 3">
            <a:extLst>
              <a:ext uri="{FF2B5EF4-FFF2-40B4-BE49-F238E27FC236}">
                <a16:creationId xmlns:a16="http://schemas.microsoft.com/office/drawing/2014/main" id="{FAC9C029-AE13-68B0-15D7-5CDC7DC52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54"/>
          <a:stretch>
            <a:fillRect/>
          </a:stretch>
        </p:blipFill>
        <p:spPr bwMode="auto">
          <a:xfrm>
            <a:off x="1057275" y="1725613"/>
            <a:ext cx="2841625" cy="1652587"/>
          </a:xfrm>
          <a:prstGeom prst="rect">
            <a:avLst/>
          </a:prstGeom>
          <a:noFill/>
          <a:ln w="57150" cmpd="thinThick" algn="ctr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300" name="Rectangle 4">
            <a:extLst>
              <a:ext uri="{FF2B5EF4-FFF2-40B4-BE49-F238E27FC236}">
                <a16:creationId xmlns:a16="http://schemas.microsoft.com/office/drawing/2014/main" id="{A0B203A1-E3BB-AFE9-5AA7-C4E0BE5F9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875" y="3473450"/>
            <a:ext cx="4733925" cy="14033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lIns="81669" tIns="40834" rIns="81669" bIns="40834" anchor="ctr">
            <a:spAutoFit/>
          </a:bodyPr>
          <a:lstStyle/>
          <a:p>
            <a:pPr defTabSz="815975">
              <a:lnSpc>
                <a:spcPct val="120000"/>
              </a:lnSpc>
              <a:defRPr/>
            </a:pPr>
            <a:r>
              <a:rPr kumimoji="1" lang="en-US" altLang="zh-CN" sz="1800"/>
              <a:t>1.  </a:t>
            </a:r>
            <a:r>
              <a:rPr kumimoji="1" lang="zh-CN" altLang="en-US" sz="1800">
                <a:solidFill>
                  <a:srgbClr val="FF0000"/>
                </a:solidFill>
              </a:rPr>
              <a:t>空气</a:t>
            </a:r>
            <a:r>
              <a:rPr kumimoji="1" lang="zh-CN" altLang="en-US" sz="1800"/>
              <a:t>进入轴流式压气机被</a:t>
            </a:r>
            <a:r>
              <a:rPr kumimoji="1" lang="zh-CN" altLang="en-US" sz="1800">
                <a:solidFill>
                  <a:srgbClr val="FF0000"/>
                </a:solidFill>
              </a:rPr>
              <a:t>压缩</a:t>
            </a:r>
            <a:endParaRPr kumimoji="1" lang="zh-CN" altLang="en-US" sz="1800"/>
          </a:p>
          <a:p>
            <a:pPr defTabSz="815975">
              <a:lnSpc>
                <a:spcPct val="120000"/>
              </a:lnSpc>
              <a:defRPr/>
            </a:pPr>
            <a:r>
              <a:rPr kumimoji="1" lang="en-US" altLang="zh-CN" sz="1800"/>
              <a:t>2.  </a:t>
            </a:r>
            <a:r>
              <a:rPr kumimoji="1" lang="zh-CN" altLang="en-US" sz="1800">
                <a:solidFill>
                  <a:srgbClr val="FF0000"/>
                </a:solidFill>
              </a:rPr>
              <a:t>压缩空气</a:t>
            </a:r>
            <a:r>
              <a:rPr kumimoji="1" lang="zh-CN" altLang="en-US" sz="1800"/>
              <a:t>进入燃烧室，与燃油混合</a:t>
            </a:r>
            <a:r>
              <a:rPr kumimoji="1" lang="zh-CN" altLang="en-US" sz="1800">
                <a:solidFill>
                  <a:srgbClr val="FF0000"/>
                </a:solidFill>
              </a:rPr>
              <a:t>燃烧</a:t>
            </a:r>
            <a:endParaRPr kumimoji="1" lang="zh-CN" altLang="en-US" sz="1800"/>
          </a:p>
          <a:p>
            <a:pPr defTabSz="815975">
              <a:lnSpc>
                <a:spcPct val="120000"/>
              </a:lnSpc>
              <a:defRPr/>
            </a:pPr>
            <a:r>
              <a:rPr kumimoji="1" lang="en-US" altLang="zh-CN" sz="1800"/>
              <a:t>3.  </a:t>
            </a:r>
            <a:r>
              <a:rPr kumimoji="1" lang="zh-CN" altLang="en-US" sz="1800">
                <a:solidFill>
                  <a:srgbClr val="FF0000"/>
                </a:solidFill>
              </a:rPr>
              <a:t>高温高压燃气</a:t>
            </a:r>
            <a:r>
              <a:rPr kumimoji="1" lang="zh-CN" altLang="en-US" sz="1800"/>
              <a:t>进入燃气轮机</a:t>
            </a:r>
            <a:r>
              <a:rPr kumimoji="1" lang="zh-CN" altLang="en-US" sz="1800">
                <a:solidFill>
                  <a:srgbClr val="FF0000"/>
                </a:solidFill>
              </a:rPr>
              <a:t>做功</a:t>
            </a:r>
            <a:endParaRPr kumimoji="1" lang="zh-CN" altLang="en-US" sz="1800"/>
          </a:p>
          <a:p>
            <a:pPr defTabSz="815975">
              <a:lnSpc>
                <a:spcPct val="120000"/>
              </a:lnSpc>
              <a:defRPr/>
            </a:pPr>
            <a:r>
              <a:rPr kumimoji="1" lang="en-US" altLang="zh-CN" sz="1800"/>
              <a:t>4.  </a:t>
            </a:r>
            <a:r>
              <a:rPr kumimoji="1" lang="zh-CN" altLang="en-US" sz="1800">
                <a:solidFill>
                  <a:srgbClr val="FF0000"/>
                </a:solidFill>
              </a:rPr>
              <a:t>废气</a:t>
            </a:r>
            <a:r>
              <a:rPr kumimoji="1" lang="zh-CN" altLang="en-US" sz="1800"/>
              <a:t>排出</a:t>
            </a:r>
            <a:r>
              <a:rPr kumimoji="1"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28EA1F8A-AA39-4F7C-73DF-D741A9D01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809625"/>
            <a:ext cx="736123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000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用途：</a:t>
            </a:r>
            <a:r>
              <a:rPr kumimoji="1"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飞机、船用发动机、发电机组     </a:t>
            </a:r>
            <a:r>
              <a:rPr kumimoji="1" lang="zh-CN" altLang="en-US" sz="1600">
                <a:solidFill>
                  <a:srgbClr val="000099"/>
                </a:solidFill>
                <a:latin typeface="Arial" panose="020B0604020202020204" pitchFamily="34" charset="0"/>
              </a:rPr>
              <a:t>应用广泛</a:t>
            </a:r>
          </a:p>
        </p:txBody>
      </p:sp>
      <p:sp>
        <p:nvSpPr>
          <p:cNvPr id="183302" name="Rectangle 6">
            <a:extLst>
              <a:ext uri="{FF2B5EF4-FFF2-40B4-BE49-F238E27FC236}">
                <a16:creationId xmlns:a16="http://schemas.microsoft.com/office/drawing/2014/main" id="{BC378174-5650-7397-02A3-2CD4BEFA3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725" y="1225550"/>
            <a:ext cx="28019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1. </a:t>
            </a:r>
            <a:r>
              <a:rPr kumimoji="1" lang="zh-CN" altLang="en-US" sz="2000"/>
              <a:t>燃气轮机装置简介</a:t>
            </a:r>
          </a:p>
        </p:txBody>
      </p:sp>
      <p:pic>
        <p:nvPicPr>
          <p:cNvPr id="183303" name="Picture 7" descr="AxialEngine">
            <a:extLst>
              <a:ext uri="{FF2B5EF4-FFF2-40B4-BE49-F238E27FC236}">
                <a16:creationId xmlns:a16="http://schemas.microsoft.com/office/drawing/2014/main" id="{59416315-474D-49C0-1BAF-E48A013CC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1654175"/>
            <a:ext cx="416718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83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18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833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833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83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183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1" grpId="0"/>
      <p:bldP spid="1833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A3D5F5AD-874F-A956-CE5D-B503A7D7F5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346894D-3825-402D-9F9E-66D3B0D09600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0245" name="Rectangle 2">
            <a:extLst>
              <a:ext uri="{FF2B5EF4-FFF2-40B4-BE49-F238E27FC236}">
                <a16:creationId xmlns:a16="http://schemas.microsoft.com/office/drawing/2014/main" id="{DD411D53-582D-0AD1-F89F-F90B69CC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9-5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燃气轮机装置循环 </a:t>
            </a:r>
          </a:p>
        </p:txBody>
      </p:sp>
      <p:sp>
        <p:nvSpPr>
          <p:cNvPr id="10246" name="Rectangle 3">
            <a:extLst>
              <a:ext uri="{FF2B5EF4-FFF2-40B4-BE49-F238E27FC236}">
                <a16:creationId xmlns:a16="http://schemas.microsoft.com/office/drawing/2014/main" id="{EE397926-813F-06B9-A20B-73C8FD5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908050"/>
            <a:ext cx="3540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2. </a:t>
            </a:r>
            <a:r>
              <a:rPr kumimoji="1" lang="zh-CN" altLang="en-US" sz="2000"/>
              <a:t>布雷顿循环 </a:t>
            </a:r>
            <a:r>
              <a:rPr kumimoji="1" lang="en-US" altLang="zh-CN" sz="2000"/>
              <a:t>(Brayton Cycle) </a:t>
            </a:r>
          </a:p>
        </p:txBody>
      </p:sp>
      <p:graphicFrame>
        <p:nvGraphicFramePr>
          <p:cNvPr id="10242" name="Object 4">
            <a:extLst>
              <a:ext uri="{FF2B5EF4-FFF2-40B4-BE49-F238E27FC236}">
                <a16:creationId xmlns:a16="http://schemas.microsoft.com/office/drawing/2014/main" id="{AC6B0C46-6319-C4CB-343E-FC066132BA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1831975"/>
          <a:ext cx="3838575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07875" imgH="3363837" progId="Visio.Drawing.11">
                  <p:embed/>
                </p:oleObj>
              </mc:Choice>
              <mc:Fallback>
                <p:oleObj name="Visio" r:id="rId2" imgW="7307875" imgH="336383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831975"/>
                        <a:ext cx="3838575" cy="176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25" name="Object 5">
            <a:extLst>
              <a:ext uri="{FF2B5EF4-FFF2-40B4-BE49-F238E27FC236}">
                <a16:creationId xmlns:a16="http://schemas.microsoft.com/office/drawing/2014/main" id="{3464A2D4-2E4D-E9BA-D3FF-5A4784FBC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3303588"/>
          <a:ext cx="2890838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532120" imgH="827773" progId="Visio.Drawing.11">
                  <p:embed/>
                </p:oleObj>
              </mc:Choice>
              <mc:Fallback>
                <p:oleObj name="Visio" r:id="rId4" imgW="5532120" imgH="82777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303588"/>
                        <a:ext cx="2890838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26" name="Rectangle 6">
            <a:extLst>
              <a:ext uri="{FF2B5EF4-FFF2-40B4-BE49-F238E27FC236}">
                <a16:creationId xmlns:a16="http://schemas.microsoft.com/office/drawing/2014/main" id="{3817ACE6-754A-91B1-DA8D-25DEA8F47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613" y="1492250"/>
            <a:ext cx="4586287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marL="266700" indent="-2667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000">
                <a:solidFill>
                  <a:srgbClr val="FF0000"/>
                </a:solidFill>
              </a:rPr>
              <a:t>1. </a:t>
            </a:r>
            <a:r>
              <a:rPr kumimoji="1" lang="zh-CN" altLang="en-US" sz="2000">
                <a:solidFill>
                  <a:srgbClr val="FF0000"/>
                </a:solidFill>
              </a:rPr>
              <a:t>工质：燃气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1800"/>
              <a:t>                  </a:t>
            </a:r>
            <a:r>
              <a:rPr kumimoji="1" lang="en-US" altLang="zh-CN" sz="1800">
                <a:solidFill>
                  <a:srgbClr val="0000FF"/>
                </a:solidFill>
              </a:rPr>
              <a:t>(</a:t>
            </a:r>
            <a:r>
              <a:rPr kumimoji="1" lang="zh-CN" altLang="en-US" sz="1800">
                <a:solidFill>
                  <a:srgbClr val="0000FF"/>
                </a:solidFill>
              </a:rPr>
              <a:t>数量不变，定比热，理想气体</a:t>
            </a:r>
            <a:r>
              <a:rPr kumimoji="1" lang="en-US" altLang="zh-CN" sz="1800">
                <a:solidFill>
                  <a:srgbClr val="0000FF"/>
                </a:solidFill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>
                <a:solidFill>
                  <a:srgbClr val="FF0000"/>
                </a:solidFill>
              </a:rPr>
              <a:t>2. </a:t>
            </a:r>
            <a:r>
              <a:rPr kumimoji="1" lang="zh-CN" altLang="en-US" sz="2000">
                <a:solidFill>
                  <a:srgbClr val="FF0000"/>
                </a:solidFill>
              </a:rPr>
              <a:t>进、排气：</a:t>
            </a:r>
            <a:r>
              <a:rPr kumimoji="1" lang="zh-CN" altLang="en-US" sz="1800">
                <a:solidFill>
                  <a:srgbClr val="0000FF"/>
                </a:solidFill>
              </a:rPr>
              <a:t>抵消，闭口循环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000">
                <a:solidFill>
                  <a:srgbClr val="FF0000"/>
                </a:solidFill>
              </a:rPr>
              <a:t>3. </a:t>
            </a:r>
            <a:r>
              <a:rPr kumimoji="1" lang="zh-CN" altLang="en-US" sz="2000">
                <a:solidFill>
                  <a:srgbClr val="FF0000"/>
                </a:solidFill>
              </a:rPr>
              <a:t>过程：</a:t>
            </a:r>
            <a:r>
              <a:rPr kumimoji="1" lang="zh-CN" altLang="en-US" sz="1800">
                <a:solidFill>
                  <a:srgbClr val="0000FF"/>
                </a:solidFill>
              </a:rPr>
              <a:t>理想化</a:t>
            </a:r>
            <a:r>
              <a:rPr kumimoji="1" lang="en-US" altLang="zh-CN" sz="1800">
                <a:solidFill>
                  <a:srgbClr val="0000FF"/>
                </a:solidFill>
              </a:rPr>
              <a:t>(</a:t>
            </a:r>
            <a:r>
              <a:rPr kumimoji="1" lang="zh-CN" altLang="en-US" sz="1800">
                <a:solidFill>
                  <a:srgbClr val="0000FF"/>
                </a:solidFill>
              </a:rPr>
              <a:t>可逆</a:t>
            </a:r>
            <a:r>
              <a:rPr kumimoji="1" lang="en-US" altLang="zh-CN" sz="180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84327" name="Rectangle 7">
            <a:extLst>
              <a:ext uri="{FF2B5EF4-FFF2-40B4-BE49-F238E27FC236}">
                <a16:creationId xmlns:a16="http://schemas.microsoft.com/office/drawing/2014/main" id="{2A4484AB-C066-4E8F-C176-A1C9E8F5F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0288" y="3322638"/>
            <a:ext cx="3055937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marL="236538" indent="-236538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rgbClr val="FF0000"/>
                </a:solidFill>
              </a:rPr>
              <a:t>压缩、膨胀过程：</a:t>
            </a:r>
            <a:r>
              <a:rPr kumimoji="1" lang="zh-CN" altLang="en-US" sz="1800"/>
              <a:t>可逆绝热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rgbClr val="FF0000"/>
                </a:solidFill>
              </a:rPr>
              <a:t>加热过程：</a:t>
            </a:r>
            <a:r>
              <a:rPr kumimoji="1" lang="zh-CN" altLang="en-US" sz="1800"/>
              <a:t>定压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rgbClr val="FF0000"/>
                </a:solidFill>
              </a:rPr>
              <a:t>排气过程：</a:t>
            </a:r>
            <a:r>
              <a:rPr kumimoji="1" lang="zh-CN" altLang="en-US" sz="1800"/>
              <a:t>定压</a:t>
            </a:r>
            <a:endParaRPr kumimoji="1" lang="zh-CN" altLang="en-US" sz="1800">
              <a:solidFill>
                <a:schemeClr val="tx2"/>
              </a:solidFill>
            </a:endParaRPr>
          </a:p>
        </p:txBody>
      </p:sp>
      <p:sp>
        <p:nvSpPr>
          <p:cNvPr id="184328" name="Rectangle 8">
            <a:extLst>
              <a:ext uri="{FF2B5EF4-FFF2-40B4-BE49-F238E27FC236}">
                <a16:creationId xmlns:a16="http://schemas.microsoft.com/office/drawing/2014/main" id="{D81B710A-791D-EF3B-4CC8-D77284AD9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050" y="1146175"/>
            <a:ext cx="10207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200">
                <a:solidFill>
                  <a:srgbClr val="0000FF"/>
                </a:solidFill>
              </a:rPr>
              <a:t>假设：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84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82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8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8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84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8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8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843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28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18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18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1843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20"/>
                            </p:stCondLst>
                            <p:childTnLst>
                              <p:par>
                                <p:cTn id="4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500"/>
                                        <p:tgtEl>
                                          <p:spTgt spid="18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7" grpId="0"/>
      <p:bldP spid="1843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7AE91F59-1B27-E87B-A946-8C5BEDEF13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FD7534C-15E8-4581-AA74-F94BE5DCAB5D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1270" name="Rectangle 2">
            <a:extLst>
              <a:ext uri="{FF2B5EF4-FFF2-40B4-BE49-F238E27FC236}">
                <a16:creationId xmlns:a16="http://schemas.microsoft.com/office/drawing/2014/main" id="{6B2FD12E-2FF2-B540-1530-67AC7950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9-5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燃气轮机装置循环 </a:t>
            </a:r>
          </a:p>
        </p:txBody>
      </p:sp>
      <p:sp>
        <p:nvSpPr>
          <p:cNvPr id="11271" name="Rectangle 3">
            <a:extLst>
              <a:ext uri="{FF2B5EF4-FFF2-40B4-BE49-F238E27FC236}">
                <a16:creationId xmlns:a16="http://schemas.microsoft.com/office/drawing/2014/main" id="{F226938B-7184-C1A5-49E2-65742E05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819150"/>
            <a:ext cx="3540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2. </a:t>
            </a:r>
            <a:r>
              <a:rPr kumimoji="1" lang="zh-CN" altLang="en-US" sz="2000"/>
              <a:t>布雷顿循环 </a:t>
            </a:r>
            <a:r>
              <a:rPr kumimoji="1" lang="en-US" altLang="zh-CN" sz="2000"/>
              <a:t>(Brayton Cycle) </a:t>
            </a:r>
          </a:p>
        </p:txBody>
      </p:sp>
      <p:sp>
        <p:nvSpPr>
          <p:cNvPr id="185348" name="Text Box 4">
            <a:extLst>
              <a:ext uri="{FF2B5EF4-FFF2-40B4-BE49-F238E27FC236}">
                <a16:creationId xmlns:a16="http://schemas.microsoft.com/office/drawing/2014/main" id="{EEB08199-C930-7E66-291E-D547705E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344613"/>
            <a:ext cx="26241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(1) </a:t>
            </a:r>
            <a:r>
              <a:rPr kumimoji="1" lang="en-US" altLang="zh-CN" sz="2000" i="1">
                <a:solidFill>
                  <a:srgbClr val="0000FF"/>
                </a:solidFill>
              </a:rPr>
              <a:t>p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v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图、</a:t>
            </a:r>
            <a:r>
              <a:rPr kumimoji="1" lang="en-US" altLang="zh-CN" sz="2000" i="1">
                <a:solidFill>
                  <a:srgbClr val="0000FF"/>
                </a:solidFill>
              </a:rPr>
              <a:t>T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s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</a:t>
            </a:r>
          </a:p>
        </p:txBody>
      </p:sp>
      <p:graphicFrame>
        <p:nvGraphicFramePr>
          <p:cNvPr id="11266" name="Object 5">
            <a:extLst>
              <a:ext uri="{FF2B5EF4-FFF2-40B4-BE49-F238E27FC236}">
                <a16:creationId xmlns:a16="http://schemas.microsoft.com/office/drawing/2014/main" id="{AF97F9DD-DB4F-1A11-91B5-5BE599CF6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4075" y="1109663"/>
          <a:ext cx="2971800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07906" imgH="3363660" progId="Visio.Drawing.11">
                  <p:embed/>
                </p:oleObj>
              </mc:Choice>
              <mc:Fallback>
                <p:oleObj name="Visio" r:id="rId2" imgW="7307906" imgH="33636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6570"/>
                      <a:stretch>
                        <a:fillRect/>
                      </a:stretch>
                    </p:blipFill>
                    <p:spPr bwMode="auto">
                      <a:xfrm>
                        <a:off x="5934075" y="1109663"/>
                        <a:ext cx="2971800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>
            <a:extLst>
              <a:ext uri="{FF2B5EF4-FFF2-40B4-BE49-F238E27FC236}">
                <a16:creationId xmlns:a16="http://schemas.microsoft.com/office/drawing/2014/main" id="{236F99E5-B94F-DBCD-E4B5-22E21F6DE2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1952625"/>
          <a:ext cx="287972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47723" imgH="3410910" progId="Visio.Drawing.11">
                  <p:embed/>
                </p:oleObj>
              </mc:Choice>
              <mc:Fallback>
                <p:oleObj name="Visio" r:id="rId4" imgW="3947723" imgH="341091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52625"/>
                        <a:ext cx="287972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>
            <a:extLst>
              <a:ext uri="{FF2B5EF4-FFF2-40B4-BE49-F238E27FC236}">
                <a16:creationId xmlns:a16="http://schemas.microsoft.com/office/drawing/2014/main" id="{288D53B9-D8A3-F4C2-5DD9-4DDA65E71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0" y="1981200"/>
          <a:ext cx="28575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983760" imgH="3411000" progId="Visio.Drawing.11">
                  <p:embed/>
                </p:oleObj>
              </mc:Choice>
              <mc:Fallback>
                <p:oleObj name="Visio" r:id="rId6" imgW="3983760" imgH="34110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981200"/>
                        <a:ext cx="285750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Rectangle 8">
            <a:extLst>
              <a:ext uri="{FF2B5EF4-FFF2-40B4-BE49-F238E27FC236}">
                <a16:creationId xmlns:a16="http://schemas.microsoft.com/office/drawing/2014/main" id="{FB34093A-BC01-05ED-B8F3-1931FD36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2647950"/>
            <a:ext cx="2941637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marL="236538" indent="-236538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kumimoji="1" lang="zh-CN" altLang="en-US" sz="1800">
                <a:solidFill>
                  <a:srgbClr val="FF0000"/>
                </a:solidFill>
              </a:rPr>
              <a:t>压缩、膨胀过程：</a:t>
            </a:r>
            <a:r>
              <a:rPr kumimoji="1" lang="zh-CN" altLang="en-US" sz="1800"/>
              <a:t>可逆绝热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1800">
                <a:solidFill>
                  <a:srgbClr val="FF0000"/>
                </a:solidFill>
              </a:rPr>
              <a:t>加热过程：</a:t>
            </a:r>
            <a:r>
              <a:rPr kumimoji="1" lang="zh-CN" altLang="en-US" sz="1800"/>
              <a:t>定压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1800">
                <a:solidFill>
                  <a:srgbClr val="FF0000"/>
                </a:solidFill>
              </a:rPr>
              <a:t>排气过程：</a:t>
            </a:r>
            <a:r>
              <a:rPr kumimoji="1" lang="zh-CN" altLang="en-US" sz="1800"/>
              <a:t>定压</a:t>
            </a:r>
            <a:endParaRPr kumimoji="1" lang="zh-CN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  <p:bldP spid="1853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B7CA5A22-A9A2-C7B0-588C-0225734805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9413274-8E15-4750-A061-F8289438CC7B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034" name="Rectangle 2">
            <a:extLst>
              <a:ext uri="{FF2B5EF4-FFF2-40B4-BE49-F238E27FC236}">
                <a16:creationId xmlns:a16="http://schemas.microsoft.com/office/drawing/2014/main" id="{B1FCB293-EA3D-13B8-2DA8-AF4944C28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9-3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活塞式内燃机理想循环</a:t>
            </a:r>
          </a:p>
        </p:txBody>
      </p:sp>
      <p:sp>
        <p:nvSpPr>
          <p:cNvPr id="1035" name="Text Box 3">
            <a:extLst>
              <a:ext uri="{FF2B5EF4-FFF2-40B4-BE49-F238E27FC236}">
                <a16:creationId xmlns:a16="http://schemas.microsoft.com/office/drawing/2014/main" id="{ECE9AAC7-B22A-3364-D7D3-74508FC08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1376363"/>
            <a:ext cx="24701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(1) </a:t>
            </a:r>
            <a:r>
              <a:rPr kumimoji="1" lang="en-US" altLang="zh-CN" sz="2000" i="1">
                <a:solidFill>
                  <a:srgbClr val="0000FF"/>
                </a:solidFill>
              </a:rPr>
              <a:t>p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v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图、</a:t>
            </a:r>
            <a:r>
              <a:rPr kumimoji="1" lang="en-US" altLang="zh-CN" sz="2000" i="1">
                <a:solidFill>
                  <a:srgbClr val="0000FF"/>
                </a:solidFill>
              </a:rPr>
              <a:t>T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s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</a:t>
            </a:r>
          </a:p>
        </p:txBody>
      </p:sp>
      <p:graphicFrame>
        <p:nvGraphicFramePr>
          <p:cNvPr id="174084" name="Object 4">
            <a:extLst>
              <a:ext uri="{FF2B5EF4-FFF2-40B4-BE49-F238E27FC236}">
                <a16:creationId xmlns:a16="http://schemas.microsoft.com/office/drawing/2014/main" id="{E5AB7818-8D07-4F86-36FB-E388AD1944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1725613"/>
          <a:ext cx="2703512" cy="191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42100" imgH="2727025" progId="Visio.Drawing.11">
                  <p:embed/>
                </p:oleObj>
              </mc:Choice>
              <mc:Fallback>
                <p:oleObj name="Visio" r:id="rId2" imgW="3842100" imgH="272702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1725613"/>
                        <a:ext cx="2703512" cy="191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5">
            <a:extLst>
              <a:ext uri="{FF2B5EF4-FFF2-40B4-BE49-F238E27FC236}">
                <a16:creationId xmlns:a16="http://schemas.microsoft.com/office/drawing/2014/main" id="{47D47C6A-7C1B-FAEA-692E-4461ACF95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0613" y="1706563"/>
          <a:ext cx="272256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42100" imgH="2742391" progId="Visio.Drawing.11">
                  <p:embed/>
                </p:oleObj>
              </mc:Choice>
              <mc:Fallback>
                <p:oleObj name="Visio" r:id="rId4" imgW="3842100" imgH="274239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1706563"/>
                        <a:ext cx="2722562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6" name="Rectangle 6">
            <a:extLst>
              <a:ext uri="{FF2B5EF4-FFF2-40B4-BE49-F238E27FC236}">
                <a16:creationId xmlns:a16="http://schemas.microsoft.com/office/drawing/2014/main" id="{6BDA85D4-A8A5-6196-97F4-CA82EB569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3559175"/>
            <a:ext cx="14970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(2) </a:t>
            </a:r>
            <a:r>
              <a:rPr kumimoji="1" lang="zh-CN" altLang="en-US" sz="2000">
                <a:solidFill>
                  <a:srgbClr val="0000FF"/>
                </a:solidFill>
              </a:rPr>
              <a:t>热效率</a:t>
            </a:r>
          </a:p>
        </p:txBody>
      </p:sp>
      <p:graphicFrame>
        <p:nvGraphicFramePr>
          <p:cNvPr id="174087" name="Object 7">
            <a:extLst>
              <a:ext uri="{FF2B5EF4-FFF2-40B4-BE49-F238E27FC236}">
                <a16:creationId xmlns:a16="http://schemas.microsoft.com/office/drawing/2014/main" id="{12763608-0F59-D6A3-38B3-328558F126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7588" y="4052888"/>
          <a:ext cx="97155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0240" imgH="419040" progId="Equation.DSMT4">
                  <p:embed/>
                </p:oleObj>
              </mc:Choice>
              <mc:Fallback>
                <p:oleObj name="Equation" r:id="rId6" imgW="660240" imgH="419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052888"/>
                        <a:ext cx="97155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8">
            <a:extLst>
              <a:ext uri="{FF2B5EF4-FFF2-40B4-BE49-F238E27FC236}">
                <a16:creationId xmlns:a16="http://schemas.microsoft.com/office/drawing/2014/main" id="{BBAE7D2F-D5A5-500B-C130-AD5BF4AE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873125"/>
            <a:ext cx="69230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FF0000"/>
                </a:solidFill>
              </a:rPr>
              <a:t>1. </a:t>
            </a:r>
            <a:r>
              <a:rPr kumimoji="1" lang="zh-CN" altLang="en-US" sz="2200">
                <a:solidFill>
                  <a:srgbClr val="FF0000"/>
                </a:solidFill>
              </a:rPr>
              <a:t>混合加热理想循环 </a:t>
            </a:r>
            <a:r>
              <a:rPr kumimoji="1" lang="en-US" altLang="zh-CN" sz="2000"/>
              <a:t>(</a:t>
            </a:r>
            <a:r>
              <a:rPr kumimoji="1" lang="zh-CN" altLang="en-US" sz="2000"/>
              <a:t>萨巴德 </a:t>
            </a:r>
            <a:r>
              <a:rPr kumimoji="1" lang="en-US" altLang="zh-CN" sz="2000"/>
              <a:t>Sabathe </a:t>
            </a:r>
            <a:r>
              <a:rPr kumimoji="1" lang="zh-CN" altLang="en-US" sz="2000"/>
              <a:t>循环</a:t>
            </a:r>
            <a:r>
              <a:rPr kumimoji="1" lang="en-US" altLang="zh-CN" sz="2000"/>
              <a:t>)</a:t>
            </a:r>
            <a:endParaRPr kumimoji="1" lang="zh-CN" altLang="en-US" sz="2000"/>
          </a:p>
        </p:txBody>
      </p:sp>
      <p:graphicFrame>
        <p:nvGraphicFramePr>
          <p:cNvPr id="174089" name="Object 9">
            <a:extLst>
              <a:ext uri="{FF2B5EF4-FFF2-40B4-BE49-F238E27FC236}">
                <a16:creationId xmlns:a16="http://schemas.microsoft.com/office/drawing/2014/main" id="{3280C97E-CC6F-0462-F9AA-675BF7F6C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9775" y="4038600"/>
          <a:ext cx="6350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444240" progId="Equation.DSMT4">
                  <p:embed/>
                </p:oleObj>
              </mc:Choice>
              <mc:Fallback>
                <p:oleObj name="Equation" r:id="rId8" imgW="43164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4038600"/>
                        <a:ext cx="635000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10">
            <a:extLst>
              <a:ext uri="{FF2B5EF4-FFF2-40B4-BE49-F238E27FC236}">
                <a16:creationId xmlns:a16="http://schemas.microsoft.com/office/drawing/2014/main" id="{E69BCA37-03D8-019F-6A15-68CA0DA190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3175" y="4014788"/>
          <a:ext cx="2543175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26920" imgH="482400" progId="Equation.DSMT4">
                  <p:embed/>
                </p:oleObj>
              </mc:Choice>
              <mc:Fallback>
                <p:oleObj name="Equation" r:id="rId10" imgW="1726920" imgH="4824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4014788"/>
                        <a:ext cx="2543175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1" name="Object 11">
            <a:extLst>
              <a:ext uri="{FF2B5EF4-FFF2-40B4-BE49-F238E27FC236}">
                <a16:creationId xmlns:a16="http://schemas.microsoft.com/office/drawing/2014/main" id="{D27B4196-37A9-C460-6B93-AA7230F946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9063" y="4038600"/>
          <a:ext cx="7842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3160" imgH="444240" progId="Equation.DSMT4">
                  <p:embed/>
                </p:oleObj>
              </mc:Choice>
              <mc:Fallback>
                <p:oleObj name="Equation" r:id="rId12" imgW="53316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9063" y="4038600"/>
                        <a:ext cx="7842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2" name="Object 12">
            <a:extLst>
              <a:ext uri="{FF2B5EF4-FFF2-40B4-BE49-F238E27FC236}">
                <a16:creationId xmlns:a16="http://schemas.microsoft.com/office/drawing/2014/main" id="{9DAA67A4-C37F-02B6-C041-DE4724A46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5513" y="4014788"/>
          <a:ext cx="28400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30320" imgH="482400" progId="Equation.DSMT4">
                  <p:embed/>
                </p:oleObj>
              </mc:Choice>
              <mc:Fallback>
                <p:oleObj name="Equation" r:id="rId14" imgW="193032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513" y="4014788"/>
                        <a:ext cx="2840037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">
            <a:extLst>
              <a:ext uri="{FF2B5EF4-FFF2-40B4-BE49-F238E27FC236}">
                <a16:creationId xmlns:a16="http://schemas.microsoft.com/office/drawing/2014/main" id="{88AB5C58-B752-6C66-3770-5D1A1F0BB4E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44CE40C-3B18-4B9D-80D4-755261F49C7C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2060" name="Rectangle 2">
            <a:extLst>
              <a:ext uri="{FF2B5EF4-FFF2-40B4-BE49-F238E27FC236}">
                <a16:creationId xmlns:a16="http://schemas.microsoft.com/office/drawing/2014/main" id="{B01179EC-739F-EACF-60C4-EE4E06036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9-3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活塞式内燃机理想循环 </a:t>
            </a:r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DA25D043-9545-654F-BC4D-2FA9CB9E30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6788" y="930275"/>
          <a:ext cx="16367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42101" imgH="2742390" progId="Visio.Drawing.11">
                  <p:embed/>
                </p:oleObj>
              </mc:Choice>
              <mc:Fallback>
                <p:oleObj name="Visio" r:id="rId2" imgW="3842101" imgH="274239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930275"/>
                        <a:ext cx="16367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>
            <a:extLst>
              <a:ext uri="{FF2B5EF4-FFF2-40B4-BE49-F238E27FC236}">
                <a16:creationId xmlns:a16="http://schemas.microsoft.com/office/drawing/2014/main" id="{176C459E-B7E7-95B4-DDC3-843014822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1317625"/>
          <a:ext cx="24765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482400" progId="Equation.DSMT4">
                  <p:embed/>
                </p:oleObj>
              </mc:Choice>
              <mc:Fallback>
                <p:oleObj name="Equation" r:id="rId4" imgW="18795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1317625"/>
                        <a:ext cx="24765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109" name="Rectangle 5">
            <a:extLst>
              <a:ext uri="{FF2B5EF4-FFF2-40B4-BE49-F238E27FC236}">
                <a16:creationId xmlns:a16="http://schemas.microsoft.com/office/drawing/2014/main" id="{92534E0E-BE55-3A65-057B-55482D9BC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838" y="2008188"/>
            <a:ext cx="203835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>
                <a:cs typeface="Times New Roman" panose="02020603050405020304" pitchFamily="18" charset="0"/>
              </a:rPr>
              <a:t>分析影响因素，引入</a:t>
            </a:r>
            <a:endParaRPr kumimoji="1" lang="zh-CN" altLang="en-US" sz="160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924AFE5-7BD3-87F4-524A-856165BE5F9A}"/>
              </a:ext>
            </a:extLst>
          </p:cNvPr>
          <p:cNvGrpSpPr>
            <a:grpSpLocks/>
          </p:cNvGrpSpPr>
          <p:nvPr/>
        </p:nvGrpSpPr>
        <p:grpSpPr bwMode="auto">
          <a:xfrm>
            <a:off x="3878263" y="2052638"/>
            <a:ext cx="4591050" cy="631825"/>
            <a:chOff x="2443" y="1293"/>
            <a:chExt cx="2893" cy="398"/>
          </a:xfrm>
        </p:grpSpPr>
        <p:graphicFrame>
          <p:nvGraphicFramePr>
            <p:cNvPr id="2058" name="Object 7">
              <a:extLst>
                <a:ext uri="{FF2B5EF4-FFF2-40B4-BE49-F238E27FC236}">
                  <a16:creationId xmlns:a16="http://schemas.microsoft.com/office/drawing/2014/main" id="{5EBC9384-F3BF-83CC-1905-D4A79E1582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293"/>
            <a:ext cx="168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85720" imgH="520560" progId="Equation.DSMT4">
                    <p:embed/>
                  </p:oleObj>
                </mc:Choice>
                <mc:Fallback>
                  <p:oleObj name="Equation" r:id="rId6" imgW="1485720" imgH="52056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293"/>
                          <a:ext cx="1688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8" name="Rectangle 8">
              <a:extLst>
                <a:ext uri="{FF2B5EF4-FFF2-40B4-BE49-F238E27FC236}">
                  <a16:creationId xmlns:a16="http://schemas.microsoft.com/office/drawing/2014/main" id="{A644523E-6D06-B371-86C6-16D2D25A9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1379"/>
              <a:ext cx="119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Clr>
                  <a:srgbClr val="FF6600"/>
                </a:buClr>
                <a:buFont typeface="Wingdings 2" panose="05020102010507070707" pitchFamily="18" charset="2"/>
                <a:buChar char="ø"/>
              </a:pPr>
              <a:r>
                <a:rPr kumimoji="1" lang="en-US" altLang="zh-CN" sz="1800"/>
                <a:t> 1-2 </a:t>
              </a:r>
              <a:r>
                <a:rPr kumimoji="1" lang="zh-CN" altLang="en-US" sz="1800"/>
                <a:t>定熵过程：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64A908F4-5A4E-5433-04A7-EB789EBE6785}"/>
              </a:ext>
            </a:extLst>
          </p:cNvPr>
          <p:cNvGrpSpPr>
            <a:grpSpLocks/>
          </p:cNvGrpSpPr>
          <p:nvPr/>
        </p:nvGrpSpPr>
        <p:grpSpPr bwMode="auto">
          <a:xfrm>
            <a:off x="1792288" y="4198938"/>
            <a:ext cx="4992687" cy="709612"/>
            <a:chOff x="1129" y="2645"/>
            <a:chExt cx="3146" cy="447"/>
          </a:xfrm>
        </p:grpSpPr>
        <p:sp>
          <p:nvSpPr>
            <p:cNvPr id="175114" name="AutoShape 10">
              <a:extLst>
                <a:ext uri="{FF2B5EF4-FFF2-40B4-BE49-F238E27FC236}">
                  <a16:creationId xmlns:a16="http://schemas.microsoft.com/office/drawing/2014/main" id="{6D88FA1F-87E3-BCD9-969E-A9E1E37B2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645"/>
              <a:ext cx="2484" cy="447"/>
            </a:xfrm>
            <a:prstGeom prst="bevel">
              <a:avLst>
                <a:gd name="adj" fmla="val 7597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57" name="Object 11">
              <a:extLst>
                <a:ext uri="{FF2B5EF4-FFF2-40B4-BE49-F238E27FC236}">
                  <a16:creationId xmlns:a16="http://schemas.microsoft.com/office/drawing/2014/main" id="{6AC83700-A830-9588-595B-AC0EB091A8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9" y="2660"/>
            <a:ext cx="2407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8920" imgH="482400" progId="Equation.DSMT4">
                    <p:embed/>
                  </p:oleObj>
                </mc:Choice>
                <mc:Fallback>
                  <p:oleObj name="Equation" r:id="rId8" imgW="2158920" imgH="4824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9" y="2660"/>
                          <a:ext cx="2407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7" name="Rectangle 12">
              <a:extLst>
                <a:ext uri="{FF2B5EF4-FFF2-40B4-BE49-F238E27FC236}">
                  <a16:creationId xmlns:a16="http://schemas.microsoft.com/office/drawing/2014/main" id="{DD47927D-0417-C791-CCB5-691B551B6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2719"/>
              <a:ext cx="67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热效率： </a:t>
              </a:r>
            </a:p>
          </p:txBody>
        </p:sp>
      </p:grpSp>
      <p:graphicFrame>
        <p:nvGraphicFramePr>
          <p:cNvPr id="2052" name="Object 13">
            <a:extLst>
              <a:ext uri="{FF2B5EF4-FFF2-40B4-BE49-F238E27FC236}">
                <a16:creationId xmlns:a16="http://schemas.microsoft.com/office/drawing/2014/main" id="{A2C74231-824E-0B93-051C-C82D4775E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0863" y="911225"/>
          <a:ext cx="163036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3842101" imgH="2727270" progId="Visio.Drawing.11">
                  <p:embed/>
                </p:oleObj>
              </mc:Choice>
              <mc:Fallback>
                <p:oleObj name="Visio" r:id="rId10" imgW="3842101" imgH="2727270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911225"/>
                        <a:ext cx="1630362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4">
            <a:extLst>
              <a:ext uri="{FF2B5EF4-FFF2-40B4-BE49-F238E27FC236}">
                <a16:creationId xmlns:a16="http://schemas.microsoft.com/office/drawing/2014/main" id="{DCFE5AA7-40C9-BEEA-2D3C-80806F334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873125"/>
            <a:ext cx="69230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FF0000"/>
                </a:solidFill>
              </a:rPr>
              <a:t>1. </a:t>
            </a:r>
            <a:r>
              <a:rPr kumimoji="1" lang="zh-CN" altLang="en-US" sz="2200">
                <a:solidFill>
                  <a:srgbClr val="FF0000"/>
                </a:solidFill>
              </a:rPr>
              <a:t>混合加热理想循环 </a:t>
            </a:r>
            <a:r>
              <a:rPr kumimoji="1" lang="en-US" altLang="zh-CN" sz="2000"/>
              <a:t>(</a:t>
            </a:r>
            <a:r>
              <a:rPr kumimoji="1" lang="zh-CN" altLang="en-US" sz="2000"/>
              <a:t>萨巴德 </a:t>
            </a:r>
            <a:r>
              <a:rPr kumimoji="1" lang="en-US" altLang="zh-CN" sz="2000"/>
              <a:t>Sabathe </a:t>
            </a:r>
            <a:r>
              <a:rPr kumimoji="1" lang="zh-CN" altLang="en-US" sz="2000"/>
              <a:t>循环</a:t>
            </a:r>
            <a:r>
              <a:rPr kumimoji="1" lang="en-US" altLang="zh-CN" sz="2000"/>
              <a:t>)</a:t>
            </a:r>
            <a:endParaRPr kumimoji="1" lang="zh-CN" altLang="en-US" sz="2000"/>
          </a:p>
        </p:txBody>
      </p:sp>
      <p:sp>
        <p:nvSpPr>
          <p:cNvPr id="2065" name="Rectangle 15">
            <a:extLst>
              <a:ext uri="{FF2B5EF4-FFF2-40B4-BE49-F238E27FC236}">
                <a16:creationId xmlns:a16="http://schemas.microsoft.com/office/drawing/2014/main" id="{F1EC1E78-6AE3-DE7C-6046-D577217A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1484313"/>
            <a:ext cx="14970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(2) </a:t>
            </a:r>
            <a:r>
              <a:rPr kumimoji="1" lang="zh-CN" altLang="en-US" sz="2000">
                <a:solidFill>
                  <a:srgbClr val="0000FF"/>
                </a:solidFill>
              </a:rPr>
              <a:t>热效率：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A429A0AC-C5F2-EB4E-F9B3-C5C3B1D6671E}"/>
              </a:ext>
            </a:extLst>
          </p:cNvPr>
          <p:cNvGrpSpPr>
            <a:grpSpLocks/>
          </p:cNvGrpSpPr>
          <p:nvPr/>
        </p:nvGrpSpPr>
        <p:grpSpPr bwMode="auto">
          <a:xfrm>
            <a:off x="3906838" y="3703638"/>
            <a:ext cx="4060825" cy="539750"/>
            <a:chOff x="2461" y="2333"/>
            <a:chExt cx="2559" cy="340"/>
          </a:xfrm>
        </p:grpSpPr>
        <p:graphicFrame>
          <p:nvGraphicFramePr>
            <p:cNvPr id="2056" name="Object 17">
              <a:extLst>
                <a:ext uri="{FF2B5EF4-FFF2-40B4-BE49-F238E27FC236}">
                  <a16:creationId xmlns:a16="http://schemas.microsoft.com/office/drawing/2014/main" id="{CC8DEBFF-53DA-D73A-B403-B4B74049A6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3" y="2333"/>
            <a:ext cx="1357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93760" imgH="444240" progId="Equation.DSMT4">
                    <p:embed/>
                  </p:oleObj>
                </mc:Choice>
                <mc:Fallback>
                  <p:oleObj name="Equation" r:id="rId12" imgW="1193760" imgH="4442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" y="2333"/>
                          <a:ext cx="1357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5" name="Rectangle 18">
              <a:extLst>
                <a:ext uri="{FF2B5EF4-FFF2-40B4-BE49-F238E27FC236}">
                  <a16:creationId xmlns:a16="http://schemas.microsoft.com/office/drawing/2014/main" id="{16091FD6-8E83-A121-EC59-0B3BF21B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2377"/>
              <a:ext cx="119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Clr>
                  <a:srgbClr val="FF6600"/>
                </a:buClr>
                <a:buFont typeface="Wingdings 2" panose="05020102010507070707" pitchFamily="18" charset="2"/>
                <a:buChar char="ø"/>
              </a:pPr>
              <a:r>
                <a:rPr kumimoji="1" lang="en-US" altLang="zh-CN" sz="1800"/>
                <a:t> 5-1 </a:t>
              </a:r>
              <a:r>
                <a:rPr kumimoji="1" lang="zh-CN" altLang="en-US" sz="1800"/>
                <a:t>定容过程：</a:t>
              </a:r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686B94C4-6B2E-A0F1-01E8-B4E0ECE8D659}"/>
              </a:ext>
            </a:extLst>
          </p:cNvPr>
          <p:cNvGrpSpPr>
            <a:grpSpLocks/>
          </p:cNvGrpSpPr>
          <p:nvPr/>
        </p:nvGrpSpPr>
        <p:grpSpPr bwMode="auto">
          <a:xfrm>
            <a:off x="3887788" y="2674938"/>
            <a:ext cx="4940300" cy="538162"/>
            <a:chOff x="2449" y="1685"/>
            <a:chExt cx="3113" cy="339"/>
          </a:xfrm>
        </p:grpSpPr>
        <p:graphicFrame>
          <p:nvGraphicFramePr>
            <p:cNvPr id="2055" name="Object 20">
              <a:extLst>
                <a:ext uri="{FF2B5EF4-FFF2-40B4-BE49-F238E27FC236}">
                  <a16:creationId xmlns:a16="http://schemas.microsoft.com/office/drawing/2014/main" id="{46630239-A935-0774-6DD5-E3CBFC1AB5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7" y="1685"/>
            <a:ext cx="190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76160" imgH="444240" progId="Equation.DSMT4">
                    <p:embed/>
                  </p:oleObj>
                </mc:Choice>
                <mc:Fallback>
                  <p:oleObj name="Equation" r:id="rId14" imgW="1676160" imgH="4442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" y="1685"/>
                          <a:ext cx="1905" cy="3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4" name="Rectangle 21">
              <a:extLst>
                <a:ext uri="{FF2B5EF4-FFF2-40B4-BE49-F238E27FC236}">
                  <a16:creationId xmlns:a16="http://schemas.microsoft.com/office/drawing/2014/main" id="{35EEB2A8-CBE0-C6C9-EF20-2564D61F1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9" y="1723"/>
              <a:ext cx="119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Clr>
                  <a:srgbClr val="FF6600"/>
                </a:buClr>
                <a:buFont typeface="Wingdings 2" panose="05020102010507070707" pitchFamily="18" charset="2"/>
                <a:buChar char="ø"/>
              </a:pPr>
              <a:r>
                <a:rPr kumimoji="1" lang="en-US" altLang="zh-CN" sz="1800"/>
                <a:t> 2-3 </a:t>
              </a:r>
              <a:r>
                <a:rPr kumimoji="1" lang="zh-CN" altLang="en-US" sz="1800"/>
                <a:t>定容过程：</a:t>
              </a:r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3C70E8FB-1AFE-FE14-AB3E-D800C00D90C9}"/>
              </a:ext>
            </a:extLst>
          </p:cNvPr>
          <p:cNvGrpSpPr>
            <a:grpSpLocks/>
          </p:cNvGrpSpPr>
          <p:nvPr/>
        </p:nvGrpSpPr>
        <p:grpSpPr bwMode="auto">
          <a:xfrm>
            <a:off x="3898900" y="3187700"/>
            <a:ext cx="5092700" cy="539750"/>
            <a:chOff x="2456" y="2008"/>
            <a:chExt cx="3209" cy="340"/>
          </a:xfrm>
        </p:grpSpPr>
        <p:graphicFrame>
          <p:nvGraphicFramePr>
            <p:cNvPr id="2054" name="Object 23">
              <a:extLst>
                <a:ext uri="{FF2B5EF4-FFF2-40B4-BE49-F238E27FC236}">
                  <a16:creationId xmlns:a16="http://schemas.microsoft.com/office/drawing/2014/main" id="{1E96204F-D901-8BDD-D8F4-43514E445E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9" y="2008"/>
            <a:ext cx="200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765080" imgH="444240" progId="Equation.DSMT4">
                    <p:embed/>
                  </p:oleObj>
                </mc:Choice>
                <mc:Fallback>
                  <p:oleObj name="Equation" r:id="rId16" imgW="1765080" imgH="4442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9" y="2008"/>
                          <a:ext cx="2006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3" name="Rectangle 24">
              <a:extLst>
                <a:ext uri="{FF2B5EF4-FFF2-40B4-BE49-F238E27FC236}">
                  <a16:creationId xmlns:a16="http://schemas.microsoft.com/office/drawing/2014/main" id="{58A5789A-5BA1-1AF1-8954-8CC0FBF23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2048"/>
              <a:ext cx="119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Clr>
                  <a:srgbClr val="FF6600"/>
                </a:buClr>
                <a:buFont typeface="Wingdings 2" panose="05020102010507070707" pitchFamily="18" charset="2"/>
                <a:buChar char="ø"/>
              </a:pPr>
              <a:r>
                <a:rPr kumimoji="1" lang="en-US" altLang="zh-CN" sz="1800"/>
                <a:t> 3-4 </a:t>
              </a:r>
              <a:r>
                <a:rPr kumimoji="1" lang="zh-CN" altLang="en-US" sz="1800"/>
                <a:t>定压过程：</a:t>
              </a:r>
            </a:p>
          </p:txBody>
        </p:sp>
      </p:grpSp>
      <p:graphicFrame>
        <p:nvGraphicFramePr>
          <p:cNvPr id="175129" name="Group 25">
            <a:extLst>
              <a:ext uri="{FF2B5EF4-FFF2-40B4-BE49-F238E27FC236}">
                <a16:creationId xmlns:a16="http://schemas.microsoft.com/office/drawing/2014/main" id="{FF7A1890-9B36-E753-72B2-D2EF53A8F197}"/>
              </a:ext>
            </a:extLst>
          </p:cNvPr>
          <p:cNvGraphicFramePr>
            <a:graphicFrameLocks noGrp="1"/>
          </p:cNvGraphicFramePr>
          <p:nvPr/>
        </p:nvGraphicFramePr>
        <p:xfrm>
          <a:off x="736600" y="2374900"/>
          <a:ext cx="2784475" cy="1611313"/>
        </p:xfrm>
        <a:graphic>
          <a:graphicData uri="http://schemas.openxmlformats.org/drawingml/2006/table">
            <a:tbl>
              <a:tblPr/>
              <a:tblGrid>
                <a:gridCol w="168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3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7050">
                <a:tc>
                  <a:txBody>
                    <a:bodyPr/>
                    <a:lstStyle/>
                    <a:p>
                      <a:pPr marL="0" marR="0" lvl="0" indent="0" algn="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压缩比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定容增压比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r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3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Times New Roman" pitchFamily="18" charset="0"/>
                        </a:rPr>
                        <a:t>定压预胀比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597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en-US" sz="23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33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5143" name="Object 39">
            <a:extLst>
              <a:ext uri="{FF2B5EF4-FFF2-40B4-BE49-F238E27FC236}">
                <a16:creationId xmlns:a16="http://schemas.microsoft.com/office/drawing/2014/main" id="{DD577294-8426-F7BC-E51E-EB5A86263B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2289175"/>
          <a:ext cx="706438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1206360" progId="Equation.DSMT4">
                  <p:embed/>
                </p:oleObj>
              </mc:Choice>
              <mc:Fallback>
                <p:oleObj name="Equation" r:id="rId18" imgW="482400" imgH="120636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289175"/>
                        <a:ext cx="706438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chemeClr val="bg1">
                                  <a:gamma/>
                                  <a:shade val="60000"/>
                                  <a:invGamma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7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4E9FF1A6-3832-F7DF-ECF1-9D26992A50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CDCC156-4FCD-40B2-B635-6F9F5C8719ED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8EA2A602-FAE7-1D2D-0540-7DAEBCFEF505}"/>
              </a:ext>
            </a:extLst>
          </p:cNvPr>
          <p:cNvGrpSpPr>
            <a:grpSpLocks/>
          </p:cNvGrpSpPr>
          <p:nvPr/>
        </p:nvGrpSpPr>
        <p:grpSpPr bwMode="auto">
          <a:xfrm>
            <a:off x="4041775" y="1876425"/>
            <a:ext cx="4953000" cy="2054225"/>
            <a:chOff x="2546" y="1182"/>
            <a:chExt cx="3121" cy="1294"/>
          </a:xfrm>
        </p:grpSpPr>
        <p:pic>
          <p:nvPicPr>
            <p:cNvPr id="3085" name="Picture 3">
              <a:extLst>
                <a:ext uri="{FF2B5EF4-FFF2-40B4-BE49-F238E27FC236}">
                  <a16:creationId xmlns:a16="http://schemas.microsoft.com/office/drawing/2014/main" id="{C90ED6C7-6995-3D9E-146F-EAF8FDCBC5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2" r="10005"/>
            <a:stretch>
              <a:fillRect/>
            </a:stretch>
          </p:blipFill>
          <p:spPr bwMode="auto">
            <a:xfrm>
              <a:off x="2546" y="1185"/>
              <a:ext cx="1561" cy="1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3077" name="Object 4">
              <a:extLst>
                <a:ext uri="{FF2B5EF4-FFF2-40B4-BE49-F238E27FC236}">
                  <a16:creationId xmlns:a16="http://schemas.microsoft.com/office/drawing/2014/main" id="{783A334D-8079-80E6-FC2A-470EB09C4C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1" y="1182"/>
            <a:ext cx="1576" cy="1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3" imgW="8010224" imgH="5562600" progId="AcroExch.Document.7">
                    <p:embed/>
                  </p:oleObj>
                </mc:Choice>
                <mc:Fallback>
                  <p:oleObj name="Acrobat Document" r:id="rId3" imgW="8010224" imgH="5562600" progId="AcroExch.Document.7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031" r="10341"/>
                        <a:stretch>
                          <a:fillRect/>
                        </a:stretch>
                      </p:blipFill>
                      <p:spPr bwMode="auto">
                        <a:xfrm>
                          <a:off x="4091" y="1182"/>
                          <a:ext cx="1576" cy="1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0" name="Rectangle 5">
            <a:extLst>
              <a:ext uri="{FF2B5EF4-FFF2-40B4-BE49-F238E27FC236}">
                <a16:creationId xmlns:a16="http://schemas.microsoft.com/office/drawing/2014/main" id="{968F1E38-22C5-3FAC-FC54-D31AE56B8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9-3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活塞式内燃机理想循环 </a:t>
            </a:r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id="{F55ABAEF-2E17-3262-12FA-C94DC208B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575" y="1824038"/>
            <a:ext cx="3683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07988"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0000"/>
                </a:solidFill>
              </a:rPr>
              <a:t>可见：</a:t>
            </a:r>
            <a:r>
              <a:rPr kumimoji="1" lang="zh-CN" altLang="en-US" sz="1800">
                <a:solidFill>
                  <a:srgbClr val="0033CC"/>
                </a:solidFill>
              </a:rPr>
              <a:t>绝热指数</a:t>
            </a:r>
            <a:r>
              <a:rPr kumimoji="1" lang="zh-CN" altLang="en-US" sz="1800" i="1">
                <a:solidFill>
                  <a:srgbClr val="0033CC"/>
                </a:solidFill>
                <a:sym typeface="Symbol" panose="05050102010706020507" pitchFamily="18" charset="2"/>
              </a:rPr>
              <a:t> </a:t>
            </a:r>
            <a:r>
              <a:rPr kumimoji="1" lang="zh-CN" altLang="en-US" sz="1800">
                <a:solidFill>
                  <a:srgbClr val="0033CC"/>
                </a:solidFill>
              </a:rPr>
              <a:t>定值</a:t>
            </a: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000" i="1">
                <a:solidFill>
                  <a:srgbClr val="003366"/>
                </a:solidFill>
                <a:sym typeface="Symbol" panose="05050102010706020507" pitchFamily="18" charset="2"/>
              </a:rPr>
              <a:t>、  </a:t>
            </a:r>
            <a:r>
              <a:rPr kumimoji="1" lang="zh-CN" altLang="en-US" sz="2000">
                <a:solidFill>
                  <a:srgbClr val="003366"/>
                </a:solidFill>
              </a:rPr>
              <a:t>一定时： </a:t>
            </a:r>
            <a:r>
              <a:rPr kumimoji="1" lang="zh-CN" altLang="en-US" sz="2000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kumimoji="1" lang="zh-CN" altLang="en-US" sz="2000">
                <a:solidFill>
                  <a:srgbClr val="FF0000"/>
                </a:solidFill>
              </a:rPr>
              <a:t> ↑、</a:t>
            </a:r>
            <a:r>
              <a:rPr kumimoji="1" lang="zh-CN" altLang="en-US" sz="2000" i="1">
                <a:solidFill>
                  <a:srgbClr val="FF0000"/>
                </a:solidFill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>
                <a:solidFill>
                  <a:srgbClr val="FF0000"/>
                </a:solidFill>
              </a:rPr>
              <a:t>t</a:t>
            </a:r>
            <a:r>
              <a:rPr kumimoji="1" lang="en-US" altLang="zh-CN" sz="2000">
                <a:solidFill>
                  <a:srgbClr val="FF0000"/>
                </a:solidFill>
              </a:rPr>
              <a:t>↑</a:t>
            </a:r>
            <a:endParaRPr kumimoji="1" lang="zh-CN" altLang="en-US" sz="200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000" i="1">
                <a:solidFill>
                  <a:srgbClr val="003366"/>
                </a:solidFill>
                <a:sym typeface="Symbol" panose="05050102010706020507" pitchFamily="18" charset="2"/>
              </a:rPr>
              <a:t>、  </a:t>
            </a:r>
            <a:r>
              <a:rPr kumimoji="1" lang="zh-CN" altLang="en-US" sz="2000">
                <a:solidFill>
                  <a:srgbClr val="003366"/>
                </a:solidFill>
              </a:rPr>
              <a:t>一定时： </a:t>
            </a:r>
            <a:r>
              <a:rPr kumimoji="1" lang="zh-CN" altLang="en-US" sz="2000" i="1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kumimoji="1" lang="zh-CN" altLang="en-US" sz="2000">
                <a:solidFill>
                  <a:srgbClr val="FF0000"/>
                </a:solidFill>
              </a:rPr>
              <a:t> ↑、</a:t>
            </a:r>
            <a:r>
              <a:rPr kumimoji="1" lang="zh-CN" altLang="en-US" sz="2000" i="1">
                <a:solidFill>
                  <a:srgbClr val="FF0000"/>
                </a:solidFill>
                <a:ea typeface="华文仿宋" panose="02010600040101010101" pitchFamily="2" charset="-122"/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>
                <a:solidFill>
                  <a:srgbClr val="FF0000"/>
                </a:solidFill>
              </a:rPr>
              <a:t>t</a:t>
            </a:r>
            <a:r>
              <a:rPr kumimoji="1" lang="en-US" altLang="zh-CN" sz="2000">
                <a:solidFill>
                  <a:srgbClr val="FF0000"/>
                </a:solidFill>
              </a:rPr>
              <a:t>↑</a:t>
            </a:r>
            <a:endParaRPr kumimoji="1" lang="zh-CN" altLang="en-US" sz="2000">
              <a:solidFill>
                <a:srgbClr val="FF0000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kumimoji="1" lang="zh-CN" altLang="en-US" sz="2000" i="1">
                <a:solidFill>
                  <a:srgbClr val="003366"/>
                </a:solidFill>
                <a:sym typeface="Symbol" panose="05050102010706020507" pitchFamily="18" charset="2"/>
              </a:rPr>
              <a:t>、  </a:t>
            </a:r>
            <a:r>
              <a:rPr kumimoji="1" lang="zh-CN" altLang="en-US" sz="2000">
                <a:solidFill>
                  <a:srgbClr val="003366"/>
                </a:solidFill>
              </a:rPr>
              <a:t>一定时： </a:t>
            </a:r>
            <a:r>
              <a:rPr kumimoji="1" lang="zh-CN" altLang="en-US" sz="2000" i="1">
                <a:solidFill>
                  <a:srgbClr val="FF0000"/>
                </a:solidFill>
                <a:sym typeface="Symbol" panose="05050102010706020507" pitchFamily="18" charset="2"/>
              </a:rPr>
              <a:t> </a:t>
            </a:r>
            <a:r>
              <a:rPr kumimoji="1" lang="zh-CN" altLang="en-US" sz="2000">
                <a:solidFill>
                  <a:srgbClr val="FF0000"/>
                </a:solidFill>
              </a:rPr>
              <a:t>↑、</a:t>
            </a:r>
            <a:r>
              <a:rPr kumimoji="1" lang="zh-CN" altLang="en-US" sz="2000" i="1">
                <a:solidFill>
                  <a:srgbClr val="FF0000"/>
                </a:solidFill>
                <a:ea typeface="华文仿宋" panose="02010600040101010101" pitchFamily="2" charset="-122"/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>
                <a:solidFill>
                  <a:srgbClr val="FF0000"/>
                </a:solidFill>
              </a:rPr>
              <a:t>t</a:t>
            </a:r>
            <a:r>
              <a:rPr kumimoji="1" lang="en-US" altLang="zh-CN" sz="2000">
                <a:solidFill>
                  <a:srgbClr val="FF0000"/>
                </a:solidFill>
              </a:rPr>
              <a:t>↓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AEA7D26E-E8CE-C37D-DE2B-BDA5F688C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3673475"/>
            <a:ext cx="793432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(3) </a:t>
            </a:r>
            <a:r>
              <a:rPr kumimoji="1" lang="zh-CN" altLang="en-US" sz="2000">
                <a:solidFill>
                  <a:srgbClr val="0000FF"/>
                </a:solidFill>
              </a:rPr>
              <a:t>提高热效率的措施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>
                <a:solidFill>
                  <a:srgbClr val="003366"/>
                </a:solidFill>
              </a:rPr>
              <a:t>      </a:t>
            </a:r>
            <a:r>
              <a:rPr kumimoji="1" lang="en-US" altLang="zh-CN" sz="1800">
                <a:solidFill>
                  <a:srgbClr val="003366"/>
                </a:solidFill>
              </a:rPr>
              <a:t>1. </a:t>
            </a:r>
            <a:r>
              <a:rPr kumimoji="1" lang="zh-CN" altLang="en-US" sz="1800">
                <a:solidFill>
                  <a:srgbClr val="003366"/>
                </a:solidFill>
              </a:rPr>
              <a:t>尽量减小不可逆损失   理想化            </a:t>
            </a:r>
            <a:r>
              <a:rPr kumimoji="1" lang="en-US" altLang="zh-CN" sz="1800">
                <a:solidFill>
                  <a:srgbClr val="003366"/>
                </a:solidFill>
              </a:rPr>
              <a:t>2. </a:t>
            </a:r>
            <a:r>
              <a:rPr kumimoji="1" lang="zh-CN" altLang="en-US" sz="1800">
                <a:solidFill>
                  <a:srgbClr val="003366"/>
                </a:solidFill>
              </a:rPr>
              <a:t>增大压缩比      </a:t>
            </a:r>
            <a:r>
              <a:rPr kumimoji="1" lang="el-GR" altLang="zh-CN" sz="1800" i="1">
                <a:solidFill>
                  <a:srgbClr val="00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1800" i="1">
                <a:solidFill>
                  <a:srgbClr val="00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>
                <a:solidFill>
                  <a:srgbClr val="003366"/>
                </a:solidFill>
                <a:cs typeface="Times New Roman" panose="02020603050405020304" pitchFamily="18" charset="0"/>
              </a:rPr>
              <a:t>= 16 ↑  25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rgbClr val="003366"/>
                </a:solidFill>
              </a:rPr>
              <a:t>      </a:t>
            </a:r>
            <a:r>
              <a:rPr kumimoji="1" lang="en-US" altLang="zh-CN" sz="1800">
                <a:solidFill>
                  <a:srgbClr val="003366"/>
                </a:solidFill>
              </a:rPr>
              <a:t>3. </a:t>
            </a:r>
            <a:r>
              <a:rPr kumimoji="1" lang="zh-CN" altLang="en-US" sz="1800">
                <a:solidFill>
                  <a:srgbClr val="003366"/>
                </a:solidFill>
              </a:rPr>
              <a:t>增加定容增压比                                   </a:t>
            </a:r>
            <a:r>
              <a:rPr kumimoji="1" lang="en-US" altLang="zh-CN" sz="1800">
                <a:solidFill>
                  <a:srgbClr val="003366"/>
                </a:solidFill>
              </a:rPr>
              <a:t>4. </a:t>
            </a:r>
            <a:r>
              <a:rPr kumimoji="1" lang="zh-CN" altLang="en-US" sz="1800">
                <a:solidFill>
                  <a:srgbClr val="003366"/>
                </a:solidFill>
              </a:rPr>
              <a:t>减少定压预胀比</a:t>
            </a:r>
            <a:endParaRPr kumimoji="1" lang="zh-CN" altLang="en-US" sz="1800">
              <a:solidFill>
                <a:srgbClr val="0000CC"/>
              </a:solidFill>
            </a:endParaRPr>
          </a:p>
        </p:txBody>
      </p:sp>
      <p:sp>
        <p:nvSpPr>
          <p:cNvPr id="3083" name="Rectangle 8">
            <a:extLst>
              <a:ext uri="{FF2B5EF4-FFF2-40B4-BE49-F238E27FC236}">
                <a16:creationId xmlns:a16="http://schemas.microsoft.com/office/drawing/2014/main" id="{ED8F6223-A413-49D0-44B6-D6C54B12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75" y="873125"/>
            <a:ext cx="69230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FF0000"/>
                </a:solidFill>
              </a:rPr>
              <a:t>1. </a:t>
            </a:r>
            <a:r>
              <a:rPr kumimoji="1" lang="zh-CN" altLang="en-US" sz="2200">
                <a:solidFill>
                  <a:srgbClr val="FF0000"/>
                </a:solidFill>
              </a:rPr>
              <a:t>混合加热理想循环 </a:t>
            </a:r>
            <a:r>
              <a:rPr kumimoji="1" lang="en-US" altLang="zh-CN" sz="2000"/>
              <a:t>(</a:t>
            </a:r>
            <a:r>
              <a:rPr kumimoji="1" lang="zh-CN" altLang="en-US" sz="2000"/>
              <a:t>萨巴德 </a:t>
            </a:r>
            <a:r>
              <a:rPr kumimoji="1" lang="en-US" altLang="zh-CN" sz="2000"/>
              <a:t>Sabathe </a:t>
            </a:r>
            <a:r>
              <a:rPr kumimoji="1" lang="zh-CN" altLang="en-US" sz="2000"/>
              <a:t>循环</a:t>
            </a:r>
            <a:r>
              <a:rPr kumimoji="1" lang="en-US" altLang="zh-CN" sz="2000"/>
              <a:t>)</a:t>
            </a:r>
            <a:endParaRPr kumimoji="1" lang="zh-CN" altLang="en-US" sz="2000"/>
          </a:p>
        </p:txBody>
      </p:sp>
      <p:graphicFrame>
        <p:nvGraphicFramePr>
          <p:cNvPr id="3074" name="Object 9">
            <a:extLst>
              <a:ext uri="{FF2B5EF4-FFF2-40B4-BE49-F238E27FC236}">
                <a16:creationId xmlns:a16="http://schemas.microsoft.com/office/drawing/2014/main" id="{DD9EEA53-9ADD-9D38-CD16-11D70D7554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6788" y="930275"/>
          <a:ext cx="16367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842101" imgH="2742390" progId="Visio.Drawing.11">
                  <p:embed/>
                </p:oleObj>
              </mc:Choice>
              <mc:Fallback>
                <p:oleObj name="Visio" r:id="rId5" imgW="3842101" imgH="274239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788" y="930275"/>
                        <a:ext cx="16367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0">
            <a:extLst>
              <a:ext uri="{FF2B5EF4-FFF2-40B4-BE49-F238E27FC236}">
                <a16:creationId xmlns:a16="http://schemas.microsoft.com/office/drawing/2014/main" id="{1CF0B9FB-BC5A-14D5-C20A-B73540997B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0863" y="911225"/>
          <a:ext cx="1630362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842101" imgH="2727270" progId="Visio.Drawing.11">
                  <p:embed/>
                </p:oleObj>
              </mc:Choice>
              <mc:Fallback>
                <p:oleObj name="Visio" r:id="rId7" imgW="3842101" imgH="2727270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911225"/>
                        <a:ext cx="1630362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11">
            <a:extLst>
              <a:ext uri="{FF2B5EF4-FFF2-40B4-BE49-F238E27FC236}">
                <a16:creationId xmlns:a16="http://schemas.microsoft.com/office/drawing/2014/main" id="{36F1177F-C60F-8266-9D61-EE6165151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5" y="1395413"/>
            <a:ext cx="14970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(2) </a:t>
            </a:r>
            <a:r>
              <a:rPr kumimoji="1" lang="zh-CN" altLang="en-US" sz="2000">
                <a:solidFill>
                  <a:srgbClr val="0000FF"/>
                </a:solidFill>
              </a:rPr>
              <a:t>热效率：</a:t>
            </a:r>
          </a:p>
        </p:txBody>
      </p:sp>
      <p:graphicFrame>
        <p:nvGraphicFramePr>
          <p:cNvPr id="3076" name="Object 12">
            <a:extLst>
              <a:ext uri="{FF2B5EF4-FFF2-40B4-BE49-F238E27FC236}">
                <a16:creationId xmlns:a16="http://schemas.microsoft.com/office/drawing/2014/main" id="{718A839D-5B50-926E-D121-51D9A9DF15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0875" y="1289050"/>
          <a:ext cx="38195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58920" imgH="482400" progId="Equation.DSMT4">
                  <p:embed/>
                </p:oleObj>
              </mc:Choice>
              <mc:Fallback>
                <p:oleObj name="Equation" r:id="rId9" imgW="2158920" imgH="482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289050"/>
                        <a:ext cx="38195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76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76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76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6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76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76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76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76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76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76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6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6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6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6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6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6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DE9F747A-008D-D8C1-952F-B1D5889849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840E1CB-7305-457D-84F0-4D22D14EC48F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4104" name="Rectangle 2">
            <a:extLst>
              <a:ext uri="{FF2B5EF4-FFF2-40B4-BE49-F238E27FC236}">
                <a16:creationId xmlns:a16="http://schemas.microsoft.com/office/drawing/2014/main" id="{627D3CD0-5D07-42A6-3567-90A4719C9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9-3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活塞式内燃机理想循环 </a:t>
            </a:r>
          </a:p>
        </p:txBody>
      </p:sp>
      <p:sp>
        <p:nvSpPr>
          <p:cNvPr id="4105" name="Rectangle 3">
            <a:extLst>
              <a:ext uri="{FF2B5EF4-FFF2-40B4-BE49-F238E27FC236}">
                <a16:creationId xmlns:a16="http://schemas.microsoft.com/office/drawing/2014/main" id="{38C3FFDD-6D28-3ED2-BEC0-A0FFCB86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874713"/>
            <a:ext cx="54308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FF0000"/>
                </a:solidFill>
              </a:rPr>
              <a:t>2. </a:t>
            </a:r>
            <a:r>
              <a:rPr kumimoji="1" lang="zh-CN" altLang="en-US" sz="2200">
                <a:solidFill>
                  <a:srgbClr val="FF0000"/>
                </a:solidFill>
              </a:rPr>
              <a:t>定压加热理想循环</a:t>
            </a:r>
            <a:r>
              <a:rPr kumimoji="1" lang="zh-CN" altLang="en-US" sz="1800">
                <a:solidFill>
                  <a:srgbClr val="FF0000"/>
                </a:solidFill>
              </a:rPr>
              <a:t>  </a:t>
            </a:r>
            <a:r>
              <a:rPr kumimoji="1" lang="en-US" altLang="zh-CN" sz="2000"/>
              <a:t>(</a:t>
            </a:r>
            <a:r>
              <a:rPr kumimoji="1" lang="zh-CN" altLang="en-US" sz="2000"/>
              <a:t>狄塞尔 </a:t>
            </a:r>
            <a:r>
              <a:rPr kumimoji="1" lang="en-US" altLang="zh-CN" sz="2000"/>
              <a:t>Diesel </a:t>
            </a:r>
            <a:r>
              <a:rPr kumimoji="1" lang="zh-CN" altLang="en-US" sz="2000"/>
              <a:t>循环</a:t>
            </a:r>
            <a:r>
              <a:rPr kumimoji="1" lang="en-US" altLang="zh-CN" sz="2000"/>
              <a:t>)</a:t>
            </a:r>
            <a:endParaRPr kumimoji="1" lang="zh-CN" altLang="en-US" sz="2000"/>
          </a:p>
        </p:txBody>
      </p:sp>
      <p:graphicFrame>
        <p:nvGraphicFramePr>
          <p:cNvPr id="177156" name="Object 4">
            <a:extLst>
              <a:ext uri="{FF2B5EF4-FFF2-40B4-BE49-F238E27FC236}">
                <a16:creationId xmlns:a16="http://schemas.microsoft.com/office/drawing/2014/main" id="{60EFA3DD-1BE0-8BA8-9087-DEA2E2C50E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90700"/>
          <a:ext cx="2060575" cy="176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3099" imgH="2971080" progId="Visio.Drawing.11">
                  <p:embed/>
                </p:oleObj>
              </mc:Choice>
              <mc:Fallback>
                <p:oleObj name="Visio" r:id="rId2" imgW="3473099" imgH="29710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90700"/>
                        <a:ext cx="2060575" cy="176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7" name="Object 5">
            <a:extLst>
              <a:ext uri="{FF2B5EF4-FFF2-40B4-BE49-F238E27FC236}">
                <a16:creationId xmlns:a16="http://schemas.microsoft.com/office/drawing/2014/main" id="{BEADD058-68A9-DC09-D2C5-19A4C2A601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9788" y="1790700"/>
          <a:ext cx="2514600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42101" imgH="2742390" progId="Visio.Drawing.11">
                  <p:embed/>
                </p:oleObj>
              </mc:Choice>
              <mc:Fallback>
                <p:oleObj name="Visio" r:id="rId4" imgW="3842101" imgH="274239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1790700"/>
                        <a:ext cx="2514600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58" name="Object 6">
            <a:extLst>
              <a:ext uri="{FF2B5EF4-FFF2-40B4-BE49-F238E27FC236}">
                <a16:creationId xmlns:a16="http://schemas.microsoft.com/office/drawing/2014/main" id="{3804A225-32F3-1823-EECB-404C3E94B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2538" y="3971925"/>
          <a:ext cx="36623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49360" imgH="482400" progId="Equation.DSMT4">
                  <p:embed/>
                </p:oleObj>
              </mc:Choice>
              <mc:Fallback>
                <p:oleObj name="Equation" r:id="rId6" imgW="234936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971925"/>
                        <a:ext cx="3662362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1C75477E-6A7E-96BD-AFA5-0AA39D2E0205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3973513"/>
            <a:ext cx="2400300" cy="709612"/>
            <a:chOff x="3801" y="2503"/>
            <a:chExt cx="1512" cy="447"/>
          </a:xfrm>
        </p:grpSpPr>
        <p:sp>
          <p:nvSpPr>
            <p:cNvPr id="177160" name="AutoShape 8">
              <a:extLst>
                <a:ext uri="{FF2B5EF4-FFF2-40B4-BE49-F238E27FC236}">
                  <a16:creationId xmlns:a16="http://schemas.microsoft.com/office/drawing/2014/main" id="{268BB891-C566-8A27-5A6C-11EE9E767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2503"/>
              <a:ext cx="1512" cy="447"/>
            </a:xfrm>
            <a:prstGeom prst="bevel">
              <a:avLst>
                <a:gd name="adj" fmla="val 7597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102" name="Object 9">
              <a:extLst>
                <a:ext uri="{FF2B5EF4-FFF2-40B4-BE49-F238E27FC236}">
                  <a16:creationId xmlns:a16="http://schemas.microsoft.com/office/drawing/2014/main" id="{CE052A1B-549B-402A-F8DB-22F8E363E1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3" y="2517"/>
            <a:ext cx="120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46040" imgH="469800" progId="Equation.DSMT4">
                    <p:embed/>
                  </p:oleObj>
                </mc:Choice>
                <mc:Fallback>
                  <p:oleObj name="Equation" r:id="rId8" imgW="1346040" imgH="469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2517"/>
                          <a:ext cx="1206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C6D1F4A4-4466-E330-39C8-140018DAB617}"/>
              </a:ext>
            </a:extLst>
          </p:cNvPr>
          <p:cNvGrpSpPr>
            <a:grpSpLocks/>
          </p:cNvGrpSpPr>
          <p:nvPr/>
        </p:nvGrpSpPr>
        <p:grpSpPr bwMode="auto">
          <a:xfrm>
            <a:off x="4859338" y="3971925"/>
            <a:ext cx="965200" cy="538163"/>
            <a:chOff x="3130" y="2474"/>
            <a:chExt cx="608" cy="339"/>
          </a:xfrm>
        </p:grpSpPr>
        <p:graphicFrame>
          <p:nvGraphicFramePr>
            <p:cNvPr id="4101" name="Object 11">
              <a:extLst>
                <a:ext uri="{FF2B5EF4-FFF2-40B4-BE49-F238E27FC236}">
                  <a16:creationId xmlns:a16="http://schemas.microsoft.com/office/drawing/2014/main" id="{C08CCB79-17EE-2AC9-E622-743CB21B11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5" y="2474"/>
            <a:ext cx="401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280" imgH="177480" progId="Equation.DSMT4">
                    <p:embed/>
                  </p:oleObj>
                </mc:Choice>
                <mc:Fallback>
                  <p:oleObj name="Equation" r:id="rId10" imgW="368280" imgH="177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2474"/>
                          <a:ext cx="401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7164" name="AutoShape 12">
              <a:extLst>
                <a:ext uri="{FF2B5EF4-FFF2-40B4-BE49-F238E27FC236}">
                  <a16:creationId xmlns:a16="http://schemas.microsoft.com/office/drawing/2014/main" id="{207B4155-F7CC-4439-EADC-FBA0102909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649"/>
              <a:ext cx="608" cy="16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FF9900">
                    <a:gamma/>
                    <a:tint val="25490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77165" name="Text Box 13">
            <a:extLst>
              <a:ext uri="{FF2B5EF4-FFF2-40B4-BE49-F238E27FC236}">
                <a16:creationId xmlns:a16="http://schemas.microsoft.com/office/drawing/2014/main" id="{FD11D21C-4081-464B-B213-2F6BF32A8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1389063"/>
            <a:ext cx="243681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(1) </a:t>
            </a:r>
            <a:r>
              <a:rPr kumimoji="1" lang="en-US" altLang="zh-CN" sz="2000" i="1">
                <a:solidFill>
                  <a:srgbClr val="0000FF"/>
                </a:solidFill>
              </a:rPr>
              <a:t>p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v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图、</a:t>
            </a:r>
            <a:r>
              <a:rPr kumimoji="1" lang="en-US" altLang="zh-CN" sz="2000" i="1">
                <a:solidFill>
                  <a:srgbClr val="0000FF"/>
                </a:solidFill>
              </a:rPr>
              <a:t>T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s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</a:t>
            </a:r>
          </a:p>
        </p:txBody>
      </p:sp>
      <p:sp>
        <p:nvSpPr>
          <p:cNvPr id="177166" name="Rectangle 14">
            <a:extLst>
              <a:ext uri="{FF2B5EF4-FFF2-40B4-BE49-F238E27FC236}">
                <a16:creationId xmlns:a16="http://schemas.microsoft.com/office/drawing/2014/main" id="{BEF0D817-4F18-D655-4D9A-DD0F7E171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3535363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(2) </a:t>
            </a:r>
            <a:r>
              <a:rPr kumimoji="1" lang="zh-CN" altLang="en-US" sz="2000">
                <a:solidFill>
                  <a:srgbClr val="0000FF"/>
                </a:solidFill>
              </a:rPr>
              <a:t>热效率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65" grpId="0"/>
      <p:bldP spid="1771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B6530FB0-31B3-2041-C78C-3123AB255D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BDB49CE-6027-4134-A651-9ADA065A97DD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5126" name="Rectangle 2">
            <a:extLst>
              <a:ext uri="{FF2B5EF4-FFF2-40B4-BE49-F238E27FC236}">
                <a16:creationId xmlns:a16="http://schemas.microsoft.com/office/drawing/2014/main" id="{5190CF8A-5D2A-6E73-CC43-F6CA19FCF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9-3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活塞式内燃机理想循环 </a:t>
            </a: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39272A3D-400A-3B70-F82B-94AF50E8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3128963"/>
            <a:ext cx="3136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407988"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4413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FF0000"/>
                </a:solidFill>
              </a:rPr>
              <a:t>可见：</a:t>
            </a:r>
            <a:r>
              <a:rPr kumimoji="1" lang="zh-CN" altLang="en-US" sz="1800"/>
              <a:t>绝热指数</a:t>
            </a:r>
            <a:r>
              <a:rPr kumimoji="1" lang="zh-CN" altLang="en-US" sz="1800" i="1">
                <a:sym typeface="Symbol" panose="05050102010706020507" pitchFamily="18" charset="2"/>
              </a:rPr>
              <a:t> </a:t>
            </a:r>
            <a:r>
              <a:rPr kumimoji="1" lang="zh-CN" altLang="en-US" sz="1800"/>
              <a:t>定值</a:t>
            </a:r>
          </a:p>
          <a:p>
            <a:pPr lvl="1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kumimoji="1" lang="el-GR" altLang="zh-CN" sz="2000" i="1">
                <a:solidFill>
                  <a:srgbClr val="003366"/>
                </a:solidFill>
                <a:cs typeface="Times New Roman" panose="02020603050405020304" pitchFamily="18" charset="0"/>
              </a:rPr>
              <a:t>ρ</a:t>
            </a:r>
            <a:r>
              <a:rPr kumimoji="1" lang="en-US" altLang="zh-CN" sz="2000" i="1">
                <a:solidFill>
                  <a:srgbClr val="003366"/>
                </a:solidFill>
                <a:cs typeface="Times New Roman" panose="02020603050405020304" pitchFamily="18" charset="0"/>
              </a:rPr>
              <a:t> </a:t>
            </a:r>
            <a:r>
              <a:rPr kumimoji="1" lang="zh-CN" altLang="en-US" sz="2000">
                <a:solidFill>
                  <a:srgbClr val="003366"/>
                </a:solidFill>
              </a:rPr>
              <a:t>一定时： </a:t>
            </a:r>
            <a:r>
              <a:rPr kumimoji="1" lang="zh-CN" altLang="en-US" sz="2000" i="1">
                <a:solidFill>
                  <a:srgbClr val="FF0000"/>
                </a:solidFill>
                <a:sym typeface="Symbol" panose="05050102010706020507" pitchFamily="18" charset="2"/>
              </a:rPr>
              <a:t></a:t>
            </a:r>
            <a:r>
              <a:rPr kumimoji="1" lang="zh-CN" altLang="en-US" sz="2000">
                <a:solidFill>
                  <a:srgbClr val="FF0000"/>
                </a:solidFill>
              </a:rPr>
              <a:t> ↑、</a:t>
            </a:r>
            <a:r>
              <a:rPr kumimoji="1" lang="zh-CN" altLang="en-US" sz="2000" i="1">
                <a:solidFill>
                  <a:srgbClr val="FF0000"/>
                </a:solidFill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>
                <a:solidFill>
                  <a:srgbClr val="FF0000"/>
                </a:solidFill>
              </a:rPr>
              <a:t>t</a:t>
            </a:r>
            <a:r>
              <a:rPr kumimoji="1" lang="en-US" altLang="zh-CN" sz="2000">
                <a:solidFill>
                  <a:srgbClr val="FF0000"/>
                </a:solidFill>
              </a:rPr>
              <a:t>↑</a:t>
            </a:r>
          </a:p>
          <a:p>
            <a:pPr lvl="1" eaLnBrk="1" hangingPunct="1">
              <a:lnSpc>
                <a:spcPct val="150000"/>
              </a:lnSpc>
              <a:buFont typeface="Symbol" panose="05050102010706020507" pitchFamily="18" charset="2"/>
              <a:buNone/>
            </a:pPr>
            <a:r>
              <a:rPr kumimoji="1" lang="zh-CN" altLang="en-US" sz="2000" i="1">
                <a:solidFill>
                  <a:srgbClr val="003366"/>
                </a:solidFill>
                <a:sym typeface="Symbol" panose="05050102010706020507" pitchFamily="18" charset="2"/>
              </a:rPr>
              <a:t>   </a:t>
            </a:r>
            <a:r>
              <a:rPr kumimoji="1" lang="zh-CN" altLang="en-US" sz="2000">
                <a:solidFill>
                  <a:srgbClr val="003366"/>
                </a:solidFill>
              </a:rPr>
              <a:t>一定时： </a:t>
            </a:r>
            <a:r>
              <a:rPr kumimoji="1" lang="zh-CN" altLang="en-US" sz="2000" i="1">
                <a:solidFill>
                  <a:srgbClr val="FF0000"/>
                </a:solidFill>
                <a:sym typeface="Symbol" panose="05050102010706020507" pitchFamily="18" charset="2"/>
              </a:rPr>
              <a:t> </a:t>
            </a:r>
            <a:r>
              <a:rPr kumimoji="1" lang="zh-CN" altLang="en-US" sz="2000">
                <a:solidFill>
                  <a:srgbClr val="FF0000"/>
                </a:solidFill>
              </a:rPr>
              <a:t>↑、</a:t>
            </a:r>
            <a:r>
              <a:rPr kumimoji="1" lang="zh-CN" altLang="en-US" sz="2000" i="1">
                <a:solidFill>
                  <a:srgbClr val="FF0000"/>
                </a:solidFill>
                <a:ea typeface="华文仿宋" panose="02010600040101010101" pitchFamily="2" charset="-122"/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>
                <a:solidFill>
                  <a:srgbClr val="FF0000"/>
                </a:solidFill>
              </a:rPr>
              <a:t>t</a:t>
            </a:r>
            <a:r>
              <a:rPr kumimoji="1" lang="en-US" altLang="zh-CN" sz="2000">
                <a:solidFill>
                  <a:srgbClr val="FF0000"/>
                </a:solidFill>
              </a:rPr>
              <a:t>↓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703823C1-94F2-5EA0-612D-4EB3C4229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3019425"/>
            <a:ext cx="3749675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2000">
                <a:solidFill>
                  <a:srgbClr val="0000FF"/>
                </a:solidFill>
              </a:rPr>
              <a:t>(3) </a:t>
            </a:r>
            <a:r>
              <a:rPr kumimoji="1" lang="zh-CN" altLang="en-US" sz="2000">
                <a:solidFill>
                  <a:srgbClr val="0000FF"/>
                </a:solidFill>
              </a:rPr>
              <a:t>提高热效率的措施</a:t>
            </a:r>
          </a:p>
          <a:p>
            <a:pPr>
              <a:lnSpc>
                <a:spcPct val="150000"/>
              </a:lnSpc>
            </a:pPr>
            <a:r>
              <a:rPr kumimoji="1" lang="zh-CN" altLang="en-US" sz="1800">
                <a:solidFill>
                  <a:srgbClr val="003366"/>
                </a:solidFill>
              </a:rPr>
              <a:t>      </a:t>
            </a:r>
            <a:r>
              <a:rPr kumimoji="1" lang="en-US" altLang="zh-CN" sz="1800">
                <a:solidFill>
                  <a:srgbClr val="003366"/>
                </a:solidFill>
              </a:rPr>
              <a:t>1. </a:t>
            </a:r>
            <a:r>
              <a:rPr kumimoji="1" lang="zh-CN" altLang="en-US" sz="1800">
                <a:solidFill>
                  <a:srgbClr val="003366"/>
                </a:solidFill>
              </a:rPr>
              <a:t>尽量减小不可逆损失   理想化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rgbClr val="003366"/>
                </a:solidFill>
              </a:rPr>
              <a:t>      </a:t>
            </a:r>
            <a:r>
              <a:rPr kumimoji="1" lang="en-US" altLang="zh-CN" sz="1800">
                <a:solidFill>
                  <a:srgbClr val="003366"/>
                </a:solidFill>
              </a:rPr>
              <a:t>2. </a:t>
            </a:r>
            <a:r>
              <a:rPr kumimoji="1" lang="zh-CN" altLang="en-US" sz="1800">
                <a:solidFill>
                  <a:srgbClr val="003366"/>
                </a:solidFill>
              </a:rPr>
              <a:t>增大压缩比      </a:t>
            </a:r>
            <a:r>
              <a:rPr kumimoji="1" lang="zh-CN" altLang="en-US" sz="1800" i="1">
                <a:solidFill>
                  <a:srgbClr val="003366"/>
                </a:solidFill>
                <a:sym typeface="Symbol" panose="05050102010706020507" pitchFamily="18" charset="2"/>
              </a:rPr>
              <a:t> </a:t>
            </a:r>
            <a:r>
              <a:rPr kumimoji="1" lang="en-US" altLang="zh-CN" sz="1800">
                <a:solidFill>
                  <a:srgbClr val="003366"/>
                </a:solidFill>
                <a:cs typeface="Times New Roman" panose="02020603050405020304" pitchFamily="18" charset="0"/>
              </a:rPr>
              <a:t>= 16 ↑ 25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1800">
                <a:solidFill>
                  <a:srgbClr val="003366"/>
                </a:solidFill>
              </a:rPr>
              <a:t>      3. </a:t>
            </a:r>
            <a:r>
              <a:rPr kumimoji="1" lang="zh-CN" altLang="en-US" sz="1800">
                <a:solidFill>
                  <a:srgbClr val="003366"/>
                </a:solidFill>
              </a:rPr>
              <a:t>减少定压预胀比</a:t>
            </a:r>
            <a:endParaRPr kumimoji="1" lang="zh-CN" altLang="en-US" sz="1800">
              <a:solidFill>
                <a:srgbClr val="0000CC"/>
              </a:solidFill>
            </a:endParaRPr>
          </a:p>
        </p:txBody>
      </p:sp>
      <p:sp>
        <p:nvSpPr>
          <p:cNvPr id="5129" name="Rectangle 5">
            <a:extLst>
              <a:ext uri="{FF2B5EF4-FFF2-40B4-BE49-F238E27FC236}">
                <a16:creationId xmlns:a16="http://schemas.microsoft.com/office/drawing/2014/main" id="{F4BDC107-304E-04DE-00E2-43AF93968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874713"/>
            <a:ext cx="54308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FF0000"/>
                </a:solidFill>
              </a:rPr>
              <a:t>2. </a:t>
            </a:r>
            <a:r>
              <a:rPr kumimoji="1" lang="zh-CN" altLang="en-US" sz="2200">
                <a:solidFill>
                  <a:srgbClr val="FF0000"/>
                </a:solidFill>
              </a:rPr>
              <a:t>定压加热理想循环</a:t>
            </a:r>
            <a:r>
              <a:rPr kumimoji="1" lang="zh-CN" altLang="en-US" sz="1800">
                <a:solidFill>
                  <a:srgbClr val="FF0000"/>
                </a:solidFill>
              </a:rPr>
              <a:t>  </a:t>
            </a:r>
            <a:r>
              <a:rPr kumimoji="1" lang="en-US" altLang="zh-CN" sz="2000"/>
              <a:t>(</a:t>
            </a:r>
            <a:r>
              <a:rPr kumimoji="1" lang="zh-CN" altLang="en-US" sz="2000"/>
              <a:t>狄塞尔 </a:t>
            </a:r>
            <a:r>
              <a:rPr kumimoji="1" lang="en-US" altLang="zh-CN" sz="2000"/>
              <a:t>Diesel </a:t>
            </a:r>
            <a:r>
              <a:rPr kumimoji="1" lang="zh-CN" altLang="en-US" sz="2000"/>
              <a:t>循环</a:t>
            </a:r>
            <a:r>
              <a:rPr kumimoji="1" lang="en-US" altLang="zh-CN" sz="2000"/>
              <a:t>)</a:t>
            </a:r>
            <a:endParaRPr kumimoji="1" lang="zh-CN" altLang="en-US" sz="2000"/>
          </a:p>
        </p:txBody>
      </p:sp>
      <p:graphicFrame>
        <p:nvGraphicFramePr>
          <p:cNvPr id="5122" name="Object 6">
            <a:extLst>
              <a:ext uri="{FF2B5EF4-FFF2-40B4-BE49-F238E27FC236}">
                <a16:creationId xmlns:a16="http://schemas.microsoft.com/office/drawing/2014/main" id="{1EA97B99-5C94-67E4-DED4-F15905F1C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2488" y="1290638"/>
          <a:ext cx="1952625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473099" imgH="2971080" progId="Visio.Drawing.11">
                  <p:embed/>
                </p:oleObj>
              </mc:Choice>
              <mc:Fallback>
                <p:oleObj name="Visio" r:id="rId2" imgW="3473099" imgH="297108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488" y="1290638"/>
                        <a:ext cx="1952625" cy="166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7">
            <a:extLst>
              <a:ext uri="{FF2B5EF4-FFF2-40B4-BE49-F238E27FC236}">
                <a16:creationId xmlns:a16="http://schemas.microsoft.com/office/drawing/2014/main" id="{3411E18F-1E79-CDA6-6B12-3A459C158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1938" y="1296988"/>
          <a:ext cx="2381250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842101" imgH="2742390" progId="Visio.Drawing.11">
                  <p:embed/>
                </p:oleObj>
              </mc:Choice>
              <mc:Fallback>
                <p:oleObj name="Visio" r:id="rId4" imgW="3842101" imgH="274239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1938" y="1296988"/>
                        <a:ext cx="2381250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Rectangle 8">
            <a:extLst>
              <a:ext uri="{FF2B5EF4-FFF2-40B4-BE49-F238E27FC236}">
                <a16:creationId xmlns:a16="http://schemas.microsoft.com/office/drawing/2014/main" id="{E585F270-0C41-E89D-F731-C8B569840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1501775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(2) </a:t>
            </a:r>
            <a:r>
              <a:rPr kumimoji="1" lang="zh-CN" altLang="en-US" sz="2000">
                <a:solidFill>
                  <a:srgbClr val="0000FF"/>
                </a:solidFill>
              </a:rPr>
              <a:t>热效率</a:t>
            </a:r>
          </a:p>
        </p:txBody>
      </p:sp>
      <p:grpSp>
        <p:nvGrpSpPr>
          <p:cNvPr id="5131" name="Group 9">
            <a:extLst>
              <a:ext uri="{FF2B5EF4-FFF2-40B4-BE49-F238E27FC236}">
                <a16:creationId xmlns:a16="http://schemas.microsoft.com/office/drawing/2014/main" id="{3DAE0C54-44A8-95AA-8B9C-4326FC3A219A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2038350"/>
            <a:ext cx="2593975" cy="809625"/>
            <a:chOff x="3801" y="2503"/>
            <a:chExt cx="1512" cy="447"/>
          </a:xfrm>
        </p:grpSpPr>
        <p:sp>
          <p:nvSpPr>
            <p:cNvPr id="178186" name="AutoShape 10">
              <a:extLst>
                <a:ext uri="{FF2B5EF4-FFF2-40B4-BE49-F238E27FC236}">
                  <a16:creationId xmlns:a16="http://schemas.microsoft.com/office/drawing/2014/main" id="{FA9AC3FB-AECC-CD8B-8C85-68DA2C213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1" y="2503"/>
              <a:ext cx="1512" cy="447"/>
            </a:xfrm>
            <a:prstGeom prst="bevel">
              <a:avLst>
                <a:gd name="adj" fmla="val 7597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124" name="Object 11">
              <a:extLst>
                <a:ext uri="{FF2B5EF4-FFF2-40B4-BE49-F238E27FC236}">
                  <a16:creationId xmlns:a16="http://schemas.microsoft.com/office/drawing/2014/main" id="{905CD108-C8CB-FE39-05DD-82F36DF9BF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3" y="2517"/>
            <a:ext cx="120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46040" imgH="469800" progId="Equation.DSMT4">
                    <p:embed/>
                  </p:oleObj>
                </mc:Choice>
                <mc:Fallback>
                  <p:oleObj name="Equation" r:id="rId6" imgW="1346040" imgH="469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2517"/>
                          <a:ext cx="1206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8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8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8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8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/>
      <p:bldP spid="1781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09C1763C-3AA9-C077-7927-FDB6A07102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3496BA4-6570-4374-BACE-F0B4000FC895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6152" name="Rectangle 2">
            <a:extLst>
              <a:ext uri="{FF2B5EF4-FFF2-40B4-BE49-F238E27FC236}">
                <a16:creationId xmlns:a16="http://schemas.microsoft.com/office/drawing/2014/main" id="{D1DFAA09-A048-3A46-FF7A-BD3121C8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9-3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活塞式内燃机理想循环 </a:t>
            </a:r>
          </a:p>
        </p:txBody>
      </p:sp>
      <p:sp>
        <p:nvSpPr>
          <p:cNvPr id="6153" name="Rectangle 3">
            <a:extLst>
              <a:ext uri="{FF2B5EF4-FFF2-40B4-BE49-F238E27FC236}">
                <a16:creationId xmlns:a16="http://schemas.microsoft.com/office/drawing/2014/main" id="{022868E9-E9CC-2D19-DCBF-2C5E287D5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890588"/>
            <a:ext cx="5502275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200">
                <a:solidFill>
                  <a:srgbClr val="FF0000"/>
                </a:solidFill>
              </a:rPr>
              <a:t>3. </a:t>
            </a:r>
            <a:r>
              <a:rPr kumimoji="1" lang="zh-CN" altLang="en-US" sz="2200">
                <a:solidFill>
                  <a:srgbClr val="FF0000"/>
                </a:solidFill>
              </a:rPr>
              <a:t>定容加热理想循环</a:t>
            </a:r>
            <a:r>
              <a:rPr kumimoji="1" lang="zh-CN" altLang="en-US" sz="2000"/>
              <a:t> </a:t>
            </a:r>
            <a:r>
              <a:rPr kumimoji="1" lang="en-US" altLang="zh-CN" sz="2000"/>
              <a:t>(</a:t>
            </a:r>
            <a:r>
              <a:rPr kumimoji="1" lang="zh-CN" altLang="en-US" sz="2000"/>
              <a:t>奥托 </a:t>
            </a:r>
            <a:r>
              <a:rPr kumimoji="1" lang="en-US" altLang="zh-CN" sz="2000"/>
              <a:t>Otto </a:t>
            </a:r>
            <a:r>
              <a:rPr kumimoji="1" lang="zh-CN" altLang="en-US" sz="2000"/>
              <a:t>循环</a:t>
            </a:r>
            <a:r>
              <a:rPr kumimoji="1" lang="en-US" altLang="zh-CN" sz="2000"/>
              <a:t>)</a:t>
            </a:r>
            <a:endParaRPr kumimoji="1" lang="zh-CN" altLang="en-US" sz="2000"/>
          </a:p>
        </p:txBody>
      </p:sp>
      <p:graphicFrame>
        <p:nvGraphicFramePr>
          <p:cNvPr id="179204" name="Object 4">
            <a:extLst>
              <a:ext uri="{FF2B5EF4-FFF2-40B4-BE49-F238E27FC236}">
                <a16:creationId xmlns:a16="http://schemas.microsoft.com/office/drawing/2014/main" id="{4623EE4A-F566-B82C-A30E-74E481755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2163" y="1838325"/>
          <a:ext cx="2138362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292110" imgH="2723220" progId="Visio.Drawing.11">
                  <p:embed/>
                </p:oleObj>
              </mc:Choice>
              <mc:Fallback>
                <p:oleObj name="Visio" r:id="rId2" imgW="3292110" imgH="272322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1838325"/>
                        <a:ext cx="2138362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05" name="Object 5">
            <a:extLst>
              <a:ext uri="{FF2B5EF4-FFF2-40B4-BE49-F238E27FC236}">
                <a16:creationId xmlns:a16="http://schemas.microsoft.com/office/drawing/2014/main" id="{94495374-9BC2-6547-4958-9F36362869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8838" y="1798638"/>
          <a:ext cx="2559050" cy="181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57177" imgH="2800440" progId="Visio.Drawing.11">
                  <p:embed/>
                </p:oleObj>
              </mc:Choice>
              <mc:Fallback>
                <p:oleObj name="Visio" r:id="rId4" imgW="3957177" imgH="280044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838" y="1798638"/>
                        <a:ext cx="2559050" cy="181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3C4237C7-D43D-45EB-89A1-604C074855AD}"/>
              </a:ext>
            </a:extLst>
          </p:cNvPr>
          <p:cNvGrpSpPr>
            <a:grpSpLocks/>
          </p:cNvGrpSpPr>
          <p:nvPr/>
        </p:nvGrpSpPr>
        <p:grpSpPr bwMode="auto">
          <a:xfrm>
            <a:off x="5935663" y="4122738"/>
            <a:ext cx="1828800" cy="709612"/>
            <a:chOff x="4141" y="1617"/>
            <a:chExt cx="1152" cy="447"/>
          </a:xfrm>
        </p:grpSpPr>
        <p:sp>
          <p:nvSpPr>
            <p:cNvPr id="179207" name="AutoShape 7">
              <a:extLst>
                <a:ext uri="{FF2B5EF4-FFF2-40B4-BE49-F238E27FC236}">
                  <a16:creationId xmlns:a16="http://schemas.microsoft.com/office/drawing/2014/main" id="{6C55DA71-1C8E-BF4B-D531-43B7AA5B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1617"/>
              <a:ext cx="1152" cy="447"/>
            </a:xfrm>
            <a:prstGeom prst="bevel">
              <a:avLst>
                <a:gd name="adj" fmla="val 7597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6150" name="Object 8">
              <a:extLst>
                <a:ext uri="{FF2B5EF4-FFF2-40B4-BE49-F238E27FC236}">
                  <a16:creationId xmlns:a16="http://schemas.microsoft.com/office/drawing/2014/main" id="{4F51E8A4-64E3-8B73-4727-177E7FD13E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7" y="1655"/>
            <a:ext cx="69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12520" imgH="406080" progId="Equation.DSMT4">
                    <p:embed/>
                  </p:oleObj>
                </mc:Choice>
                <mc:Fallback>
                  <p:oleObj name="Equation" r:id="rId6" imgW="812520" imgH="40608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655"/>
                          <a:ext cx="693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Text Box 9">
            <a:extLst>
              <a:ext uri="{FF2B5EF4-FFF2-40B4-BE49-F238E27FC236}">
                <a16:creationId xmlns:a16="http://schemas.microsoft.com/office/drawing/2014/main" id="{8EACFB42-D3BC-E27D-08C8-B5AE09A5D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444625"/>
            <a:ext cx="23876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(1) </a:t>
            </a:r>
            <a:r>
              <a:rPr kumimoji="1" lang="en-US" altLang="zh-CN" sz="2000" i="1">
                <a:solidFill>
                  <a:srgbClr val="0000FF"/>
                </a:solidFill>
              </a:rPr>
              <a:t>p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v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图、</a:t>
            </a:r>
            <a:r>
              <a:rPr kumimoji="1" lang="en-US" altLang="zh-CN" sz="2000" i="1">
                <a:solidFill>
                  <a:srgbClr val="0000FF"/>
                </a:solidFill>
              </a:rPr>
              <a:t>T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s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</a:t>
            </a:r>
          </a:p>
        </p:txBody>
      </p:sp>
      <p:sp>
        <p:nvSpPr>
          <p:cNvPr id="179210" name="Rectangle 10">
            <a:extLst>
              <a:ext uri="{FF2B5EF4-FFF2-40B4-BE49-F238E27FC236}">
                <a16:creationId xmlns:a16="http://schemas.microsoft.com/office/drawing/2014/main" id="{95946977-B93C-4D9D-99D6-3D49A5E3B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3490913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(2) </a:t>
            </a:r>
            <a:r>
              <a:rPr kumimoji="1" lang="zh-CN" altLang="en-US" sz="2000">
                <a:solidFill>
                  <a:srgbClr val="0000FF"/>
                </a:solidFill>
              </a:rPr>
              <a:t>热效率</a:t>
            </a:r>
          </a:p>
        </p:txBody>
      </p:sp>
      <p:graphicFrame>
        <p:nvGraphicFramePr>
          <p:cNvPr id="179211" name="Object 11">
            <a:extLst>
              <a:ext uri="{FF2B5EF4-FFF2-40B4-BE49-F238E27FC236}">
                <a16:creationId xmlns:a16="http://schemas.microsoft.com/office/drawing/2014/main" id="{E3BBD9F0-C22C-BB29-9FCA-E2FDD112E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3638" y="4073525"/>
          <a:ext cx="36623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9360" imgH="482400" progId="Equation.DSMT4">
                  <p:embed/>
                </p:oleObj>
              </mc:Choice>
              <mc:Fallback>
                <p:oleObj name="Equation" r:id="rId8" imgW="234936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3638" y="4073525"/>
                        <a:ext cx="3662362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2">
            <a:extLst>
              <a:ext uri="{FF2B5EF4-FFF2-40B4-BE49-F238E27FC236}">
                <a16:creationId xmlns:a16="http://schemas.microsoft.com/office/drawing/2014/main" id="{16EA2EB9-A508-B508-1FA8-1D8D5BC4048B}"/>
              </a:ext>
            </a:extLst>
          </p:cNvPr>
          <p:cNvGrpSpPr>
            <a:grpSpLocks/>
          </p:cNvGrpSpPr>
          <p:nvPr/>
        </p:nvGrpSpPr>
        <p:grpSpPr bwMode="auto">
          <a:xfrm>
            <a:off x="4775200" y="4052888"/>
            <a:ext cx="965200" cy="560387"/>
            <a:chOff x="3130" y="2460"/>
            <a:chExt cx="608" cy="353"/>
          </a:xfrm>
        </p:grpSpPr>
        <p:graphicFrame>
          <p:nvGraphicFramePr>
            <p:cNvPr id="6149" name="Object 13">
              <a:extLst>
                <a:ext uri="{FF2B5EF4-FFF2-40B4-BE49-F238E27FC236}">
                  <a16:creationId xmlns:a16="http://schemas.microsoft.com/office/drawing/2014/main" id="{EB6C0510-15AC-9668-1E62-D280B88103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5" y="2460"/>
            <a:ext cx="40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68280" imgH="203040" progId="Equation.DSMT4">
                    <p:embed/>
                  </p:oleObj>
                </mc:Choice>
                <mc:Fallback>
                  <p:oleObj name="Equation" r:id="rId10" imgW="36828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2460"/>
                          <a:ext cx="401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9214" name="AutoShape 14">
              <a:extLst>
                <a:ext uri="{FF2B5EF4-FFF2-40B4-BE49-F238E27FC236}">
                  <a16:creationId xmlns:a16="http://schemas.microsoft.com/office/drawing/2014/main" id="{752AB2E0-629D-877B-B1AE-30113F1D0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" y="2649"/>
              <a:ext cx="608" cy="164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FF9900">
                    <a:gamma/>
                    <a:tint val="25490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9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BA89AC15-36B7-0C9E-C661-834EF7F02B2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8C3CBCE-CFEC-4336-9C92-2006C81C2C63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80226" name="Object 2">
            <a:extLst>
              <a:ext uri="{FF2B5EF4-FFF2-40B4-BE49-F238E27FC236}">
                <a16:creationId xmlns:a16="http://schemas.microsoft.com/office/drawing/2014/main" id="{87ECE4FB-7483-5E8A-0AA1-98540C34A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8275" y="2244725"/>
          <a:ext cx="3533775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010224" imgH="5562600" progId="AcroExch.Document.7">
                  <p:embed/>
                </p:oleObj>
              </mc:Choice>
              <mc:Fallback>
                <p:oleObj name="Acrobat Document" r:id="rId2" imgW="8010224" imgH="5562600" progId="AcroExch.Document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2244725"/>
                        <a:ext cx="3533775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Rectangle 3">
            <a:extLst>
              <a:ext uri="{FF2B5EF4-FFF2-40B4-BE49-F238E27FC236}">
                <a16:creationId xmlns:a16="http://schemas.microsoft.com/office/drawing/2014/main" id="{8B1211EB-CDE8-A191-F410-8244FC94D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9-3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活塞式内燃机理想循环 </a:t>
            </a:r>
          </a:p>
        </p:txBody>
      </p:sp>
      <p:sp>
        <p:nvSpPr>
          <p:cNvPr id="7176" name="Rectangle 4">
            <a:extLst>
              <a:ext uri="{FF2B5EF4-FFF2-40B4-BE49-F238E27FC236}">
                <a16:creationId xmlns:a16="http://schemas.microsoft.com/office/drawing/2014/main" id="{30CCA1B0-B4FD-0A62-3417-3EFDB2F33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796925"/>
            <a:ext cx="55022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088" algn="l"/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3. </a:t>
            </a:r>
            <a:r>
              <a:rPr kumimoji="1" lang="zh-CN" altLang="en-US" sz="2000"/>
              <a:t>定容加热理想循环 </a:t>
            </a:r>
            <a:r>
              <a:rPr kumimoji="1" lang="en-US" altLang="zh-CN" sz="2000"/>
              <a:t>(</a:t>
            </a:r>
            <a:r>
              <a:rPr kumimoji="1" lang="zh-CN" altLang="en-US" sz="2000"/>
              <a:t>奥托 </a:t>
            </a:r>
            <a:r>
              <a:rPr kumimoji="1" lang="en-US" altLang="zh-CN" sz="2000"/>
              <a:t>Otto </a:t>
            </a:r>
            <a:r>
              <a:rPr kumimoji="1" lang="zh-CN" altLang="en-US" sz="2000"/>
              <a:t>循环</a:t>
            </a:r>
            <a:r>
              <a:rPr kumimoji="1" lang="en-US" altLang="zh-CN" sz="2000"/>
              <a:t>)</a:t>
            </a:r>
            <a:endParaRPr kumimoji="1" lang="zh-CN" altLang="en-US" sz="2000"/>
          </a:p>
        </p:txBody>
      </p:sp>
      <p:sp>
        <p:nvSpPr>
          <p:cNvPr id="7177" name="Rectangle 5">
            <a:extLst>
              <a:ext uri="{FF2B5EF4-FFF2-40B4-BE49-F238E27FC236}">
                <a16:creationId xmlns:a16="http://schemas.microsoft.com/office/drawing/2014/main" id="{759401A2-27EE-AB55-3133-0AE0DF405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1214438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(2) </a:t>
            </a:r>
            <a:r>
              <a:rPr kumimoji="1" lang="zh-CN" altLang="en-US" sz="2000">
                <a:solidFill>
                  <a:srgbClr val="0000FF"/>
                </a:solidFill>
              </a:rPr>
              <a:t>热效率</a:t>
            </a:r>
          </a:p>
        </p:txBody>
      </p:sp>
      <p:sp>
        <p:nvSpPr>
          <p:cNvPr id="180230" name="Rectangle 6">
            <a:extLst>
              <a:ext uri="{FF2B5EF4-FFF2-40B4-BE49-F238E27FC236}">
                <a16:creationId xmlns:a16="http://schemas.microsoft.com/office/drawing/2014/main" id="{85B14FA4-8551-BDA0-DD15-BEEF8A31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2055813"/>
            <a:ext cx="4259263" cy="13176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lIns="81669" tIns="40834" rIns="81669" bIns="40834" anchor="ctr">
            <a:spAutoFit/>
          </a:bodyPr>
          <a:lstStyle/>
          <a:p>
            <a:pPr defTabSz="815975">
              <a:lnSpc>
                <a:spcPct val="120000"/>
              </a:lnSpc>
              <a:tabLst>
                <a:tab pos="441325" algn="l"/>
              </a:tabLst>
              <a:defRPr/>
            </a:pPr>
            <a:r>
              <a:rPr kumimoji="1" lang="zh-CN" altLang="en-US" sz="2000">
                <a:solidFill>
                  <a:srgbClr val="FF0000"/>
                </a:solidFill>
              </a:rPr>
              <a:t>可见：</a:t>
            </a:r>
          </a:p>
          <a:p>
            <a:pPr defTabSz="815975">
              <a:lnSpc>
                <a:spcPct val="150000"/>
              </a:lnSpc>
              <a:tabLst>
                <a:tab pos="441325" algn="l"/>
              </a:tabLst>
              <a:defRPr/>
            </a:pPr>
            <a:r>
              <a:rPr kumimoji="1" lang="zh-CN" altLang="en-US" sz="2000">
                <a:solidFill>
                  <a:srgbClr val="FF0000"/>
                </a:solidFill>
              </a:rPr>
              <a:t>       </a:t>
            </a:r>
            <a:r>
              <a:rPr kumimoji="1" lang="zh-CN" altLang="en-US" sz="1800"/>
              <a:t>绝热指数</a:t>
            </a:r>
            <a:r>
              <a:rPr kumimoji="1" lang="zh-CN" altLang="en-US" sz="1800" i="1">
                <a:sym typeface="Symbol" pitchFamily="18" charset="2"/>
              </a:rPr>
              <a:t> </a:t>
            </a:r>
            <a:r>
              <a:rPr kumimoji="1" lang="zh-CN" altLang="en-US" sz="1800"/>
              <a:t>定值      </a:t>
            </a:r>
            <a:r>
              <a:rPr kumimoji="1" lang="zh-CN" altLang="en-US" sz="1800" i="1">
                <a:solidFill>
                  <a:srgbClr val="FF0000"/>
                </a:solidFill>
                <a:sym typeface="Symbol" pitchFamily="18" charset="2"/>
              </a:rPr>
              <a:t> </a:t>
            </a:r>
            <a:r>
              <a:rPr kumimoji="1" lang="zh-CN" altLang="en-US" sz="1800">
                <a:solidFill>
                  <a:srgbClr val="FF0000"/>
                </a:solidFill>
              </a:rPr>
              <a:t> ↑、</a:t>
            </a:r>
            <a:r>
              <a:rPr kumimoji="1" lang="zh-CN" altLang="en-US" sz="1800" i="1">
                <a:solidFill>
                  <a:srgbClr val="FF0000"/>
                </a:solidFill>
                <a:sym typeface="Symbol" pitchFamily="18" charset="2"/>
              </a:rPr>
              <a:t></a:t>
            </a:r>
            <a:r>
              <a:rPr kumimoji="1" lang="en-US" altLang="zh-CN" sz="1800" baseline="-25000">
                <a:solidFill>
                  <a:srgbClr val="FF0000"/>
                </a:solidFill>
              </a:rPr>
              <a:t>t</a:t>
            </a:r>
            <a:r>
              <a:rPr kumimoji="1" lang="en-US" altLang="zh-CN" sz="1800">
                <a:solidFill>
                  <a:srgbClr val="FF0000"/>
                </a:solidFill>
              </a:rPr>
              <a:t>↑</a:t>
            </a:r>
          </a:p>
          <a:p>
            <a:pPr defTabSz="815975">
              <a:lnSpc>
                <a:spcPct val="150000"/>
              </a:lnSpc>
              <a:tabLst>
                <a:tab pos="441325" algn="l"/>
              </a:tabLst>
              <a:defRPr/>
            </a:pPr>
            <a:r>
              <a:rPr kumimoji="1" lang="zh-CN" altLang="en-US" sz="1800" i="1">
                <a:solidFill>
                  <a:srgbClr val="FF0000"/>
                </a:solidFill>
                <a:sym typeface="Symbol" pitchFamily="18" charset="2"/>
              </a:rPr>
              <a:t>                         </a:t>
            </a:r>
            <a:r>
              <a:rPr kumimoji="1" lang="zh-CN" altLang="en-US" sz="1800" i="1">
                <a:sym typeface="Symbol" pitchFamily="18" charset="2"/>
              </a:rPr>
              <a:t> </a:t>
            </a:r>
            <a:r>
              <a:rPr kumimoji="1" lang="zh-CN" altLang="en-US" sz="1800"/>
              <a:t>定值  </a:t>
            </a:r>
            <a:r>
              <a:rPr kumimoji="1" lang="zh-CN" altLang="en-US" sz="1800" i="1">
                <a:solidFill>
                  <a:srgbClr val="FF0000"/>
                </a:solidFill>
                <a:sym typeface="Symbol" pitchFamily="18" charset="2"/>
              </a:rPr>
              <a:t>    </a:t>
            </a:r>
            <a:r>
              <a:rPr kumimoji="1" lang="zh-CN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kumimoji="1" lang="zh-CN" altLang="en-US" sz="1800">
                <a:solidFill>
                  <a:srgbClr val="FF0000"/>
                </a:solidFill>
              </a:rPr>
              <a:t>↑、</a:t>
            </a:r>
            <a:r>
              <a:rPr kumimoji="1" lang="zh-CN" altLang="en-US" sz="1800" i="1">
                <a:solidFill>
                  <a:srgbClr val="FF0000"/>
                </a:solidFill>
                <a:sym typeface="Symbol" pitchFamily="18" charset="2"/>
              </a:rPr>
              <a:t></a:t>
            </a:r>
            <a:r>
              <a:rPr kumimoji="1" lang="en-US" altLang="zh-CN" sz="1800" baseline="-25000">
                <a:solidFill>
                  <a:srgbClr val="FF0000"/>
                </a:solidFill>
              </a:rPr>
              <a:t>t</a:t>
            </a:r>
            <a:r>
              <a:rPr kumimoji="1" lang="en-US" altLang="zh-CN" sz="1800">
                <a:solidFill>
                  <a:srgbClr val="FF0000"/>
                </a:solidFill>
              </a:rPr>
              <a:t>↑</a:t>
            </a:r>
            <a:endParaRPr kumimoji="1" lang="zh-CN" altLang="en-US" sz="1800">
              <a:solidFill>
                <a:srgbClr val="FF0000"/>
              </a:solidFill>
            </a:endParaRPr>
          </a:p>
        </p:txBody>
      </p:sp>
      <p:sp>
        <p:nvSpPr>
          <p:cNvPr id="180231" name="Rectangle 7">
            <a:extLst>
              <a:ext uri="{FF2B5EF4-FFF2-40B4-BE49-F238E27FC236}">
                <a16:creationId xmlns:a16="http://schemas.microsoft.com/office/drawing/2014/main" id="{84B47434-1654-9D7E-E5C4-CD91F511B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494088"/>
            <a:ext cx="28051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(3) </a:t>
            </a:r>
            <a:r>
              <a:rPr kumimoji="1" lang="zh-CN" altLang="en-US" sz="2000">
                <a:solidFill>
                  <a:srgbClr val="0000FF"/>
                </a:solidFill>
              </a:rPr>
              <a:t>提高热效率的措施</a:t>
            </a:r>
          </a:p>
        </p:txBody>
      </p:sp>
      <p:graphicFrame>
        <p:nvGraphicFramePr>
          <p:cNvPr id="7171" name="Object 8">
            <a:extLst>
              <a:ext uri="{FF2B5EF4-FFF2-40B4-BE49-F238E27FC236}">
                <a16:creationId xmlns:a16="http://schemas.microsoft.com/office/drawing/2014/main" id="{6B7A3E8B-218B-A4DD-6484-15F995F96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7950" y="803275"/>
          <a:ext cx="15748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92110" imgH="2723220" progId="Visio.Drawing.11">
                  <p:embed/>
                </p:oleObj>
              </mc:Choice>
              <mc:Fallback>
                <p:oleObj name="Visio" r:id="rId4" imgW="3292110" imgH="272322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803275"/>
                        <a:ext cx="1574800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9">
            <a:extLst>
              <a:ext uri="{FF2B5EF4-FFF2-40B4-BE49-F238E27FC236}">
                <a16:creationId xmlns:a16="http://schemas.microsoft.com/office/drawing/2014/main" id="{6F1387A1-0776-39C1-C898-A2D841DD3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4663" y="788988"/>
          <a:ext cx="1884362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957177" imgH="2800440" progId="Visio.Drawing.11">
                  <p:embed/>
                </p:oleObj>
              </mc:Choice>
              <mc:Fallback>
                <p:oleObj name="Visio" r:id="rId6" imgW="3957177" imgH="280044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4663" y="788988"/>
                        <a:ext cx="1884362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0" name="Group 10">
            <a:extLst>
              <a:ext uri="{FF2B5EF4-FFF2-40B4-BE49-F238E27FC236}">
                <a16:creationId xmlns:a16="http://schemas.microsoft.com/office/drawing/2014/main" id="{41935C36-D77D-AC0E-5489-EA57190428DE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1230313"/>
            <a:ext cx="1828800" cy="709612"/>
            <a:chOff x="4141" y="1617"/>
            <a:chExt cx="1152" cy="447"/>
          </a:xfrm>
        </p:grpSpPr>
        <p:sp>
          <p:nvSpPr>
            <p:cNvPr id="180235" name="AutoShape 11">
              <a:extLst>
                <a:ext uri="{FF2B5EF4-FFF2-40B4-BE49-F238E27FC236}">
                  <a16:creationId xmlns:a16="http://schemas.microsoft.com/office/drawing/2014/main" id="{091E6FD8-7D0F-6071-0A03-78825C489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1617"/>
              <a:ext cx="1152" cy="447"/>
            </a:xfrm>
            <a:prstGeom prst="bevel">
              <a:avLst>
                <a:gd name="adj" fmla="val 7597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7173" name="Object 12">
              <a:extLst>
                <a:ext uri="{FF2B5EF4-FFF2-40B4-BE49-F238E27FC236}">
                  <a16:creationId xmlns:a16="http://schemas.microsoft.com/office/drawing/2014/main" id="{7E413631-7C33-E082-85D9-D46AA69DB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7" y="1655"/>
            <a:ext cx="693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12520" imgH="406080" progId="Equation.DSMT4">
                    <p:embed/>
                  </p:oleObj>
                </mc:Choice>
                <mc:Fallback>
                  <p:oleObj name="Equation" r:id="rId8" imgW="812520" imgH="4060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655"/>
                          <a:ext cx="693" cy="3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0237" name="Rectangle 13">
            <a:extLst>
              <a:ext uri="{FF2B5EF4-FFF2-40B4-BE49-F238E27FC236}">
                <a16:creationId xmlns:a16="http://schemas.microsoft.com/office/drawing/2014/main" id="{EE3CD332-FD96-72E5-05A4-4B59E0092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3" y="3983038"/>
            <a:ext cx="4071937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Aft>
                <a:spcPct val="20000"/>
              </a:spcAft>
            </a:pPr>
            <a:r>
              <a:rPr kumimoji="1" lang="en-US" altLang="zh-CN" sz="1800">
                <a:solidFill>
                  <a:srgbClr val="003366"/>
                </a:solidFill>
              </a:rPr>
              <a:t>1. </a:t>
            </a:r>
            <a:r>
              <a:rPr kumimoji="1" lang="zh-CN" altLang="en-US" sz="1800">
                <a:solidFill>
                  <a:srgbClr val="003366"/>
                </a:solidFill>
              </a:rPr>
              <a:t>尽量减小不可逆损失   理想化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1800">
                <a:solidFill>
                  <a:srgbClr val="003366"/>
                </a:solidFill>
              </a:rPr>
              <a:t>2. </a:t>
            </a:r>
            <a:r>
              <a:rPr kumimoji="1" lang="zh-CN" altLang="en-US" sz="1800">
                <a:solidFill>
                  <a:srgbClr val="003366"/>
                </a:solidFill>
              </a:rPr>
              <a:t>增大压缩比      </a:t>
            </a:r>
            <a:r>
              <a:rPr kumimoji="1" lang="el-GR" altLang="zh-CN" sz="1800" i="1">
                <a:solidFill>
                  <a:srgbClr val="00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kumimoji="1" lang="en-US" altLang="zh-CN" sz="1800" i="1">
                <a:solidFill>
                  <a:srgbClr val="003366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1800">
                <a:solidFill>
                  <a:srgbClr val="003366"/>
                </a:solidFill>
                <a:cs typeface="Times New Roman" panose="02020603050405020304" pitchFamily="18" charset="0"/>
              </a:rPr>
              <a:t>= 9 ↑ 15      </a:t>
            </a:r>
            <a:r>
              <a:rPr kumimoji="1" lang="zh-CN" altLang="en-US" sz="1800">
                <a:solidFill>
                  <a:srgbClr val="FF0000"/>
                </a:solidFill>
                <a:cs typeface="Times New Roman" panose="02020603050405020304" pitchFamily="18" charset="0"/>
              </a:rPr>
              <a:t>爆燃</a:t>
            </a:r>
            <a:endParaRPr kumimoji="1" lang="zh-CN" altLang="en-US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18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18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180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60"/>
                            </p:stCondLst>
                            <p:childTnLst>
                              <p:par>
                                <p:cTn id="1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18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18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180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46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0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/>
      <p:bldP spid="1802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1DF423EA-6FA1-A4CB-B147-3912FD60A9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29D60D1-A93D-4A81-8070-0413B1ED1C43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8199" name="Rectangle 2">
            <a:extLst>
              <a:ext uri="{FF2B5EF4-FFF2-40B4-BE49-F238E27FC236}">
                <a16:creationId xmlns:a16="http://schemas.microsoft.com/office/drawing/2014/main" id="{7B55C3F4-2078-2749-8D1C-15E06352C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9-4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活塞式内燃机各种理想循环的热力学比较</a:t>
            </a:r>
          </a:p>
        </p:txBody>
      </p:sp>
      <p:sp>
        <p:nvSpPr>
          <p:cNvPr id="8200" name="Rectangle 3">
            <a:extLst>
              <a:ext uri="{FF2B5EF4-FFF2-40B4-BE49-F238E27FC236}">
                <a16:creationId xmlns:a16="http://schemas.microsoft.com/office/drawing/2014/main" id="{0E566EFD-BE20-4CB1-B48A-7407E8A0D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3" y="814388"/>
            <a:ext cx="7246937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000">
                <a:solidFill>
                  <a:srgbClr val="0000FF"/>
                </a:solidFill>
              </a:rPr>
              <a:t>热力性能与循环条件有关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/>
              <a:t>            </a:t>
            </a:r>
            <a:r>
              <a:rPr kumimoji="1" lang="zh-CN" altLang="en-US" sz="1800">
                <a:ea typeface="微软雅黑" panose="020B0503020204020204" pitchFamily="34" charset="-122"/>
              </a:rPr>
              <a:t>条件：</a:t>
            </a:r>
            <a:r>
              <a:rPr kumimoji="1" lang="zh-CN" altLang="en-US" sz="1800" u="sng">
                <a:solidFill>
                  <a:srgbClr val="FF0000"/>
                </a:solidFill>
              </a:rPr>
              <a:t>压缩比</a:t>
            </a:r>
            <a:r>
              <a:rPr kumimoji="1" lang="zh-CN" altLang="en-US" sz="1800">
                <a:solidFill>
                  <a:srgbClr val="FF0000"/>
                </a:solidFill>
              </a:rPr>
              <a:t>，</a:t>
            </a:r>
            <a:r>
              <a:rPr kumimoji="1" lang="zh-CN" altLang="en-US" sz="1800" u="sng">
                <a:solidFill>
                  <a:srgbClr val="FF0000"/>
                </a:solidFill>
              </a:rPr>
              <a:t>加热量</a:t>
            </a:r>
            <a:r>
              <a:rPr kumimoji="1" lang="zh-CN" altLang="en-US" sz="1800">
                <a:solidFill>
                  <a:srgbClr val="FF0000"/>
                </a:solidFill>
              </a:rPr>
              <a:t>，</a:t>
            </a:r>
            <a:r>
              <a:rPr kumimoji="1" lang="zh-CN" altLang="en-US" sz="1800" u="sng">
                <a:solidFill>
                  <a:srgbClr val="FF0000"/>
                </a:solidFill>
              </a:rPr>
              <a:t>最高压力</a:t>
            </a:r>
            <a:r>
              <a:rPr kumimoji="1" lang="zh-CN" altLang="en-US" sz="1800">
                <a:solidFill>
                  <a:srgbClr val="FF0000"/>
                </a:solidFill>
              </a:rPr>
              <a:t>，</a:t>
            </a:r>
            <a:r>
              <a:rPr kumimoji="1" lang="zh-CN" altLang="en-US" sz="1800" u="sng">
                <a:solidFill>
                  <a:srgbClr val="FF0000"/>
                </a:solidFill>
              </a:rPr>
              <a:t>最高温度</a:t>
            </a:r>
            <a:r>
              <a:rPr kumimoji="1" lang="zh-CN" altLang="en-US" sz="1800"/>
              <a:t>等参数相同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/>
              <a:t>            </a:t>
            </a:r>
            <a:r>
              <a:rPr kumimoji="1" lang="zh-CN" altLang="en-US" sz="1800">
                <a:ea typeface="微软雅黑" panose="020B0503020204020204" pitchFamily="34" charset="-122"/>
              </a:rPr>
              <a:t>方法：</a:t>
            </a:r>
            <a:r>
              <a:rPr kumimoji="1" lang="en-US" altLang="zh-CN" sz="1800" i="1">
                <a:solidFill>
                  <a:srgbClr val="008000"/>
                </a:solidFill>
              </a:rPr>
              <a:t>T</a:t>
            </a:r>
            <a:r>
              <a:rPr kumimoji="1" lang="en-US" altLang="zh-CN" sz="1800">
                <a:solidFill>
                  <a:srgbClr val="008000"/>
                </a:solidFill>
              </a:rPr>
              <a:t>-</a:t>
            </a:r>
            <a:r>
              <a:rPr kumimoji="1" lang="en-US" altLang="zh-CN" sz="1800" i="1">
                <a:solidFill>
                  <a:srgbClr val="008000"/>
                </a:solidFill>
              </a:rPr>
              <a:t>s </a:t>
            </a:r>
            <a:r>
              <a:rPr kumimoji="1" lang="zh-CN" altLang="en-US" sz="1800">
                <a:solidFill>
                  <a:srgbClr val="008000"/>
                </a:solidFill>
              </a:rPr>
              <a:t>图分析</a:t>
            </a:r>
          </a:p>
        </p:txBody>
      </p:sp>
      <p:sp>
        <p:nvSpPr>
          <p:cNvPr id="181252" name="Rectangle 4">
            <a:extLst>
              <a:ext uri="{FF2B5EF4-FFF2-40B4-BE49-F238E27FC236}">
                <a16:creationId xmlns:a16="http://schemas.microsoft.com/office/drawing/2014/main" id="{A3DFA1D7-DCE5-4285-6883-BCA5E75A6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2124075"/>
            <a:ext cx="4370387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1. </a:t>
            </a:r>
            <a:r>
              <a:rPr kumimoji="1" lang="zh-CN" altLang="en-US" sz="2000">
                <a:solidFill>
                  <a:srgbClr val="0000FF"/>
                </a:solidFill>
              </a:rPr>
              <a:t>压缩比 </a:t>
            </a:r>
            <a:r>
              <a:rPr kumimoji="1" lang="zh-CN" altLang="en-US" sz="2000" i="1">
                <a:solidFill>
                  <a:srgbClr val="0000FF"/>
                </a:solidFill>
                <a:sym typeface="Symbol" panose="05050102010706020507" pitchFamily="18" charset="2"/>
              </a:rPr>
              <a:t> </a:t>
            </a:r>
            <a:r>
              <a:rPr kumimoji="1" lang="zh-CN" altLang="en-US" sz="2000">
                <a:solidFill>
                  <a:srgbClr val="0000FF"/>
                </a:solidFill>
              </a:rPr>
              <a:t>相同、吸热量 </a:t>
            </a:r>
            <a:r>
              <a:rPr kumimoji="1" lang="en-US" altLang="zh-CN" sz="2000" i="1">
                <a:solidFill>
                  <a:srgbClr val="0000FF"/>
                </a:solidFill>
              </a:rPr>
              <a:t>q</a:t>
            </a:r>
            <a:r>
              <a:rPr kumimoji="1" lang="en-US" altLang="zh-CN" sz="2000" baseline="-25000">
                <a:solidFill>
                  <a:srgbClr val="0000FF"/>
                </a:solidFill>
              </a:rPr>
              <a:t>1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相同</a:t>
            </a:r>
          </a:p>
        </p:txBody>
      </p:sp>
      <p:graphicFrame>
        <p:nvGraphicFramePr>
          <p:cNvPr id="181253" name="Object 5">
            <a:extLst>
              <a:ext uri="{FF2B5EF4-FFF2-40B4-BE49-F238E27FC236}">
                <a16:creationId xmlns:a16="http://schemas.microsoft.com/office/drawing/2014/main" id="{A23F1DB5-A029-98CD-C58D-803C06D58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013" y="2413000"/>
          <a:ext cx="3898900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079818" imgH="2793420" progId="Visio.Drawing.11">
                  <p:embed/>
                </p:oleObj>
              </mc:Choice>
              <mc:Fallback>
                <p:oleObj name="Visio" r:id="rId2" imgW="4079818" imgH="279342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413000"/>
                        <a:ext cx="3898900" cy="262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4" name="Object 6">
            <a:extLst>
              <a:ext uri="{FF2B5EF4-FFF2-40B4-BE49-F238E27FC236}">
                <a16:creationId xmlns:a16="http://schemas.microsoft.com/office/drawing/2014/main" id="{A586DA05-1D1F-4459-3D09-FB8943E74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975" y="2916238"/>
          <a:ext cx="262255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545760" progId="Equation.DSMT4">
                  <p:embed/>
                </p:oleObj>
              </mc:Choice>
              <mc:Fallback>
                <p:oleObj name="Equation" r:id="rId4" imgW="1358640" imgH="5457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2916238"/>
                        <a:ext cx="2622550" cy="105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55" name="Object 7">
            <a:extLst>
              <a:ext uri="{FF2B5EF4-FFF2-40B4-BE49-F238E27FC236}">
                <a16:creationId xmlns:a16="http://schemas.microsoft.com/office/drawing/2014/main" id="{48869A42-2175-618B-79A1-2BB0076D62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036763"/>
          <a:ext cx="2590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469800" progId="Equation.DSMT4">
                  <p:embed/>
                </p:oleObj>
              </mc:Choice>
              <mc:Fallback>
                <p:oleObj name="Equation" r:id="rId6" imgW="172692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36763"/>
                        <a:ext cx="259080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7BB18D20-5503-7900-7B38-D5477618DCD9}"/>
              </a:ext>
            </a:extLst>
          </p:cNvPr>
          <p:cNvGrpSpPr>
            <a:grpSpLocks/>
          </p:cNvGrpSpPr>
          <p:nvPr/>
        </p:nvGrpSpPr>
        <p:grpSpPr bwMode="auto">
          <a:xfrm>
            <a:off x="5451475" y="4068763"/>
            <a:ext cx="2197100" cy="709612"/>
            <a:chOff x="3387" y="2519"/>
            <a:chExt cx="1384" cy="447"/>
          </a:xfrm>
        </p:grpSpPr>
        <p:sp>
          <p:nvSpPr>
            <p:cNvPr id="181257" name="AutoShape 9">
              <a:extLst>
                <a:ext uri="{FF2B5EF4-FFF2-40B4-BE49-F238E27FC236}">
                  <a16:creationId xmlns:a16="http://schemas.microsoft.com/office/drawing/2014/main" id="{381DE16B-3F80-5CFE-4B41-5A9DEFB63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7" y="2519"/>
              <a:ext cx="1384" cy="447"/>
            </a:xfrm>
            <a:prstGeom prst="bevel">
              <a:avLst>
                <a:gd name="adj" fmla="val 7597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8197" name="Object 10">
              <a:extLst>
                <a:ext uri="{FF2B5EF4-FFF2-40B4-BE49-F238E27FC236}">
                  <a16:creationId xmlns:a16="http://schemas.microsoft.com/office/drawing/2014/main" id="{80713FE3-A5C1-B997-EF1E-8CFC18A66B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3" y="2568"/>
            <a:ext cx="124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90360" imgH="241200" progId="Equation.DSMT4">
                    <p:embed/>
                  </p:oleObj>
                </mc:Choice>
                <mc:Fallback>
                  <p:oleObj name="Equation" r:id="rId8" imgW="99036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3" y="2568"/>
                          <a:ext cx="1247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1289</TotalTime>
  <Words>731</Words>
  <Application>Microsoft Office PowerPoint</Application>
  <PresentationFormat>自定义</PresentationFormat>
  <Paragraphs>103</Paragraphs>
  <Slides>13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35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华文中宋</vt:lpstr>
      <vt:lpstr>微软雅黑</vt:lpstr>
      <vt:lpstr>华文琥珀</vt:lpstr>
      <vt:lpstr>华文隶书</vt:lpstr>
      <vt:lpstr>华文行楷</vt:lpstr>
      <vt:lpstr>Arial Black</vt:lpstr>
      <vt:lpstr>Wingdings 2</vt:lpstr>
      <vt:lpstr>Symbol</vt:lpstr>
      <vt:lpstr>华文仿宋</vt:lpstr>
      <vt:lpstr>Verdana</vt:lpstr>
      <vt:lpstr>tempelate</vt:lpstr>
      <vt:lpstr>Microsoft Office Visio 绘图</vt:lpstr>
      <vt:lpstr>MathType 7.0 Equation</vt:lpstr>
      <vt:lpstr>Adobe Acrobat Document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271</cp:revision>
  <cp:lastPrinted>1601-01-01T00:00:00Z</cp:lastPrinted>
  <dcterms:created xsi:type="dcterms:W3CDTF">2011-05-02T08:11:20Z</dcterms:created>
  <dcterms:modified xsi:type="dcterms:W3CDTF">2025-08-21T09:31:03Z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